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5"/>
  </p:notesMasterIdLst>
  <p:sldIdLst>
    <p:sldId id="316" r:id="rId3"/>
    <p:sldId id="496" r:id="rId4"/>
    <p:sldId id="456" r:id="rId5"/>
    <p:sldId id="402" r:id="rId6"/>
    <p:sldId id="462" r:id="rId7"/>
    <p:sldId id="493" r:id="rId8"/>
    <p:sldId id="483" r:id="rId9"/>
    <p:sldId id="457" r:id="rId10"/>
    <p:sldId id="459" r:id="rId11"/>
    <p:sldId id="505" r:id="rId12"/>
    <p:sldId id="506" r:id="rId13"/>
    <p:sldId id="484" r:id="rId14"/>
    <p:sldId id="487" r:id="rId15"/>
    <p:sldId id="469" r:id="rId16"/>
    <p:sldId id="501" r:id="rId17"/>
    <p:sldId id="485" r:id="rId18"/>
    <p:sldId id="502" r:id="rId19"/>
    <p:sldId id="500" r:id="rId20"/>
    <p:sldId id="503" r:id="rId21"/>
    <p:sldId id="463" r:id="rId22"/>
    <p:sldId id="461" r:id="rId23"/>
    <p:sldId id="508" r:id="rId24"/>
    <p:sldId id="509" r:id="rId25"/>
    <p:sldId id="486" r:id="rId26"/>
    <p:sldId id="510" r:id="rId27"/>
    <p:sldId id="464" r:id="rId28"/>
    <p:sldId id="507" r:id="rId29"/>
    <p:sldId id="479" r:id="rId30"/>
    <p:sldId id="473" r:id="rId31"/>
    <p:sldId id="476" r:id="rId32"/>
    <p:sldId id="472" r:id="rId33"/>
    <p:sldId id="488" r:id="rId34"/>
    <p:sldId id="474" r:id="rId35"/>
    <p:sldId id="475" r:id="rId36"/>
    <p:sldId id="494" r:id="rId37"/>
    <p:sldId id="497" r:id="rId38"/>
    <p:sldId id="478" r:id="rId39"/>
    <p:sldId id="499" r:id="rId40"/>
    <p:sldId id="495" r:id="rId41"/>
    <p:sldId id="489" r:id="rId42"/>
    <p:sldId id="480" r:id="rId43"/>
    <p:sldId id="477" r:id="rId44"/>
    <p:sldId id="481" r:id="rId45"/>
    <p:sldId id="490" r:id="rId46"/>
    <p:sldId id="471" r:id="rId47"/>
    <p:sldId id="498" r:id="rId48"/>
    <p:sldId id="517" r:id="rId49"/>
    <p:sldId id="491" r:id="rId50"/>
    <p:sldId id="511" r:id="rId51"/>
    <p:sldId id="516" r:id="rId52"/>
    <p:sldId id="518" r:id="rId53"/>
    <p:sldId id="513" r:id="rId54"/>
    <p:sldId id="519" r:id="rId55"/>
    <p:sldId id="520" r:id="rId56"/>
    <p:sldId id="521" r:id="rId57"/>
    <p:sldId id="512" r:id="rId58"/>
    <p:sldId id="523" r:id="rId59"/>
    <p:sldId id="524" r:id="rId60"/>
    <p:sldId id="515" r:id="rId61"/>
    <p:sldId id="522" r:id="rId62"/>
    <p:sldId id="317" r:id="rId63"/>
    <p:sldId id="525" r:id="rId64"/>
  </p:sldIdLst>
  <p:sldSz cx="11090275"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0pZeuAXSO2+kY+l3ZwVCUg==" hashData="p9K+cDQAM2/gloHM2JRtSs0xH3w="/>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CCFF66"/>
    <a:srgbClr val="9933FF"/>
    <a:srgbClr val="6600FF"/>
    <a:srgbClr val="3B32EE"/>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71" autoAdjust="0"/>
  </p:normalViewPr>
  <p:slideViewPr>
    <p:cSldViewPr>
      <p:cViewPr>
        <p:scale>
          <a:sx n="50" d="100"/>
          <a:sy n="50" d="100"/>
        </p:scale>
        <p:origin x="-1260" y="-558"/>
      </p:cViewPr>
      <p:guideLst>
        <p:guide orient="horz" pos="2160"/>
        <p:guide pos="3494"/>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FB697CF-19D3-4255-BB67-4E05E5938DEA}" type="datetimeFigureOut">
              <a:rPr lang="es-ES" smtClean="0"/>
              <a:t>16/06/2022</a:t>
            </a:fld>
            <a:endParaRPr lang="es-ES"/>
          </a:p>
        </p:txBody>
      </p:sp>
      <p:sp>
        <p:nvSpPr>
          <p:cNvPr id="4" name="3 Marcador de imagen de diapositiva"/>
          <p:cNvSpPr>
            <a:spLocks noGrp="1" noRot="1" noChangeAspect="1"/>
          </p:cNvSpPr>
          <p:nvPr>
            <p:ph type="sldImg" idx="2"/>
          </p:nvPr>
        </p:nvSpPr>
        <p:spPr>
          <a:xfrm>
            <a:off x="657225" y="685800"/>
            <a:ext cx="55435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5418E6A-1A04-4245-903D-2F74E3CB2EA1}" type="slidenum">
              <a:rPr lang="es-ES" smtClean="0"/>
              <a:t>‹Nº›</a:t>
            </a:fld>
            <a:endParaRPr lang="es-ES"/>
          </a:p>
        </p:txBody>
      </p:sp>
    </p:spTree>
    <p:extLst>
      <p:ext uri="{BB962C8B-B14F-4D97-AF65-F5344CB8AC3E}">
        <p14:creationId xmlns:p14="http://schemas.microsoft.com/office/powerpoint/2010/main" val="16579932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31773" y="2130435"/>
            <a:ext cx="9426733"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63542" y="3886200"/>
            <a:ext cx="7763193"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16/06/2022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16/06/2022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76057" y="4406910"/>
            <a:ext cx="9426733"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76057" y="2906713"/>
            <a:ext cx="9426733"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E520D41-39D7-458C-BDC9-CA3350A7F61A}" type="datetimeFigureOut">
              <a:rPr lang="es-ES" smtClean="0"/>
              <a:t>16/06/2022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54514" y="1600206"/>
            <a:ext cx="489820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637557" y="1600206"/>
            <a:ext cx="489820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0E520D41-39D7-458C-BDC9-CA3350A7F61A}" type="datetimeFigureOut">
              <a:rPr lang="es-ES" smtClean="0"/>
              <a:t>16/06/2022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54517" y="1535113"/>
            <a:ext cx="4900131"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54517" y="2174875"/>
            <a:ext cx="4900131"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633711" y="1535113"/>
            <a:ext cx="4902054"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633711" y="2174875"/>
            <a:ext cx="4902054"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0E520D41-39D7-458C-BDC9-CA3350A7F61A}" type="datetimeFigureOut">
              <a:rPr lang="es-ES" smtClean="0"/>
              <a:t>16/06/2022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E520D41-39D7-458C-BDC9-CA3350A7F61A}" type="datetimeFigureOut">
              <a:rPr lang="es-ES" smtClean="0"/>
              <a:t>16/06/2022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E520D41-39D7-458C-BDC9-CA3350A7F61A}" type="datetimeFigureOut">
              <a:rPr lang="es-ES" smtClean="0"/>
              <a:t>16/06/2022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54518" y="273050"/>
            <a:ext cx="3648624"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335989" y="273060"/>
            <a:ext cx="6199772"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54518" y="1435103"/>
            <a:ext cx="364862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16/06/2022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73774" y="4800600"/>
            <a:ext cx="6654165"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73774" y="612775"/>
            <a:ext cx="6654165"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173774" y="5367338"/>
            <a:ext cx="6654165"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16/06/2022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16/06/2022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040451" y="274648"/>
            <a:ext cx="2495312"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54519" y="274648"/>
            <a:ext cx="7301097"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16/06/2022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31771" y="2130428"/>
            <a:ext cx="9426734"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63541" y="3886200"/>
            <a:ext cx="7763193"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4387906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54514" y="274638"/>
            <a:ext cx="9981248"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54514" y="1600206"/>
            <a:ext cx="9981248"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54517" y="6356360"/>
            <a:ext cx="2587731"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520D41-39D7-458C-BDC9-CA3350A7F61A}" type="datetimeFigureOut">
              <a:rPr lang="es-ES" smtClean="0"/>
              <a:t>16/06/2022</a:t>
            </a:fld>
            <a:endParaRPr lang="es-ES"/>
          </a:p>
        </p:txBody>
      </p:sp>
      <p:sp>
        <p:nvSpPr>
          <p:cNvPr id="5" name="4 Marcador de pie de página"/>
          <p:cNvSpPr>
            <a:spLocks noGrp="1"/>
          </p:cNvSpPr>
          <p:nvPr>
            <p:ph type="ftr" sz="quarter" idx="3"/>
          </p:nvPr>
        </p:nvSpPr>
        <p:spPr>
          <a:xfrm>
            <a:off x="3789179" y="6356360"/>
            <a:ext cx="3511921"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948032" y="6356360"/>
            <a:ext cx="2587731"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0D6E63-E413-45BB-9D98-02F712EB0ECB}"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54514" y="6245225"/>
            <a:ext cx="2587731"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audio" Target="../media/audio2.wav"/></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audio" Target="../media/audio3.wav"/><Relationship Id="rId1" Type="http://schemas.openxmlformats.org/officeDocument/2006/relationships/slideLayout" Target="../slideLayouts/slideLayout7.xml"/><Relationship Id="rId4" Type="http://schemas.openxmlformats.org/officeDocument/2006/relationships/audio" Target="../media/audio3.wav"/></Relationships>
</file>

<file path=ppt/slides/_rels/slide1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 Id="rId5" Type="http://schemas.openxmlformats.org/officeDocument/2006/relationships/image" Target="../media/image27.jpeg"/><Relationship Id="rId4" Type="http://schemas.openxmlformats.org/officeDocument/2006/relationships/image" Target="../media/image26.jpeg"/></Relationships>
</file>

<file path=ppt/slides/_rels/slide24.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audio" Target="../media/audio4.wav"/><Relationship Id="rId1" Type="http://schemas.openxmlformats.org/officeDocument/2006/relationships/slideLayout" Target="../slideLayouts/slideLayout7.xml"/><Relationship Id="rId4" Type="http://schemas.openxmlformats.org/officeDocument/2006/relationships/audio" Target="../media/audio4.wav"/></Relationships>
</file>

<file path=ppt/slides/_rels/slide3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audio" Target="../media/audio4.wav"/><Relationship Id="rId1" Type="http://schemas.openxmlformats.org/officeDocument/2006/relationships/slideLayout" Target="../slideLayouts/slideLayout7.xml"/><Relationship Id="rId4" Type="http://schemas.openxmlformats.org/officeDocument/2006/relationships/audio" Target="../media/audio4.wav"/></Relationships>
</file>

<file path=ppt/slides/_rels/slide48.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5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61.gif"/><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62.jpeg"/><Relationship Id="rId4" Type="http://schemas.openxmlformats.org/officeDocument/2006/relationships/image" Target="../media/image3.gif"/></Relationships>
</file>

<file path=ppt/slides/_rels/slide62.xml.rels><?xml version="1.0" encoding="UTF-8" standalone="yes"?>
<Relationships xmlns="http://schemas.openxmlformats.org/package/2006/relationships"><Relationship Id="rId8" Type="http://schemas.openxmlformats.org/officeDocument/2006/relationships/image" Target="../media/image66.png"/><Relationship Id="rId13" Type="http://schemas.openxmlformats.org/officeDocument/2006/relationships/hyperlink" Target="https://vk.com/mispps" TargetMode="External"/><Relationship Id="rId3" Type="http://schemas.openxmlformats.org/officeDocument/2006/relationships/image" Target="../media/image63.png"/><Relationship Id="rId7" Type="http://schemas.openxmlformats.org/officeDocument/2006/relationships/hyperlink" Target="https://www.facebook.com/mispps" TargetMode="External"/><Relationship Id="rId12" Type="http://schemas.openxmlformats.org/officeDocument/2006/relationships/image" Target="../media/image6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5.png"/><Relationship Id="rId11" Type="http://schemas.openxmlformats.org/officeDocument/2006/relationships/hyperlink" Target="https://plus.google.com/+Mispps/" TargetMode="External"/><Relationship Id="rId5" Type="http://schemas.openxmlformats.org/officeDocument/2006/relationships/image" Target="../media/image64.png"/><Relationship Id="rId10" Type="http://schemas.openxmlformats.org/officeDocument/2006/relationships/image" Target="../media/image6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Yacimiento Arqueológico de Risco Caído - EcuRe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1104635"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Imagen relacionada"/>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0" y="-22448"/>
            <a:ext cx="11328207" cy="7020272"/>
          </a:xfrm>
          <a:prstGeom prst="rect">
            <a:avLst/>
          </a:prstGeom>
          <a:noFill/>
          <a:extLst>
            <a:ext uri="{909E8E84-426E-40DD-AFC4-6F175D3DCCD1}">
              <a14:hiddenFill xmlns:a14="http://schemas.microsoft.com/office/drawing/2010/main">
                <a:solidFill>
                  <a:srgbClr val="FFFFFF"/>
                </a:solidFill>
              </a14:hiddenFill>
            </a:ext>
          </a:extLst>
        </p:spPr>
      </p:pic>
      <p:pic>
        <p:nvPicPr>
          <p:cNvPr id="155652"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5400000">
            <a:off x="-3386791" y="3386793"/>
            <a:ext cx="6858000" cy="84422"/>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5400000">
            <a:off x="7619066" y="3386793"/>
            <a:ext cx="6858000" cy="84422"/>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10800000">
            <a:off x="8" y="0"/>
            <a:ext cx="11090275" cy="6951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10800000">
            <a:off x="8" y="6783312"/>
            <a:ext cx="11090275" cy="74688"/>
          </a:xfrm>
          <a:prstGeom prst="rect">
            <a:avLst/>
          </a:prstGeom>
          <a:noFill/>
          <a:ln w="9525">
            <a:noFill/>
            <a:miter lim="800000"/>
            <a:headEnd/>
            <a:tailEnd/>
          </a:ln>
        </p:spPr>
      </p:pic>
      <p:sp>
        <p:nvSpPr>
          <p:cNvPr id="155665" name="Rectangle 17"/>
          <p:cNvSpPr>
            <a:spLocks noChangeArrowheads="1"/>
          </p:cNvSpPr>
          <p:nvPr/>
        </p:nvSpPr>
        <p:spPr bwMode="auto">
          <a:xfrm>
            <a:off x="433187" y="5857909"/>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433183" y="5715019"/>
            <a:ext cx="847895" cy="766986"/>
          </a:xfrm>
          <a:prstGeom prst="rect">
            <a:avLst/>
          </a:prstGeom>
          <a:noFill/>
          <a:ln w="38100">
            <a:solidFill>
              <a:srgbClr val="1CDEF8"/>
            </a:solidFill>
            <a:miter lim="800000"/>
            <a:headEnd/>
            <a:tailEnd/>
          </a:ln>
        </p:spPr>
      </p:pic>
      <p:sp>
        <p:nvSpPr>
          <p:cNvPr id="19" name="18 Rectángulo"/>
          <p:cNvSpPr/>
          <p:nvPr/>
        </p:nvSpPr>
        <p:spPr>
          <a:xfrm>
            <a:off x="2401872" y="4572026"/>
            <a:ext cx="3265258"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558991" y="928670"/>
            <a:ext cx="7979288" cy="4357718"/>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RISCO CAIDO</a:t>
            </a:r>
          </a:p>
          <a:p>
            <a:pPr algn="ctr"/>
            <a:r>
              <a:rPr lang="es-ES" sz="1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GRAN CANARIA</a:t>
            </a:r>
          </a:p>
        </p:txBody>
      </p:sp>
      <p:pic>
        <p:nvPicPr>
          <p:cNvPr id="16" name="Picture 6" descr="http://www.nombres-animados.net/Letra-J/Jose-Luis/Nombre-animado-Jose-Luis-04.gif"/>
          <p:cNvPicPr>
            <a:picLocks noChangeAspect="1" noChangeArrowheads="1" noCrop="1"/>
          </p:cNvPicPr>
          <p:nvPr/>
        </p:nvPicPr>
        <p:blipFill>
          <a:blip r:embed="rId7" cstate="email">
            <a:duotone>
              <a:schemeClr val="accent5">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537993" y="5611366"/>
            <a:ext cx="2436410" cy="934064"/>
          </a:xfrm>
          <a:prstGeom prst="rect">
            <a:avLst/>
          </a:prstGeom>
          <a:noFill/>
        </p:spPr>
      </p:pic>
      <p:sp>
        <p:nvSpPr>
          <p:cNvPr id="13" name="12 Rectángulo"/>
          <p:cNvSpPr/>
          <p:nvPr/>
        </p:nvSpPr>
        <p:spPr>
          <a:xfrm>
            <a:off x="-5545136" y="-642966"/>
            <a:ext cx="5545138" cy="1015663"/>
          </a:xfrm>
          <a:prstGeom prst="rect">
            <a:avLst/>
          </a:prstGeom>
        </p:spPr>
        <p:txBody>
          <a:bodyPr>
            <a:spAutoFit/>
          </a:bodyPr>
          <a:lstStyle/>
          <a:p>
            <a:endParaRPr lang="es-ES" sz="6000" b="1" dirty="0"/>
          </a:p>
        </p:txBody>
      </p:sp>
    </p:spTree>
    <p:extLst>
      <p:ext uri="{BB962C8B-B14F-4D97-AF65-F5344CB8AC3E}">
        <p14:creationId xmlns:p14="http://schemas.microsoft.com/office/powerpoint/2010/main" val="840596170"/>
      </p:ext>
    </p:extLst>
  </p:cSld>
  <p:clrMapOvr>
    <a:masterClrMapping/>
  </p:clrMapOvr>
  <mc:AlternateContent xmlns:mc="http://schemas.openxmlformats.org/markup-compatibility/2006" xmlns:p14="http://schemas.microsoft.com/office/powerpoint/2010/main">
    <mc:Choice Requires="p14">
      <p:transition spd="slow" p14:dur="3000" advTm="14000">
        <p14:shred/>
        <p:sndAc>
          <p:stSnd loop="1">
            <p:snd r:embed="rId2" name="Romantic Guitar 5.wav"/>
          </p:stSnd>
        </p:sndAc>
      </p:transition>
    </mc:Choice>
    <mc:Fallback xmlns="">
      <p:transition spd="slow" advTm="14000">
        <p:fade/>
        <p:sndAc>
          <p:stSnd loop="1">
            <p:snd r:embed="rId8" name="Romantic Guitar 5.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par>
                                <p:cTn id="16" presetID="21" presetClass="exit" presetSubtype="1" fill="hold" nodeType="withEffect">
                                  <p:stCondLst>
                                    <p:cond delay="4250"/>
                                  </p:stCondLst>
                                  <p:childTnLst>
                                    <p:animEffect transition="out" filter="wheel(1)">
                                      <p:cBhvr>
                                        <p:cTn id="17" dur="2000"/>
                                        <p:tgtEl>
                                          <p:spTgt spid="12"/>
                                        </p:tgtEl>
                                      </p:cBhvr>
                                    </p:animEffect>
                                    <p:set>
                                      <p:cBhvr>
                                        <p:cTn id="18" dur="1" fill="hold">
                                          <p:stCondLst>
                                            <p:cond delay="1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Vídeos: Risco Caído y las Montañas Sagradas de Gran Canaria declarado  Patrimonio Mundial UNESCO 2019."/>
          <p:cNvPicPr>
            <a:picLocks noChangeAspect="1" noChangeArrowheads="1"/>
          </p:cNvPicPr>
          <p:nvPr/>
        </p:nvPicPr>
        <p:blipFill rotWithShape="1">
          <a:blip r:embed="rId2">
            <a:extLst>
              <a:ext uri="{28A0092B-C50C-407E-A947-70E740481C1C}">
                <a14:useLocalDpi xmlns:a14="http://schemas.microsoft.com/office/drawing/2010/main" val="0"/>
              </a:ext>
            </a:extLst>
          </a:blip>
          <a:srcRect l="3801" t="9616" r="3639" b="11952"/>
          <a:stretch/>
        </p:blipFill>
        <p:spPr bwMode="auto">
          <a:xfrm>
            <a:off x="15280" y="0"/>
            <a:ext cx="11074996"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0620814"/>
      </p:ext>
    </p:extLst>
  </p:cSld>
  <p:clrMapOvr>
    <a:masterClrMapping/>
  </p:clrMapOvr>
  <mc:AlternateContent xmlns:mc="http://schemas.openxmlformats.org/markup-compatibility/2006" xmlns:p14="http://schemas.microsoft.com/office/powerpoint/2010/main">
    <mc:Choice Requires="p14">
      <p:transition spd="slow" p14:dur="3000" advTm="11000">
        <p14:shred/>
      </p:transition>
    </mc:Choice>
    <mc:Fallback xmlns="">
      <p:transition spd="slow" advTm="11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Map of Risco Caído and the Sacred Mountains of Gran Canaria | IA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 y="-21592"/>
            <a:ext cx="11555649" cy="68795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9256265"/>
      </p:ext>
    </p:extLst>
  </p:cSld>
  <p:clrMapOvr>
    <a:masterClrMapping/>
  </p:clrMapOvr>
  <mc:AlternateContent xmlns:mc="http://schemas.openxmlformats.org/markup-compatibility/2006" xmlns:p14="http://schemas.microsoft.com/office/powerpoint/2010/main">
    <mc:Choice Requires="p14">
      <p:transition spd="slow" p14:dur="3000" advTm="9000">
        <p14:shred/>
      </p:transition>
    </mc:Choice>
    <mc:Fallback xmlns="">
      <p:transition spd="slow" advTm="9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376332" y="1700808"/>
            <a:ext cx="7693715"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3600" b="1" i="1" dirty="0">
                <a:solidFill>
                  <a:srgbClr val="0000FF"/>
                </a:solidFill>
                <a:latin typeface="+mj-lt"/>
              </a:rPr>
              <a:t>El curioso calendario que utilizaban los aborígenes en </a:t>
            </a:r>
            <a:r>
              <a:rPr lang="es-ES" altLang="es-ES" sz="3600" b="1" i="1" dirty="0" smtClean="0">
                <a:solidFill>
                  <a:srgbClr val="0000FF"/>
                </a:solidFill>
                <a:latin typeface="+mj-lt"/>
              </a:rPr>
              <a:t>Canarias. El </a:t>
            </a:r>
            <a:r>
              <a:rPr lang="es-ES" altLang="es-ES" sz="3600" b="1" i="1" dirty="0">
                <a:solidFill>
                  <a:srgbClr val="0000FF"/>
                </a:solidFill>
                <a:latin typeface="+mj-lt"/>
              </a:rPr>
              <a:t>Yacimiento Arqueológico Risco Caído esconde una de las formas de medir el tiempo más antiguas del mundo y atesora numerosas curiosidades que explican el pasado del </a:t>
            </a:r>
            <a:r>
              <a:rPr lang="es-ES" altLang="es-ES" sz="3600" b="1" i="1" dirty="0" smtClean="0">
                <a:solidFill>
                  <a:srgbClr val="0000FF"/>
                </a:solidFill>
                <a:latin typeface="+mj-lt"/>
              </a:rPr>
              <a:t>archipiélago.</a:t>
            </a:r>
            <a:endParaRPr lang="es-ES" altLang="es-ES" sz="3600" b="1" i="1" dirty="0">
              <a:solidFill>
                <a:srgbClr val="0000FF"/>
              </a:solidFill>
              <a:latin typeface="+mj-lt"/>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70879" y="5306266"/>
            <a:ext cx="1747392" cy="1366752"/>
          </a:xfrm>
          <a:prstGeom prst="rect">
            <a:avLst/>
          </a:prstGeom>
          <a:noFill/>
        </p:spPr>
      </p:pic>
    </p:spTree>
    <p:extLst>
      <p:ext uri="{BB962C8B-B14F-4D97-AF65-F5344CB8AC3E}">
        <p14:creationId xmlns:p14="http://schemas.microsoft.com/office/powerpoint/2010/main" val="617286571"/>
      </p:ext>
    </p:extLst>
  </p:cSld>
  <p:clrMapOvr>
    <a:masterClrMapping/>
  </p:clrMapOvr>
  <mc:AlternateContent xmlns:mc="http://schemas.openxmlformats.org/markup-compatibility/2006" xmlns:p14="http://schemas.microsoft.com/office/powerpoint/2010/main">
    <mc:Choice Requires="p14">
      <p:transition spd="slow" p14:dur="3000" advTm="23000">
        <p14:shred/>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Tour 10: Risco Caído: Patrimonio de la Humanidad -UNESCO - De website van  moganverd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7" y="0"/>
            <a:ext cx="11091121" cy="68585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6488561"/>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Tragsa asume la gestión de los centros para conocer Risco Caído | Canarias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1377786" cy="73174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3310976"/>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Yacimiento Arqueológico de Risco Caído en Artenara Gran Ca… | Flick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162" y="-181322"/>
            <a:ext cx="11459826" cy="7029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3746249"/>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www.larioja.com/contentfactory/post/wp-content/uploads/sites/4/2022/06/Risco-caido-02-1024x68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64" y="0"/>
            <a:ext cx="11081911" cy="72454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5467856"/>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Yacimiento Arqueológico de Risco Caído Artenara – Isla de Gran Canaria"/>
          <p:cNvSpPr>
            <a:spLocks noChangeAspect="1" noChangeArrowheads="1"/>
          </p:cNvSpPr>
          <p:nvPr/>
        </p:nvSpPr>
        <p:spPr bwMode="auto">
          <a:xfrm>
            <a:off x="188690" y="-144463"/>
            <a:ext cx="369676"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12293" name="Picture 5" descr="Yacimiento Arqueológico de Risco Caído Artenara – Isla de Gran Canar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047" y="-10294"/>
            <a:ext cx="11305256" cy="68682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7504612"/>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Jose Luis\Desktop\RISCO\riscocaidotroglodita.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9725" y="21704"/>
            <a:ext cx="11430000" cy="762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94029353"/>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RISCO\risco_caido_artenar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09" y="0"/>
            <a:ext cx="11088266" cy="69667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1825908"/>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520801" y="980728"/>
            <a:ext cx="7693715" cy="48320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800" b="1" i="1" dirty="0">
                <a:solidFill>
                  <a:srgbClr val="0000FF"/>
                </a:solidFill>
                <a:latin typeface="+mj-lt"/>
              </a:rPr>
              <a:t>El pasado de las Islas Canarias está repleto de curiosidades que explican la evolución del ser humano hasta nuestros días. Además de un imponente sol, asombrosas playas y envidiables paisajes naturales, el archipiélago reúne varios enclaves interesantes desde donde descubrir los vestigios de su pasado. Uno de los más recomendables es el Yacimiento Arqueológico Risco Caído, un complejo de cuevas usado por los primeros pobladores de la isla con fines ceremoniales y habitacionales.</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70879" y="5306266"/>
            <a:ext cx="1747392" cy="1366752"/>
          </a:xfrm>
          <a:prstGeom prst="rect">
            <a:avLst/>
          </a:prstGeom>
          <a:noFill/>
        </p:spPr>
      </p:pic>
    </p:spTree>
    <p:extLst>
      <p:ext uri="{BB962C8B-B14F-4D97-AF65-F5344CB8AC3E}">
        <p14:creationId xmlns:p14="http://schemas.microsoft.com/office/powerpoint/2010/main" val="1144245918"/>
      </p:ext>
    </p:extLst>
  </p:cSld>
  <p:clrMapOvr>
    <a:masterClrMapping/>
  </p:clrMapOvr>
  <mc:AlternateContent xmlns:mc="http://schemas.openxmlformats.org/markup-compatibility/2006" xmlns:p14="http://schemas.microsoft.com/office/powerpoint/2010/main">
    <mc:Choice Requires="p14">
      <p:transition spd="slow" p14:dur="3000" advTm="40000">
        <p14:shred/>
      </p:transition>
    </mc:Choice>
    <mc:Fallback xmlns="">
      <p:transition spd="slow" advTm="4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artenara.es/turismo/images/galeria/contenido/exteriorrisocaid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1109027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490652"/>
      </p:ext>
    </p:extLst>
  </p:cSld>
  <p:clrMapOvr>
    <a:masterClrMapping/>
  </p:clrMapOvr>
  <mc:AlternateContent xmlns:mc="http://schemas.openxmlformats.org/markup-compatibility/2006" xmlns:p14="http://schemas.microsoft.com/office/powerpoint/2010/main">
    <mc:Choice Requires="p14">
      <p:transition spd="slow" p14:dur="3000" advTm="8000">
        <p14:shred/>
        <p:sndAc>
          <p:stSnd>
            <p:snd r:embed="rId2" name="sound001.wav"/>
          </p:stSnd>
        </p:sndAc>
      </p:transition>
    </mc:Choice>
    <mc:Fallback xmlns="">
      <p:transition spd="slow" advTm="8000">
        <p:fade/>
        <p:sndAc>
          <p:stSnd>
            <p:snd r:embed="rId4" name="sound001.wav"/>
          </p:stSnd>
        </p:sndAc>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www.larioja.com/contentfactory/post/wp-content/uploads/sites/4/2022/06/Risco-caido-08-1024x68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713" y="0"/>
            <a:ext cx="1182962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9903884"/>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file:///C:/Users/Jose%20Luis/Desktop/RISCO/58.webp"/>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44" y="-13023"/>
            <a:ext cx="11277515" cy="68710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60979589"/>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3024856" y="1196752"/>
            <a:ext cx="6984777"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00FF"/>
                </a:solidFill>
                <a:latin typeface="+mj-lt"/>
              </a:rPr>
              <a:t>Se encuentra situado en el municipio de </a:t>
            </a:r>
            <a:r>
              <a:rPr lang="es-ES" altLang="es-ES" sz="2400" b="1" i="1" dirty="0" err="1">
                <a:solidFill>
                  <a:srgbClr val="0000FF"/>
                </a:solidFill>
                <a:latin typeface="+mj-lt"/>
              </a:rPr>
              <a:t>Artenara</a:t>
            </a:r>
            <a:r>
              <a:rPr lang="es-ES" altLang="es-ES" sz="2400" b="1" i="1" dirty="0">
                <a:solidFill>
                  <a:srgbClr val="0000FF"/>
                </a:solidFill>
                <a:latin typeface="+mj-lt"/>
              </a:rPr>
              <a:t>, al norte de Gran Canaria, y abarca hasta Tejeda, </a:t>
            </a:r>
            <a:r>
              <a:rPr lang="es-ES" altLang="es-ES" sz="2400" b="1" i="1" dirty="0" err="1">
                <a:solidFill>
                  <a:srgbClr val="0000FF"/>
                </a:solidFill>
                <a:latin typeface="+mj-lt"/>
              </a:rPr>
              <a:t>Gáldar</a:t>
            </a:r>
            <a:r>
              <a:rPr lang="es-ES" altLang="es-ES" sz="2400" b="1" i="1" dirty="0">
                <a:solidFill>
                  <a:srgbClr val="0000FF"/>
                </a:solidFill>
                <a:latin typeface="+mj-lt"/>
              </a:rPr>
              <a:t> y Agaete. Es el primer bien Patrimonio Mundial de la isla de Gran Canaria y de la provincia de Las Palmas y el quinto del archipiélago canario. Situado en el margen izquierdo o umbría del Barranco Hondo, este yacimiento está compuesto por una serie de cuevas ceremoniales, habitacionales y de uso agrario-ganadero, algunas de las cuales se encuentran cazoletas excavadas y numerosos grabados. Además de estar lleno de misterios por descubrir, cuenta con un calendario solar de los antiguos canarios.</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70879" y="5306266"/>
            <a:ext cx="1747392" cy="1366752"/>
          </a:xfrm>
          <a:prstGeom prst="rect">
            <a:avLst/>
          </a:prstGeom>
          <a:noFill/>
        </p:spPr>
      </p:pic>
    </p:spTree>
    <p:extLst>
      <p:ext uri="{BB962C8B-B14F-4D97-AF65-F5344CB8AC3E}">
        <p14:creationId xmlns:p14="http://schemas.microsoft.com/office/powerpoint/2010/main" val="1922782102"/>
      </p:ext>
    </p:extLst>
  </p:cSld>
  <p:clrMapOvr>
    <a:masterClrMapping/>
  </p:clrMapOvr>
  <mc:AlternateContent xmlns:mc="http://schemas.openxmlformats.org/markup-compatibility/2006" xmlns:p14="http://schemas.microsoft.com/office/powerpoint/2010/main">
    <mc:Choice Requires="p14">
      <p:transition spd="slow" p14:dur="3000" advTm="43000">
        <p14:shred/>
      </p:transition>
    </mc:Choice>
    <mc:Fallback xmlns="">
      <p:transition spd="slow" advTm="4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file:///C:/Users/Jose%20Luis/Desktop/RISCO/58%20(1).webp"/>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7937"/>
            <a:ext cx="11113550" cy="6850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79230506"/>
      </p:ext>
    </p:extLst>
  </p:cSld>
  <p:clrMapOvr>
    <a:masterClrMapping/>
  </p:clrMapOvr>
  <mc:AlternateContent xmlns:mc="http://schemas.openxmlformats.org/markup-compatibility/2006" xmlns:p14="http://schemas.microsoft.com/office/powerpoint/2010/main">
    <mc:Choice Requires="p14">
      <p:transition spd="slow" p14:dur="3000" advTm="8000">
        <p14:shred/>
        <p:sndAc>
          <p:stSnd>
            <p:snd r:embed="rId2" name="Guitare. THE POWER OF LOVE.wav"/>
          </p:stSnd>
        </p:sndAc>
      </p:transition>
    </mc:Choice>
    <mc:Fallback xmlns="">
      <p:transition spd="slow" advTm="8000">
        <p:fade/>
        <p:sndAc>
          <p:stSnd>
            <p:snd r:embed="rId4" name="Guitare. THE POWER OF LOVE.wav"/>
          </p:stSnd>
        </p:sndAc>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file:///C:/Users/Jose%20Luis/Desktop/RISCO/95.webp"/>
          <p:cNvSpPr>
            <a:spLocks noChangeAspect="1" noChangeArrowheads="1"/>
          </p:cNvSpPr>
          <p:nvPr/>
        </p:nvSpPr>
        <p:spPr bwMode="auto">
          <a:xfrm>
            <a:off x="155575" y="-2628900"/>
            <a:ext cx="9753600" cy="547687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7511" y="-7640"/>
            <a:ext cx="12210861" cy="68656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68238180"/>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5503" y="-3449"/>
            <a:ext cx="11305778" cy="71527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60384463"/>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Yacimiento Arqueológico de Risco Caído - EcuRe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10463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9467737"/>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Risco Caído, el templo astronómico que aspira a ser Patrimonio de la  Humanida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5504" y="-4192"/>
            <a:ext cx="11953329" cy="68400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0722237"/>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9" name="Picture 3" descr="C:\Users\Jose Luis\Desktop\RISCO\images (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123" y="-3820"/>
            <a:ext cx="11055152" cy="71719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8484878"/>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6066882" cy="3429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4" name="Picture 4" descr="C:\Users\Jose Luis\Desktop\RISCO\images (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05177" y="0"/>
            <a:ext cx="5185098" cy="3450447"/>
          </a:xfrm>
          <a:prstGeom prst="rect">
            <a:avLst/>
          </a:prstGeom>
          <a:noFill/>
          <a:extLst>
            <a:ext uri="{909E8E84-426E-40DD-AFC4-6F175D3DCCD1}">
              <a14:hiddenFill xmlns:a14="http://schemas.microsoft.com/office/drawing/2010/main">
                <a:solidFill>
                  <a:srgbClr val="FFFFFF"/>
                </a:solidFill>
              </a14:hiddenFill>
            </a:ext>
          </a:extLst>
        </p:spPr>
      </p:pic>
      <p:pic>
        <p:nvPicPr>
          <p:cNvPr id="10245"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6592" y="3412232"/>
            <a:ext cx="6108851" cy="34323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6"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70896" y="3450447"/>
            <a:ext cx="5219379" cy="34075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94529137"/>
      </p:ext>
    </p:extLst>
  </p:cSld>
  <p:clrMapOvr>
    <a:masterClrMapping/>
  </p:clrMapOvr>
  <mc:AlternateContent xmlns:mc="http://schemas.openxmlformats.org/markup-compatibility/2006" xmlns:p14="http://schemas.microsoft.com/office/powerpoint/2010/main">
    <mc:Choice Requires="p14">
      <p:transition spd="slow" p14:dur="3000" advTm="10000">
        <p14:shred/>
      </p:transition>
    </mc:Choice>
    <mc:Fallback xmlns="">
      <p:transition spd="slow" advTm="10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535708" y="1556792"/>
            <a:ext cx="7693715" cy="415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00FF"/>
                </a:solidFill>
                <a:latin typeface="+mj-lt"/>
              </a:rPr>
              <a:t>Entre los equinoccios de primavera y otoño, un haz de luz recorre la pared del fondo de la cueva 6 -un espacio de planta circular con una cúpula de más de 4 metros de altura- bañando los grabados e imprimiendo al yacimiento un carácter astronómico. Su experiencia es emocionante y es uno de los reclamos turísticos más importantes de la zona. Así, cada mañana, de abril a septiembre, el primer haz de luz se cuela por la pequeña obertura lateral de este </a:t>
            </a:r>
            <a:r>
              <a:rPr lang="es-ES" altLang="es-ES" sz="2400" b="1" i="1" dirty="0" err="1">
                <a:solidFill>
                  <a:srgbClr val="0000FF"/>
                </a:solidFill>
                <a:latin typeface="+mj-lt"/>
              </a:rPr>
              <a:t>almogarén</a:t>
            </a:r>
            <a:r>
              <a:rPr lang="es-ES" altLang="es-ES" sz="2400" b="1" i="1" dirty="0">
                <a:solidFill>
                  <a:srgbClr val="0000FF"/>
                </a:solidFill>
                <a:latin typeface="+mj-lt"/>
              </a:rPr>
              <a:t> (lugar de oración de los aborígenes canarios), iluminando de forma precisa los enigmáticos grabados de la pared oeste.</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70879" y="5306266"/>
            <a:ext cx="1747392" cy="1366752"/>
          </a:xfrm>
          <a:prstGeom prst="rect">
            <a:avLst/>
          </a:prstGeom>
          <a:noFill/>
        </p:spPr>
      </p:pic>
    </p:spTree>
    <p:extLst>
      <p:ext uri="{BB962C8B-B14F-4D97-AF65-F5344CB8AC3E}">
        <p14:creationId xmlns:p14="http://schemas.microsoft.com/office/powerpoint/2010/main" val="3774028683"/>
      </p:ext>
    </p:extLst>
  </p:cSld>
  <p:clrMapOvr>
    <a:masterClrMapping/>
  </p:clrMapOvr>
  <mc:AlternateContent xmlns:mc="http://schemas.openxmlformats.org/markup-compatibility/2006" xmlns:p14="http://schemas.microsoft.com/office/powerpoint/2010/main">
    <mc:Choice Requires="p14">
      <p:transition spd="slow" p14:dur="3000" advTm="41000">
        <p14:shred/>
      </p:transition>
    </mc:Choice>
    <mc:Fallback xmlns="">
      <p:transition spd="slow" advTm="4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Risco Caído y las Montañas Sagradas de Gran Canaria ya son Patrimonio  Mundial - Planeta Canario"/>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1126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6171" y="7936"/>
            <a:ext cx="11430000" cy="6850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5168021"/>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www.larioja.com/contentfactory/post/wp-content/uploads/sites/4/2022/06/Risco-caido-01-1024x58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8292" y="16666"/>
            <a:ext cx="11829627" cy="68413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1365810"/>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Jose Luis\Desktop\RISCO\preview.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62" y="-171400"/>
            <a:ext cx="11204241" cy="7029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2323020"/>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La Moncloa. 07/07/2019. Risco Caído entra en la Lista de Patrimonio Mundial  de la UNESCO [Prensa/Actualidad/Cultura y Depor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695" y="0"/>
            <a:ext cx="111288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6939409"/>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El Risco Caído y las montañas sagradas de Gran Canaria, declarado  Patrimonio Mundial | Cultu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7150"/>
            <a:ext cx="11058325" cy="69151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2830800"/>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Risco Caído y sus Montañas Sagradas, recomendado como Patrimonio de la  Humanidad por la UNESCO | Actualidad | Cadena S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6926" y="7640"/>
            <a:ext cx="11399722" cy="70217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6681068"/>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Turismo de Artenara - Yacimiento Arqueológico de Risco Caíd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2792"/>
            <a:ext cx="11145013" cy="68907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1756234"/>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9" descr="Bienes de Interés Cultur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1599"/>
            <a:ext cx="5977184" cy="6993128"/>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6265217" y="692696"/>
            <a:ext cx="4322589" cy="56323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00FF"/>
                </a:solidFill>
                <a:latin typeface="+mj-lt"/>
              </a:rPr>
              <a:t>Estas manifestaciones rupestres en forma de cazoletas, triángulos púbicos y grabados son la prueba de un lenguaje insólito. Esta señal lumínica servía a los aborígenes como guía para marcar el paso de los 180 días entre el solsticio de verano y solsticio de invierno, así como para controlar las cosechas. Además, durante los meses de frío, la luz de la luna toma el relevo de este rudimentario pero preciso calendario.</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5103488" y="5641631"/>
            <a:ext cx="1747392" cy="1366752"/>
          </a:xfrm>
          <a:prstGeom prst="rect">
            <a:avLst/>
          </a:prstGeom>
          <a:noFill/>
        </p:spPr>
      </p:pic>
    </p:spTree>
    <p:extLst>
      <p:ext uri="{BB962C8B-B14F-4D97-AF65-F5344CB8AC3E}">
        <p14:creationId xmlns:p14="http://schemas.microsoft.com/office/powerpoint/2010/main" val="4128037253"/>
      </p:ext>
    </p:extLst>
  </p:cSld>
  <p:clrMapOvr>
    <a:masterClrMapping/>
  </p:clrMapOvr>
  <mc:AlternateContent xmlns:mc="http://schemas.openxmlformats.org/markup-compatibility/2006" xmlns:p14="http://schemas.microsoft.com/office/powerpoint/2010/main">
    <mc:Choice Requires="p14">
      <p:transition spd="slow" p14:dur="3000" advTm="43000">
        <p14:shred/>
      </p:transition>
    </mc:Choice>
    <mc:Fallback xmlns="">
      <p:transition spd="slow" advTm="4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La réplica de la cueva de Risco Caído, un aliciente más para visitar  Artenara | Actualidad | Cadena S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0295" y="-171400"/>
            <a:ext cx="12476559" cy="7029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3399759"/>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El Memorial de la locera María Guerra trae al municipio una charla con los  responsables de la candidatura de Risco Caído como Patrimonio de la  Humanidad » Ayuntamiento de la Villa d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91" y="0"/>
            <a:ext cx="11105566"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9253673"/>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Risco Caído, el templo perdido de Gran Canaria / Blog Gran Canari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3" name="AutoShape 4" descr="Risco Caído, el templo perdido de Gran Canaria / Blog Gran Canaria"/>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3079" name="Picture 7" descr="Risco Caído, el templo perdido de Gran Canaria / Blog Gran Canar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1725" y="-387424"/>
            <a:ext cx="12192000" cy="72454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0952043"/>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onseguido! Risco Caído es Patrimonio Mundial de la UNESCO | Spanish  Courses Gran Canari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450" y="0"/>
            <a:ext cx="11566252"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0666379"/>
      </p:ext>
    </p:extLst>
  </p:cSld>
  <p:clrMapOvr>
    <a:masterClrMapping/>
  </p:clrMapOvr>
  <mc:AlternateContent xmlns:mc="http://schemas.openxmlformats.org/markup-compatibility/2006" xmlns:p14="http://schemas.microsoft.com/office/powerpoint/2010/main">
    <mc:Choice Requires="p14">
      <p:transition spd="slow" p14:dur="3000" advTm="8000">
        <p14:shred/>
        <p:sndAc>
          <p:stSnd>
            <p:snd r:embed="rId2" name="Floyd Cramer - Unchained Melody.wav"/>
          </p:stSnd>
        </p:sndAc>
      </p:transition>
    </mc:Choice>
    <mc:Fallback xmlns="">
      <p:transition spd="slow" advTm="8000">
        <p:fade/>
        <p:sndAc>
          <p:stSnd>
            <p:snd r:embed="rId4" name="Floyd Cramer - Unchained Melody.wav"/>
          </p:stSnd>
        </p:sndAc>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Risco Caído y las Montañas Sagradas de Gran Canaria, candidata a Patrimonio  Mundial de la Unesco | Gran Canaria | TELDEACTUALIDA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713" y="57472"/>
            <a:ext cx="12117930" cy="762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1673680"/>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Saber más sobre el yacimient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783" y="-243408"/>
            <a:ext cx="11102058" cy="7315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7667295"/>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Factum Arte :: Digitalización de una cueva sagrada prehispánica en Risco  Caído, lugar nombrado por la UNESCO Patrimonio Histórico de la Humanida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579" y="0"/>
            <a:ext cx="11108854" cy="74102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1694573"/>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771526" y="1095995"/>
            <a:ext cx="7693715" cy="4893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smtClean="0">
                <a:solidFill>
                  <a:srgbClr val="0000FF"/>
                </a:solidFill>
                <a:latin typeface="+mj-lt"/>
              </a:rPr>
              <a:t>El </a:t>
            </a:r>
            <a:r>
              <a:rPr lang="es-ES" altLang="es-ES" sz="2400" b="1" i="1" dirty="0">
                <a:solidFill>
                  <a:srgbClr val="0000FF"/>
                </a:solidFill>
                <a:latin typeface="+mj-lt"/>
              </a:rPr>
              <a:t>Risco Caído, declarado Patrimonio de la Humanidad en 2019, es en definitiva un templo excavado en la piedra que se calcula que puede tener hasta 20 siglos de antigüedad. Para entendernos, es en la práctica un pueblo troglodita que incluye trazas del pasado insólitas y muy curiosas. Sin embargo, no fue descubierto hasta 1996 por el arqueólogo Julio Cuenca. El hallazgo de estas cuevas, y este antiguo observatorio astronómico en especial, demuestran que los antiguos aborígenes poseían una sólida cultura que los sitúa a la altura de antiguas civilizaciones tan reconocidas como la egipcia o la hawaiana. Existe un buen número de inscripciones en las rocas de las que se desconoce todavía su significado</a:t>
            </a:r>
            <a:r>
              <a:rPr lang="es-ES" altLang="es-ES" sz="2400" b="1" i="1" dirty="0" smtClean="0">
                <a:solidFill>
                  <a:srgbClr val="0000FF"/>
                </a:solidFill>
                <a:latin typeface="+mj-lt"/>
              </a:rPr>
              <a:t>.</a:t>
            </a:r>
            <a:endParaRPr lang="es-ES" altLang="es-ES" sz="2400" b="1" i="1" dirty="0">
              <a:solidFill>
                <a:srgbClr val="0000FF"/>
              </a:solidFill>
              <a:latin typeface="+mj-lt"/>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70879" y="5306266"/>
            <a:ext cx="1747392" cy="1366752"/>
          </a:xfrm>
          <a:prstGeom prst="rect">
            <a:avLst/>
          </a:prstGeom>
          <a:noFill/>
        </p:spPr>
      </p:pic>
    </p:spTree>
    <p:extLst>
      <p:ext uri="{BB962C8B-B14F-4D97-AF65-F5344CB8AC3E}">
        <p14:creationId xmlns:p14="http://schemas.microsoft.com/office/powerpoint/2010/main" val="1491417181"/>
      </p:ext>
    </p:extLst>
  </p:cSld>
  <p:clrMapOvr>
    <a:masterClrMapping/>
  </p:clrMapOvr>
  <mc:AlternateContent xmlns:mc="http://schemas.openxmlformats.org/markup-compatibility/2006" xmlns:p14="http://schemas.microsoft.com/office/powerpoint/2010/main">
    <mc:Choice Requires="p14">
      <p:transition spd="slow" p14:dur="3000" advTm="54000">
        <p14:shred/>
      </p:transition>
    </mc:Choice>
    <mc:Fallback xmlns="">
      <p:transition spd="slow" advTm="5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Paisaje Cultural Risco Caído en Artenara, Gran Canar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42" y="0"/>
            <a:ext cx="1108836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0986179"/>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El Risco Caído y las Montañas Sagradas en Gran Canaria"/>
          <p:cNvSpPr>
            <a:spLocks noChangeAspect="1" noChangeArrowheads="1"/>
          </p:cNvSpPr>
          <p:nvPr/>
        </p:nvSpPr>
        <p:spPr bwMode="auto">
          <a:xfrm>
            <a:off x="188690" y="-144463"/>
            <a:ext cx="369676"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3" name="AutoShape 4" descr="El Risco Caído y las Montañas Sagradas en Gran Canaria"/>
          <p:cNvSpPr>
            <a:spLocks noChangeAspect="1" noChangeArrowheads="1"/>
          </p:cNvSpPr>
          <p:nvPr/>
        </p:nvSpPr>
        <p:spPr bwMode="auto">
          <a:xfrm>
            <a:off x="373527" y="7939"/>
            <a:ext cx="369676"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1024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11526189" cy="70214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75253167"/>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Yacimiento Arqueológico de Risco Caído (Espaces Naturel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41172"/>
            <a:ext cx="11645088" cy="72147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8439746"/>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Yacimiento Arqueológico de Risco Caído | Hola Islas Canarias"/>
          <p:cNvPicPr>
            <a:picLocks noChangeAspect="1" noChangeArrowheads="1"/>
          </p:cNvPicPr>
          <p:nvPr/>
        </p:nvPicPr>
        <p:blipFill rotWithShape="1">
          <a:blip r:embed="rId2">
            <a:extLst>
              <a:ext uri="{28A0092B-C50C-407E-A947-70E740481C1C}">
                <a14:useLocalDpi xmlns:a14="http://schemas.microsoft.com/office/drawing/2010/main" val="0"/>
              </a:ext>
            </a:extLst>
          </a:blip>
          <a:srcRect l="23300" r="7452"/>
          <a:stretch/>
        </p:blipFill>
        <p:spPr bwMode="auto">
          <a:xfrm>
            <a:off x="0" y="-175854"/>
            <a:ext cx="6635170" cy="7033854"/>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6913289" y="1484784"/>
            <a:ext cx="3960808" cy="4893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00FF"/>
                </a:solidFill>
                <a:latin typeface="+mj-lt"/>
              </a:rPr>
              <a:t>Este paisaje cultural puede ser explorado libremente a través de rutas y guías, actividades y un centro de interpretación con todo tipo de información acerca del yacimiento. La zona, además, sorprende por su riqueza natural, siendo muy fácil contemplar fósiles u orquídeas. Es, sin duda, un destino turístico que nadie debería perderse.</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5259187" y="5480140"/>
            <a:ext cx="1747392" cy="1366752"/>
          </a:xfrm>
          <a:prstGeom prst="rect">
            <a:avLst/>
          </a:prstGeom>
          <a:noFill/>
        </p:spPr>
      </p:pic>
    </p:spTree>
    <p:extLst>
      <p:ext uri="{BB962C8B-B14F-4D97-AF65-F5344CB8AC3E}">
        <p14:creationId xmlns:p14="http://schemas.microsoft.com/office/powerpoint/2010/main" val="2382668098"/>
      </p:ext>
    </p:extLst>
  </p:cSld>
  <p:clrMapOvr>
    <a:masterClrMapping/>
  </p:clrMapOvr>
  <mc:AlternateContent xmlns:mc="http://schemas.openxmlformats.org/markup-compatibility/2006" xmlns:p14="http://schemas.microsoft.com/office/powerpoint/2010/main">
    <mc:Choice Requires="p14">
      <p:transition spd="slow" p14:dur="3000" advTm="35000">
        <p14:shred/>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El yacimiento de Risco Caído, declarado patrimonio mundial | RTV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35397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8262656"/>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Unesco declara patrimonio mundial a yacimiento de Risco Caído en Gran  Canaria | Europa al día | DW | 07.07.20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52" y="0"/>
            <a:ext cx="11209449" cy="71734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3768601"/>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Arcos de Tirma,Artenara. Gran Canaria. - YouTube"/>
          <p:cNvPicPr>
            <a:picLocks noChangeAspect="1" noChangeArrowheads="1"/>
          </p:cNvPicPr>
          <p:nvPr/>
        </p:nvPicPr>
        <p:blipFill rotWithShape="1">
          <a:blip r:embed="rId3">
            <a:extLst>
              <a:ext uri="{28A0092B-C50C-407E-A947-70E740481C1C}">
                <a14:useLocalDpi xmlns:a14="http://schemas.microsoft.com/office/drawing/2010/main" val="0"/>
              </a:ext>
            </a:extLst>
          </a:blip>
          <a:srcRect l="12552" t="4445" r="12917" b="3611"/>
          <a:stretch/>
        </p:blipFill>
        <p:spPr bwMode="auto">
          <a:xfrm>
            <a:off x="-1" y="0"/>
            <a:ext cx="11090276"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8190995"/>
      </p:ext>
    </p:extLst>
  </p:cSld>
  <p:clrMapOvr>
    <a:masterClrMapping/>
  </p:clrMapOvr>
  <mc:AlternateContent xmlns:mc="http://schemas.openxmlformats.org/markup-compatibility/2006" xmlns:p14="http://schemas.microsoft.com/office/powerpoint/2010/main">
    <mc:Choice Requires="p14">
      <p:transition spd="slow" p14:dur="3000" advTm="8000">
        <p14:shred/>
        <p:sndAc>
          <p:stSnd>
            <p:snd r:embed="rId2" name="Floyd Cramer - Unchained Melody.wav"/>
          </p:stSnd>
        </p:sndAc>
      </p:transition>
    </mc:Choice>
    <mc:Fallback xmlns="">
      <p:transition spd="slow" advTm="8000">
        <p:fade/>
        <p:sndAc>
          <p:stSnd>
            <p:snd r:embed="rId4" name="Floyd Cramer - Unchained Melody.wav"/>
          </p:stSnd>
        </p:sndAc>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3024858" y="1124744"/>
            <a:ext cx="6696743" cy="52629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b="1" i="1" dirty="0">
                <a:solidFill>
                  <a:srgbClr val="0000FF"/>
                </a:solidFill>
                <a:latin typeface="+mj-lt"/>
              </a:rPr>
              <a:t>UN ECOSISTEMA DE ASENTAMIENTOS ANTIGUOS BAJO UN PAISAJE </a:t>
            </a:r>
            <a:r>
              <a:rPr lang="es-ES" altLang="es-ES" b="1" i="1" dirty="0" smtClean="0">
                <a:solidFill>
                  <a:srgbClr val="0000FF"/>
                </a:solidFill>
                <a:latin typeface="+mj-lt"/>
              </a:rPr>
              <a:t>ÚNICO. </a:t>
            </a:r>
            <a:r>
              <a:rPr lang="es-ES" altLang="es-ES" sz="2400" b="1" i="1" dirty="0" smtClean="0">
                <a:solidFill>
                  <a:srgbClr val="0000FF"/>
                </a:solidFill>
                <a:latin typeface="+mj-lt"/>
              </a:rPr>
              <a:t>El </a:t>
            </a:r>
            <a:r>
              <a:rPr lang="es-ES" altLang="es-ES" sz="2400" b="1" i="1" dirty="0">
                <a:solidFill>
                  <a:srgbClr val="0000FF"/>
                </a:solidFill>
                <a:latin typeface="+mj-lt"/>
              </a:rPr>
              <a:t>Risco Caído cuenta con unas 18.000 hectáreas que rodean la zona y esconden enclaves que atesoran el rico legado de Gran Canaria. Es una red de más de 1.500 cuevas y antiguos vestigios esperando ser descubiertos en medio de la naturaleza. De hecho, forma parte de un yacimiento mayor: el Barranco Hondo. Está considerado uno de los mayores asentamientos de la isla. Esta zona combina viviendas y zonas de almacenaje dentro de la roca, con antiguos bancales y estanques dedicados a la agricultura.</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70879" y="5306266"/>
            <a:ext cx="1747392" cy="1366752"/>
          </a:xfrm>
          <a:prstGeom prst="rect">
            <a:avLst/>
          </a:prstGeom>
          <a:noFill/>
        </p:spPr>
      </p:pic>
    </p:spTree>
    <p:extLst>
      <p:ext uri="{BB962C8B-B14F-4D97-AF65-F5344CB8AC3E}">
        <p14:creationId xmlns:p14="http://schemas.microsoft.com/office/powerpoint/2010/main" val="2382668098"/>
      </p:ext>
    </p:extLst>
  </p:cSld>
  <p:clrMapOvr>
    <a:masterClrMapping/>
  </p:clrMapOvr>
  <mc:AlternateContent xmlns:mc="http://schemas.openxmlformats.org/markup-compatibility/2006" xmlns:p14="http://schemas.microsoft.com/office/powerpoint/2010/main">
    <mc:Choice Requires="p14">
      <p:transition spd="slow" p14:dur="3000" advTm="43000">
        <p14:shred/>
      </p:transition>
    </mc:Choice>
    <mc:Fallback xmlns="">
      <p:transition spd="slow" advTm="4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Yacimiento Arqueológico de Risco Caído - EcuRe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10463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6323199"/>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6933182" y="1300279"/>
            <a:ext cx="3478034"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00FF"/>
                </a:solidFill>
                <a:latin typeface="+mj-lt"/>
              </a:rPr>
              <a:t>Pero aún quedan otras cosas por descubrir, tales como Mesa de Acusa, El Hornillo, Cuatro Puertas, los Altos del Cordero u otros espacios naturales antaño considerados sagrados, como el Roque Nublo o el </a:t>
            </a:r>
            <a:r>
              <a:rPr lang="es-ES" altLang="es-ES" sz="2400" b="1" i="1" dirty="0" err="1">
                <a:solidFill>
                  <a:srgbClr val="0000FF"/>
                </a:solidFill>
                <a:latin typeface="+mj-lt"/>
              </a:rPr>
              <a:t>Tamadaba</a:t>
            </a:r>
            <a:r>
              <a:rPr lang="es-ES" altLang="es-ES" sz="2400" b="1" i="1" dirty="0">
                <a:solidFill>
                  <a:srgbClr val="0000FF"/>
                </a:solidFill>
                <a:latin typeface="+mj-lt"/>
              </a:rPr>
              <a:t> </a:t>
            </a:r>
            <a:r>
              <a:rPr lang="es-ES" altLang="es-ES" sz="2400" b="1" i="1" dirty="0" err="1">
                <a:solidFill>
                  <a:srgbClr val="0000FF"/>
                </a:solidFill>
                <a:latin typeface="+mj-lt"/>
              </a:rPr>
              <a:t>Tirma</a:t>
            </a:r>
            <a:r>
              <a:rPr lang="es-ES" altLang="es-ES" sz="2400" b="1" i="1" dirty="0">
                <a:solidFill>
                  <a:srgbClr val="0000FF"/>
                </a:solidFill>
                <a:latin typeface="+mj-lt"/>
              </a:rPr>
              <a:t>, también presentan evidencias de la presencia de aborígenes.</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6049193" y="5768560"/>
            <a:ext cx="1747392" cy="1366752"/>
          </a:xfrm>
          <a:prstGeom prst="rect">
            <a:avLst/>
          </a:prstGeom>
          <a:noFill/>
        </p:spPr>
      </p:pic>
      <p:sp>
        <p:nvSpPr>
          <p:cNvPr id="2" name="AutoShape 2" descr="Montaña de Tirma - Guayedra | Map, Guide - Gran Canaria, Spain | AllTrail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3" name="AutoShape 4" descr="Montaña de Tirma - Guayedra | Map, Guide - Gran Canaria, Spain | AllTrails"/>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4" name="AutoShape 6" descr="Montaña de Tirma - Guayedra | Map, Guide - Gran Canaria, Spain | AllTrails"/>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6151"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6692"/>
            <a:ext cx="6049193" cy="6913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07660053"/>
      </p:ext>
    </p:extLst>
  </p:cSld>
  <p:clrMapOvr>
    <a:masterClrMapping/>
  </p:clrMapOvr>
  <mc:AlternateContent xmlns:mc="http://schemas.openxmlformats.org/markup-compatibility/2006" xmlns:p14="http://schemas.microsoft.com/office/powerpoint/2010/main">
    <mc:Choice Requires="p14">
      <p:transition spd="slow" p14:dur="3000" advTm="40000">
        <p14:shred/>
      </p:transition>
    </mc:Choice>
    <mc:Fallback xmlns="">
      <p:transition spd="slow" advTm="4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Guía de senderos de Gran Canaria: El Charco Azul"/>
          <p:cNvPicPr>
            <a:picLocks noChangeAspect="1" noChangeArrowheads="1"/>
          </p:cNvPicPr>
          <p:nvPr/>
        </p:nvPicPr>
        <p:blipFill rotWithShape="1">
          <a:blip r:embed="rId2">
            <a:extLst>
              <a:ext uri="{28A0092B-C50C-407E-A947-70E740481C1C}">
                <a14:useLocalDpi xmlns:a14="http://schemas.microsoft.com/office/drawing/2010/main" val="0"/>
              </a:ext>
            </a:extLst>
          </a:blip>
          <a:srcRect b="15563"/>
          <a:stretch/>
        </p:blipFill>
        <p:spPr bwMode="auto">
          <a:xfrm>
            <a:off x="0" y="-7590"/>
            <a:ext cx="11430000" cy="68655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8700960"/>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oque Bentayga desde el Pico de las Nieves: fotografía de Centro de  Interpretación del Roque Bentayga, Gran Canaria - Tripadviso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58" y="0"/>
            <a:ext cx="6500091" cy="6846892"/>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6769273" y="2377864"/>
            <a:ext cx="3960808"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000" b="1" i="1" dirty="0">
                <a:solidFill>
                  <a:srgbClr val="0000FF"/>
                </a:solidFill>
                <a:latin typeface="+mj-lt"/>
              </a:rPr>
              <a:t>Los alrededores del municipio grancanario de Tejeda también son un excelente lugar para explorar la cultura aborigen de la isla. Por ejemplo, el Roque </a:t>
            </a:r>
            <a:r>
              <a:rPr lang="es-ES" altLang="es-ES" sz="2000" b="1" i="1" dirty="0" err="1">
                <a:solidFill>
                  <a:srgbClr val="0000FF"/>
                </a:solidFill>
                <a:latin typeface="+mj-lt"/>
              </a:rPr>
              <a:t>Bentayga</a:t>
            </a:r>
            <a:r>
              <a:rPr lang="es-ES" altLang="es-ES" sz="2000" b="1" i="1" dirty="0">
                <a:solidFill>
                  <a:srgbClr val="0000FF"/>
                </a:solidFill>
                <a:latin typeface="+mj-lt"/>
              </a:rPr>
              <a:t>, en el corazón de la Caldera de Tejeda, aloja un poblado fortificado en su ladera. Excavado aprovechando la facilidad que ofrece este tipo de estrato volcánico, el recinto sirvió como lugar de residencia, almacenaje y cementerio. </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5259187" y="5480140"/>
            <a:ext cx="1747392" cy="1366752"/>
          </a:xfrm>
          <a:prstGeom prst="rect">
            <a:avLst/>
          </a:prstGeom>
          <a:noFill/>
        </p:spPr>
      </p:pic>
    </p:spTree>
    <p:extLst>
      <p:ext uri="{BB962C8B-B14F-4D97-AF65-F5344CB8AC3E}">
        <p14:creationId xmlns:p14="http://schemas.microsoft.com/office/powerpoint/2010/main" val="4138979510"/>
      </p:ext>
    </p:extLst>
  </p:cSld>
  <p:clrMapOvr>
    <a:masterClrMapping/>
  </p:clrMapOvr>
  <mc:AlternateContent xmlns:mc="http://schemas.openxmlformats.org/markup-compatibility/2006" xmlns:p14="http://schemas.microsoft.com/office/powerpoint/2010/main">
    <mc:Choice Requires="p14">
      <p:transition spd="slow" p14:dur="3000" advTm="38000">
        <p14:shred/>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Tejeda y Roque Bentayga (Gran Canar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59432"/>
            <a:ext cx="11090275" cy="85439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5691256"/>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4" descr="Mi Gran Canaria: BENTAYGA, ROQUE (TEJE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09027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8740357"/>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Roque Bentayga, Tejeda, Gran Canaria - YouTub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180" y="-9923"/>
            <a:ext cx="12192000" cy="685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2407798"/>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6" name="Picture 8" descr="Mi Gran Canaria: REY, CUEVAS DEL (TEJEDA)"/>
          <p:cNvPicPr>
            <a:picLocks noChangeAspect="1" noChangeArrowheads="1"/>
          </p:cNvPicPr>
          <p:nvPr/>
        </p:nvPicPr>
        <p:blipFill rotWithShape="1">
          <a:blip r:embed="rId3">
            <a:extLst>
              <a:ext uri="{28A0092B-C50C-407E-A947-70E740481C1C}">
                <a14:useLocalDpi xmlns:a14="http://schemas.microsoft.com/office/drawing/2010/main" val="0"/>
              </a:ext>
            </a:extLst>
          </a:blip>
          <a:srcRect l="17466" r="11596"/>
          <a:stretch/>
        </p:blipFill>
        <p:spPr bwMode="auto">
          <a:xfrm>
            <a:off x="-645" y="36984"/>
            <a:ext cx="7334250" cy="6877050"/>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7489353" y="351577"/>
            <a:ext cx="3478034" cy="62478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000" b="1" i="1" dirty="0">
                <a:solidFill>
                  <a:srgbClr val="0000FF"/>
                </a:solidFill>
                <a:latin typeface="+mj-lt"/>
              </a:rPr>
              <a:t>En la misma sierra se encuentra el Roque de las Cuevas del Rey. Un cuidado complejo de cinco niveles de cuevas comunicadas por estrechos senderos y escaleras de roca. Por otro lado, la montaña </a:t>
            </a:r>
            <a:r>
              <a:rPr lang="es-ES" altLang="es-ES" sz="2000" b="1" i="1" dirty="0" err="1">
                <a:solidFill>
                  <a:srgbClr val="0000FF"/>
                </a:solidFill>
                <a:latin typeface="+mj-lt"/>
              </a:rPr>
              <a:t>Artenara</a:t>
            </a:r>
            <a:r>
              <a:rPr lang="es-ES" altLang="es-ES" sz="2000" b="1" i="1" dirty="0">
                <a:solidFill>
                  <a:srgbClr val="0000FF"/>
                </a:solidFill>
                <a:latin typeface="+mj-lt"/>
              </a:rPr>
              <a:t>, en el mismo municipio, es el hogar del Risco Chapín y las cuevas del Caballero y de los Candiles. Esta segunda, que debe su nombre a la presencia de luminarias en su interior, se trata de una pequeña oquedad excavada en el acantilado, que contiene una de las mayores concentraciones de ideogramas halladas a nivel mundial.</a:t>
            </a:r>
          </a:p>
        </p:txBody>
      </p:sp>
      <p:pic>
        <p:nvPicPr>
          <p:cNvPr id="5" name="Picture 2" descr="E:\formas montar\2cxx0f8.gif"/>
          <p:cNvPicPr>
            <a:picLocks noChangeAspect="1" noChangeArrowheads="1" noCrop="1"/>
          </p:cNvPicPr>
          <p:nvPr/>
        </p:nvPicPr>
        <p:blipFill>
          <a:blip r:embed="rId4" cstate="email">
            <a:extLst>
              <a:ext uri="{28A0092B-C50C-407E-A947-70E740481C1C}">
                <a14:useLocalDpi xmlns:a14="http://schemas.microsoft.com/office/drawing/2010/main"/>
              </a:ext>
            </a:extLst>
          </a:blip>
          <a:srcRect/>
          <a:stretch>
            <a:fillRect/>
          </a:stretch>
        </p:blipFill>
        <p:spPr bwMode="auto">
          <a:xfrm>
            <a:off x="6049193" y="5768560"/>
            <a:ext cx="1747392" cy="1366752"/>
          </a:xfrm>
          <a:prstGeom prst="rect">
            <a:avLst/>
          </a:prstGeom>
          <a:noFill/>
        </p:spPr>
      </p:pic>
    </p:spTree>
    <p:extLst>
      <p:ext uri="{BB962C8B-B14F-4D97-AF65-F5344CB8AC3E}">
        <p14:creationId xmlns:p14="http://schemas.microsoft.com/office/powerpoint/2010/main" val="4138979510"/>
      </p:ext>
    </p:extLst>
  </p:cSld>
  <p:clrMapOvr>
    <a:masterClrMapping/>
  </p:clrMapOvr>
  <mc:AlternateContent xmlns:mc="http://schemas.openxmlformats.org/markup-compatibility/2006">
    <mc:Choice xmlns:p14="http://schemas.microsoft.com/office/powerpoint/2010/main" Requires="p14">
      <p:transition spd="slow" p14:dur="3000" advTm="40000">
        <p14:shred/>
        <p:sndAc>
          <p:stSnd>
            <p:snd r:embed="rId2" name="Romantic Guitar 5.wav"/>
          </p:stSnd>
        </p:sndAc>
      </p:transition>
    </mc:Choice>
    <mc:Fallback>
      <p:transition spd="slow" advTm="40000">
        <p:fade/>
        <p:sndAc>
          <p:stSnd>
            <p:snd r:embed="rId2" name="Romantic Guitar 5.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Ruta circular en Gran Canaria: Bentaiga-Cuevas del Rey-La Solan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3" name="AutoShape 4" descr="Ruta circular en Gran Canaria: Bentaiga-Cuevas del Rey-La Solana"/>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4" name="AutoShape 7" descr="Ruta circular en Gran Canaria: Bentaiga-Cuevas del Rey-La Solana"/>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5" name="AutoShape 9" descr="Ruta circular en Gran Canaria: Bentaiga-Cuevas del Rey-La Solana"/>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11275" name="Picture 11" descr="Vistas del mar desde una de las cuevas del re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7937"/>
            <a:ext cx="11090275" cy="73247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4835527"/>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uevas del Rey en Gran Canar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501" y="-30460"/>
            <a:ext cx="11118776" cy="73247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8875674"/>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Yacimiento Arqueológico de Cuevas del Rey en Tejeda Gran C… | Flick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43408"/>
            <a:ext cx="11090275" cy="7315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6302699"/>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Interior de una cueva en Cuevas del Rey, Gran Canar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97" y="-9128"/>
            <a:ext cx="11086778" cy="73247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8900124"/>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Yacimiento Arqueológico de Risco Caído - EcuRe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104635"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4">
                <a:tint val="45000"/>
                <a:satMod val="400000"/>
              </a:schemeClr>
            </a:duotone>
            <a:extLst>
              <a:ext uri="{28A0092B-C50C-407E-A947-70E740481C1C}">
                <a14:useLocalDpi xmlns:a14="http://schemas.microsoft.com/office/drawing/2010/main"/>
              </a:ext>
            </a:extLst>
          </a:blip>
          <a:srcRect/>
          <a:stretch>
            <a:fillRect/>
          </a:stretch>
        </p:blipFill>
        <p:spPr bwMode="auto">
          <a:xfrm>
            <a:off x="20088" y="19458"/>
            <a:ext cx="11090276" cy="6858000"/>
          </a:xfrm>
          <a:prstGeom prst="rect">
            <a:avLst/>
          </a:prstGeom>
          <a:noFill/>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86790" y="3386802"/>
            <a:ext cx="6858000" cy="84421"/>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7619066" y="3386802"/>
            <a:ext cx="6858000" cy="84421"/>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0" y="0"/>
            <a:ext cx="11090275"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0" y="6783316"/>
            <a:ext cx="11090275"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89476" y="5464910"/>
            <a:ext cx="730804" cy="684513"/>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1063606" y="1067209"/>
            <a:ext cx="4330589"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a:t>
            </a: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día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862018" y="1067210"/>
            <a:ext cx="4242780"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jueves, 16 de junio de 2022</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mismo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17:38</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5">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537993" y="5210969"/>
            <a:ext cx="2436410" cy="934064"/>
          </a:xfrm>
          <a:prstGeom prst="rect">
            <a:avLst/>
          </a:prstGeom>
          <a:noFill/>
        </p:spPr>
      </p:pic>
    </p:spTree>
    <p:extLst>
      <p:ext uri="{BB962C8B-B14F-4D97-AF65-F5344CB8AC3E}">
        <p14:creationId xmlns:p14="http://schemas.microsoft.com/office/powerpoint/2010/main" val="2939018304"/>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1" presetClass="exit" presetSubtype="4" fill="hold" nodeType="withEffect">
                                  <p:stCondLst>
                                    <p:cond delay="0"/>
                                  </p:stCondLst>
                                  <p:childTnLst>
                                    <p:animEffect transition="out" filter="wheel(4)">
                                      <p:cBhvr>
                                        <p:cTn id="9" dur="2000"/>
                                        <p:tgtEl>
                                          <p:spTgt spid="14"/>
                                        </p:tgtEl>
                                      </p:cBhvr>
                                    </p:animEffect>
                                    <p:set>
                                      <p:cBhvr>
                                        <p:cTn id="10" dur="1" fill="hold">
                                          <p:stCondLst>
                                            <p:cond delay="1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1090275"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1090275"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02893" y="0"/>
            <a:ext cx="5914813"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1"/>
            <a:ext cx="11090275"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386284" y="4724402"/>
            <a:ext cx="3234664"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39003" y="4191000"/>
            <a:ext cx="2864988"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98205" y="4876800"/>
            <a:ext cx="1478703"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 y="2971800"/>
            <a:ext cx="646933"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 y="3505200"/>
            <a:ext cx="646933"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 y="4038600"/>
            <a:ext cx="646933"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 y="4572000"/>
            <a:ext cx="646933"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Risco Caído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Risco Caído </Template>
  <TotalTime>22</TotalTime>
  <Words>965</Words>
  <Application>Microsoft Office PowerPoint</Application>
  <PresentationFormat>Personalizado</PresentationFormat>
  <Paragraphs>23</Paragraphs>
  <Slides>62</Slides>
  <Notes>0</Notes>
  <HiddenSlides>0</HiddenSlides>
  <MMClips>0</MMClips>
  <ScaleCrop>false</ScaleCrop>
  <HeadingPairs>
    <vt:vector size="4" baseType="variant">
      <vt:variant>
        <vt:lpstr>Tema</vt:lpstr>
      </vt:variant>
      <vt:variant>
        <vt:i4>2</vt:i4>
      </vt:variant>
      <vt:variant>
        <vt:lpstr>Títulos de diapositiva</vt:lpstr>
      </vt:variant>
      <vt:variant>
        <vt:i4>62</vt:i4>
      </vt:variant>
    </vt:vector>
  </HeadingPairs>
  <TitlesOfParts>
    <vt:vector size="64" baseType="lpstr">
      <vt:lpstr>Risco Caído </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4</cp:revision>
  <dcterms:created xsi:type="dcterms:W3CDTF">2022-06-16T15:38:10Z</dcterms:created>
  <dcterms:modified xsi:type="dcterms:W3CDTF">2022-06-16T16:00:31Z</dcterms:modified>
</cp:coreProperties>
</file>