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9"/>
  </p:notesMasterIdLst>
  <p:sldIdLst>
    <p:sldId id="257" r:id="rId3"/>
    <p:sldId id="261" r:id="rId4"/>
    <p:sldId id="326" r:id="rId5"/>
    <p:sldId id="324" r:id="rId6"/>
    <p:sldId id="276" r:id="rId7"/>
    <p:sldId id="356" r:id="rId8"/>
    <p:sldId id="299" r:id="rId9"/>
    <p:sldId id="338" r:id="rId10"/>
    <p:sldId id="320" r:id="rId11"/>
    <p:sldId id="336" r:id="rId12"/>
    <p:sldId id="358" r:id="rId13"/>
    <p:sldId id="329" r:id="rId14"/>
    <p:sldId id="342" r:id="rId15"/>
    <p:sldId id="344" r:id="rId16"/>
    <p:sldId id="331" r:id="rId17"/>
    <p:sldId id="354" r:id="rId18"/>
    <p:sldId id="347" r:id="rId19"/>
    <p:sldId id="271" r:id="rId20"/>
    <p:sldId id="268" r:id="rId21"/>
    <p:sldId id="273" r:id="rId22"/>
    <p:sldId id="314" r:id="rId23"/>
    <p:sldId id="333" r:id="rId24"/>
    <p:sldId id="349" r:id="rId25"/>
    <p:sldId id="297" r:id="rId26"/>
    <p:sldId id="298" r:id="rId27"/>
    <p:sldId id="281" r:id="rId28"/>
    <p:sldId id="318" r:id="rId29"/>
    <p:sldId id="274" r:id="rId30"/>
    <p:sldId id="288" r:id="rId31"/>
    <p:sldId id="295" r:id="rId32"/>
    <p:sldId id="296" r:id="rId33"/>
    <p:sldId id="290" r:id="rId34"/>
    <p:sldId id="346" r:id="rId35"/>
    <p:sldId id="293" r:id="rId36"/>
    <p:sldId id="357" r:id="rId37"/>
    <p:sldId id="359" r:id="rId38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IMdR4uo3DmkYqq8SfDONmQ==" hashData="xZ7+Zxi4cZ0bsbvyX6vdS3gbvL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AB"/>
    <a:srgbClr val="FFFFCC"/>
    <a:srgbClr val="FBEAC7"/>
    <a:srgbClr val="EBB19F"/>
    <a:srgbClr val="5F5F5F"/>
    <a:srgbClr val="9BE5FF"/>
    <a:srgbClr val="00CCFF"/>
    <a:srgbClr val="86C3D6"/>
    <a:srgbClr val="FFA679"/>
    <a:srgbClr val="FFFFA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2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7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68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noProof="0" smtClean="0"/>
              <a:t>Haga clic para modificar el estilo de texto del patrón</a:t>
            </a:r>
          </a:p>
          <a:p>
            <a:pPr lvl="1"/>
            <a:r>
              <a:rPr lang="es-MX" noProof="0" smtClean="0"/>
              <a:t>Segundo nivel</a:t>
            </a:r>
          </a:p>
          <a:p>
            <a:pPr lvl="2"/>
            <a:r>
              <a:rPr lang="es-MX" noProof="0" smtClean="0"/>
              <a:t>Tercer nivel</a:t>
            </a:r>
          </a:p>
          <a:p>
            <a:pPr lvl="3"/>
            <a:r>
              <a:rPr lang="es-MX" noProof="0" smtClean="0"/>
              <a:t>Cuarto nivel</a:t>
            </a:r>
          </a:p>
          <a:p>
            <a:pPr lvl="4"/>
            <a:r>
              <a:rPr lang="es-MX" noProof="0" smtClean="0"/>
              <a:t>Quinto nivel</a:t>
            </a:r>
          </a:p>
        </p:txBody>
      </p:sp>
      <p:sp>
        <p:nvSpPr>
          <p:cNvPr id="1157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157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7AFEABC-51F3-47C3-B25B-3C89B34C229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7AFEABC-51F3-47C3-B25B-3C89B34C229C}" type="slidenum">
              <a:rPr lang="es-MX" smtClean="0"/>
              <a:pPr>
                <a:defRPr/>
              </a:pPr>
              <a:t>6</a:t>
            </a:fld>
            <a:endParaRPr lang="es-MX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30E5C0-4208-4F42-BD8E-17312BEE0F0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7783F-1ED5-48D8-9503-6FE751A05C1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882152-9EC3-45EF-8C0B-A09A379D9849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BF5F4F-07AA-48E2-BAF8-40951E3FDC4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41DC4B-510A-4EE3-8A40-D50E51843424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54924-566F-44C4-8B47-7802B3F6A5A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CF2DA6-67C5-4175-AF47-4C5E3CB5335F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8649CE-D914-4483-BE76-74DF9729A79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45D0E0-1213-4470-9FC3-479939408E5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8737EA-EF5B-4335-A881-C8EEB421CC9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0DF4E-455E-4BCA-B8AD-3E5A54C11963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EF5B522-53CB-4B22-AE6F-0BCFBC7A3C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MX" smtClean="0"/>
              <a:t>Haga clic para modificar el estilo de texto del patrón</a:t>
            </a:r>
          </a:p>
          <a:p>
            <a:pPr lvl="1"/>
            <a:r>
              <a:rPr lang="es-MX" smtClean="0"/>
              <a:t>Segundo nivel</a:t>
            </a:r>
          </a:p>
          <a:p>
            <a:pPr lvl="2"/>
            <a:r>
              <a:rPr lang="es-MX" smtClean="0"/>
              <a:t>Tercer nivel</a:t>
            </a:r>
          </a:p>
          <a:p>
            <a:pPr lvl="3"/>
            <a:r>
              <a:rPr lang="es-MX" smtClean="0"/>
              <a:t>Cuarto nivel</a:t>
            </a:r>
          </a:p>
          <a:p>
            <a:pPr lvl="4"/>
            <a:r>
              <a:rPr lang="es-MX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CF8A349-4598-4ABD-B0D4-CD5A85689AC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23507FB-4CF7-4BEE-807D-643DFF96D4F8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image" Target="../media/image44.jpeg"/><Relationship Id="rId7" Type="http://schemas.openxmlformats.org/officeDocument/2006/relationships/image" Target="../media/image48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jpeg"/><Relationship Id="rId3" Type="http://schemas.openxmlformats.org/officeDocument/2006/relationships/image" Target="../media/image51.jpeg"/><Relationship Id="rId7" Type="http://schemas.openxmlformats.org/officeDocument/2006/relationships/image" Target="../media/image55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jpeg"/><Relationship Id="rId3" Type="http://schemas.openxmlformats.org/officeDocument/2006/relationships/image" Target="../media/image58.jpeg"/><Relationship Id="rId7" Type="http://schemas.openxmlformats.org/officeDocument/2006/relationships/image" Target="../media/image62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4" Type="http://schemas.openxmlformats.org/officeDocument/2006/relationships/image" Target="../media/image59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6.jpeg"/><Relationship Id="rId5" Type="http://schemas.openxmlformats.org/officeDocument/2006/relationships/image" Target="../media/image85.jpeg"/><Relationship Id="rId4" Type="http://schemas.openxmlformats.org/officeDocument/2006/relationships/image" Target="../media/image8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9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7" Type="http://schemas.openxmlformats.org/officeDocument/2006/relationships/image" Target="../media/image95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0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0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80" name="Picture 8" descr="512459664_2d903313e2_baq"/>
          <p:cNvPicPr>
            <a:picLocks noChangeAspect="1" noChangeArrowheads="1"/>
          </p:cNvPicPr>
          <p:nvPr/>
        </p:nvPicPr>
        <p:blipFill>
          <a:blip r:embed="rId3" cstate="print">
            <a:lum bright="12000" contrast="24000"/>
          </a:blip>
          <a:srcRect l="2744" r="3542" b="80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092" name="Picture 20" descr="512459664_2d903313e2_baq"/>
          <p:cNvPicPr>
            <a:picLocks noChangeAspect="1" noChangeArrowheads="1"/>
          </p:cNvPicPr>
          <p:nvPr/>
        </p:nvPicPr>
        <p:blipFill>
          <a:blip r:embed="rId3" cstate="print">
            <a:lum bright="12000" contrast="24000"/>
          </a:blip>
          <a:srcRect l="2744" r="3542" b="800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078" name="WordArt 6"/>
          <p:cNvSpPr>
            <a:spLocks noChangeArrowheads="1" noChangeShapeType="1" noTextEdit="1"/>
          </p:cNvSpPr>
          <p:nvPr/>
        </p:nvSpPr>
        <p:spPr bwMode="auto">
          <a:xfrm>
            <a:off x="827088" y="476250"/>
            <a:ext cx="7488237" cy="1428750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</a:sp3d>
          </a:bodyPr>
          <a:lstStyle/>
          <a:p>
            <a:pPr algn="ctr"/>
            <a:r>
              <a:rPr lang="es-ES" sz="3600" kern="1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71"/>
                    </a:gs>
                    <a:gs pos="100000">
                      <a:srgbClr val="FF7D7D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RESISTENCIA</a:t>
            </a: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1260000" y="2205038"/>
            <a:ext cx="648072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s-MX" sz="4800" b="1" dirty="0">
                <a:latin typeface="Centaur" pitchFamily="18" charset="0"/>
              </a:rPr>
              <a:t>La </a:t>
            </a:r>
            <a:r>
              <a:rPr lang="es-MX" sz="4800" b="1" dirty="0" smtClean="0">
                <a:latin typeface="Centaur" pitchFamily="18" charset="0"/>
              </a:rPr>
              <a:t>Ciudad </a:t>
            </a:r>
            <a:r>
              <a:rPr lang="es-MX" sz="4800" b="1" dirty="0">
                <a:latin typeface="Centaur" pitchFamily="18" charset="0"/>
              </a:rPr>
              <a:t>de las </a:t>
            </a:r>
            <a:r>
              <a:rPr lang="es-MX" sz="4800" b="1" dirty="0" smtClean="0">
                <a:latin typeface="Centaur" pitchFamily="18" charset="0"/>
              </a:rPr>
              <a:t>Esculturas</a:t>
            </a:r>
            <a:endParaRPr lang="es-MX" sz="4800" b="1" dirty="0">
              <a:latin typeface="Centaur" pitchFamily="18" charset="0"/>
            </a:endParaRPr>
          </a:p>
        </p:txBody>
      </p:sp>
      <p:sp>
        <p:nvSpPr>
          <p:cNvPr id="3091" name="Rectangle 19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62">
              <a:alpha val="89803"/>
            </a:srgb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advClick="0" advTm="10000">
    <p:sndAc>
      <p:stSnd loop="1">
        <p:snd r:embed="rId2" name="Esteban Morgado-El da que me quieras (7,35 MB) 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3000"/>
                                        <p:tgtEl>
                                          <p:spTgt spid="30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3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30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8" grpId="0" animBg="1"/>
      <p:bldP spid="3082" grpId="0"/>
      <p:bldP spid="309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CE0C4"/>
            </a:gs>
            <a:gs pos="100000">
              <a:srgbClr val="EBBDB1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Edna\Desktop\New Folder\Clouds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80000" y="162000"/>
            <a:ext cx="4536504" cy="656134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075" name="6 CuadroTexto"/>
          <p:cNvSpPr txBox="1">
            <a:spLocks noChangeArrowheads="1"/>
          </p:cNvSpPr>
          <p:nvPr/>
        </p:nvSpPr>
        <p:spPr bwMode="auto">
          <a:xfrm>
            <a:off x="4932363" y="5111750"/>
            <a:ext cx="184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>
              <a:latin typeface="Calibri" pitchFamily="34" charset="0"/>
            </a:endParaRPr>
          </a:p>
        </p:txBody>
      </p:sp>
      <p:grpSp>
        <p:nvGrpSpPr>
          <p:cNvPr id="3076" name="7 Grupo"/>
          <p:cNvGrpSpPr>
            <a:grpSpLocks/>
          </p:cNvGrpSpPr>
          <p:nvPr/>
        </p:nvGrpSpPr>
        <p:grpSpPr bwMode="auto">
          <a:xfrm>
            <a:off x="395288" y="193675"/>
            <a:ext cx="4117975" cy="6664325"/>
            <a:chOff x="2411760" y="0"/>
            <a:chExt cx="4117975" cy="6664325"/>
          </a:xfrm>
        </p:grpSpPr>
        <p:pic>
          <p:nvPicPr>
            <p:cNvPr id="3078" name="Picture 2" descr="C:\Users\Administrador\Desktop\Imagen 3x.jpg"/>
            <p:cNvPicPr>
              <a:picLocks noChangeAspect="1" noChangeArrowheads="1"/>
            </p:cNvPicPr>
            <p:nvPr/>
          </p:nvPicPr>
          <p:blipFill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2411760" y="0"/>
              <a:ext cx="4117975" cy="6664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9 CuadroTexto"/>
            <p:cNvSpPr txBox="1"/>
            <p:nvPr/>
          </p:nvSpPr>
          <p:spPr>
            <a:xfrm>
              <a:off x="4751735" y="4967288"/>
              <a:ext cx="893762" cy="2460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s-ES_tradnl" sz="1000" b="1" dirty="0">
                  <a:latin typeface="+mn-lt"/>
                </a:rPr>
                <a:t>Resistencia</a:t>
              </a:r>
              <a:endParaRPr lang="es-ES" sz="1000" b="1" dirty="0">
                <a:latin typeface="+mn-lt"/>
              </a:endParaRPr>
            </a:p>
          </p:txBody>
        </p:sp>
      </p:grpSp>
      <p:sp>
        <p:nvSpPr>
          <p:cNvPr id="3077" name="Rectangle 1"/>
          <p:cNvSpPr>
            <a:spLocks noChangeArrowheads="1"/>
          </p:cNvSpPr>
          <p:nvPr/>
        </p:nvSpPr>
        <p:spPr bwMode="auto">
          <a:xfrm>
            <a:off x="4859338" y="864000"/>
            <a:ext cx="4284662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La ciudad de Resistencia, capital de la provincia de 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Chaco (Argentina), 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está ubicada sobre el río Negro, a sólo 7 kilómetros de su desembocadura en el río Paraná. </a:t>
            </a:r>
          </a:p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 </a:t>
            </a:r>
          </a:p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Sus espacios abiertos ofrecen la generosidad de una vegetación abundante y el arte al alcance de todos. </a:t>
            </a:r>
          </a:p>
          <a:p>
            <a:endParaRPr lang="es-ES" sz="1400" dirty="0">
              <a:ea typeface="Calibri" pitchFamily="34" charset="0"/>
              <a:cs typeface="Times New Roman" pitchFamily="18" charset="0"/>
            </a:endParaRPr>
          </a:p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Las más de 500 esculturas que engalanan sus calles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, plazas y parques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, constituyen un patrimonio cultural único, que 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transforma  la 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ciudad en 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un 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sin igual museo al aire libre. </a:t>
            </a:r>
          </a:p>
          <a:p>
            <a:endParaRPr lang="es-ES" sz="1400" dirty="0">
              <a:ea typeface="Calibri" pitchFamily="34" charset="0"/>
              <a:cs typeface="Times New Roman" pitchFamily="18" charset="0"/>
            </a:endParaRPr>
          </a:p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Resistencia, la Ciudad de las Esculturas, comienza a adquirir su identidad 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en 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1950. Voluntades individuales y </a:t>
            </a:r>
            <a:r>
              <a:rPr lang="es-ES" sz="1400" dirty="0" smtClean="0">
                <a:ea typeface="Calibri" pitchFamily="34" charset="0"/>
                <a:cs typeface="Times New Roman" pitchFamily="18" charset="0"/>
              </a:rPr>
              <a:t>distintas entidades alimentaron la </a:t>
            </a:r>
            <a:r>
              <a:rPr lang="es-ES" sz="1400" dirty="0">
                <a:ea typeface="Calibri" pitchFamily="34" charset="0"/>
                <a:cs typeface="Times New Roman" pitchFamily="18" charset="0"/>
              </a:rPr>
              <a:t>pasión de promover el arte escultórico en sus calles. </a:t>
            </a:r>
          </a:p>
          <a:p>
            <a:endParaRPr lang="es-ES" sz="1400" dirty="0">
              <a:ea typeface="Calibri" pitchFamily="34" charset="0"/>
              <a:cs typeface="Times New Roman" pitchFamily="18" charset="0"/>
            </a:endParaRPr>
          </a:p>
          <a:p>
            <a:r>
              <a:rPr lang="es-ES" sz="1400" dirty="0">
                <a:ea typeface="Calibri" pitchFamily="34" charset="0"/>
                <a:cs typeface="Times New Roman" pitchFamily="18" charset="0"/>
              </a:rPr>
              <a:t>Desde 1998, la UNESCO realiza el seguimiento de esta actividad y se han iniciado las gestiones tendientes a declarar a Resistencia “Patrimonio Cultural de la Humanidad”.</a:t>
            </a:r>
          </a:p>
        </p:txBody>
      </p:sp>
      <p:pic>
        <p:nvPicPr>
          <p:cNvPr id="8" name="7 Imagen" descr="raton02.gif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84296" y="6048000"/>
            <a:ext cx="1098704" cy="549352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"/>
          <p:cNvGrpSpPr>
            <a:grpSpLocks/>
          </p:cNvGrpSpPr>
          <p:nvPr/>
        </p:nvGrpSpPr>
        <p:grpSpPr bwMode="auto">
          <a:xfrm>
            <a:off x="0" y="0"/>
            <a:ext cx="9144000" cy="6859588"/>
            <a:chOff x="0" y="0"/>
            <a:chExt cx="5760" cy="4321"/>
          </a:xfrm>
        </p:grpSpPr>
        <p:pic>
          <p:nvPicPr>
            <p:cNvPr id="4102" name="Picture 4" descr="Casadegobiernodelchacoab"/>
            <p:cNvPicPr>
              <a:picLocks noChangeAspect="1" noChangeArrowheads="1"/>
            </p:cNvPicPr>
            <p:nvPr/>
          </p:nvPicPr>
          <p:blipFill>
            <a:blip r:embed="rId2" cstate="print">
              <a:lum bright="12000" contrast="12000"/>
            </a:blip>
            <a:srcRect/>
            <a:stretch>
              <a:fillRect/>
            </a:stretch>
          </p:blipFill>
          <p:spPr bwMode="auto">
            <a:xfrm>
              <a:off x="0" y="0"/>
              <a:ext cx="5760" cy="4321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4103" name="Text Box 5"/>
            <p:cNvSpPr txBox="1">
              <a:spLocks noChangeArrowheads="1"/>
            </p:cNvSpPr>
            <p:nvPr/>
          </p:nvSpPr>
          <p:spPr bwMode="auto">
            <a:xfrm>
              <a:off x="4740" y="3884"/>
              <a:ext cx="1006" cy="1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400" dirty="0"/>
                <a:t>Casa de gobierno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0" y="-7938"/>
            <a:ext cx="9144000" cy="6865938"/>
            <a:chOff x="-1112" y="-3"/>
            <a:chExt cx="5760" cy="4325"/>
          </a:xfrm>
        </p:grpSpPr>
        <p:pic>
          <p:nvPicPr>
            <p:cNvPr id="4100" name="Picture 8" descr="Resistencia_Town_Hall_front_view a"/>
            <p:cNvPicPr>
              <a:picLocks noChangeAspect="1" noChangeArrowheads="1"/>
            </p:cNvPicPr>
            <p:nvPr/>
          </p:nvPicPr>
          <p:blipFill>
            <a:blip r:embed="rId3" cstate="print">
              <a:lum contrast="12000"/>
            </a:blip>
            <a:srcRect/>
            <a:stretch>
              <a:fillRect/>
            </a:stretch>
          </p:blipFill>
          <p:spPr bwMode="auto">
            <a:xfrm>
              <a:off x="-1112" y="-3"/>
              <a:ext cx="5760" cy="43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4101" name="Text Box 9"/>
            <p:cNvSpPr txBox="1">
              <a:spLocks noChangeArrowheads="1"/>
            </p:cNvSpPr>
            <p:nvPr/>
          </p:nvSpPr>
          <p:spPr bwMode="auto">
            <a:xfrm>
              <a:off x="3696" y="3993"/>
              <a:ext cx="79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400" dirty="0">
                  <a:solidFill>
                    <a:srgbClr val="FFFFDF"/>
                  </a:solidFill>
                </a:rPr>
                <a:t>Municipalidad</a:t>
              </a:r>
            </a:p>
          </p:txBody>
        </p:sp>
      </p:grpSp>
    </p:spTree>
  </p:cSld>
  <p:clrMapOvr>
    <a:masterClrMapping/>
  </p:clrMapOvr>
  <p:transition spd="slow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8BC80"/>
            </a:gs>
            <a:gs pos="50000">
              <a:srgbClr val="FFFFCC"/>
            </a:gs>
            <a:gs pos="100000">
              <a:srgbClr val="F8BC8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repusculo sobre la laguna Arguello - Resistenciaa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</a:blip>
          <a:srcRect/>
          <a:stretch>
            <a:fillRect/>
          </a:stretch>
        </p:blipFill>
        <p:spPr bwMode="auto">
          <a:xfrm>
            <a:off x="250825" y="260350"/>
            <a:ext cx="8642350" cy="576103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7451725" y="5589588"/>
            <a:ext cx="147478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400">
                <a:solidFill>
                  <a:schemeClr val="bg1"/>
                </a:solidFill>
              </a:rPr>
              <a:t>Laguna Argüello</a:t>
            </a:r>
          </a:p>
        </p:txBody>
      </p:sp>
      <p:sp>
        <p:nvSpPr>
          <p:cNvPr id="5124" name="Text Box 5"/>
          <p:cNvSpPr txBox="1">
            <a:spLocks noChangeArrowheads="1"/>
          </p:cNvSpPr>
          <p:nvPr/>
        </p:nvSpPr>
        <p:spPr bwMode="auto">
          <a:xfrm>
            <a:off x="611188" y="6124575"/>
            <a:ext cx="78851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MX" sz="1400" b="1"/>
              <a:t>La laguna Argüello es parte de un sistema de 20 lagunas formadas por el desplazamiento del cauce del río Negro</a:t>
            </a:r>
          </a:p>
        </p:txBody>
      </p:sp>
      <p:pic>
        <p:nvPicPr>
          <p:cNvPr id="7" name="6 Imagen" descr="800px-Laguna_Argüello_in_the_morning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260648"/>
            <a:ext cx="8643600" cy="576000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71686" name="Picture 6" descr="Puente sobre la Laguna Argüello - Resistenciaa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71687" name="Picture 7" descr="Reflejos en la Laguna Arguello a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716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716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716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CC"/>
            </a:gs>
            <a:gs pos="100000">
              <a:srgbClr val="8C3A24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484610131_cef4135e09_ba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</a:blip>
          <a:srcRect/>
          <a:stretch>
            <a:fillRect/>
          </a:stretch>
        </p:blipFill>
        <p:spPr bwMode="auto">
          <a:xfrm>
            <a:off x="287338" y="222250"/>
            <a:ext cx="8569325" cy="59055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47" name="Text Box 5"/>
          <p:cNvSpPr txBox="1">
            <a:spLocks noChangeArrowheads="1"/>
          </p:cNvSpPr>
          <p:nvPr/>
        </p:nvSpPr>
        <p:spPr bwMode="auto">
          <a:xfrm>
            <a:off x="162000" y="6235700"/>
            <a:ext cx="89058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sz="1400" dirty="0">
                <a:solidFill>
                  <a:srgbClr val="FFFFCC"/>
                </a:solidFill>
              </a:rPr>
              <a:t>El puente Gral. Belgrano une las ciudades de Resistencia y Corrientes, las cuales constituyen un nodo político </a:t>
            </a:r>
          </a:p>
          <a:p>
            <a:pPr algn="ctr"/>
            <a:r>
              <a:rPr lang="es-MX" sz="1400" dirty="0">
                <a:solidFill>
                  <a:srgbClr val="FFFFCC"/>
                </a:solidFill>
              </a:rPr>
              <a:t>económico de la región del Nordeste argentino.</a:t>
            </a:r>
          </a:p>
        </p:txBody>
      </p:sp>
      <p:pic>
        <p:nvPicPr>
          <p:cNvPr id="22534" name="Picture 6" descr="Puente General Belgranoa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click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ostanera de Corrientes vista desde el Barrio de Pescadores en Resistenciaa"/>
          <p:cNvPicPr>
            <a:picLocks noChangeAspect="1" noChangeArrowheads="1"/>
          </p:cNvPicPr>
          <p:nvPr/>
        </p:nvPicPr>
        <p:blipFill>
          <a:blip r:embed="rId3" cstate="print">
            <a:lum contrast="10000"/>
          </a:blip>
          <a:srcRect t="8020"/>
          <a:stretch>
            <a:fillRect/>
          </a:stretch>
        </p:blipFill>
        <p:spPr bwMode="auto">
          <a:xfrm>
            <a:off x="0" y="0"/>
            <a:ext cx="9144000" cy="631090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3" name="2 CuadroTexto"/>
          <p:cNvSpPr txBox="1"/>
          <p:nvPr/>
        </p:nvSpPr>
        <p:spPr>
          <a:xfrm>
            <a:off x="0" y="6408000"/>
            <a:ext cx="9029010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500" dirty="0" smtClean="0">
                <a:solidFill>
                  <a:srgbClr val="FFFFCC"/>
                </a:solidFill>
              </a:rPr>
              <a:t>    Resistencia: barrio de pescadores a orillas del Paraná. Al fondo las luces de la ciudad de Corrientes. </a:t>
            </a:r>
            <a:endParaRPr lang="es-ES" sz="1500" dirty="0">
              <a:solidFill>
                <a:srgbClr val="FFFFCC"/>
              </a:solidFill>
            </a:endParaRPr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190152" cy="6858000"/>
            <a:chOff x="-46152" y="1"/>
            <a:chExt cx="9190152" cy="6858000"/>
          </a:xfrm>
        </p:grpSpPr>
        <p:pic>
          <p:nvPicPr>
            <p:cNvPr id="5" name="4 Imagen" descr="PASEO COSTANERO 5.jpg"/>
            <p:cNvPicPr>
              <a:picLocks noChangeAspect="1"/>
            </p:cNvPicPr>
            <p:nvPr/>
          </p:nvPicPr>
          <p:blipFill>
            <a:blip r:embed="rId4" cstate="print">
              <a:lum contrast="20000"/>
            </a:blip>
            <a:srcRect l="5426"/>
            <a:stretch>
              <a:fillRect/>
            </a:stretch>
          </p:blipFill>
          <p:spPr>
            <a:xfrm>
              <a:off x="-46152" y="1"/>
              <a:ext cx="9190152" cy="6858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5 CuadroTexto"/>
            <p:cNvSpPr txBox="1"/>
            <p:nvPr/>
          </p:nvSpPr>
          <p:spPr>
            <a:xfrm>
              <a:off x="7657848" y="6372001"/>
              <a:ext cx="1010213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1400" dirty="0" smtClean="0">
                  <a:solidFill>
                    <a:srgbClr val="FFFFCC"/>
                  </a:solidFill>
                </a:rPr>
                <a:t>Costanera</a:t>
              </a:r>
              <a:endParaRPr lang="es-ES" sz="1400" dirty="0">
                <a:solidFill>
                  <a:srgbClr val="FFFFCC"/>
                </a:solidFill>
              </a:endParaRPr>
            </a:p>
          </p:txBody>
        </p:sp>
      </p:grpSp>
    </p:spTree>
  </p:cSld>
  <p:clrMapOvr>
    <a:masterClrMapping/>
  </p:clrMapOvr>
  <p:transition spd="slow" advClick="0" advTm="13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Anfiteatro del Parque 2 de Febreroa"/>
          <p:cNvPicPr>
            <a:picLocks noChangeAspect="1" noChangeArrowheads="1"/>
          </p:cNvPicPr>
          <p:nvPr/>
        </p:nvPicPr>
        <p:blipFill>
          <a:blip r:embed="rId2" cstate="print">
            <a:lum bright="12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88816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7171" name="Text Box 5"/>
          <p:cNvSpPr txBox="1">
            <a:spLocks noChangeArrowheads="1"/>
          </p:cNvSpPr>
          <p:nvPr/>
        </p:nvSpPr>
        <p:spPr bwMode="auto">
          <a:xfrm>
            <a:off x="7164000" y="6372000"/>
            <a:ext cx="183415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sz="1400" dirty="0"/>
              <a:t>Parque 2 de Febrero</a:t>
            </a:r>
          </a:p>
        </p:txBody>
      </p:sp>
      <p:pic>
        <p:nvPicPr>
          <p:cNvPr id="46086" name="Picture 6" descr="Parque 2 de Febrerob"/>
          <p:cNvPicPr>
            <a:picLocks noChangeAspect="1" noChangeArrowheads="1"/>
          </p:cNvPicPr>
          <p:nvPr/>
        </p:nvPicPr>
        <p:blipFill>
          <a:blip r:embed="rId3" cstate="print">
            <a:lum contrast="18000"/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6087" name="Picture 7" descr="Parque 2 de Febrero - Resistenciaa"/>
          <p:cNvPicPr>
            <a:picLocks noChangeAspect="1" noChangeArrowheads="1"/>
          </p:cNvPicPr>
          <p:nvPr/>
        </p:nvPicPr>
        <p:blipFill>
          <a:blip r:embed="rId4" cstate="print">
            <a:lum bright="12000" contrast="18000"/>
          </a:blip>
          <a:srcRect/>
          <a:stretch>
            <a:fillRect/>
          </a:stretch>
        </p:blipFill>
        <p:spPr bwMode="auto">
          <a:xfrm>
            <a:off x="-19748" y="0"/>
            <a:ext cx="9163748" cy="6876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6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460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6424613" y="65897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es-ES"/>
          </a:p>
        </p:txBody>
      </p:sp>
      <p:grpSp>
        <p:nvGrpSpPr>
          <p:cNvPr id="8195" name="Group 3"/>
          <p:cNvGrpSpPr>
            <a:grpSpLocks/>
          </p:cNvGrpSpPr>
          <p:nvPr/>
        </p:nvGrpSpPr>
        <p:grpSpPr bwMode="auto">
          <a:xfrm>
            <a:off x="0" y="-1588"/>
            <a:ext cx="9144000" cy="6861176"/>
            <a:chOff x="0" y="-1"/>
            <a:chExt cx="5760" cy="4322"/>
          </a:xfrm>
        </p:grpSpPr>
        <p:pic>
          <p:nvPicPr>
            <p:cNvPr id="8196" name="Picture 4" descr="fogón de los arrierosaa"/>
            <p:cNvPicPr>
              <a:picLocks noChangeAspect="1" noChangeArrowheads="1"/>
            </p:cNvPicPr>
            <p:nvPr/>
          </p:nvPicPr>
          <p:blipFill>
            <a:blip r:embed="rId2" cstate="print">
              <a:lum bright="-12000" contrast="12000"/>
            </a:blip>
            <a:srcRect/>
            <a:stretch>
              <a:fillRect/>
            </a:stretch>
          </p:blipFill>
          <p:spPr bwMode="auto">
            <a:xfrm>
              <a:off x="0" y="-1"/>
              <a:ext cx="5760" cy="4322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8197" name="Text Box 5"/>
            <p:cNvSpPr txBox="1">
              <a:spLocks noChangeArrowheads="1"/>
            </p:cNvSpPr>
            <p:nvPr/>
          </p:nvSpPr>
          <p:spPr bwMode="auto">
            <a:xfrm>
              <a:off x="4082" y="4014"/>
              <a:ext cx="1581" cy="2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s-MX" sz="1600" dirty="0">
                  <a:solidFill>
                    <a:schemeClr val="bg1"/>
                  </a:solidFill>
                </a:rPr>
                <a:t>El “Fogón de los </a:t>
              </a:r>
              <a:r>
                <a:rPr lang="es-MX" sz="1600" dirty="0" smtClean="0">
                  <a:solidFill>
                    <a:schemeClr val="bg1"/>
                  </a:solidFill>
                </a:rPr>
                <a:t>Arrieros</a:t>
              </a:r>
              <a:r>
                <a:rPr lang="es-MX" sz="1600" dirty="0">
                  <a:solidFill>
                    <a:schemeClr val="bg1"/>
                  </a:solidFill>
                </a:rPr>
                <a:t>”</a:t>
              </a:r>
            </a:p>
          </p:txBody>
        </p:sp>
      </p:grpSp>
    </p:spTree>
  </p:cSld>
  <p:clrMapOvr>
    <a:masterClrMapping/>
  </p:clrMapOvr>
  <p:transition spd="slow" advClick="0" advTm="6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7B26D"/>
            </a:gs>
            <a:gs pos="50000">
              <a:schemeClr val="bg1"/>
            </a:gs>
            <a:gs pos="100000">
              <a:srgbClr val="F7B26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Fogon_arrieros museoa"/>
          <p:cNvPicPr>
            <a:picLocks noChangeAspect="1" noChangeArrowheads="1"/>
          </p:cNvPicPr>
          <p:nvPr/>
        </p:nvPicPr>
        <p:blipFill>
          <a:blip r:embed="rId2" cstate="print">
            <a:lum bright="6000" contrast="18000"/>
          </a:blip>
          <a:srcRect/>
          <a:stretch>
            <a:fillRect/>
          </a:stretch>
        </p:blipFill>
        <p:spPr bwMode="auto">
          <a:xfrm>
            <a:off x="4716463" y="333375"/>
            <a:ext cx="4111625" cy="619283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19" name="Rectangle 7"/>
          <p:cNvSpPr>
            <a:spLocks noChangeArrowheads="1"/>
          </p:cNvSpPr>
          <p:nvPr/>
        </p:nvSpPr>
        <p:spPr bwMode="auto">
          <a:xfrm>
            <a:off x="107950" y="765175"/>
            <a:ext cx="4572000" cy="531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dirty="0"/>
              <a:t>El Fogón de los Arrieros nació en 1943 como un estilo de vida, un espontáneo club cultural en la casa de Aldo </a:t>
            </a:r>
            <a:r>
              <a:rPr lang="es-ES" dirty="0" err="1"/>
              <a:t>Boglietti</a:t>
            </a:r>
            <a:r>
              <a:rPr lang="es-ES" dirty="0"/>
              <a:t>, amante del arte y amigo de todos. </a:t>
            </a:r>
          </a:p>
          <a:p>
            <a:endParaRPr lang="es-ES" dirty="0"/>
          </a:p>
          <a:p>
            <a:r>
              <a:rPr lang="es-ES" dirty="0"/>
              <a:t>Actualmente, el Fogón funciona como </a:t>
            </a:r>
            <a:r>
              <a:rPr lang="es-ES" dirty="0" smtClean="0"/>
              <a:t>espacio </a:t>
            </a:r>
            <a:r>
              <a:rPr lang="es-ES" dirty="0"/>
              <a:t>cultural en el cual conviven el humor, la ironía y una biblioteca de arte, </a:t>
            </a:r>
            <a:endParaRPr lang="es-ES" dirty="0" smtClean="0"/>
          </a:p>
          <a:p>
            <a:r>
              <a:rPr lang="es-ES" dirty="0" smtClean="0"/>
              <a:t>la </a:t>
            </a:r>
            <a:r>
              <a:rPr lang="es-ES" dirty="0"/>
              <a:t>más importante del norte del país.</a:t>
            </a:r>
            <a:r>
              <a:rPr lang="es-MX" dirty="0"/>
              <a:t> </a:t>
            </a:r>
            <a:endParaRPr lang="es-ES" dirty="0"/>
          </a:p>
          <a:p>
            <a:endParaRPr lang="es-ES" dirty="0"/>
          </a:p>
          <a:p>
            <a:r>
              <a:rPr lang="es-ES" dirty="0"/>
              <a:t>En sus salones se mezclan objetos de valor histórico con otros insólitos: colmillos de elefante del ex Congo Belga, los guantes que usó Carlos Monzón cuando ganó el título de Campeón del Mundo, la armadura de un guerrero </a:t>
            </a:r>
            <a:r>
              <a:rPr lang="es-ES" dirty="0" err="1"/>
              <a:t>Samurai</a:t>
            </a:r>
            <a:r>
              <a:rPr lang="es-ES" dirty="0"/>
              <a:t>, la hélice del aeroplano de Jean </a:t>
            </a:r>
            <a:r>
              <a:rPr lang="es-ES" dirty="0" err="1"/>
              <a:t>Mermoz</a:t>
            </a:r>
            <a:r>
              <a:rPr lang="es-ES" dirty="0"/>
              <a:t> </a:t>
            </a:r>
            <a:r>
              <a:rPr lang="es-ES" dirty="0" smtClean="0"/>
              <a:t> y </a:t>
            </a:r>
            <a:r>
              <a:rPr lang="es-ES" dirty="0"/>
              <a:t>hasta un botón del corpiño de la actriz  Rita </a:t>
            </a:r>
            <a:r>
              <a:rPr lang="es-ES" dirty="0" err="1"/>
              <a:t>Hayworth</a:t>
            </a:r>
            <a:r>
              <a:rPr lang="es-ES" dirty="0"/>
              <a:t>.</a:t>
            </a:r>
            <a:endParaRPr lang="es-MX" dirty="0"/>
          </a:p>
        </p:txBody>
      </p:sp>
      <p:pic>
        <p:nvPicPr>
          <p:cNvPr id="6" name="5 Imagen" descr="raton02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60000" y="6156000"/>
            <a:ext cx="1008112" cy="5040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1">
                <a:gamma/>
                <a:shade val="54118"/>
                <a:invGamma/>
              </a:schemeClr>
            </a:gs>
            <a:gs pos="50000">
              <a:schemeClr val="accent1"/>
            </a:gs>
            <a:gs pos="100000">
              <a:schemeClr val="accent1">
                <a:gamma/>
                <a:shade val="54118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Fogón de los Arrieros 3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182563" y="333375"/>
            <a:ext cx="4826000" cy="62642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0243" name="Rectangle 5"/>
          <p:cNvSpPr>
            <a:spLocks noChangeArrowheads="1"/>
          </p:cNvSpPr>
          <p:nvPr/>
        </p:nvSpPr>
        <p:spPr bwMode="auto">
          <a:xfrm>
            <a:off x="5041900" y="469900"/>
            <a:ext cx="4211638" cy="5859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dirty="0"/>
              <a:t>En 1961, </a:t>
            </a:r>
            <a:r>
              <a:rPr lang="es-ES" dirty="0" err="1"/>
              <a:t>Boglietti</a:t>
            </a:r>
            <a:r>
              <a:rPr lang="es-ES" dirty="0"/>
              <a:t> impulsa un plan de embellecimiento </a:t>
            </a:r>
            <a:r>
              <a:rPr lang="es-ES" dirty="0" smtClean="0"/>
              <a:t> de </a:t>
            </a:r>
            <a:r>
              <a:rPr lang="es-ES" dirty="0"/>
              <a:t>la capital chaqueña. </a:t>
            </a:r>
          </a:p>
          <a:p>
            <a:r>
              <a:rPr lang="es-ES" dirty="0"/>
              <a:t>Deseaba transformar la ciudad, y que el hombre de la calle aliviase su rutina entre obras hermosas y jardines.</a:t>
            </a:r>
            <a:r>
              <a:rPr lang="es-MX" dirty="0"/>
              <a:t> </a:t>
            </a:r>
            <a:endParaRPr lang="es-ES" dirty="0"/>
          </a:p>
          <a:p>
            <a:endParaRPr lang="es-ES" dirty="0"/>
          </a:p>
          <a:p>
            <a:r>
              <a:rPr lang="es-ES" dirty="0"/>
              <a:t>Entonces, se colocaron en plazas y calles numerosas esculturas y murales de artistas renombrados: </a:t>
            </a:r>
            <a:r>
              <a:rPr lang="es-ES" dirty="0" err="1"/>
              <a:t>Perlotti</a:t>
            </a:r>
            <a:r>
              <a:rPr lang="es-ES" dirty="0"/>
              <a:t>, Leguizamón </a:t>
            </a:r>
            <a:r>
              <a:rPr lang="es-ES" dirty="0" err="1"/>
              <a:t>Pondal</a:t>
            </a:r>
            <a:r>
              <a:rPr lang="es-ES" dirty="0"/>
              <a:t>, Fontana, Fioravanti, </a:t>
            </a:r>
            <a:r>
              <a:rPr lang="es-ES" dirty="0" err="1"/>
              <a:t>Pettoruti</a:t>
            </a:r>
            <a:r>
              <a:rPr lang="es-ES" dirty="0"/>
              <a:t>, </a:t>
            </a:r>
            <a:r>
              <a:rPr lang="es-ES" dirty="0" err="1"/>
              <a:t>Monsegur</a:t>
            </a:r>
            <a:r>
              <a:rPr lang="es-ES" dirty="0"/>
              <a:t>, </a:t>
            </a:r>
            <a:r>
              <a:rPr lang="es-ES" dirty="0" err="1"/>
              <a:t>Badíi</a:t>
            </a:r>
            <a:r>
              <a:rPr lang="es-ES" dirty="0"/>
              <a:t>, </a:t>
            </a:r>
            <a:r>
              <a:rPr lang="es-ES" dirty="0" err="1"/>
              <a:t>Gerstein</a:t>
            </a:r>
            <a:r>
              <a:rPr lang="es-ES" dirty="0"/>
              <a:t>, </a:t>
            </a:r>
            <a:r>
              <a:rPr lang="es-ES" dirty="0" err="1"/>
              <a:t>Labourdetti</a:t>
            </a:r>
            <a:r>
              <a:rPr lang="es-ES" dirty="0"/>
              <a:t> y muchos otros, pero también de los talentosos que recién daban los primeros pasos de sus carreras.</a:t>
            </a:r>
          </a:p>
          <a:p>
            <a:endParaRPr lang="es-ES" dirty="0"/>
          </a:p>
          <a:p>
            <a:r>
              <a:rPr lang="es-ES" dirty="0"/>
              <a:t>Actualmente, el Gobierno </a:t>
            </a:r>
            <a:r>
              <a:rPr lang="es-ES" dirty="0" smtClean="0"/>
              <a:t>de </a:t>
            </a:r>
            <a:r>
              <a:rPr lang="es-ES" dirty="0"/>
              <a:t>Chaco, </a:t>
            </a:r>
          </a:p>
          <a:p>
            <a:r>
              <a:rPr lang="es-ES" dirty="0"/>
              <a:t>la Municipalidad de Resistencia y la Fundación Urunday  propician el emplazamiento de nuevas obras.</a:t>
            </a:r>
            <a:r>
              <a:rPr lang="es-MX" dirty="0"/>
              <a:t> </a:t>
            </a:r>
          </a:p>
        </p:txBody>
      </p:sp>
      <p:pic>
        <p:nvPicPr>
          <p:cNvPr id="5" name="4 Imagen" descr="raton02.gif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028000" y="6228000"/>
            <a:ext cx="1008112" cy="504056"/>
          </a:xfrm>
          <a:prstGeom prst="rect">
            <a:avLst/>
          </a:prstGeom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Administrador\Desktop\plaza 25 mayo.jpg"/>
          <p:cNvPicPr>
            <a:picLocks noChangeAspect="1" noChangeArrowheads="1"/>
          </p:cNvPicPr>
          <p:nvPr/>
        </p:nvPicPr>
        <p:blipFill>
          <a:blip r:embed="rId2" cstate="print">
            <a:lum/>
          </a:blip>
          <a:srcRect/>
          <a:stretch>
            <a:fillRect/>
          </a:stretch>
        </p:blipFill>
        <p:spPr bwMode="auto">
          <a:xfrm>
            <a:off x="0" y="0"/>
            <a:ext cx="1217087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9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6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 descr="2868444085_31ae6f5d67_za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1926" name="Picture 6" descr="plaz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7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819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2010 aa"/>
          <p:cNvPicPr>
            <a:picLocks noChangeAspect="1" noChangeArrowheads="1"/>
          </p:cNvPicPr>
          <p:nvPr/>
        </p:nvPicPr>
        <p:blipFill>
          <a:blip r:embed="rId2" cstate="print"/>
          <a:srcRect b="13480"/>
          <a:stretch>
            <a:fillRect/>
          </a:stretch>
        </p:blipFill>
        <p:spPr bwMode="auto">
          <a:xfrm>
            <a:off x="323850" y="287338"/>
            <a:ext cx="8496300" cy="5513387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198000" y="5940000"/>
            <a:ext cx="9144000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es-ES" sz="1400" b="1" dirty="0"/>
              <a:t>Desde 1988, durante el mes de julio,  la Fundación Urunday organiza los Concursos Internacionales de </a:t>
            </a:r>
            <a:endParaRPr lang="es-ES" sz="1400" b="1" dirty="0" smtClean="0"/>
          </a:p>
          <a:p>
            <a:r>
              <a:rPr lang="es-ES" sz="1400" b="1" dirty="0" smtClean="0"/>
              <a:t>Escultura </a:t>
            </a:r>
            <a:r>
              <a:rPr lang="es-ES" sz="1400" b="1" dirty="0"/>
              <a:t>al Aire Libre. El destino de las obras resultantes serán las calles y avenidas de Resistencia, incrementando el patrimonio escultórico de la ciudad.</a:t>
            </a:r>
            <a:r>
              <a:rPr lang="es-MX" sz="1400" b="1" dirty="0"/>
              <a:t> </a:t>
            </a:r>
            <a:endParaRPr lang="es-ES" sz="1400" b="1" dirty="0"/>
          </a:p>
        </p:txBody>
      </p:sp>
      <p:pic>
        <p:nvPicPr>
          <p:cNvPr id="98309" name="Picture 5" descr="bienal 2010aa"/>
          <p:cNvPicPr>
            <a:picLocks noChangeAspect="1" noChangeArrowheads="1"/>
          </p:cNvPicPr>
          <p:nvPr/>
        </p:nvPicPr>
        <p:blipFill>
          <a:blip r:embed="rId3" cstate="print">
            <a:lum contrast="24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8310" name="Picture 6" descr="4to Concurso Nacional a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2495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98311" name="Picture 7" descr="4to Concurso Nacional en Madera a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24950" cy="6846887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Click="0" advTm="25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98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1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9" dur="2000"/>
                                        <p:tgtEl>
                                          <p:spTgt spid="983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26 de Agosto al 1 de Septiembre 2007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0355" name="Picture 3" descr="26 de Agosto al 1 de Septiembre de 2007a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-1588"/>
            <a:ext cx="912495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0356" name="Picture 4" descr="4to Concurso Nacional en Madera - Resistencia ab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50" y="11113"/>
            <a:ext cx="9124950" cy="6846887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003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encierro espacios publicos 3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0" y="0"/>
            <a:ext cx="9144000" cy="6861175"/>
            <a:chOff x="0" y="-1"/>
            <a:chExt cx="5760" cy="4322"/>
          </a:xfrm>
        </p:grpSpPr>
        <p:pic>
          <p:nvPicPr>
            <p:cNvPr id="15364" name="Picture 6" descr="1024px-Escultura_Homenaje_Inmigrantes_Resistencia aaa"/>
            <p:cNvPicPr>
              <a:picLocks noChangeAspect="1" noChangeArrowheads="1"/>
            </p:cNvPicPr>
            <p:nvPr/>
          </p:nvPicPr>
          <p:blipFill>
            <a:blip r:embed="rId3" cstate="print">
              <a:lum contrast="6000"/>
            </a:blip>
            <a:srcRect/>
            <a:stretch>
              <a:fillRect/>
            </a:stretch>
          </p:blipFill>
          <p:spPr bwMode="auto">
            <a:xfrm>
              <a:off x="0" y="-1"/>
              <a:ext cx="5760" cy="4322"/>
            </a:xfrm>
            <a:prstGeom prst="rect">
              <a:avLst/>
            </a:prstGeom>
            <a:noFill/>
            <a:ln w="15875">
              <a:solidFill>
                <a:schemeClr val="tx1"/>
              </a:solidFill>
              <a:miter lim="800000"/>
              <a:headEnd/>
              <a:tailEnd/>
            </a:ln>
          </p:spPr>
        </p:pic>
        <p:sp>
          <p:nvSpPr>
            <p:cNvPr id="15365" name="Text Box 7"/>
            <p:cNvSpPr txBox="1">
              <a:spLocks noChangeArrowheads="1"/>
            </p:cNvSpPr>
            <p:nvPr/>
          </p:nvSpPr>
          <p:spPr bwMode="auto">
            <a:xfrm>
              <a:off x="68" y="117"/>
              <a:ext cx="1589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s-MX" sz="1600" dirty="0"/>
                <a:t>Homenaje al inmigrante</a:t>
              </a:r>
            </a:p>
          </p:txBody>
        </p:sp>
      </p:grp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shade val="30000"/>
                <a:satMod val="115000"/>
              </a:schemeClr>
            </a:gs>
            <a:gs pos="50000">
              <a:schemeClr val="accent1">
                <a:shade val="67500"/>
                <a:satMod val="115000"/>
              </a:schemeClr>
            </a:gs>
            <a:gs pos="100000">
              <a:schemeClr val="accent1">
                <a:shade val="100000"/>
                <a:satMod val="115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esistencia a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852"/>
          <a:stretch>
            <a:fillRect/>
          </a:stretch>
        </p:blipFill>
        <p:spPr>
          <a:xfrm>
            <a:off x="251520" y="260648"/>
            <a:ext cx="8640960" cy="62959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3" name="2 CuadroTexto"/>
          <p:cNvSpPr txBox="1"/>
          <p:nvPr/>
        </p:nvSpPr>
        <p:spPr>
          <a:xfrm>
            <a:off x="7524000" y="6534000"/>
            <a:ext cx="132921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dirty="0" smtClean="0"/>
              <a:t>Calle peatonal</a:t>
            </a:r>
            <a:endParaRPr lang="es-ES" sz="1400" dirty="0"/>
          </a:p>
        </p:txBody>
      </p:sp>
      <p:grpSp>
        <p:nvGrpSpPr>
          <p:cNvPr id="4" name="3 Grupo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5" name="4 Imagen" descr="800px-Museo_del_Hombre_Chaqueño.jpg"/>
            <p:cNvPicPr>
              <a:picLocks noChangeAspect="1"/>
            </p:cNvPicPr>
            <p:nvPr/>
          </p:nvPicPr>
          <p:blipFill>
            <a:blip r:embed="rId3" cstate="print">
              <a:lum contrast="10000"/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6" name="5 CuadroTexto"/>
            <p:cNvSpPr txBox="1"/>
            <p:nvPr/>
          </p:nvSpPr>
          <p:spPr>
            <a:xfrm>
              <a:off x="6552000" y="6444000"/>
              <a:ext cx="2501006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1400" dirty="0" smtClean="0">
                  <a:solidFill>
                    <a:srgbClr val="FFFFCC"/>
                  </a:solidFill>
                </a:rPr>
                <a:t>Museo del hombre chaqueño</a:t>
              </a:r>
              <a:endParaRPr lang="es-ES" sz="1400" dirty="0">
                <a:solidFill>
                  <a:srgbClr val="FFFFCC"/>
                </a:solidFill>
              </a:endParaRPr>
            </a:p>
          </p:txBody>
        </p:sp>
      </p:grpSp>
    </p:spTree>
  </p:cSld>
  <p:clrMapOvr>
    <a:masterClrMapping/>
  </p:clrMapOvr>
  <p:transition spd="slow" advClick="0" advTm="11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512542525_f993c87184_b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6503" name="Picture 7" descr="512386598_184456527b_baaa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2495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6501" name="Picture 5" descr="512354842_35b955fa76_baa"/>
          <p:cNvPicPr>
            <a:picLocks noChangeAspect="1" noChangeArrowheads="1"/>
          </p:cNvPicPr>
          <p:nvPr/>
        </p:nvPicPr>
        <p:blipFill>
          <a:blip r:embed="rId4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65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6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3" presetClass="entr" presetSubtype="3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06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512516209_23c2d29d1c_b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413" name="Picture 5" descr="1832500309_6209f3a19f_ba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/>
          <a:stretch>
            <a:fillRect/>
          </a:stretch>
        </p:blipFill>
        <p:spPr bwMode="auto">
          <a:xfrm>
            <a:off x="0" y="0"/>
            <a:ext cx="9144000" cy="68611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84519153_671c272e32_ba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9A5232"/>
            </a:gs>
            <a:gs pos="50000">
              <a:srgbClr val="FFC043"/>
            </a:gs>
            <a:gs pos="100000">
              <a:srgbClr val="9A5232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1833744922_f5b538354a_b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 b="3795"/>
          <a:stretch>
            <a:fillRect/>
          </a:stretch>
        </p:blipFill>
        <p:spPr bwMode="auto">
          <a:xfrm>
            <a:off x="2014538" y="142875"/>
            <a:ext cx="5124450" cy="65976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9461" name="Picture 5" descr="ganadora bienal 2010a"/>
          <p:cNvPicPr>
            <a:picLocks noChangeArrowheads="1"/>
          </p:cNvPicPr>
          <p:nvPr/>
        </p:nvPicPr>
        <p:blipFill>
          <a:blip r:embed="rId3" cstate="print">
            <a:lum contrast="12000"/>
          </a:blip>
          <a:srcRect b="3780"/>
          <a:stretch>
            <a:fillRect/>
          </a:stretch>
        </p:blipFill>
        <p:spPr bwMode="auto">
          <a:xfrm>
            <a:off x="2014538" y="142875"/>
            <a:ext cx="5119687" cy="659606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4" name="Picture 4" descr="512464456_7d7bd88d35_bb"/>
          <p:cNvPicPr>
            <a:picLocks noChangeAspect="1" noChangeArrowheads="1"/>
          </p:cNvPicPr>
          <p:nvPr/>
        </p:nvPicPr>
        <p:blipFill>
          <a:blip r:embed="rId3" cstate="print">
            <a:lum bright="18000" contrast="24000"/>
          </a:blip>
          <a:srcRect l="3003" r="6534"/>
          <a:stretch>
            <a:fillRect/>
          </a:stretch>
        </p:blipFill>
        <p:spPr bwMode="auto">
          <a:xfrm>
            <a:off x="179388" y="250825"/>
            <a:ext cx="4356100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47" name="Picture 7" descr="512503703_f3f6e731b0_ba"/>
          <p:cNvPicPr>
            <a:picLocks noChangeAspect="1" noChangeArrowheads="1"/>
          </p:cNvPicPr>
          <p:nvPr/>
        </p:nvPicPr>
        <p:blipFill>
          <a:blip r:embed="rId4" cstate="print">
            <a:lum bright="12000" contrast="18000"/>
          </a:blip>
          <a:srcRect l="7324" r="2266"/>
          <a:stretch>
            <a:fillRect/>
          </a:stretch>
        </p:blipFill>
        <p:spPr bwMode="auto">
          <a:xfrm>
            <a:off x="4645025" y="250825"/>
            <a:ext cx="4352925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48" name="Picture 8" descr="512459223_ea00cac142_baaa"/>
          <p:cNvPicPr>
            <a:picLocks noChangeArrowheads="1"/>
          </p:cNvPicPr>
          <p:nvPr/>
        </p:nvPicPr>
        <p:blipFill>
          <a:blip r:embed="rId5" cstate="print">
            <a:lum bright="12000" contrast="18000"/>
          </a:blip>
          <a:srcRect l="7498" r="2783"/>
          <a:stretch>
            <a:fillRect/>
          </a:stretch>
        </p:blipFill>
        <p:spPr bwMode="auto">
          <a:xfrm>
            <a:off x="4645025" y="250825"/>
            <a:ext cx="4354513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49" name="Picture 9" descr="512402602_6363fd5294_baa"/>
          <p:cNvPicPr>
            <a:picLocks noChangeArrowheads="1"/>
          </p:cNvPicPr>
          <p:nvPr/>
        </p:nvPicPr>
        <p:blipFill>
          <a:blip r:embed="rId6" cstate="print">
            <a:lum bright="18000" contrast="30000"/>
          </a:blip>
          <a:srcRect l="7481" r="2792"/>
          <a:stretch>
            <a:fillRect/>
          </a:stretch>
        </p:blipFill>
        <p:spPr bwMode="auto">
          <a:xfrm>
            <a:off x="179388" y="250825"/>
            <a:ext cx="4354512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50" name="Picture 10" descr="512483744_4962dd6fbf_ba"/>
          <p:cNvPicPr>
            <a:picLocks noChangeAspect="1" noChangeArrowheads="1"/>
          </p:cNvPicPr>
          <p:nvPr/>
        </p:nvPicPr>
        <p:blipFill>
          <a:blip r:embed="rId7" cstate="print">
            <a:lum bright="18000" contrast="18000"/>
          </a:blip>
          <a:srcRect l="3003" r="6534"/>
          <a:stretch>
            <a:fillRect/>
          </a:stretch>
        </p:blipFill>
        <p:spPr bwMode="auto">
          <a:xfrm>
            <a:off x="179388" y="250825"/>
            <a:ext cx="4356100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1451" name="Picture 11" descr="512498794_781f77417d_bs"/>
          <p:cNvPicPr>
            <a:picLocks noChangeArrowheads="1"/>
          </p:cNvPicPr>
          <p:nvPr/>
        </p:nvPicPr>
        <p:blipFill>
          <a:blip r:embed="rId8" cstate="print">
            <a:lum bright="6000" contrast="12000"/>
          </a:blip>
          <a:srcRect r="10207"/>
          <a:stretch>
            <a:fillRect/>
          </a:stretch>
        </p:blipFill>
        <p:spPr bwMode="auto">
          <a:xfrm>
            <a:off x="4645025" y="250825"/>
            <a:ext cx="4354513" cy="641826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1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decel="100000"/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0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" decel="100000"/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1" dur="20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4" dur="2000"/>
                                        <p:tgtEl>
                                          <p:spTgt spid="61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20" name="Picture 4" descr="Luana a"/>
          <p:cNvPicPr>
            <a:picLocks noChangeArrowheads="1"/>
          </p:cNvPicPr>
          <p:nvPr/>
        </p:nvPicPr>
        <p:blipFill>
          <a:blip r:embed="rId3" cstate="print">
            <a:lum bright="6000" contrast="18000"/>
          </a:blip>
          <a:srcRect b="3906"/>
          <a:stretch>
            <a:fillRect/>
          </a:stretch>
        </p:blipFill>
        <p:spPr bwMode="auto">
          <a:xfrm>
            <a:off x="2159000" y="258763"/>
            <a:ext cx="4811713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023" name="Picture 7" descr="Dr Adolfo Petraglia pionero de la ciencia"/>
          <p:cNvPicPr>
            <a:picLocks noChangeArrowheads="1"/>
          </p:cNvPicPr>
          <p:nvPr/>
        </p:nvPicPr>
        <p:blipFill>
          <a:blip r:embed="rId4" cstate="print">
            <a:lum bright="12000" contrast="30000"/>
          </a:blip>
          <a:srcRect/>
          <a:stretch>
            <a:fillRect/>
          </a:stretch>
        </p:blipFill>
        <p:spPr bwMode="auto">
          <a:xfrm>
            <a:off x="2159000" y="258763"/>
            <a:ext cx="4811713" cy="6418262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024" name="Picture 8" descr="512362432_57c4372a23_baa"/>
          <p:cNvPicPr>
            <a:picLocks noChangeAspect="1" noChangeArrowheads="1"/>
          </p:cNvPicPr>
          <p:nvPr/>
        </p:nvPicPr>
        <p:blipFill>
          <a:blip r:embed="rId5" cstate="print">
            <a:lum bright="12000" contrast="30000"/>
          </a:blip>
          <a:srcRect l="-276" r="7420"/>
          <a:stretch>
            <a:fillRect/>
          </a:stretch>
        </p:blipFill>
        <p:spPr bwMode="auto">
          <a:xfrm>
            <a:off x="4572000" y="250825"/>
            <a:ext cx="4468812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025" name="Picture 9" descr="512426622_fe388d31e3_ba"/>
          <p:cNvPicPr>
            <a:picLocks noChangeArrowheads="1"/>
          </p:cNvPicPr>
          <p:nvPr/>
        </p:nvPicPr>
        <p:blipFill>
          <a:blip r:embed="rId6" cstate="print">
            <a:lum contrast="12000"/>
          </a:blip>
          <a:srcRect r="6453"/>
          <a:stretch>
            <a:fillRect/>
          </a:stretch>
        </p:blipFill>
        <p:spPr bwMode="auto">
          <a:xfrm>
            <a:off x="107950" y="250825"/>
            <a:ext cx="4394200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026" name="Picture 10" descr="512364626_4e384297f7_bbaa"/>
          <p:cNvPicPr>
            <a:picLocks noChangeArrowheads="1"/>
          </p:cNvPicPr>
          <p:nvPr/>
        </p:nvPicPr>
        <p:blipFill>
          <a:blip r:embed="rId7" cstate="print">
            <a:lum bright="12000" contrast="12000"/>
          </a:blip>
          <a:srcRect/>
          <a:stretch>
            <a:fillRect/>
          </a:stretch>
        </p:blipFill>
        <p:spPr bwMode="auto">
          <a:xfrm>
            <a:off x="2159000" y="250825"/>
            <a:ext cx="4814888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86027" name="Picture 11" descr="512392474_e8d9b192db_baa"/>
          <p:cNvPicPr>
            <a:picLocks noChangeAspect="1" noChangeArrowheads="1"/>
          </p:cNvPicPr>
          <p:nvPr/>
        </p:nvPicPr>
        <p:blipFill>
          <a:blip r:embed="rId8" cstate="print">
            <a:lum contrast="18000"/>
          </a:blip>
          <a:srcRect/>
          <a:stretch>
            <a:fillRect/>
          </a:stretch>
        </p:blipFill>
        <p:spPr bwMode="auto">
          <a:xfrm>
            <a:off x="2159000" y="250825"/>
            <a:ext cx="4814888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860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860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6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000"/>
                                        <p:tgtEl>
                                          <p:spTgt spid="860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2000"/>
                                        <p:tgtEl>
                                          <p:spTgt spid="860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6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6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6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un día ya no tendré miedo"/>
          <p:cNvPicPr>
            <a:picLocks noChangeAspect="1" noChangeArrowheads="1"/>
          </p:cNvPicPr>
          <p:nvPr/>
        </p:nvPicPr>
        <p:blipFill>
          <a:blip r:embed="rId3" cstate="print">
            <a:lum bright="24000" contrast="24000"/>
          </a:blip>
          <a:srcRect l="1498" r="8008"/>
          <a:stretch>
            <a:fillRect/>
          </a:stretch>
        </p:blipFill>
        <p:spPr bwMode="auto">
          <a:xfrm>
            <a:off x="179388" y="250825"/>
            <a:ext cx="4354512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9575" name="Picture 7" descr="512503060_54d717f6f8_bs"/>
          <p:cNvPicPr>
            <a:picLocks noChangeArrowheads="1"/>
          </p:cNvPicPr>
          <p:nvPr/>
        </p:nvPicPr>
        <p:blipFill>
          <a:blip r:embed="rId4" cstate="print">
            <a:lum contrast="6000"/>
          </a:blip>
          <a:srcRect l="2951" r="5795"/>
          <a:stretch>
            <a:fillRect/>
          </a:stretch>
        </p:blipFill>
        <p:spPr bwMode="auto">
          <a:xfrm>
            <a:off x="4645025" y="250825"/>
            <a:ext cx="4354513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9576" name="Picture 8" descr="512349444_a775849c25_baa"/>
          <p:cNvPicPr>
            <a:picLocks noChangeArrowheads="1"/>
          </p:cNvPicPr>
          <p:nvPr/>
        </p:nvPicPr>
        <p:blipFill>
          <a:blip r:embed="rId5" cstate="print">
            <a:lum bright="12000" contrast="18000"/>
          </a:blip>
          <a:srcRect l="4240" r="8942"/>
          <a:stretch>
            <a:fillRect/>
          </a:stretch>
        </p:blipFill>
        <p:spPr bwMode="auto">
          <a:xfrm>
            <a:off x="179388" y="250825"/>
            <a:ext cx="4354512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9577" name="Picture 9" descr="512372853_55feb4ce9c_baaaa"/>
          <p:cNvPicPr>
            <a:picLocks noChangeArrowheads="1"/>
          </p:cNvPicPr>
          <p:nvPr/>
        </p:nvPicPr>
        <p:blipFill>
          <a:blip r:embed="rId6" cstate="print">
            <a:lum contrast="6000"/>
          </a:blip>
          <a:srcRect l="4472" r="4276"/>
          <a:stretch>
            <a:fillRect/>
          </a:stretch>
        </p:blipFill>
        <p:spPr bwMode="auto">
          <a:xfrm>
            <a:off x="4645025" y="250825"/>
            <a:ext cx="4354513" cy="6415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9578" name="Picture 10" descr="512500934_3443785ee2_ba"/>
          <p:cNvPicPr>
            <a:picLocks noChangeAspect="1" noChangeArrowheads="1"/>
          </p:cNvPicPr>
          <p:nvPr/>
        </p:nvPicPr>
        <p:blipFill>
          <a:blip r:embed="rId7" cstate="print">
            <a:lum bright="12000" contrast="12000"/>
          </a:blip>
          <a:srcRect l="4489" r="4919"/>
          <a:stretch>
            <a:fillRect/>
          </a:stretch>
        </p:blipFill>
        <p:spPr bwMode="auto">
          <a:xfrm>
            <a:off x="180000" y="252000"/>
            <a:ext cx="4356100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9579" name="Picture 11" descr="1833621844_e365e092a2_ba"/>
          <p:cNvPicPr>
            <a:picLocks noChangeArrowheads="1"/>
          </p:cNvPicPr>
          <p:nvPr/>
        </p:nvPicPr>
        <p:blipFill>
          <a:blip r:embed="rId8" cstate="print">
            <a:lum bright="12000" contrast="24000"/>
          </a:blip>
          <a:srcRect l="5954" r="2792"/>
          <a:stretch>
            <a:fillRect/>
          </a:stretch>
        </p:blipFill>
        <p:spPr bwMode="auto">
          <a:xfrm>
            <a:off x="4644000" y="252000"/>
            <a:ext cx="4354513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2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6" dur="30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2000"/>
                                        <p:tgtEl>
                                          <p:spTgt spid="109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2000"/>
                                        <p:tgtEl>
                                          <p:spTgt spid="109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1833530680_1bc71367b4_ba"/>
          <p:cNvPicPr>
            <a:picLocks noChangeAspect="1" noChangeArrowheads="1"/>
          </p:cNvPicPr>
          <p:nvPr/>
        </p:nvPicPr>
        <p:blipFill>
          <a:blip r:embed="rId2" cstate="print">
            <a:lum bright="6000" contrast="12000"/>
          </a:blip>
          <a:srcRect/>
          <a:stretch>
            <a:fillRect/>
          </a:stretch>
        </p:blipFill>
        <p:spPr bwMode="auto">
          <a:xfrm>
            <a:off x="0" y="-1588"/>
            <a:ext cx="9144000" cy="6861176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push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62" name="Picture 6" descr="552744396_6d645e94ce_ba"/>
          <p:cNvPicPr>
            <a:picLocks noChangeAspect="1" noChangeArrowheads="1"/>
          </p:cNvPicPr>
          <p:nvPr/>
        </p:nvPicPr>
        <p:blipFill>
          <a:blip r:embed="rId3" cstate="print">
            <a:lum bright="12000" contrast="24000"/>
          </a:blip>
          <a:srcRect/>
          <a:stretch>
            <a:fillRect/>
          </a:stretch>
        </p:blipFill>
        <p:spPr bwMode="auto">
          <a:xfrm>
            <a:off x="179388" y="179388"/>
            <a:ext cx="4814887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5061" name="Picture 5" descr="big bang1"/>
          <p:cNvPicPr>
            <a:picLocks noChangeArrowheads="1"/>
          </p:cNvPicPr>
          <p:nvPr/>
        </p:nvPicPr>
        <p:blipFill>
          <a:blip r:embed="rId4" cstate="print">
            <a:lum bright="6000" contrast="24000"/>
          </a:blip>
          <a:srcRect l="5025"/>
          <a:stretch>
            <a:fillRect/>
          </a:stretch>
        </p:blipFill>
        <p:spPr bwMode="auto">
          <a:xfrm>
            <a:off x="4425950" y="298450"/>
            <a:ext cx="4573588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5064" name="Picture 8" descr="552388842_224af6110e_ba"/>
          <p:cNvPicPr>
            <a:picLocks noChangeAspect="1" noChangeArrowheads="1"/>
          </p:cNvPicPr>
          <p:nvPr/>
        </p:nvPicPr>
        <p:blipFill>
          <a:blip r:embed="rId5" cstate="print">
            <a:lum bright="12000" contrast="18000"/>
          </a:blip>
          <a:srcRect l="4478" r="2792"/>
          <a:stretch>
            <a:fillRect/>
          </a:stretch>
        </p:blipFill>
        <p:spPr bwMode="auto">
          <a:xfrm>
            <a:off x="179388" y="179388"/>
            <a:ext cx="4464050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5063" name="Picture 7" descr="552967479_6192d9c04a_ba"/>
          <p:cNvPicPr>
            <a:picLocks noChangeAspect="1" noChangeArrowheads="1"/>
          </p:cNvPicPr>
          <p:nvPr/>
        </p:nvPicPr>
        <p:blipFill>
          <a:blip r:embed="rId6" cstate="print">
            <a:lum bright="-6000" contrast="18000"/>
          </a:blip>
          <a:srcRect l="3780" r="7928"/>
          <a:stretch>
            <a:fillRect/>
          </a:stretch>
        </p:blipFill>
        <p:spPr bwMode="auto">
          <a:xfrm>
            <a:off x="4749800" y="298450"/>
            <a:ext cx="4248150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450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450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50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450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5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450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Primavera en Resistenciaa"/>
          <p:cNvPicPr>
            <a:picLocks noChangeAspect="1" noChangeArrowheads="1"/>
          </p:cNvPicPr>
          <p:nvPr/>
        </p:nvPicPr>
        <p:blipFill>
          <a:blip r:embed="rId2" cstate="print">
            <a:lum bright="18000" contrast="24000"/>
          </a:blip>
          <a:srcRect/>
          <a:stretch>
            <a:fillRect/>
          </a:stretch>
        </p:blipFill>
        <p:spPr bwMode="auto">
          <a:xfrm>
            <a:off x="19050" y="0"/>
            <a:ext cx="912495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3" name="Picture 5" descr="512403437_259de6f0de_baa"/>
          <p:cNvPicPr>
            <a:picLocks noChangeAspect="1" noChangeArrowheads="1"/>
          </p:cNvPicPr>
          <p:nvPr/>
        </p:nvPicPr>
        <p:blipFill>
          <a:blip r:embed="rId3" cstate="print">
            <a:lum contrast="12000"/>
            <a:grayscl/>
          </a:blip>
          <a:srcRect/>
          <a:stretch>
            <a:fillRect/>
          </a:stretch>
        </p:blipFill>
        <p:spPr bwMode="auto">
          <a:xfrm>
            <a:off x="1116013" y="3357563"/>
            <a:ext cx="2443162" cy="32575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7654" name="Picture 6" descr="512403437_259de6f0de_b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6013" y="3357563"/>
            <a:ext cx="2441575" cy="3255962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3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 descr="552761002_c9ef87e8e6_ba"/>
          <p:cNvPicPr>
            <a:picLocks noChangeArrowheads="1"/>
          </p:cNvPicPr>
          <p:nvPr/>
        </p:nvPicPr>
        <p:blipFill>
          <a:blip r:embed="rId3" cstate="print">
            <a:lum contrast="6000"/>
          </a:blip>
          <a:srcRect l="10635" t="3847" r="10635"/>
          <a:stretch>
            <a:fillRect/>
          </a:stretch>
        </p:blipFill>
        <p:spPr bwMode="auto">
          <a:xfrm>
            <a:off x="971550" y="107950"/>
            <a:ext cx="7154863" cy="6680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5542" name="Picture 6" descr="512404774_508ba73864_ba"/>
          <p:cNvPicPr>
            <a:picLocks noChangeArrowheads="1"/>
          </p:cNvPicPr>
          <p:nvPr/>
        </p:nvPicPr>
        <p:blipFill>
          <a:blip r:embed="rId4" cstate="print">
            <a:lum contrast="12000"/>
          </a:blip>
          <a:srcRect l="10612" r="11407"/>
          <a:stretch>
            <a:fillRect/>
          </a:stretch>
        </p:blipFill>
        <p:spPr bwMode="auto">
          <a:xfrm>
            <a:off x="969963" y="107950"/>
            <a:ext cx="7154862" cy="667861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65540" name="Picture 4" descr="Fogón de los Arrieros 1a"/>
          <p:cNvPicPr>
            <a:picLocks noChangeAspect="1" noChangeArrowheads="1"/>
          </p:cNvPicPr>
          <p:nvPr/>
        </p:nvPicPr>
        <p:blipFill>
          <a:blip r:embed="rId5" cstate="print">
            <a:lum contrast="6000"/>
          </a:blip>
          <a:srcRect/>
          <a:stretch>
            <a:fillRect/>
          </a:stretch>
        </p:blipFill>
        <p:spPr bwMode="auto">
          <a:xfrm>
            <a:off x="971550" y="107950"/>
            <a:ext cx="7154863" cy="6680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55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55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5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6" descr="512527121_1bc92a850e_ba"/>
          <p:cNvPicPr>
            <a:picLocks noChangeAspect="1" noChangeArrowheads="1"/>
          </p:cNvPicPr>
          <p:nvPr/>
        </p:nvPicPr>
        <p:blipFill>
          <a:blip r:embed="rId3" cstate="print">
            <a:lum contrast="12000"/>
          </a:blip>
          <a:srcRect b="7692"/>
          <a:stretch>
            <a:fillRect/>
          </a:stretch>
        </p:blipFill>
        <p:spPr bwMode="auto">
          <a:xfrm>
            <a:off x="125413" y="136525"/>
            <a:ext cx="8893175" cy="61341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27651" name="Rectangle 7"/>
          <p:cNvSpPr>
            <a:spLocks noChangeArrowheads="1"/>
          </p:cNvSpPr>
          <p:nvPr/>
        </p:nvSpPr>
        <p:spPr bwMode="auto">
          <a:xfrm>
            <a:off x="112157" y="6264000"/>
            <a:ext cx="8896987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es-ES" sz="1400" b="1" dirty="0"/>
              <a:t> </a:t>
            </a:r>
            <a:r>
              <a:rPr lang="es-ES" sz="1400" b="1" dirty="0" smtClean="0"/>
              <a:t>Homenaje a Fernando</a:t>
            </a:r>
            <a:r>
              <a:rPr lang="es-ES" sz="1400" b="1" dirty="0"/>
              <a:t>, el perro vagabundo que supo ganarse un lugar en el corazón de </a:t>
            </a:r>
            <a:r>
              <a:rPr lang="es-ES" sz="1400" b="1" dirty="0" smtClean="0"/>
              <a:t>los habitantes</a:t>
            </a:r>
          </a:p>
          <a:p>
            <a:pPr algn="ctr"/>
            <a:r>
              <a:rPr lang="es-ES" sz="1400" b="1" dirty="0" smtClean="0"/>
              <a:t>  de Resistencia.</a:t>
            </a:r>
            <a:r>
              <a:rPr lang="es-ES" sz="1400" b="1" i="1" dirty="0" smtClean="0">
                <a:solidFill>
                  <a:srgbClr val="C00000"/>
                </a:solidFill>
              </a:rPr>
              <a:t>** Su historia se relata en el </a:t>
            </a:r>
            <a:r>
              <a:rPr lang="es-ES" sz="1400" b="1" i="1" dirty="0" err="1" smtClean="0">
                <a:solidFill>
                  <a:srgbClr val="C00000"/>
                </a:solidFill>
              </a:rPr>
              <a:t>pps</a:t>
            </a:r>
            <a:r>
              <a:rPr lang="es-ES" sz="1400" b="1" i="1" dirty="0" smtClean="0">
                <a:solidFill>
                  <a:srgbClr val="C00000"/>
                </a:solidFill>
              </a:rPr>
              <a:t>: “Fernando, un perro singular”</a:t>
            </a:r>
            <a:endParaRPr lang="es-MX" sz="1400" b="1" i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 advClick="0" advTm="11000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5" descr="1832673907_795f58f341_ba"/>
          <p:cNvPicPr>
            <a:picLocks noChangeAspect="1" noChangeArrowheads="1"/>
          </p:cNvPicPr>
          <p:nvPr/>
        </p:nvPicPr>
        <p:blipFill>
          <a:blip r:embed="rId2" cstate="print">
            <a:lum contrast="6000"/>
          </a:blip>
          <a:srcRect/>
          <a:stretch>
            <a:fillRect/>
          </a:stretch>
        </p:blipFill>
        <p:spPr bwMode="auto">
          <a:xfrm>
            <a:off x="0" y="-1588"/>
            <a:ext cx="914400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4820" name="Picture 4" descr="1832559561_7159495499_baa"/>
          <p:cNvPicPr>
            <a:picLocks noChangeAspect="1" noChangeArrowheads="1"/>
          </p:cNvPicPr>
          <p:nvPr/>
        </p:nvPicPr>
        <p:blipFill>
          <a:blip r:embed="rId3" cstate="print">
            <a:lum bright="12000" contrast="24000"/>
          </a:blip>
          <a:srcRect/>
          <a:stretch>
            <a:fillRect/>
          </a:stretch>
        </p:blipFill>
        <p:spPr bwMode="auto">
          <a:xfrm>
            <a:off x="0" y="-3175"/>
            <a:ext cx="9144000" cy="68643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" decel="100000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accel="100000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4" descr="1833439390_2713608876_ba"/>
          <p:cNvPicPr>
            <a:picLocks noChangeAspect="1" noChangeArrowheads="1"/>
          </p:cNvPicPr>
          <p:nvPr/>
        </p:nvPicPr>
        <p:blipFill>
          <a:blip r:embed="rId2" cstate="print">
            <a:lum contrast="12000"/>
          </a:blip>
          <a:srcRect/>
          <a:stretch>
            <a:fillRect/>
          </a:stretch>
        </p:blipFill>
        <p:spPr bwMode="auto">
          <a:xfrm>
            <a:off x="0" y="-1588"/>
            <a:ext cx="914400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89" name="Picture 5" descr="1832757325_2e3280f479_baa"/>
          <p:cNvPicPr>
            <a:picLocks noChangeAspect="1" noChangeArrowheads="1"/>
          </p:cNvPicPr>
          <p:nvPr/>
        </p:nvPicPr>
        <p:blipFill>
          <a:blip r:embed="rId3" cstate="print">
            <a:lum bright="12000" contrast="18000"/>
          </a:blip>
          <a:srcRect/>
          <a:stretch>
            <a:fillRect/>
          </a:stretch>
        </p:blipFill>
        <p:spPr bwMode="auto">
          <a:xfrm>
            <a:off x="0" y="-1588"/>
            <a:ext cx="9144000" cy="68468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1990" name="Picture 6" descr="1832197183_0ee917c5dd_baa"/>
          <p:cNvPicPr>
            <a:picLocks noChangeAspect="1" noChangeArrowheads="1"/>
          </p:cNvPicPr>
          <p:nvPr/>
        </p:nvPicPr>
        <p:blipFill>
          <a:blip r:embed="rId4" cstate="print">
            <a:lum bright="1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6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30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3" name="Picture 5" descr="1833145214_2ef6e9b5c4_baa"/>
          <p:cNvPicPr>
            <a:picLocks noChangeAspect="1" noChangeArrowheads="1"/>
          </p:cNvPicPr>
          <p:nvPr/>
        </p:nvPicPr>
        <p:blipFill>
          <a:blip r:embed="rId3" cstate="print">
            <a:lum bright="12000" contrast="12000"/>
          </a:blip>
          <a:srcRect/>
          <a:stretch>
            <a:fillRect/>
          </a:stretch>
        </p:blipFill>
        <p:spPr bwMode="auto">
          <a:xfrm>
            <a:off x="2159000" y="250825"/>
            <a:ext cx="4814888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3012" name="Picture 4" descr="1832056643_c9fcba6ec4_ba"/>
          <p:cNvPicPr>
            <a:picLocks noChangeArrowheads="1"/>
          </p:cNvPicPr>
          <p:nvPr/>
        </p:nvPicPr>
        <p:blipFill>
          <a:blip r:embed="rId4" cstate="print">
            <a:lum bright="12000" contrast="18000"/>
          </a:blip>
          <a:srcRect/>
          <a:stretch>
            <a:fillRect/>
          </a:stretch>
        </p:blipFill>
        <p:spPr bwMode="auto">
          <a:xfrm>
            <a:off x="2159000" y="250825"/>
            <a:ext cx="4814888" cy="6418263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3015" name="Picture 7" descr="1832104063_e6163b1e0a_ba"/>
          <p:cNvPicPr>
            <a:picLocks noChangeAspect="1" noChangeArrowheads="1"/>
          </p:cNvPicPr>
          <p:nvPr/>
        </p:nvPicPr>
        <p:blipFill>
          <a:blip r:embed="rId5" cstate="print">
            <a:lum bright="12000" contrast="18000"/>
          </a:blip>
          <a:srcRect/>
          <a:stretch>
            <a:fillRect/>
          </a:stretch>
        </p:blipFill>
        <p:spPr bwMode="auto">
          <a:xfrm>
            <a:off x="2159000" y="250825"/>
            <a:ext cx="4814888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3016" name="Picture 8" descr="1833055153_26602f169f_ba"/>
          <p:cNvPicPr>
            <a:picLocks noChangeArrowheads="1"/>
          </p:cNvPicPr>
          <p:nvPr/>
        </p:nvPicPr>
        <p:blipFill>
          <a:blip r:embed="rId6" cstate="print">
            <a:lum bright="12000" contrast="24000"/>
          </a:blip>
          <a:srcRect/>
          <a:stretch>
            <a:fillRect/>
          </a:stretch>
        </p:blipFill>
        <p:spPr bwMode="auto">
          <a:xfrm>
            <a:off x="2159000" y="250825"/>
            <a:ext cx="4814888" cy="6415088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22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430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552414794_bd5094d202_bba"/>
          <p:cNvPicPr>
            <a:picLocks noChangeAspect="1" noChangeArrowheads="1"/>
          </p:cNvPicPr>
          <p:nvPr/>
        </p:nvPicPr>
        <p:blipFill>
          <a:blip r:embed="rId2" cstate="print">
            <a:lum bright="12000" contrast="18000"/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6869" name="Picture 5" descr="512499127_3af2127c28_ba"/>
          <p:cNvPicPr>
            <a:picLocks noChangeAspect="1" noChangeArrowheads="1"/>
          </p:cNvPicPr>
          <p:nvPr/>
        </p:nvPicPr>
        <p:blipFill>
          <a:blip r:embed="rId3" cstate="print">
            <a:lum contrast="6000"/>
          </a:blip>
          <a:srcRect l="4919" r="5595"/>
          <a:stretch>
            <a:fillRect/>
          </a:stretch>
        </p:blipFill>
        <p:spPr bwMode="auto">
          <a:xfrm>
            <a:off x="0" y="0"/>
            <a:ext cx="4573588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6870" name="Picture 6" descr="1833079844_8ff13d1446_ba"/>
          <p:cNvPicPr>
            <a:picLocks noChangeAspect="1" noChangeArrowheads="1"/>
          </p:cNvPicPr>
          <p:nvPr/>
        </p:nvPicPr>
        <p:blipFill>
          <a:blip r:embed="rId4" cstate="print">
            <a:lum bright="18000" contrast="30000"/>
          </a:blip>
          <a:srcRect l="2820" r="7962"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512508949_f5e8cfbc8a_baa"/>
          <p:cNvPicPr>
            <a:picLocks noChangeArrowheads="1"/>
          </p:cNvPicPr>
          <p:nvPr/>
        </p:nvPicPr>
        <p:blipFill>
          <a:blip r:embed="rId3" cstate="print">
            <a:lum bright="6000" contrast="12000"/>
          </a:blip>
          <a:srcRect l="2980" r="2864"/>
          <a:stretch>
            <a:fillRect/>
          </a:stretch>
        </p:blipFill>
        <p:spPr bwMode="auto">
          <a:xfrm>
            <a:off x="4605338" y="250825"/>
            <a:ext cx="4445000" cy="6415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5475" name="Picture 3" descr="512416394_ff981cb2e0_baa"/>
          <p:cNvPicPr>
            <a:picLocks noChangeArrowheads="1"/>
          </p:cNvPicPr>
          <p:nvPr/>
        </p:nvPicPr>
        <p:blipFill>
          <a:blip r:embed="rId4" cstate="print">
            <a:lum bright="6000" contrast="18000"/>
          </a:blip>
          <a:srcRect l="7663"/>
          <a:stretch>
            <a:fillRect/>
          </a:stretch>
        </p:blipFill>
        <p:spPr bwMode="auto">
          <a:xfrm>
            <a:off x="90000" y="250825"/>
            <a:ext cx="4445000" cy="6415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5476" name="Picture 4" descr="512382036_c08fbafaef_ba"/>
          <p:cNvPicPr>
            <a:picLocks noChangeArrowheads="1"/>
          </p:cNvPicPr>
          <p:nvPr/>
        </p:nvPicPr>
        <p:blipFill>
          <a:blip r:embed="rId5" cstate="print"/>
          <a:srcRect l="3847" r="6270" b="3795"/>
          <a:stretch>
            <a:fillRect/>
          </a:stretch>
        </p:blipFill>
        <p:spPr bwMode="auto">
          <a:xfrm>
            <a:off x="97200" y="252000"/>
            <a:ext cx="4425950" cy="641520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5477" name="Picture 5" descr="512461977_3b1e794462_ba"/>
          <p:cNvPicPr>
            <a:picLocks noChangeArrowheads="1"/>
          </p:cNvPicPr>
          <p:nvPr/>
        </p:nvPicPr>
        <p:blipFill>
          <a:blip r:embed="rId6" cstate="print">
            <a:lum bright="12000" contrast="12000"/>
          </a:blip>
          <a:srcRect l="7797" r="1581" b="3795"/>
          <a:stretch>
            <a:fillRect/>
          </a:stretch>
        </p:blipFill>
        <p:spPr bwMode="auto">
          <a:xfrm>
            <a:off x="4608000" y="252000"/>
            <a:ext cx="4425950" cy="6416675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05478" name="Picture 6" descr="1833955858_89c1d7948a_baa"/>
          <p:cNvPicPr>
            <a:picLocks noChangeAspect="1" noChangeArrowheads="1"/>
          </p:cNvPicPr>
          <p:nvPr/>
        </p:nvPicPr>
        <p:blipFill>
          <a:blip r:embed="rId7" cstate="print">
            <a:lum bright="6000" contrast="24000"/>
          </a:blip>
          <a:srcRect/>
          <a:stretch>
            <a:fillRect/>
          </a:stretch>
        </p:blipFill>
        <p:spPr bwMode="auto">
          <a:xfrm>
            <a:off x="0" y="0"/>
            <a:ext cx="9144000" cy="6864350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54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1054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5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05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9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105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54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1000">
              <a:srgbClr val="FBEAC7">
                <a:alpha val="26000"/>
              </a:srgb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6660232" y="3212976"/>
            <a:ext cx="187220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9940" name="Picture 4" descr="512413816_b5c3216178_bb"/>
          <p:cNvPicPr>
            <a:picLocks noChangeAspect="1" noChangeArrowheads="1"/>
          </p:cNvPicPr>
          <p:nvPr/>
        </p:nvPicPr>
        <p:blipFill>
          <a:blip r:embed="rId2" cstate="print">
            <a:lum bright="12000" contrast="24000"/>
          </a:blip>
          <a:srcRect/>
          <a:stretch>
            <a:fillRect/>
          </a:stretch>
        </p:blipFill>
        <p:spPr bwMode="auto">
          <a:xfrm>
            <a:off x="432000" y="360000"/>
            <a:ext cx="8256918" cy="6192689"/>
          </a:xfrm>
          <a:prstGeom prst="rect">
            <a:avLst/>
          </a:prstGeom>
          <a:noFill/>
          <a:ln w="1587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5" name="14 Imagen" descr="325px-Resistencia_Coat_of_arms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48264" y="692696"/>
            <a:ext cx="1368152" cy="177228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86C3D6">
                <a:alpha val="74000"/>
              </a:srgbClr>
            </a:gs>
            <a:gs pos="100000">
              <a:srgbClr val="86C3D6">
                <a:alpha val="0"/>
              </a:srgbClr>
            </a:gs>
            <a:gs pos="83000">
              <a:srgbClr val="D4DEFF"/>
            </a:gs>
            <a:gs pos="100000">
              <a:srgbClr val="96AB94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5868144" y="5805264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grpSp>
        <p:nvGrpSpPr>
          <p:cNvPr id="14" name="13 Grupo"/>
          <p:cNvGrpSpPr/>
          <p:nvPr/>
        </p:nvGrpSpPr>
        <p:grpSpPr>
          <a:xfrm>
            <a:off x="540000" y="828000"/>
            <a:ext cx="8107449" cy="5321025"/>
            <a:chOff x="539552" y="648000"/>
            <a:chExt cx="8107449" cy="5321025"/>
          </a:xfrm>
        </p:grpSpPr>
        <p:pic>
          <p:nvPicPr>
            <p:cNvPr id="2" name="1 Imagen" descr="resistencia caídos en Malvinas36.jpg"/>
            <p:cNvPicPr>
              <a:picLocks noChangeAspect="1"/>
            </p:cNvPicPr>
            <p:nvPr/>
          </p:nvPicPr>
          <p:blipFill>
            <a:blip r:embed="rId2" cstate="print">
              <a:lum/>
            </a:blip>
            <a:stretch>
              <a:fillRect/>
            </a:stretch>
          </p:blipFill>
          <p:spPr>
            <a:xfrm>
              <a:off x="539552" y="648000"/>
              <a:ext cx="8064896" cy="5312371"/>
            </a:xfrm>
            <a:prstGeom prst="rect">
              <a:avLst/>
            </a:prstGeom>
            <a:ln w="12700">
              <a:solidFill>
                <a:schemeClr val="tx1"/>
              </a:solidFill>
            </a:ln>
          </p:spPr>
        </p:pic>
        <p:sp>
          <p:nvSpPr>
            <p:cNvPr id="11" name="10 CuadroTexto"/>
            <p:cNvSpPr txBox="1"/>
            <p:nvPr/>
          </p:nvSpPr>
          <p:spPr>
            <a:xfrm>
              <a:off x="5508000" y="5661248"/>
              <a:ext cx="313900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s-ES_tradnl" sz="1400" dirty="0" smtClean="0">
                  <a:solidFill>
                    <a:srgbClr val="FFFFCC"/>
                  </a:solidFill>
                </a:rPr>
                <a:t>Monumento a los caídos en Malvinas</a:t>
              </a:r>
              <a:endParaRPr lang="es-ES" sz="1400" dirty="0">
                <a:solidFill>
                  <a:srgbClr val="FFFFCC"/>
                </a:solidFill>
              </a:endParaRPr>
            </a:p>
          </p:txBody>
        </p:sp>
        <p:sp>
          <p:nvSpPr>
            <p:cNvPr id="13" name="12 Rectángulo"/>
            <p:cNvSpPr/>
            <p:nvPr/>
          </p:nvSpPr>
          <p:spPr>
            <a:xfrm>
              <a:off x="683568" y="764704"/>
              <a:ext cx="4572000" cy="15696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s-ES_tradnl" sz="1600" dirty="0" smtClean="0">
                  <a:solidFill>
                    <a:srgbClr val="FFFFAB"/>
                  </a:solidFill>
                </a:rPr>
                <a:t>Diseño: Isolina y </a:t>
              </a:r>
              <a:r>
                <a:rPr lang="es-ES_tradnl" sz="1600" dirty="0" err="1" smtClean="0">
                  <a:solidFill>
                    <a:srgbClr val="FFFFAB"/>
                  </a:solidFill>
                </a:rPr>
                <a:t>Risto</a:t>
              </a:r>
              <a:endParaRPr lang="es-ES_tradnl" sz="1600" dirty="0" smtClean="0">
                <a:solidFill>
                  <a:srgbClr val="FFFFAB"/>
                </a:solidFill>
              </a:endParaRPr>
            </a:p>
            <a:p>
              <a:r>
                <a:rPr lang="es-ES_tradnl" sz="1600" dirty="0" smtClean="0">
                  <a:solidFill>
                    <a:srgbClr val="FFFFAB"/>
                  </a:solidFill>
                </a:rPr>
                <a:t>Imágenes de Internet</a:t>
              </a:r>
            </a:p>
            <a:p>
              <a:r>
                <a:rPr lang="es-ES_tradnl" sz="1600" dirty="0" smtClean="0">
                  <a:solidFill>
                    <a:srgbClr val="FFFFAB"/>
                  </a:solidFill>
                </a:rPr>
                <a:t>Música: El día que me quieras</a:t>
              </a:r>
            </a:p>
            <a:p>
              <a:r>
                <a:rPr lang="es-ES_tradnl" sz="1600" dirty="0" smtClean="0">
                  <a:solidFill>
                    <a:srgbClr val="FFFFAB"/>
                  </a:solidFill>
                </a:rPr>
                <a:t>Intérprete: Esteban Morgado </a:t>
              </a:r>
            </a:p>
            <a:p>
              <a:r>
                <a:rPr lang="es-ES_tradnl" sz="1600" dirty="0" smtClean="0">
                  <a:solidFill>
                    <a:srgbClr val="FFFFAB"/>
                  </a:solidFill>
                </a:rPr>
                <a:t>Mendoza – Argentina</a:t>
              </a:r>
            </a:p>
            <a:p>
              <a:r>
                <a:rPr lang="es-ES_tradnl" sz="1600" dirty="0" smtClean="0">
                  <a:solidFill>
                    <a:srgbClr val="FFFFAB"/>
                  </a:solidFill>
                </a:rPr>
                <a:t>Mayo de 2012</a:t>
              </a:r>
            </a:p>
          </p:txBody>
        </p:sp>
      </p:grpSp>
    </p:spTree>
  </p:cSld>
  <p:clrMapOvr>
    <a:masterClrMapping/>
  </p:clrMapOvr>
  <p:transition spd="slow" advClick="0" advTm="12000">
    <p:newsflash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sistencia, Ciudad de las Esculturas (Risto + Isolina)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Resistencia, Ciudad de las Esculturas (Risto + Isolina)</Template>
  <TotalTime>169</TotalTime>
  <Words>659</Words>
  <Application>Microsoft Office PowerPoint</Application>
  <PresentationFormat>Presentación en pantalla (4:3)</PresentationFormat>
  <Paragraphs>78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Resistencia, Ciudad de las Esculturas (Risto + Isolina)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Company>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Usuario;Risto + Isolina</dc:creator>
  <cp:lastModifiedBy>Usuario</cp:lastModifiedBy>
  <cp:revision>4</cp:revision>
  <dcterms:created xsi:type="dcterms:W3CDTF">2013-03-08T20:12:32Z</dcterms:created>
  <dcterms:modified xsi:type="dcterms:W3CDTF">2013-03-16T20:43:39Z</dcterms:modified>
</cp:coreProperties>
</file>