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72" r:id="rId1"/>
    <p:sldMasterId id="2147483684" r:id="rId2"/>
  </p:sldMasterIdLst>
  <p:sldIdLst>
    <p:sldId id="256" r:id="rId3"/>
    <p:sldId id="261" r:id="rId4"/>
    <p:sldId id="262" r:id="rId5"/>
    <p:sldId id="263" r:id="rId6"/>
    <p:sldId id="264" r:id="rId7"/>
    <p:sldId id="265" r:id="rId8"/>
    <p:sldId id="266" r:id="rId9"/>
    <p:sldId id="267" r:id="rId10"/>
    <p:sldId id="268" r:id="rId11"/>
    <p:sldId id="272" r:id="rId12"/>
    <p:sldId id="273" r:id="rId13"/>
    <p:sldId id="269" r:id="rId14"/>
    <p:sldId id="270" r:id="rId15"/>
    <p:sldId id="274" r:id="rId16"/>
    <p:sldId id="275" r:id="rId17"/>
    <p:sldId id="276" r:id="rId18"/>
    <p:sldId id="277" r:id="rId19"/>
    <p:sldId id="279" r:id="rId20"/>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Dyname SSi" panose="020B0500000000000000" pitchFamily="34" charset="0"/>
      <p:regular r:id="rId25"/>
    </p:embeddedFont>
    <p:embeddedFont>
      <p:font typeface="Berlin Sans FB Demi" panose="020E0802020502020306" pitchFamily="34" charset="0"/>
      <p:bold r:id="rId26"/>
    </p:embeddedFont>
    <p:embeddedFont>
      <p:font typeface="Calibri Light" panose="020F0302020204030204" pitchFamily="34" charset="0"/>
      <p:regular r:id="rId27"/>
      <p:italic r:id="rId28"/>
    </p:embeddedFont>
  </p:embeddedFontLst>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Ag/HpqnvhL/CHRA/LfpTQ==" hashData="6YQpTxEwn3nl1C3e6P9r639H7SDpew8Jz2KyFxojklkvUDLOkjci/RNsHz5mungtqEPMcMo3uZ6KRKjV2LQck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FF"/>
    <a:srgbClr val="00FF00"/>
    <a:srgbClr val="66FF33"/>
    <a:srgbClr val="00FF99"/>
    <a:srgbClr val="009900"/>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font" Target="fonts/font6.fntdata"/><Relationship Id="rId3" Type="http://schemas.openxmlformats.org/officeDocument/2006/relationships/slide" Target="slides/slide1.xml"/><Relationship Id="rId21" Type="http://schemas.openxmlformats.org/officeDocument/2006/relationships/font" Target="fonts/font1.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font" Target="fonts/font5.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4.fntdata"/><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ABBF0FBF-7761-4498-A336-F3260A13E878}" type="datetimeFigureOut">
              <a:rPr lang="es-MX" smtClean="0"/>
              <a:t>24/01/2014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923208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BBF0FBF-7761-4498-A336-F3260A13E878}" type="datetimeFigureOut">
              <a:rPr lang="es-MX" smtClean="0"/>
              <a:t>24/01/2014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9631846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ABBF0FBF-7761-4498-A336-F3260A13E878}" type="datetimeFigureOut">
              <a:rPr lang="es-MX" smtClean="0"/>
              <a:t>24/01/2014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920246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ABBF0FBF-7761-4498-A336-F3260A13E878}" type="datetimeFigureOut">
              <a:rPr lang="es-MX" smtClean="0"/>
              <a:t>24/01/2014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893922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ABBF0FBF-7761-4498-A336-F3260A13E878}" type="datetimeFigureOut">
              <a:rPr lang="es-MX" smtClean="0"/>
              <a:t>24/01/2014</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914991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ABBF0FBF-7761-4498-A336-F3260A13E878}" type="datetimeFigureOut">
              <a:rPr lang="es-MX" smtClean="0"/>
              <a:t>24/01/2014</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544009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BF0FBF-7761-4498-A336-F3260A13E878}" type="datetimeFigureOut">
              <a:rPr lang="es-MX" smtClean="0"/>
              <a:t>24/01/2014</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8009348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BBF0FBF-7761-4498-A336-F3260A13E878}" type="datetimeFigureOut">
              <a:rPr lang="es-MX" smtClean="0"/>
              <a:t>24/01/2014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3127789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ABBF0FBF-7761-4498-A336-F3260A13E878}" type="datetimeFigureOut">
              <a:rPr lang="es-MX" smtClean="0"/>
              <a:t>24/01/2014</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2157535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BBF0FBF-7761-4498-A336-F3260A13E878}" type="datetimeFigureOut">
              <a:rPr lang="es-MX" smtClean="0"/>
              <a:t>24/01/2014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35913690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ABBF0FBF-7761-4498-A336-F3260A13E878}" type="datetimeFigureOut">
              <a:rPr lang="es-MX" smtClean="0"/>
              <a:t>24/01/2014</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8C3E21EA-45FF-4565-9E9B-BD1539049EF2}" type="slidenum">
              <a:rPr lang="es-MX" smtClean="0"/>
              <a:t>‹Nº›</a:t>
            </a:fld>
            <a:endParaRPr lang="es-MX"/>
          </a:p>
        </p:txBody>
      </p:sp>
    </p:spTree>
    <p:extLst>
      <p:ext uri="{BB962C8B-B14F-4D97-AF65-F5344CB8AC3E}">
        <p14:creationId xmlns:p14="http://schemas.microsoft.com/office/powerpoint/2010/main" val="34818584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MX"/>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E92F6F45-0738-4FD9-A08C-B9E3B107BBE6}"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4210173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BF0FBF-7761-4498-A336-F3260A13E878}" type="datetimeFigureOut">
              <a:rPr lang="es-MX" smtClean="0"/>
              <a:t>24/01/2014</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3E21EA-45FF-4565-9E9B-BD1539049EF2}" type="slidenum">
              <a:rPr lang="es-MX" smtClean="0"/>
              <a:t>‹Nº›</a:t>
            </a:fld>
            <a:endParaRPr lang="es-MX"/>
          </a:p>
        </p:txBody>
      </p:sp>
    </p:spTree>
    <p:extLst>
      <p:ext uri="{BB962C8B-B14F-4D97-AF65-F5344CB8AC3E}">
        <p14:creationId xmlns:p14="http://schemas.microsoft.com/office/powerpoint/2010/main" val="196168195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6306D855-740C-47A4-A25D-5AC35D24260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773139850"/>
      </p:ext>
    </p:extLst>
  </p:cSld>
  <p:clrMap bg1="lt1" tx1="dk1" bg2="lt2" tx2="dk2" accent1="accent1" accent2="accent2" accent3="accent3" accent4="accent4" accent5="accent5" accent6="accent6" hlink="hlink" folHlink="folHlink"/>
  <p:sldLayoutIdLst>
    <p:sldLayoutId id="2147483685"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g"/><Relationship Id="rId7" Type="http://schemas.openxmlformats.org/officeDocument/2006/relationships/image" Target="../media/image4.jp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g"/><Relationship Id="rId1" Type="http://schemas.openxmlformats.org/officeDocument/2006/relationships/slideLayout" Target="../slideLayouts/slideLayout7.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7.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7.xml"/><Relationship Id="rId4" Type="http://schemas.microsoft.com/office/2007/relationships/hdphoto" Target="../media/hdphoto4.wdp"/></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g"/><Relationship Id="rId1" Type="http://schemas.openxmlformats.org/officeDocument/2006/relationships/slideLayout" Target="../slideLayouts/slideLayout7.xml"/><Relationship Id="rId4" Type="http://schemas.microsoft.com/office/2007/relationships/hdphoto" Target="../media/hdphoto5.wdp"/></Relationships>
</file>

<file path=ppt/slides/_rels/slide1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g"/><Relationship Id="rId1" Type="http://schemas.openxmlformats.org/officeDocument/2006/relationships/slideLayout" Target="../slideLayouts/slideLayout7.xml"/><Relationship Id="rId4" Type="http://schemas.openxmlformats.org/officeDocument/2006/relationships/hyperlink" Target="http://www.huilohuilo.com/"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pic>
        <p:nvPicPr>
          <p:cNvPr id="35" name="Imagen 34"/>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tretch>
            <a:fillRect/>
          </a:stretch>
        </p:blipFill>
        <p:spPr>
          <a:xfrm>
            <a:off x="1244557" y="2864343"/>
            <a:ext cx="9702883" cy="1129313"/>
          </a:xfrm>
          <a:prstGeom prst="rect">
            <a:avLst/>
          </a:prstGeom>
        </p:spPr>
      </p:pic>
      <p:pic>
        <p:nvPicPr>
          <p:cNvPr id="3" name="Imagen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143307"/>
            <a:ext cx="12192000" cy="2791967"/>
          </a:xfrm>
          <a:prstGeom prst="rect">
            <a:avLst/>
          </a:prstGeom>
        </p:spPr>
      </p:pic>
      <p:pic>
        <p:nvPicPr>
          <p:cNvPr id="4" name="Imagen 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 y="0"/>
            <a:ext cx="12192001" cy="2791967"/>
          </a:xfrm>
          <a:prstGeom prst="rect">
            <a:avLst/>
          </a:prstGeom>
        </p:spPr>
      </p:pic>
    </p:spTree>
    <p:extLst>
      <p:ext uri="{BB962C8B-B14F-4D97-AF65-F5344CB8AC3E}">
        <p14:creationId xmlns:p14="http://schemas.microsoft.com/office/powerpoint/2010/main" val="6035946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9000">
        <p15:prstTrans prst="curtains"/>
        <p:sndAc>
          <p:stSnd loop="1">
            <p:snd r:embed="rId2" name="01 - Susurro.wav"/>
          </p:stSnd>
        </p:sndAc>
      </p:transition>
    </mc:Choice>
    <mc:Fallback xmlns="">
      <p:transition spd="slow" advClick="0" advTm="9000">
        <p:fade/>
        <p:sndAc>
          <p:stSnd loop="1">
            <p:snd r:embed="rId8" name="01 - Susurr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withEffect">
                                  <p:stCondLst>
                                    <p:cond delay="500"/>
                                  </p:stCondLst>
                                  <p:childTnLst>
                                    <p:set>
                                      <p:cBhvr>
                                        <p:cTn id="6" dur="1" fill="hold">
                                          <p:stCondLst>
                                            <p:cond delay="0"/>
                                          </p:stCondLst>
                                        </p:cTn>
                                        <p:tgtEl>
                                          <p:spTgt spid="35"/>
                                        </p:tgtEl>
                                        <p:attrNameLst>
                                          <p:attrName>style.visibility</p:attrName>
                                        </p:attrNameLst>
                                      </p:cBhvr>
                                      <p:to>
                                        <p:strVal val="visible"/>
                                      </p:to>
                                    </p:set>
                                    <p:anim calcmode="lin" valueType="num">
                                      <p:cBhvr>
                                        <p:cTn id="7" dur="2500" fill="hold"/>
                                        <p:tgtEl>
                                          <p:spTgt spid="35"/>
                                        </p:tgtEl>
                                        <p:attrNameLst>
                                          <p:attrName>ppt_w</p:attrName>
                                        </p:attrNameLst>
                                      </p:cBhvr>
                                      <p:tavLst>
                                        <p:tav tm="0">
                                          <p:val>
                                            <p:strVal val="#ppt_w+.3"/>
                                          </p:val>
                                        </p:tav>
                                        <p:tav tm="100000">
                                          <p:val>
                                            <p:strVal val="#ppt_w"/>
                                          </p:val>
                                        </p:tav>
                                      </p:tavLst>
                                    </p:anim>
                                    <p:anim calcmode="lin" valueType="num">
                                      <p:cBhvr>
                                        <p:cTn id="8" dur="2500" fill="hold"/>
                                        <p:tgtEl>
                                          <p:spTgt spid="35"/>
                                        </p:tgtEl>
                                        <p:attrNameLst>
                                          <p:attrName>ppt_h</p:attrName>
                                        </p:attrNameLst>
                                      </p:cBhvr>
                                      <p:tavLst>
                                        <p:tav tm="0">
                                          <p:val>
                                            <p:strVal val="#ppt_h"/>
                                          </p:val>
                                        </p:tav>
                                        <p:tav tm="100000">
                                          <p:val>
                                            <p:strVal val="#ppt_h"/>
                                          </p:val>
                                        </p:tav>
                                      </p:tavLst>
                                    </p:anim>
                                    <p:animEffect transition="in" filter="fade">
                                      <p:cBhvr>
                                        <p:cTn id="9" dur="2500"/>
                                        <p:tgtEl>
                                          <p:spTgt spid="35"/>
                                        </p:tgtEl>
                                      </p:cBhvr>
                                    </p:animEffect>
                                  </p:childTnLst>
                                </p:cTn>
                              </p:par>
                            </p:childTnLst>
                          </p:cTn>
                        </p:par>
                        <p:par>
                          <p:cTn id="10" fill="hold">
                            <p:stCondLst>
                              <p:cond delay="3000"/>
                            </p:stCondLst>
                            <p:childTnLst>
                              <p:par>
                                <p:cTn id="11" presetID="22" presetClass="exit" presetSubtype="8" fill="hold" nodeType="afterEffect">
                                  <p:stCondLst>
                                    <p:cond delay="1000"/>
                                  </p:stCondLst>
                                  <p:childTnLst>
                                    <p:animEffect transition="out" filter="wipe(left)">
                                      <p:cBhvr>
                                        <p:cTn id="12" dur="3250"/>
                                        <p:tgtEl>
                                          <p:spTgt spid="4"/>
                                        </p:tgtEl>
                                      </p:cBhvr>
                                    </p:animEffect>
                                    <p:set>
                                      <p:cBhvr>
                                        <p:cTn id="13" dur="1" fill="hold">
                                          <p:stCondLst>
                                            <p:cond delay="3249"/>
                                          </p:stCondLst>
                                        </p:cTn>
                                        <p:tgtEl>
                                          <p:spTgt spid="4"/>
                                        </p:tgtEl>
                                        <p:attrNameLst>
                                          <p:attrName>style.visibility</p:attrName>
                                        </p:attrNameLst>
                                      </p:cBhvr>
                                      <p:to>
                                        <p:strVal val="hidden"/>
                                      </p:to>
                                    </p:set>
                                  </p:childTnLst>
                                </p:cTn>
                              </p:par>
                              <p:par>
                                <p:cTn id="14" presetID="22" presetClass="exit" presetSubtype="2" fill="hold" nodeType="withEffect">
                                  <p:stCondLst>
                                    <p:cond delay="1000"/>
                                  </p:stCondLst>
                                  <p:childTnLst>
                                    <p:animEffect transition="out" filter="wipe(right)">
                                      <p:cBhvr>
                                        <p:cTn id="15" dur="3250"/>
                                        <p:tgtEl>
                                          <p:spTgt spid="3"/>
                                        </p:tgtEl>
                                      </p:cBhvr>
                                    </p:animEffect>
                                    <p:set>
                                      <p:cBhvr>
                                        <p:cTn id="16" dur="1" fill="hold">
                                          <p:stCondLst>
                                            <p:cond delay="3249"/>
                                          </p:stCondLst>
                                        </p:cTn>
                                        <p:tgtEl>
                                          <p:spTgt spid="3"/>
                                        </p:tgtEl>
                                        <p:attrNameLst>
                                          <p:attrName>style.visibility</p:attrName>
                                        </p:attrNameLst>
                                      </p:cBhvr>
                                      <p:to>
                                        <p:strVal val="hidden"/>
                                      </p:to>
                                    </p:set>
                                  </p:childTnLst>
                                </p:cTn>
                              </p:par>
                            </p:childTnLst>
                          </p:cTn>
                        </p:par>
                        <p:par>
                          <p:cTn id="17" fill="hold">
                            <p:stCondLst>
                              <p:cond delay="7250"/>
                            </p:stCondLst>
                            <p:childTnLst>
                              <p:par>
                                <p:cTn id="18" presetID="53" presetClass="exit" presetSubtype="32" fill="hold" nodeType="afterEffect">
                                  <p:stCondLst>
                                    <p:cond delay="2000"/>
                                  </p:stCondLst>
                                  <p:childTnLst>
                                    <p:anim calcmode="lin" valueType="num">
                                      <p:cBhvr>
                                        <p:cTn id="19" dur="2000"/>
                                        <p:tgtEl>
                                          <p:spTgt spid="35"/>
                                        </p:tgtEl>
                                        <p:attrNameLst>
                                          <p:attrName>ppt_w</p:attrName>
                                        </p:attrNameLst>
                                      </p:cBhvr>
                                      <p:tavLst>
                                        <p:tav tm="0">
                                          <p:val>
                                            <p:strVal val="ppt_w"/>
                                          </p:val>
                                        </p:tav>
                                        <p:tav tm="100000">
                                          <p:val>
                                            <p:fltVal val="0"/>
                                          </p:val>
                                        </p:tav>
                                      </p:tavLst>
                                    </p:anim>
                                    <p:anim calcmode="lin" valueType="num">
                                      <p:cBhvr>
                                        <p:cTn id="20" dur="2000"/>
                                        <p:tgtEl>
                                          <p:spTgt spid="35"/>
                                        </p:tgtEl>
                                        <p:attrNameLst>
                                          <p:attrName>ppt_h</p:attrName>
                                        </p:attrNameLst>
                                      </p:cBhvr>
                                      <p:tavLst>
                                        <p:tav tm="0">
                                          <p:val>
                                            <p:strVal val="ppt_h"/>
                                          </p:val>
                                        </p:tav>
                                        <p:tav tm="100000">
                                          <p:val>
                                            <p:fltVal val="0"/>
                                          </p:val>
                                        </p:tav>
                                      </p:tavLst>
                                    </p:anim>
                                    <p:animEffect transition="out" filter="fade">
                                      <p:cBhvr>
                                        <p:cTn id="21" dur="2000"/>
                                        <p:tgtEl>
                                          <p:spTgt spid="35"/>
                                        </p:tgtEl>
                                      </p:cBhvr>
                                    </p:animEffect>
                                    <p:set>
                                      <p:cBhvr>
                                        <p:cTn id="22" dur="1" fill="hold">
                                          <p:stCondLst>
                                            <p:cond delay="1999"/>
                                          </p:stCondLst>
                                        </p:cTn>
                                        <p:tgtEl>
                                          <p:spTgt spid="3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4998" y="0"/>
            <a:ext cx="10287003" cy="6858001"/>
          </a:xfrm>
          <a:prstGeom prst="rect">
            <a:avLst/>
          </a:prstGeom>
          <a:effectLst>
            <a:softEdge rad="635000"/>
          </a:effectLst>
        </p:spPr>
      </p:pic>
      <p:sp>
        <p:nvSpPr>
          <p:cNvPr id="2" name="CuadroTexto 1"/>
          <p:cNvSpPr txBox="1"/>
          <p:nvPr/>
        </p:nvSpPr>
        <p:spPr>
          <a:xfrm>
            <a:off x="241244" y="206062"/>
            <a:ext cx="11709509" cy="1015663"/>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Dyname SSi" panose="020B0500000000000000" pitchFamily="34" charset="0"/>
              </a:rPr>
              <a:t>La Reserva Biológica </a:t>
            </a:r>
            <a:r>
              <a:rPr lang="es-MX" sz="2000" b="1" dirty="0" err="1" smtClean="0">
                <a:ln>
                  <a:solidFill>
                    <a:schemeClr val="tx1"/>
                  </a:solidFill>
                </a:ln>
                <a:solidFill>
                  <a:srgbClr val="FFFF00"/>
                </a:solidFill>
                <a:latin typeface="Dyname SSi" panose="020B0500000000000000" pitchFamily="34" charset="0"/>
              </a:rPr>
              <a:t>Huilo</a:t>
            </a:r>
            <a:r>
              <a:rPr lang="es-MX" sz="2000" b="1" dirty="0" smtClean="0">
                <a:ln>
                  <a:solidFill>
                    <a:schemeClr val="tx1"/>
                  </a:solidFill>
                </a:ln>
                <a:solidFill>
                  <a:srgbClr val="FFFF00"/>
                </a:solidFill>
                <a:latin typeface="Dyname SSi" panose="020B0500000000000000" pitchFamily="34" charset="0"/>
              </a:rPr>
              <a:t> </a:t>
            </a:r>
            <a:r>
              <a:rPr lang="es-MX" sz="2000" b="1" dirty="0" err="1" smtClean="0">
                <a:ln>
                  <a:solidFill>
                    <a:schemeClr val="tx1"/>
                  </a:solidFill>
                </a:ln>
                <a:solidFill>
                  <a:srgbClr val="FFFF00"/>
                </a:solidFill>
                <a:latin typeface="Dyname SSi" panose="020B0500000000000000" pitchFamily="34" charset="0"/>
              </a:rPr>
              <a:t>Huilo</a:t>
            </a:r>
            <a:r>
              <a:rPr lang="es-MX" sz="2000" b="1" dirty="0" smtClean="0">
                <a:ln>
                  <a:solidFill>
                    <a:schemeClr val="tx1"/>
                  </a:solidFill>
                </a:ln>
                <a:solidFill>
                  <a:srgbClr val="FFFF00"/>
                </a:solidFill>
                <a:latin typeface="Dyname SSi" panose="020B0500000000000000" pitchFamily="34" charset="0"/>
              </a:rPr>
              <a:t>, es uno de esos lugares únicos en el mundo, que cuenta con una extensión de 100.000 hectáreas. Se encuentra en medio de Los Andes Patagónicos de Chile y forma parte de la Reserva Mundial de la Biosfera, declarada por la UNESCO el año 2007.</a:t>
            </a:r>
            <a:endParaRPr lang="es-MX" sz="2000" b="1" dirty="0">
              <a:ln>
                <a:solidFill>
                  <a:schemeClr val="tx1"/>
                </a:solidFill>
              </a:ln>
              <a:solidFill>
                <a:srgbClr val="FFFF00"/>
              </a:solidFill>
              <a:latin typeface="Dyname SSi" panose="020B0500000000000000" pitchFamily="34" charset="0"/>
            </a:endParaRPr>
          </a:p>
        </p:txBody>
      </p:sp>
    </p:spTree>
    <p:extLst>
      <p:ext uri="{BB962C8B-B14F-4D97-AF65-F5344CB8AC3E}">
        <p14:creationId xmlns:p14="http://schemas.microsoft.com/office/powerpoint/2010/main" val="1469156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Click="0" advTm="18000">
        <p15:prstTrans prst="drape"/>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0"/>
                                        <p:tgtEl>
                                          <p:spTgt spid="2"/>
                                        </p:tgtEl>
                                      </p:cBhvr>
                                    </p:animEffect>
                                  </p:childTnLst>
                                </p:cTn>
                              </p:par>
                            </p:childTnLst>
                          </p:cTn>
                        </p:par>
                        <p:par>
                          <p:cTn id="8" fill="hold">
                            <p:stCondLst>
                              <p:cond delay="2500"/>
                            </p:stCondLst>
                            <p:childTnLst>
                              <p:par>
                                <p:cTn id="9" presetID="10" presetClass="entr" presetSubtype="0" fill="hold" nodeType="afterEffect">
                                  <p:stCondLst>
                                    <p:cond delay="110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4855336" cy="5988676"/>
          </a:xfrm>
          <a:prstGeom prst="rect">
            <a:avLst/>
          </a:prstGeom>
          <a:effectLst>
            <a:softEdge rad="635000"/>
          </a:effectLst>
        </p:spPr>
      </p:pic>
      <p:sp>
        <p:nvSpPr>
          <p:cNvPr id="2" name="CuadroTexto 1"/>
          <p:cNvSpPr txBox="1"/>
          <p:nvPr/>
        </p:nvSpPr>
        <p:spPr>
          <a:xfrm>
            <a:off x="412124" y="257577"/>
            <a:ext cx="11359166" cy="707886"/>
          </a:xfrm>
          <a:prstGeom prst="rect">
            <a:avLst/>
          </a:prstGeom>
          <a:noFill/>
        </p:spPr>
        <p:txBody>
          <a:bodyPr wrap="square" rtlCol="0">
            <a:spAutoFit/>
          </a:bodyPr>
          <a:lstStyle/>
          <a:p>
            <a:pPr algn="ctr"/>
            <a:r>
              <a:rPr lang="es-MX" sz="2000" dirty="0" smtClean="0">
                <a:solidFill>
                  <a:schemeClr val="accent6">
                    <a:lumMod val="20000"/>
                    <a:lumOff val="80000"/>
                  </a:schemeClr>
                </a:solidFill>
                <a:latin typeface="Dyname SSi" panose="020B0500000000000000" pitchFamily="34" charset="0"/>
              </a:rPr>
              <a:t>Los accesos a la reserva están entre las localidades de </a:t>
            </a:r>
            <a:r>
              <a:rPr lang="es-MX" sz="2000" dirty="0" err="1" smtClean="0">
                <a:solidFill>
                  <a:schemeClr val="accent6">
                    <a:lumMod val="20000"/>
                    <a:lumOff val="80000"/>
                  </a:schemeClr>
                </a:solidFill>
                <a:latin typeface="Dyname SSi" panose="020B0500000000000000" pitchFamily="34" charset="0"/>
              </a:rPr>
              <a:t>Neltume</a:t>
            </a:r>
            <a:r>
              <a:rPr lang="es-MX" sz="2000" dirty="0" smtClean="0">
                <a:solidFill>
                  <a:schemeClr val="accent6">
                    <a:lumMod val="20000"/>
                    <a:lumOff val="80000"/>
                  </a:schemeClr>
                </a:solidFill>
                <a:latin typeface="Dyname SSi" panose="020B0500000000000000" pitchFamily="34" charset="0"/>
              </a:rPr>
              <a:t> y Puerto </a:t>
            </a:r>
            <a:r>
              <a:rPr lang="es-MX" sz="2000" dirty="0" err="1" smtClean="0">
                <a:solidFill>
                  <a:schemeClr val="accent6">
                    <a:lumMod val="20000"/>
                    <a:lumOff val="80000"/>
                  </a:schemeClr>
                </a:solidFill>
                <a:latin typeface="Dyname SSi" panose="020B0500000000000000" pitchFamily="34" charset="0"/>
              </a:rPr>
              <a:t>Fuy</a:t>
            </a:r>
            <a:r>
              <a:rPr lang="es-MX" sz="2000" dirty="0" smtClean="0">
                <a:solidFill>
                  <a:schemeClr val="accent6">
                    <a:lumMod val="20000"/>
                    <a:lumOff val="80000"/>
                  </a:schemeClr>
                </a:solidFill>
                <a:latin typeface="Dyname SSi" panose="020B0500000000000000" pitchFamily="34" charset="0"/>
              </a:rPr>
              <a:t>, con abundantes paisajes de valles y cordones cordilleranos cubiertos de bosque húmedo templado.</a:t>
            </a:r>
            <a:endParaRPr lang="es-MX" sz="2000" dirty="0">
              <a:solidFill>
                <a:schemeClr val="accent6">
                  <a:lumMod val="20000"/>
                  <a:lumOff val="80000"/>
                </a:schemeClr>
              </a:solidFill>
              <a:latin typeface="Dyname SSi" panose="020B0500000000000000" pitchFamily="34" charset="0"/>
            </a:endParaRPr>
          </a:p>
        </p:txBody>
      </p:sp>
      <p:sp>
        <p:nvSpPr>
          <p:cNvPr id="4" name="CuadroTexto 3"/>
          <p:cNvSpPr txBox="1"/>
          <p:nvPr/>
        </p:nvSpPr>
        <p:spPr>
          <a:xfrm>
            <a:off x="412124" y="2331076"/>
            <a:ext cx="45719" cy="369332"/>
          </a:xfrm>
          <a:prstGeom prst="rect">
            <a:avLst/>
          </a:prstGeom>
          <a:noFill/>
        </p:spPr>
        <p:txBody>
          <a:bodyPr wrap="square" rtlCol="0">
            <a:spAutoFit/>
          </a:bodyPr>
          <a:lstStyle/>
          <a:p>
            <a:endParaRPr lang="es-MX" dirty="0"/>
          </a:p>
        </p:txBody>
      </p:sp>
      <p:sp>
        <p:nvSpPr>
          <p:cNvPr id="5" name="CuadroTexto 4"/>
          <p:cNvSpPr txBox="1"/>
          <p:nvPr/>
        </p:nvSpPr>
        <p:spPr>
          <a:xfrm>
            <a:off x="309093" y="1068946"/>
            <a:ext cx="11462197" cy="1015663"/>
          </a:xfrm>
          <a:prstGeom prst="rect">
            <a:avLst/>
          </a:prstGeom>
          <a:noFill/>
        </p:spPr>
        <p:txBody>
          <a:bodyPr wrap="square" rtlCol="0">
            <a:spAutoFit/>
          </a:bodyPr>
          <a:lstStyle/>
          <a:p>
            <a:pPr algn="ctr"/>
            <a:r>
              <a:rPr lang="es-MX" sz="2000" dirty="0" smtClean="0">
                <a:solidFill>
                  <a:schemeClr val="accent6">
                    <a:lumMod val="20000"/>
                    <a:lumOff val="80000"/>
                  </a:schemeClr>
                </a:solidFill>
                <a:latin typeface="Dyname SSi" panose="020B0500000000000000" pitchFamily="34" charset="0"/>
              </a:rPr>
              <a:t>La Reserva alberga múltiples y variadas formas de vida silvestre. Las aguas cristalinas de sus ríos y lagos hacen de </a:t>
            </a:r>
            <a:r>
              <a:rPr lang="es-MX" sz="2000" dirty="0" err="1" smtClean="0">
                <a:solidFill>
                  <a:schemeClr val="accent6">
                    <a:lumMod val="20000"/>
                    <a:lumOff val="80000"/>
                  </a:schemeClr>
                </a:solidFill>
                <a:latin typeface="Dyname SSi" panose="020B0500000000000000" pitchFamily="34" charset="0"/>
              </a:rPr>
              <a:t>Huilo-Huilo</a:t>
            </a:r>
            <a:r>
              <a:rPr lang="es-MX" sz="2000" dirty="0" smtClean="0">
                <a:solidFill>
                  <a:schemeClr val="accent6">
                    <a:lumMod val="20000"/>
                    <a:lumOff val="80000"/>
                  </a:schemeClr>
                </a:solidFill>
                <a:latin typeface="Dyname SSi" panose="020B0500000000000000" pitchFamily="34" charset="0"/>
              </a:rPr>
              <a:t> un lugar privilegiado para los que buscan un contacto personal y respetuoso con la naturaleza.</a:t>
            </a:r>
            <a:endParaRPr lang="es-MX" sz="2000" dirty="0">
              <a:solidFill>
                <a:schemeClr val="accent6">
                  <a:lumMod val="20000"/>
                  <a:lumOff val="80000"/>
                </a:schemeClr>
              </a:solidFill>
              <a:latin typeface="Dyname SSi" panose="020B0500000000000000" pitchFamily="34" charset="0"/>
            </a:endParaRPr>
          </a:p>
        </p:txBody>
      </p:sp>
    </p:spTree>
    <p:extLst>
      <p:ext uri="{BB962C8B-B14F-4D97-AF65-F5344CB8AC3E}">
        <p14:creationId xmlns:p14="http://schemas.microsoft.com/office/powerpoint/2010/main" val="3246946951"/>
      </p:ext>
    </p:extLst>
  </p:cSld>
  <p:clrMapOvr>
    <a:masterClrMapping/>
  </p:clrMapOvr>
  <mc:AlternateContent xmlns:mc="http://schemas.openxmlformats.org/markup-compatibility/2006" xmlns:p14="http://schemas.microsoft.com/office/powerpoint/2010/main">
    <mc:Choice Requires="p14">
      <p:transition spd="slow" p14:dur="5000" advClick="0" advTm="25000">
        <p14:honeycomb/>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250" fill="hold"/>
                                        <p:tgtEl>
                                          <p:spTgt spid="2"/>
                                        </p:tgtEl>
                                        <p:attrNameLst>
                                          <p:attrName>ppt_x</p:attrName>
                                        </p:attrNameLst>
                                      </p:cBhvr>
                                      <p:tavLst>
                                        <p:tav tm="0">
                                          <p:val>
                                            <p:strVal val="#ppt_x-#ppt_w/2"/>
                                          </p:val>
                                        </p:tav>
                                        <p:tav tm="100000">
                                          <p:val>
                                            <p:strVal val="#ppt_x"/>
                                          </p:val>
                                        </p:tav>
                                      </p:tavLst>
                                    </p:anim>
                                    <p:anim calcmode="lin" valueType="num">
                                      <p:cBhvr>
                                        <p:cTn id="8" dur="2250" fill="hold"/>
                                        <p:tgtEl>
                                          <p:spTgt spid="2"/>
                                        </p:tgtEl>
                                        <p:attrNameLst>
                                          <p:attrName>ppt_y</p:attrName>
                                        </p:attrNameLst>
                                      </p:cBhvr>
                                      <p:tavLst>
                                        <p:tav tm="0">
                                          <p:val>
                                            <p:strVal val="#ppt_y"/>
                                          </p:val>
                                        </p:tav>
                                        <p:tav tm="100000">
                                          <p:val>
                                            <p:strVal val="#ppt_y"/>
                                          </p:val>
                                        </p:tav>
                                      </p:tavLst>
                                    </p:anim>
                                    <p:anim calcmode="lin" valueType="num">
                                      <p:cBhvr>
                                        <p:cTn id="9" dur="2250" fill="hold"/>
                                        <p:tgtEl>
                                          <p:spTgt spid="2"/>
                                        </p:tgtEl>
                                        <p:attrNameLst>
                                          <p:attrName>ppt_w</p:attrName>
                                        </p:attrNameLst>
                                      </p:cBhvr>
                                      <p:tavLst>
                                        <p:tav tm="0">
                                          <p:val>
                                            <p:fltVal val="0"/>
                                          </p:val>
                                        </p:tav>
                                        <p:tav tm="100000">
                                          <p:val>
                                            <p:strVal val="#ppt_w"/>
                                          </p:val>
                                        </p:tav>
                                      </p:tavLst>
                                    </p:anim>
                                    <p:anim calcmode="lin" valueType="num">
                                      <p:cBhvr>
                                        <p:cTn id="10" dur="2250" fill="hold"/>
                                        <p:tgtEl>
                                          <p:spTgt spid="2"/>
                                        </p:tgtEl>
                                        <p:attrNameLst>
                                          <p:attrName>ppt_h</p:attrName>
                                        </p:attrNameLst>
                                      </p:cBhvr>
                                      <p:tavLst>
                                        <p:tav tm="0">
                                          <p:val>
                                            <p:strVal val="#ppt_h"/>
                                          </p:val>
                                        </p:tav>
                                        <p:tav tm="100000">
                                          <p:val>
                                            <p:strVal val="#ppt_h"/>
                                          </p:val>
                                        </p:tav>
                                      </p:tavLst>
                                    </p:anim>
                                  </p:childTnLst>
                                </p:cTn>
                              </p:par>
                            </p:childTnLst>
                          </p:cTn>
                        </p:par>
                        <p:par>
                          <p:cTn id="11" fill="hold">
                            <p:stCondLst>
                              <p:cond delay="2250"/>
                            </p:stCondLst>
                            <p:childTnLst>
                              <p:par>
                                <p:cTn id="12" presetID="10" presetClass="entr" presetSubtype="0" fill="hold" nodeType="afterEffect">
                                  <p:stCondLst>
                                    <p:cond delay="375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250"/>
                                        <p:tgtEl>
                                          <p:spTgt spid="6"/>
                                        </p:tgtEl>
                                      </p:cBhvr>
                                    </p:animEffect>
                                  </p:childTnLst>
                                </p:cTn>
                              </p:par>
                            </p:childTnLst>
                          </p:cTn>
                        </p:par>
                        <p:par>
                          <p:cTn id="15" fill="hold">
                            <p:stCondLst>
                              <p:cond delay="8250"/>
                            </p:stCondLst>
                            <p:childTnLst>
                              <p:par>
                                <p:cTn id="16" presetID="22" presetClass="entr" presetSubtype="2"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right)">
                                      <p:cBhvr>
                                        <p:cTn id="18" dur="2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CuadroTexto 1"/>
          <p:cNvSpPr txBox="1"/>
          <p:nvPr/>
        </p:nvSpPr>
        <p:spPr>
          <a:xfrm>
            <a:off x="193184" y="244699"/>
            <a:ext cx="11809926" cy="1015663"/>
          </a:xfrm>
          <a:prstGeom prst="rect">
            <a:avLst/>
          </a:prstGeom>
          <a:noFill/>
        </p:spPr>
        <p:txBody>
          <a:bodyPr wrap="square" rtlCol="0">
            <a:spAutoFit/>
          </a:bodyPr>
          <a:lstStyle/>
          <a:p>
            <a:pPr algn="ctr"/>
            <a:r>
              <a:rPr lang="es-MX" sz="2000" dirty="0" smtClean="0">
                <a:latin typeface="Dyname SSi" panose="020B0500000000000000" pitchFamily="34" charset="0"/>
              </a:rPr>
              <a:t>Puerto </a:t>
            </a:r>
            <a:r>
              <a:rPr lang="es-MX" sz="2000" dirty="0" err="1" smtClean="0">
                <a:latin typeface="Dyname SSi" panose="020B0500000000000000" pitchFamily="34" charset="0"/>
              </a:rPr>
              <a:t>Fuy</a:t>
            </a:r>
            <a:r>
              <a:rPr lang="es-MX" sz="2000" dirty="0" smtClean="0">
                <a:latin typeface="Dyname SSi" panose="020B0500000000000000" pitchFamily="34" charset="0"/>
              </a:rPr>
              <a:t> a orillas del lago </a:t>
            </a:r>
            <a:r>
              <a:rPr lang="es-MX" sz="2000" dirty="0" err="1" smtClean="0">
                <a:latin typeface="Dyname SSi" panose="020B0500000000000000" pitchFamily="34" charset="0"/>
              </a:rPr>
              <a:t>Pirehueico</a:t>
            </a:r>
            <a:r>
              <a:rPr lang="es-MX" sz="2000" dirty="0" smtClean="0">
                <a:latin typeface="Dyname SSi" panose="020B0500000000000000" pitchFamily="34" charset="0"/>
              </a:rPr>
              <a:t>, es un hermoso pueblito que ha cobrado realce por cuanto desde aquí se puede embarcar en un transbordador con destino a puerto </a:t>
            </a:r>
            <a:r>
              <a:rPr lang="es-MX" sz="2000" dirty="0" err="1" smtClean="0">
                <a:latin typeface="Dyname SSi" panose="020B0500000000000000" pitchFamily="34" charset="0"/>
              </a:rPr>
              <a:t>Pirehueico</a:t>
            </a:r>
            <a:r>
              <a:rPr lang="es-MX" sz="2000" dirty="0" smtClean="0">
                <a:latin typeface="Dyname SSi" panose="020B0500000000000000" pitchFamily="34" charset="0"/>
              </a:rPr>
              <a:t>, para luego  acceder al paso fronterizo de </a:t>
            </a:r>
            <a:r>
              <a:rPr lang="es-MX" sz="2000" dirty="0" err="1" smtClean="0">
                <a:latin typeface="Dyname SSi" panose="020B0500000000000000" pitchFamily="34" charset="0"/>
              </a:rPr>
              <a:t>Hua</a:t>
            </a:r>
            <a:r>
              <a:rPr lang="es-MX" sz="2000" dirty="0" smtClean="0">
                <a:latin typeface="Dyname SSi" panose="020B0500000000000000" pitchFamily="34" charset="0"/>
              </a:rPr>
              <a:t> </a:t>
            </a:r>
            <a:r>
              <a:rPr lang="es-MX" sz="2000" dirty="0" err="1" smtClean="0">
                <a:latin typeface="Dyname SSi" panose="020B0500000000000000" pitchFamily="34" charset="0"/>
              </a:rPr>
              <a:t>Hum</a:t>
            </a:r>
            <a:r>
              <a:rPr lang="es-MX" sz="2000" dirty="0" smtClean="0">
                <a:latin typeface="Dyname SSi" panose="020B0500000000000000" pitchFamily="34" charset="0"/>
              </a:rPr>
              <a:t>, límite con Argentina.</a:t>
            </a:r>
            <a:endParaRPr lang="es-MX" sz="2000" dirty="0">
              <a:latin typeface="Dyname SSi" panose="020B0500000000000000" pitchFamily="34" charset="0"/>
            </a:endParaRPr>
          </a:p>
        </p:txBody>
      </p:sp>
    </p:spTree>
    <p:extLst>
      <p:ext uri="{BB962C8B-B14F-4D97-AF65-F5344CB8AC3E}">
        <p14:creationId xmlns:p14="http://schemas.microsoft.com/office/powerpoint/2010/main" val="4233135259"/>
      </p:ext>
    </p:extLst>
  </p:cSld>
  <p:clrMapOvr>
    <a:masterClrMapping/>
  </p:clrMapOvr>
  <mc:AlternateContent xmlns:mc="http://schemas.openxmlformats.org/markup-compatibility/2006" xmlns:p14="http://schemas.microsoft.com/office/powerpoint/2010/main">
    <mc:Choice Requires="p14">
      <p:transition spd="slow" p14:dur="2750" advClick="0" advTm="16000">
        <p14:ripple/>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50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ppt_w</p:attrName>
                                        </p:attrNameLst>
                                      </p:cBhvr>
                                      <p:tavLst>
                                        <p:tav tm="0">
                                          <p:val>
                                            <p:strVal val="#ppt_w+.3"/>
                                          </p:val>
                                        </p:tav>
                                        <p:tav tm="100000">
                                          <p:val>
                                            <p:strVal val="#ppt_w"/>
                                          </p:val>
                                        </p:tav>
                                      </p:tavLst>
                                    </p:anim>
                                    <p:anim calcmode="lin" valueType="num">
                                      <p:cBhvr>
                                        <p:cTn id="8" dur="2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2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Rectángulo 1"/>
          <p:cNvSpPr/>
          <p:nvPr/>
        </p:nvSpPr>
        <p:spPr>
          <a:xfrm>
            <a:off x="218941" y="296214"/>
            <a:ext cx="7018986" cy="1631216"/>
          </a:xfrm>
          <a:prstGeom prst="rect">
            <a:avLst/>
          </a:prstGeom>
        </p:spPr>
        <p:txBody>
          <a:bodyPr wrap="square">
            <a:spAutoFit/>
          </a:bodyPr>
          <a:lstStyle/>
          <a:p>
            <a:pPr lvl="0" algn="ctr"/>
            <a:r>
              <a:rPr lang="es-MX" sz="2000" b="1" dirty="0" err="1" smtClean="0">
                <a:ln>
                  <a:solidFill>
                    <a:prstClr val="black"/>
                  </a:solidFill>
                </a:ln>
                <a:solidFill>
                  <a:srgbClr val="FFFF00"/>
                </a:solidFill>
                <a:effectLst>
                  <a:glow rad="101600">
                    <a:schemeClr val="tx1">
                      <a:alpha val="60000"/>
                    </a:schemeClr>
                  </a:glow>
                </a:effectLst>
                <a:latin typeface="Dyname SSi" panose="020B0500000000000000" pitchFamily="34" charset="0"/>
              </a:rPr>
              <a:t>Huilo-Huilo</a:t>
            </a:r>
            <a:r>
              <a:rPr lang="es-MX" sz="2000" b="1" dirty="0" smtClean="0">
                <a:ln>
                  <a:solidFill>
                    <a:prstClr val="black"/>
                  </a:solidFill>
                </a:ln>
                <a:solidFill>
                  <a:srgbClr val="FFFF00"/>
                </a:solidFill>
                <a:effectLst>
                  <a:glow rad="101600">
                    <a:schemeClr val="tx1">
                      <a:alpha val="60000"/>
                    </a:schemeClr>
                  </a:glow>
                </a:effectLst>
                <a:latin typeface="Dyname SSi" panose="020B0500000000000000" pitchFamily="34" charset="0"/>
              </a:rPr>
              <a:t> </a:t>
            </a:r>
            <a:r>
              <a:rPr lang="es-MX" sz="2000" b="1" dirty="0">
                <a:ln>
                  <a:solidFill>
                    <a:prstClr val="black"/>
                  </a:solidFill>
                </a:ln>
                <a:solidFill>
                  <a:srgbClr val="FFFF00"/>
                </a:solidFill>
                <a:effectLst>
                  <a:glow rad="101600">
                    <a:schemeClr val="tx1">
                      <a:alpha val="60000"/>
                    </a:schemeClr>
                  </a:glow>
                </a:effectLst>
                <a:latin typeface="Dyname SSi" panose="020B0500000000000000" pitchFamily="34" charset="0"/>
              </a:rPr>
              <a:t>ha trabajado en caminos y senderos, los que permiten disfrutar de una experiencia </a:t>
            </a:r>
            <a:r>
              <a:rPr lang="es-MX" sz="2000" b="1" dirty="0" smtClean="0">
                <a:ln>
                  <a:solidFill>
                    <a:prstClr val="black"/>
                  </a:solidFill>
                </a:ln>
                <a:solidFill>
                  <a:srgbClr val="FFFF00"/>
                </a:solidFill>
                <a:effectLst>
                  <a:glow rad="101600">
                    <a:schemeClr val="tx1">
                      <a:alpha val="60000"/>
                    </a:schemeClr>
                  </a:glow>
                </a:effectLst>
                <a:latin typeface="Dyname SSi" panose="020B0500000000000000" pitchFamily="34" charset="0"/>
              </a:rPr>
              <a:t>única, </a:t>
            </a:r>
            <a:r>
              <a:rPr lang="es-MX" sz="2000" b="1" dirty="0">
                <a:ln>
                  <a:solidFill>
                    <a:prstClr val="black"/>
                  </a:solidFill>
                </a:ln>
                <a:solidFill>
                  <a:srgbClr val="FFFF00"/>
                </a:solidFill>
                <a:effectLst>
                  <a:glow rad="101600">
                    <a:schemeClr val="tx1">
                      <a:alpha val="60000"/>
                    </a:schemeClr>
                  </a:glow>
                </a:effectLst>
                <a:latin typeface="Dyname SSi" panose="020B0500000000000000" pitchFamily="34" charset="0"/>
              </a:rPr>
              <a:t>descubriendo  toda la magia de la naturaleza al presenciar el nacimiento de ríos de corrientes cristalinas, su flora salvaje y su fauna autóctona. </a:t>
            </a:r>
          </a:p>
        </p:txBody>
      </p:sp>
      <p:pic>
        <p:nvPicPr>
          <p:cNvPr id="4" name="Imagen 3"/>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2275" t="28693" r="29624" b="12045"/>
          <a:stretch/>
        </p:blipFill>
        <p:spPr>
          <a:xfrm>
            <a:off x="0" y="1595950"/>
            <a:ext cx="3618963" cy="2460896"/>
          </a:xfrm>
          <a:prstGeom prst="rect">
            <a:avLst/>
          </a:prstGeom>
          <a:effectLst>
            <a:softEdge rad="635000"/>
          </a:effectLst>
        </p:spPr>
      </p:pic>
    </p:spTree>
    <p:extLst>
      <p:ext uri="{BB962C8B-B14F-4D97-AF65-F5344CB8AC3E}">
        <p14:creationId xmlns:p14="http://schemas.microsoft.com/office/powerpoint/2010/main" val="2328345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9000">
        <p15:prstTrans prst="wind"/>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up)">
                                      <p:cBhvr>
                                        <p:cTn id="7" dur="2000"/>
                                        <p:tgtEl>
                                          <p:spTgt spid="2">
                                            <p:txEl>
                                              <p:pRg st="0" end="0"/>
                                            </p:txEl>
                                          </p:spTgt>
                                        </p:tgtEl>
                                      </p:cBhvr>
                                    </p:animEffect>
                                  </p:childTnLst>
                                </p:cTn>
                              </p:par>
                            </p:childTnLst>
                          </p:cTn>
                        </p:par>
                        <p:par>
                          <p:cTn id="8" fill="hold">
                            <p:stCondLst>
                              <p:cond delay="3000"/>
                            </p:stCondLst>
                            <p:childTnLst>
                              <p:par>
                                <p:cTn id="9" presetID="10" presetClass="entr" presetSubtype="0" fill="hold" nodeType="afterEffect">
                                  <p:stCondLst>
                                    <p:cond delay="900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3"/>
          <a:stretch>
            <a:fillRect/>
          </a:stretch>
        </p:blipFill>
        <p:spPr>
          <a:xfrm>
            <a:off x="-529" y="-297"/>
            <a:ext cx="12193057" cy="6858594"/>
          </a:xfrm>
          <a:prstGeom prst="rect">
            <a:avLst/>
          </a:prstGeom>
        </p:spPr>
      </p:pic>
      <p:sp>
        <p:nvSpPr>
          <p:cNvPr id="2" name="CuadroTexto 1"/>
          <p:cNvSpPr txBox="1"/>
          <p:nvPr/>
        </p:nvSpPr>
        <p:spPr>
          <a:xfrm>
            <a:off x="6697015" y="180304"/>
            <a:ext cx="5318974" cy="1631216"/>
          </a:xfrm>
          <a:prstGeom prst="rect">
            <a:avLst/>
          </a:prstGeom>
          <a:noFill/>
        </p:spPr>
        <p:txBody>
          <a:bodyPr wrap="square" rtlCol="0">
            <a:spAutoFit/>
          </a:bodyPr>
          <a:lstStyle/>
          <a:p>
            <a:pPr algn="ctr"/>
            <a:r>
              <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rPr>
              <a:t>En la reserva se </a:t>
            </a:r>
            <a:r>
              <a:rPr lang="es-MX" sz="2000" b="1" dirty="0" smtClean="0">
                <a:ln>
                  <a:solidFill>
                    <a:schemeClr val="tx1"/>
                  </a:solidFill>
                </a:ln>
                <a:solidFill>
                  <a:srgbClr val="00FF00"/>
                </a:solidFill>
                <a:effectLst>
                  <a:glow rad="63500">
                    <a:schemeClr val="tx1">
                      <a:alpha val="40000"/>
                    </a:schemeClr>
                  </a:glow>
                </a:effectLst>
                <a:latin typeface="Dyname SSi" panose="020B0500000000000000" pitchFamily="34" charset="0"/>
              </a:rPr>
              <a:t>pueden </a:t>
            </a:r>
            <a:r>
              <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rPr>
              <a:t>encontrar diversos servicios como cabañas, camping y los impresionantes hoteles Montaña Mágica y </a:t>
            </a:r>
            <a:r>
              <a:rPr lang="es-MX" sz="2000" b="1" dirty="0" smtClean="0">
                <a:ln>
                  <a:solidFill>
                    <a:schemeClr val="tx1"/>
                  </a:solidFill>
                </a:ln>
                <a:solidFill>
                  <a:srgbClr val="00FF00"/>
                </a:solidFill>
                <a:effectLst>
                  <a:glow rad="63500">
                    <a:schemeClr val="tx1">
                      <a:alpha val="40000"/>
                    </a:schemeClr>
                  </a:glow>
                </a:effectLst>
                <a:latin typeface="Dyname SSi" panose="020B0500000000000000" pitchFamily="34" charset="0"/>
              </a:rPr>
              <a:t>el Baobab, que actualmente se llama </a:t>
            </a:r>
            <a:r>
              <a:rPr lang="es-MX" sz="2000" b="1" dirty="0" err="1" smtClean="0">
                <a:ln>
                  <a:solidFill>
                    <a:schemeClr val="tx1"/>
                  </a:solidFill>
                </a:ln>
                <a:solidFill>
                  <a:srgbClr val="00FF00"/>
                </a:solidFill>
                <a:effectLst>
                  <a:glow rad="63500">
                    <a:schemeClr val="tx1">
                      <a:alpha val="40000"/>
                    </a:schemeClr>
                  </a:glow>
                </a:effectLst>
                <a:latin typeface="Dyname SSi" panose="020B0500000000000000" pitchFamily="34" charset="0"/>
              </a:rPr>
              <a:t>Nothofagus</a:t>
            </a:r>
            <a:r>
              <a:rPr lang="es-MX" sz="2000" b="1" dirty="0" smtClean="0">
                <a:ln>
                  <a:solidFill>
                    <a:schemeClr val="tx1"/>
                  </a:solidFill>
                </a:ln>
                <a:solidFill>
                  <a:srgbClr val="00FF00"/>
                </a:solidFill>
                <a:effectLst>
                  <a:glow rad="63500">
                    <a:schemeClr val="tx1">
                      <a:alpha val="40000"/>
                    </a:schemeClr>
                  </a:glow>
                </a:effectLst>
                <a:latin typeface="Dyname SSi" panose="020B0500000000000000" pitchFamily="34" charset="0"/>
              </a:rPr>
              <a:t>.</a:t>
            </a:r>
            <a:endPar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endParaRPr>
          </a:p>
        </p:txBody>
      </p:sp>
      <p:sp>
        <p:nvSpPr>
          <p:cNvPr id="4" name="CuadroTexto 3"/>
          <p:cNvSpPr txBox="1"/>
          <p:nvPr/>
        </p:nvSpPr>
        <p:spPr>
          <a:xfrm>
            <a:off x="283335" y="5164428"/>
            <a:ext cx="11577361" cy="1323439"/>
          </a:xfrm>
          <a:prstGeom prst="rect">
            <a:avLst/>
          </a:prstGeom>
          <a:noFill/>
        </p:spPr>
        <p:txBody>
          <a:bodyPr wrap="square" rtlCol="0">
            <a:spAutoFit/>
          </a:bodyPr>
          <a:lstStyle/>
          <a:p>
            <a:pPr algn="ctr"/>
            <a:r>
              <a:rPr lang="es-MX" sz="2000" b="1" dirty="0" smtClean="0">
                <a:ln>
                  <a:solidFill>
                    <a:schemeClr val="tx1"/>
                  </a:solidFill>
                </a:ln>
                <a:solidFill>
                  <a:srgbClr val="00FF00"/>
                </a:solidFill>
                <a:effectLst>
                  <a:glow rad="63500">
                    <a:schemeClr val="tx1">
                      <a:alpha val="40000"/>
                    </a:schemeClr>
                  </a:glow>
                </a:effectLst>
                <a:latin typeface="Dyname SSi" panose="020B0500000000000000" pitchFamily="34" charset="0"/>
              </a:rPr>
              <a:t>HOTEL MONTAÑA MAGICA </a:t>
            </a:r>
          </a:p>
          <a:p>
            <a:pPr algn="ctr"/>
            <a:r>
              <a:rPr lang="es-MX" sz="2000" b="1" dirty="0" smtClean="0">
                <a:ln>
                  <a:solidFill>
                    <a:schemeClr val="tx1"/>
                  </a:solidFill>
                </a:ln>
                <a:solidFill>
                  <a:srgbClr val="00FF00"/>
                </a:solidFill>
                <a:effectLst>
                  <a:glow rad="63500">
                    <a:schemeClr val="tx1">
                      <a:alpha val="40000"/>
                    </a:schemeClr>
                  </a:glow>
                </a:effectLst>
                <a:latin typeface="Dyname SSi" panose="020B0500000000000000" pitchFamily="34" charset="0"/>
              </a:rPr>
              <a:t>Este </a:t>
            </a:r>
            <a:r>
              <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rPr>
              <a:t>maravilloso y sorprendente hotel, se encuentra entre los cinco hoteles más exóticos del mundo. A lo lejos, en medio del bosque, parece una montaña con verde vegetación, en donde en su punto más alto, una cascada de agua recorre las paredes, rozando las ventanas de sus habitaciones.</a:t>
            </a:r>
          </a:p>
        </p:txBody>
      </p:sp>
    </p:spTree>
    <p:extLst>
      <p:ext uri="{BB962C8B-B14F-4D97-AF65-F5344CB8AC3E}">
        <p14:creationId xmlns:p14="http://schemas.microsoft.com/office/powerpoint/2010/main" val="2552619528"/>
      </p:ext>
    </p:extLst>
  </p:cSld>
  <p:clrMapOvr>
    <a:masterClrMapping/>
  </p:clrMapOvr>
  <mc:AlternateContent xmlns:mc="http://schemas.openxmlformats.org/markup-compatibility/2006" xmlns:p14="http://schemas.microsoft.com/office/powerpoint/2010/main">
    <mc:Choice Requires="p14">
      <p:transition spd="slow" p14:dur="3900" advClick="0" advTm="35000">
        <p14:glitter pattern="hexagon"/>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grpId="0" nodeType="withEffect">
                                  <p:stCondLst>
                                    <p:cond delay="75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2250"/>
                                        <p:tgtEl>
                                          <p:spTgt spid="2"/>
                                        </p:tgtEl>
                                      </p:cBhvr>
                                    </p:animEffect>
                                  </p:childTnLst>
                                </p:cTn>
                              </p:par>
                            </p:childTnLst>
                          </p:cTn>
                        </p:par>
                        <p:par>
                          <p:cTn id="8" fill="hold">
                            <p:stCondLst>
                              <p:cond delay="3000"/>
                            </p:stCondLst>
                            <p:childTnLst>
                              <p:par>
                                <p:cTn id="9" presetID="10" presetClass="entr" presetSubtype="0" fill="hold" nodeType="afterEffect">
                                  <p:stCondLst>
                                    <p:cond delay="875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2000"/>
                                        <p:tgtEl>
                                          <p:spTgt spid="5"/>
                                        </p:tgtEl>
                                      </p:cBhvr>
                                    </p:animEffect>
                                  </p:childTnLst>
                                </p:cTn>
                              </p:par>
                            </p:childTnLst>
                          </p:cTn>
                        </p:par>
                        <p:par>
                          <p:cTn id="12" fill="hold">
                            <p:stCondLst>
                              <p:cond delay="13750"/>
                            </p:stCondLst>
                            <p:childTnLst>
                              <p:par>
                                <p:cTn id="13" presetID="50" presetClass="entr" presetSubtype="0" decel="100000" fill="hold" grpId="0" nodeType="afterEffect">
                                  <p:stCondLst>
                                    <p:cond delay="50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strVal val="#ppt_w+.3"/>
                                          </p:val>
                                        </p:tav>
                                        <p:tav tm="100000">
                                          <p:val>
                                            <p:strVal val="#ppt_w"/>
                                          </p:val>
                                        </p:tav>
                                      </p:tavLst>
                                    </p:anim>
                                    <p:anim calcmode="lin" valueType="num">
                                      <p:cBhvr>
                                        <p:cTn id="16" dur="2000" fill="hold"/>
                                        <p:tgtEl>
                                          <p:spTgt spid="4"/>
                                        </p:tgtEl>
                                        <p:attrNameLst>
                                          <p:attrName>ppt_h</p:attrName>
                                        </p:attrNameLst>
                                      </p:cBhvr>
                                      <p:tavLst>
                                        <p:tav tm="0">
                                          <p:val>
                                            <p:strVal val="#ppt_h"/>
                                          </p:val>
                                        </p:tav>
                                        <p:tav tm="100000">
                                          <p:val>
                                            <p:strVal val="#ppt_h"/>
                                          </p:val>
                                        </p:tav>
                                      </p:tavLst>
                                    </p:anim>
                                    <p:animEffect transition="in" filter="fade">
                                      <p:cBhvr>
                                        <p:cTn id="1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uadroTexto 2"/>
          <p:cNvSpPr txBox="1"/>
          <p:nvPr/>
        </p:nvSpPr>
        <p:spPr>
          <a:xfrm>
            <a:off x="8525815" y="489397"/>
            <a:ext cx="3438658" cy="3477875"/>
          </a:xfrm>
          <a:prstGeom prst="rect">
            <a:avLst/>
          </a:prstGeom>
          <a:noFill/>
        </p:spPr>
        <p:txBody>
          <a:bodyPr wrap="square" rtlCol="0">
            <a:spAutoFit/>
          </a:bodyPr>
          <a:lstStyle/>
          <a:p>
            <a:pPr algn="ctr"/>
            <a:r>
              <a:rPr lang="es-MX" sz="2000" b="1" dirty="0">
                <a:ln>
                  <a:solidFill>
                    <a:schemeClr val="tx1"/>
                  </a:solidFill>
                </a:ln>
                <a:solidFill>
                  <a:srgbClr val="FFFF00"/>
                </a:solidFill>
                <a:effectLst>
                  <a:glow rad="101600">
                    <a:schemeClr val="tx1">
                      <a:alpha val="60000"/>
                    </a:schemeClr>
                  </a:glow>
                </a:effectLst>
                <a:latin typeface="Dyname SSi" panose="020B0500000000000000" pitchFamily="34" charset="0"/>
              </a:rPr>
              <a:t>El nombre de “Montaña Mágica” proviene del libro de Thomas </a:t>
            </a:r>
            <a:r>
              <a:rPr lang="es-MX" sz="2000" b="1" dirty="0" smtClean="0">
                <a:ln>
                  <a:solidFill>
                    <a:schemeClr val="tx1"/>
                  </a:solidFill>
                </a:ln>
                <a:solidFill>
                  <a:srgbClr val="FFFF00"/>
                </a:solidFill>
                <a:effectLst>
                  <a:glow rad="101600">
                    <a:schemeClr val="tx1">
                      <a:alpha val="60000"/>
                    </a:schemeClr>
                  </a:glow>
                </a:effectLst>
                <a:latin typeface="Dyname SSi" panose="020B0500000000000000" pitchFamily="34" charset="0"/>
              </a:rPr>
              <a:t>Mann, </a:t>
            </a:r>
            <a:r>
              <a:rPr lang="es-MX" sz="2000" b="1" dirty="0">
                <a:ln>
                  <a:solidFill>
                    <a:schemeClr val="tx1"/>
                  </a:solidFill>
                </a:ln>
                <a:solidFill>
                  <a:srgbClr val="FFFF00"/>
                </a:solidFill>
                <a:effectLst>
                  <a:glow rad="101600">
                    <a:schemeClr val="tx1">
                      <a:alpha val="60000"/>
                    </a:schemeClr>
                  </a:glow>
                </a:effectLst>
                <a:latin typeface="Dyname SSi" panose="020B0500000000000000" pitchFamily="34" charset="0"/>
              </a:rPr>
              <a:t>historia que habla del poder de sanación de la naturaleza cuando se está en contacto directo con ella. En esta montaña brota el agua desde su </a:t>
            </a:r>
            <a:r>
              <a:rPr lang="es-MX" sz="2000" b="1" dirty="0" smtClean="0">
                <a:ln>
                  <a:solidFill>
                    <a:schemeClr val="tx1"/>
                  </a:solidFill>
                </a:ln>
                <a:solidFill>
                  <a:srgbClr val="FFFF00"/>
                </a:solidFill>
                <a:effectLst>
                  <a:glow rad="101600">
                    <a:schemeClr val="tx1">
                      <a:alpha val="60000"/>
                    </a:schemeClr>
                  </a:glow>
                </a:effectLst>
                <a:latin typeface="Dyname SSi" panose="020B0500000000000000" pitchFamily="34" charset="0"/>
              </a:rPr>
              <a:t>cumbre, </a:t>
            </a:r>
            <a:r>
              <a:rPr lang="es-MX" sz="2000" b="1" dirty="0">
                <a:ln>
                  <a:solidFill>
                    <a:schemeClr val="tx1"/>
                  </a:solidFill>
                </a:ln>
                <a:solidFill>
                  <a:srgbClr val="FFFF00"/>
                </a:solidFill>
                <a:effectLst>
                  <a:glow rad="101600">
                    <a:schemeClr val="tx1">
                      <a:alpha val="60000"/>
                    </a:schemeClr>
                  </a:glow>
                </a:effectLst>
                <a:latin typeface="Dyname SSi" panose="020B0500000000000000" pitchFamily="34" charset="0"/>
              </a:rPr>
              <a:t>siendo el inicio del recorrido del agua que va generando vida y limpieza a su </a:t>
            </a:r>
            <a:r>
              <a:rPr lang="es-MX" sz="2000" b="1" dirty="0" smtClean="0">
                <a:ln>
                  <a:solidFill>
                    <a:schemeClr val="tx1"/>
                  </a:solidFill>
                </a:ln>
                <a:solidFill>
                  <a:srgbClr val="FFFF00"/>
                </a:solidFill>
                <a:effectLst>
                  <a:glow rad="101600">
                    <a:schemeClr val="tx1">
                      <a:alpha val="60000"/>
                    </a:schemeClr>
                  </a:glow>
                </a:effectLst>
                <a:latin typeface="Dyname SSi" panose="020B0500000000000000" pitchFamily="34" charset="0"/>
              </a:rPr>
              <a:t>paso.</a:t>
            </a:r>
            <a:endParaRPr lang="es-MX" sz="2000" b="1" dirty="0">
              <a:ln>
                <a:solidFill>
                  <a:schemeClr val="tx1"/>
                </a:solidFill>
              </a:ln>
              <a:solidFill>
                <a:srgbClr val="FFFF00"/>
              </a:solidFill>
              <a:effectLst>
                <a:glow rad="101600">
                  <a:schemeClr val="tx1">
                    <a:alpha val="60000"/>
                  </a:schemeClr>
                </a:glow>
              </a:effectLst>
              <a:latin typeface="Dyname SSi" panose="020B0500000000000000" pitchFamily="34" charset="0"/>
            </a:endParaRPr>
          </a:p>
        </p:txBody>
      </p:sp>
    </p:spTree>
    <p:extLst>
      <p:ext uri="{BB962C8B-B14F-4D97-AF65-F5344CB8AC3E}">
        <p14:creationId xmlns:p14="http://schemas.microsoft.com/office/powerpoint/2010/main" val="931629439"/>
      </p:ext>
    </p:extLst>
  </p:cSld>
  <p:clrMapOvr>
    <a:masterClrMapping/>
  </p:clrMapOvr>
  <mc:AlternateContent xmlns:mc="http://schemas.openxmlformats.org/markup-compatibility/2006" xmlns:p14="http://schemas.microsoft.com/office/powerpoint/2010/main">
    <mc:Choice Requires="p14">
      <p:transition spd="slow" p14:dur="2500" advClick="0" advTm="20000">
        <p14:window dir="vert"/>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2000" fill="hold"/>
                                        <p:tgtEl>
                                          <p:spTgt spid="3"/>
                                        </p:tgtEl>
                                        <p:attrNameLst>
                                          <p:attrName>ppt_x</p:attrName>
                                        </p:attrNameLst>
                                      </p:cBhvr>
                                      <p:tavLst>
                                        <p:tav tm="0">
                                          <p:val>
                                            <p:strVal val="1+#ppt_w/2"/>
                                          </p:val>
                                        </p:tav>
                                        <p:tav tm="100000">
                                          <p:val>
                                            <p:strVal val="#ppt_x"/>
                                          </p:val>
                                        </p:tav>
                                      </p:tavLst>
                                    </p:anim>
                                    <p:anim calcmode="lin" valueType="num">
                                      <p:cBhvr additive="base">
                                        <p:cTn id="8" dur="2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7000" b="-7000"/>
          </a:stretch>
        </a:blipFill>
        <a:effectLst/>
      </p:bgPr>
    </p:bg>
    <p:spTree>
      <p:nvGrpSpPr>
        <p:cNvPr id="1" name=""/>
        <p:cNvGrpSpPr/>
        <p:nvPr/>
      </p:nvGrpSpPr>
      <p:grpSpPr>
        <a:xfrm>
          <a:off x="0" y="0"/>
          <a:ext cx="0" cy="0"/>
          <a:chOff x="0" y="0"/>
          <a:chExt cx="0" cy="0"/>
        </a:xfrm>
      </p:grpSpPr>
      <p:sp>
        <p:nvSpPr>
          <p:cNvPr id="4" name="CuadroTexto 3"/>
          <p:cNvSpPr txBox="1"/>
          <p:nvPr/>
        </p:nvSpPr>
        <p:spPr>
          <a:xfrm>
            <a:off x="502276" y="373487"/>
            <a:ext cx="11331915" cy="1631216"/>
          </a:xfrm>
          <a:prstGeom prst="rect">
            <a:avLst/>
          </a:prstGeom>
          <a:noFill/>
        </p:spPr>
        <p:txBody>
          <a:bodyPr wrap="square" rtlCol="0">
            <a:spAutoFit/>
          </a:bodyPr>
          <a:lstStyle/>
          <a:p>
            <a:pPr algn="ctr"/>
            <a:r>
              <a:rPr lang="es-MX" sz="2000" b="1" dirty="0" smtClean="0">
                <a:ln>
                  <a:solidFill>
                    <a:schemeClr val="tx1"/>
                  </a:solidFill>
                </a:ln>
                <a:solidFill>
                  <a:srgbClr val="00FF00"/>
                </a:solidFill>
                <a:effectLst>
                  <a:glow rad="63500">
                    <a:schemeClr val="tx1">
                      <a:alpha val="40000"/>
                    </a:schemeClr>
                  </a:glow>
                </a:effectLst>
                <a:latin typeface="Dyname SSi" panose="020B0500000000000000" pitchFamily="34" charset="0"/>
              </a:rPr>
              <a:t>NOTHOFAGUS HOTEL Y SPA</a:t>
            </a:r>
            <a:endPar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endParaRPr>
          </a:p>
          <a:p>
            <a:pPr algn="ctr"/>
            <a:r>
              <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rPr>
              <a:t>Adentrándose en medio del bosque, siguiendo un curso de agua, aparece el </a:t>
            </a:r>
            <a:r>
              <a:rPr lang="es-MX" sz="2000" b="1" dirty="0" err="1">
                <a:ln>
                  <a:solidFill>
                    <a:schemeClr val="tx1"/>
                  </a:solidFill>
                </a:ln>
                <a:solidFill>
                  <a:srgbClr val="00FF00"/>
                </a:solidFill>
                <a:effectLst>
                  <a:glow rad="63500">
                    <a:schemeClr val="tx1">
                      <a:alpha val="40000"/>
                    </a:schemeClr>
                  </a:glow>
                </a:effectLst>
                <a:latin typeface="Dyname SSi" panose="020B0500000000000000" pitchFamily="34" charset="0"/>
              </a:rPr>
              <a:t>Nothofagus</a:t>
            </a:r>
            <a:r>
              <a:rPr lang="es-MX" sz="2000" b="1" dirty="0">
                <a:ln>
                  <a:solidFill>
                    <a:schemeClr val="tx1"/>
                  </a:solidFill>
                </a:ln>
                <a:solidFill>
                  <a:srgbClr val="00FF00"/>
                </a:solidFill>
                <a:effectLst>
                  <a:glow rad="63500">
                    <a:schemeClr val="tx1">
                      <a:alpha val="40000"/>
                    </a:schemeClr>
                  </a:glow>
                </a:effectLst>
                <a:latin typeface="Dyname SSi" panose="020B0500000000000000" pitchFamily="34" charset="0"/>
              </a:rPr>
              <a:t>, una estructura que se va elevando entre las copas de los árboles, para emerger y descubrir la magnificencia de la selva fría, sus montañas, el volcán y la inmensidad del entorno de Los Andes Patagónicos.</a:t>
            </a:r>
          </a:p>
        </p:txBody>
      </p:sp>
    </p:spTree>
    <p:extLst>
      <p:ext uri="{BB962C8B-B14F-4D97-AF65-F5344CB8AC3E}">
        <p14:creationId xmlns:p14="http://schemas.microsoft.com/office/powerpoint/2010/main" val="67739397"/>
      </p:ext>
    </p:extLst>
  </p:cSld>
  <p:clrMapOvr>
    <a:masterClrMapping/>
  </p:clrMapOvr>
  <mc:AlternateContent xmlns:mc="http://schemas.openxmlformats.org/markup-compatibility/2006" xmlns:p14="http://schemas.microsoft.com/office/powerpoint/2010/main">
    <mc:Choice Requires="p14">
      <p:transition spd="slow" p14:dur="3250" advClick="0" advTm="20000">
        <p14:prism isContent="1"/>
      </p:transition>
    </mc:Choice>
    <mc:Fallback xmlns="">
      <p:transition spd="slow" advClick="0"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ppt_x</p:attrName>
                                        </p:attrNameLst>
                                      </p:cBhvr>
                                      <p:tavLst>
                                        <p:tav tm="0">
                                          <p:val>
                                            <p:strVal val="#ppt_x-#ppt_w/2"/>
                                          </p:val>
                                        </p:tav>
                                        <p:tav tm="100000">
                                          <p:val>
                                            <p:strVal val="#ppt_x"/>
                                          </p:val>
                                        </p:tav>
                                      </p:tavLst>
                                    </p:anim>
                                    <p:anim calcmode="lin" valueType="num">
                                      <p:cBhvr>
                                        <p:cTn id="8" dur="2000" fill="hold"/>
                                        <p:tgtEl>
                                          <p:spTgt spid="4"/>
                                        </p:tgtEl>
                                        <p:attrNameLst>
                                          <p:attrName>ppt_y</p:attrName>
                                        </p:attrNameLst>
                                      </p:cBhvr>
                                      <p:tavLst>
                                        <p:tav tm="0">
                                          <p:val>
                                            <p:strVal val="#ppt_y"/>
                                          </p:val>
                                        </p:tav>
                                        <p:tav tm="100000">
                                          <p:val>
                                            <p:strVal val="#ppt_y"/>
                                          </p:val>
                                        </p:tav>
                                      </p:tavLst>
                                    </p:anim>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193183" y="740081"/>
            <a:ext cx="8847786" cy="6117919"/>
          </a:xfrm>
          <a:prstGeom prst="rect">
            <a:avLst/>
          </a:prstGeom>
          <a:effectLst>
            <a:softEdge rad="635000"/>
          </a:effectLst>
        </p:spPr>
      </p:pic>
      <p:sp>
        <p:nvSpPr>
          <p:cNvPr id="2" name="CuadroTexto 1"/>
          <p:cNvSpPr txBox="1"/>
          <p:nvPr/>
        </p:nvSpPr>
        <p:spPr>
          <a:xfrm>
            <a:off x="334851" y="270456"/>
            <a:ext cx="8319752" cy="1323439"/>
          </a:xfrm>
          <a:prstGeom prst="rect">
            <a:avLst/>
          </a:prstGeom>
          <a:noFill/>
        </p:spPr>
        <p:txBody>
          <a:bodyPr wrap="square" rtlCol="0">
            <a:spAutoFit/>
          </a:bodyPr>
          <a:lstStyle/>
          <a:p>
            <a:pPr algn="ctr"/>
            <a:r>
              <a:rPr lang="es-MX" sz="2000" dirty="0">
                <a:ln>
                  <a:solidFill>
                    <a:schemeClr val="tx1"/>
                  </a:solidFill>
                </a:ln>
                <a:solidFill>
                  <a:srgbClr val="FFFF00"/>
                </a:solidFill>
                <a:effectLst>
                  <a:glow rad="101600">
                    <a:schemeClr val="tx1">
                      <a:alpha val="60000"/>
                    </a:schemeClr>
                  </a:glow>
                </a:effectLst>
                <a:latin typeface="Dyname SSi" panose="020B0500000000000000" pitchFamily="34" charset="0"/>
              </a:rPr>
              <a:t>Cuenta con 55 habitaciones, distribuidas en 7 pisos de altura, desde las que se dominan espectaculares vistas, para entregar una experiencia inolvidable. Cuenta con todas las comodidades modernas dentro de un ambiente rústico.</a:t>
            </a:r>
          </a:p>
        </p:txBody>
      </p:sp>
    </p:spTree>
    <p:extLst>
      <p:ext uri="{BB962C8B-B14F-4D97-AF65-F5344CB8AC3E}">
        <p14:creationId xmlns:p14="http://schemas.microsoft.com/office/powerpoint/2010/main" val="3065590914"/>
      </p:ext>
    </p:extLst>
  </p:cSld>
  <p:clrMapOvr>
    <a:masterClrMapping/>
  </p:clrMapOvr>
  <mc:AlternateContent xmlns:mc="http://schemas.openxmlformats.org/markup-compatibility/2006" xmlns:p14="http://schemas.microsoft.com/office/powerpoint/2010/main">
    <mc:Choice Requires="p14">
      <p:transition spd="slow" p14:dur="2500" advClick="0" advTm="19000">
        <p14:prism/>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250" fill="hold"/>
                                        <p:tgtEl>
                                          <p:spTgt spid="2"/>
                                        </p:tgtEl>
                                        <p:attrNameLst>
                                          <p:attrName>ppt_x</p:attrName>
                                        </p:attrNameLst>
                                      </p:cBhvr>
                                      <p:tavLst>
                                        <p:tav tm="0">
                                          <p:val>
                                            <p:strVal val="1+#ppt_w/2"/>
                                          </p:val>
                                        </p:tav>
                                        <p:tav tm="100000">
                                          <p:val>
                                            <p:strVal val="#ppt_x"/>
                                          </p:val>
                                        </p:tav>
                                      </p:tavLst>
                                    </p:anim>
                                    <p:anim calcmode="lin" valueType="num">
                                      <p:cBhvr additive="base">
                                        <p:cTn id="8" dur="2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250"/>
                            </p:stCondLst>
                            <p:childTnLst>
                              <p:par>
                                <p:cTn id="10" presetID="10" presetClass="entr" presetSubtype="0" fill="hold" nodeType="afterEffect">
                                  <p:stCondLst>
                                    <p:cond delay="70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5138669" y="-38638"/>
            <a:ext cx="7053331" cy="6896637"/>
          </a:xfrm>
          <a:prstGeom prst="rect">
            <a:avLst/>
          </a:prstGeom>
          <a:effectLst>
            <a:softEdge rad="635000"/>
          </a:effectLst>
        </p:spPr>
      </p:pic>
      <p:sp>
        <p:nvSpPr>
          <p:cNvPr id="2" name="CuadroTexto 1"/>
          <p:cNvSpPr txBox="1"/>
          <p:nvPr/>
        </p:nvSpPr>
        <p:spPr>
          <a:xfrm>
            <a:off x="695459" y="1983346"/>
            <a:ext cx="3090930" cy="3785652"/>
          </a:xfrm>
          <a:prstGeom prst="rect">
            <a:avLst/>
          </a:prstGeom>
          <a:noFill/>
        </p:spPr>
        <p:txBody>
          <a:bodyPr wrap="square" rtlCol="0">
            <a:spAutoFit/>
          </a:bodyPr>
          <a:lstStyle/>
          <a:p>
            <a:pPr algn="ctr"/>
            <a:r>
              <a:rPr lang="es-MX" sz="2000" b="1" dirty="0">
                <a:ln>
                  <a:solidFill>
                    <a:schemeClr val="tx1"/>
                  </a:solidFill>
                </a:ln>
                <a:solidFill>
                  <a:srgbClr val="FFFF00"/>
                </a:solidFill>
                <a:latin typeface="Dyname SSi" panose="020B0500000000000000" pitchFamily="34" charset="0"/>
              </a:rPr>
              <a:t>REINO FUNGI LODGE     </a:t>
            </a:r>
          </a:p>
          <a:p>
            <a:pPr algn="ctr"/>
            <a:r>
              <a:rPr lang="es-MX" sz="2000" b="1" dirty="0">
                <a:ln>
                  <a:solidFill>
                    <a:schemeClr val="tx1"/>
                  </a:solidFill>
                </a:ln>
                <a:solidFill>
                  <a:srgbClr val="FFFF00"/>
                </a:solidFill>
                <a:latin typeface="Dyname SSi" panose="020B0500000000000000" pitchFamily="34" charset="0"/>
              </a:rPr>
              <a:t>La obra mantiene la línea arquitectónica de surrealismo étnico que ofrece el </a:t>
            </a:r>
            <a:r>
              <a:rPr lang="es-MX" sz="2000" b="1" dirty="0" err="1">
                <a:ln>
                  <a:solidFill>
                    <a:schemeClr val="tx1"/>
                  </a:solidFill>
                </a:ln>
                <a:solidFill>
                  <a:srgbClr val="FFFF00"/>
                </a:solidFill>
                <a:latin typeface="Dyname SSi" panose="020B0500000000000000" pitchFamily="34" charset="0"/>
              </a:rPr>
              <a:t>Nothofagus</a:t>
            </a:r>
            <a:r>
              <a:rPr lang="es-MX" sz="2000" b="1" dirty="0">
                <a:ln>
                  <a:solidFill>
                    <a:schemeClr val="tx1"/>
                  </a:solidFill>
                </a:ln>
                <a:solidFill>
                  <a:srgbClr val="FFFF00"/>
                </a:solidFill>
                <a:latin typeface="Dyname SSi" panose="020B0500000000000000" pitchFamily="34" charset="0"/>
              </a:rPr>
              <a:t> y la Montaña Mágica, con forma de un hongo. Por el interior del edificio existe un espacio central para el paso libre de un roble que supera la altura del edificio con su copa. </a:t>
            </a:r>
          </a:p>
        </p:txBody>
      </p:sp>
    </p:spTree>
    <p:extLst>
      <p:ext uri="{BB962C8B-B14F-4D97-AF65-F5344CB8AC3E}">
        <p14:creationId xmlns:p14="http://schemas.microsoft.com/office/powerpoint/2010/main" val="14567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Click="0" advTm="28000">
        <p15:prstTrans prst="peelOff"/>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2500"/>
                            </p:stCondLst>
                            <p:childTnLst>
                              <p:par>
                                <p:cTn id="11" presetID="10" presetClass="entr" presetSubtype="0" fill="hold" nodeType="afterEffect">
                                  <p:stCondLst>
                                    <p:cond delay="950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6000" r="-26000"/>
          </a:stretch>
        </a:blipFill>
        <a:effectLst/>
      </p:bgPr>
    </p:bg>
    <p:spTree>
      <p:nvGrpSpPr>
        <p:cNvPr id="1" name=""/>
        <p:cNvGrpSpPr/>
        <p:nvPr/>
      </p:nvGrpSpPr>
      <p:grpSpPr>
        <a:xfrm>
          <a:off x="0" y="0"/>
          <a:ext cx="0" cy="0"/>
          <a:chOff x="0" y="0"/>
          <a:chExt cx="0" cy="0"/>
        </a:xfrm>
      </p:grpSpPr>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a:effectLst>
            <a:softEdge rad="635000"/>
          </a:effectLst>
        </p:spPr>
      </p:pic>
      <p:sp>
        <p:nvSpPr>
          <p:cNvPr id="2" name="CuadroTexto 1"/>
          <p:cNvSpPr txBox="1"/>
          <p:nvPr/>
        </p:nvSpPr>
        <p:spPr>
          <a:xfrm>
            <a:off x="888642" y="772732"/>
            <a:ext cx="10560676" cy="1015663"/>
          </a:xfrm>
          <a:prstGeom prst="rect">
            <a:avLst/>
          </a:prstGeom>
          <a:noFill/>
        </p:spPr>
        <p:txBody>
          <a:bodyPr wrap="square" rtlCol="0">
            <a:spAutoFit/>
          </a:bodyPr>
          <a:lstStyle/>
          <a:p>
            <a:pPr algn="ctr"/>
            <a:r>
              <a:rPr lang="es-MX" sz="2000" b="1" dirty="0">
                <a:ln>
                  <a:solidFill>
                    <a:schemeClr val="tx1"/>
                  </a:solidFill>
                </a:ln>
                <a:solidFill>
                  <a:srgbClr val="FFFF00"/>
                </a:solidFill>
                <a:latin typeface="Dyname SSi" panose="020B0500000000000000" pitchFamily="34" charset="0"/>
              </a:rPr>
              <a:t>NAWELPI LODGE </a:t>
            </a:r>
          </a:p>
          <a:p>
            <a:pPr algn="ctr"/>
            <a:r>
              <a:rPr lang="es-MX" sz="2000" b="1" dirty="0">
                <a:ln>
                  <a:solidFill>
                    <a:schemeClr val="tx1"/>
                  </a:solidFill>
                </a:ln>
                <a:solidFill>
                  <a:srgbClr val="FFFF00"/>
                </a:solidFill>
                <a:latin typeface="Dyname SSi" panose="020B0500000000000000" pitchFamily="34" charset="0"/>
              </a:rPr>
              <a:t>Se </a:t>
            </a:r>
            <a:r>
              <a:rPr lang="es-MX" sz="2000" b="1" dirty="0" smtClean="0">
                <a:ln>
                  <a:solidFill>
                    <a:schemeClr val="tx1"/>
                  </a:solidFill>
                </a:ln>
                <a:solidFill>
                  <a:srgbClr val="FFFF00"/>
                </a:solidFill>
                <a:latin typeface="Dyname SSi" panose="020B0500000000000000" pitchFamily="34" charset="0"/>
              </a:rPr>
              <a:t>compone de </a:t>
            </a:r>
            <a:r>
              <a:rPr lang="es-MX" sz="2000" b="1" dirty="0">
                <a:ln>
                  <a:solidFill>
                    <a:schemeClr val="tx1"/>
                  </a:solidFill>
                </a:ln>
                <a:solidFill>
                  <a:srgbClr val="FFFF00"/>
                </a:solidFill>
                <a:latin typeface="Dyname SSi" panose="020B0500000000000000" pitchFamily="34" charset="0"/>
              </a:rPr>
              <a:t>12 habitaciones categoría Suite de Lujo, construidas entre el bosque nativo con material del lugar, piedra y </a:t>
            </a:r>
            <a:r>
              <a:rPr lang="es-MX" sz="2000" b="1" dirty="0" smtClean="0">
                <a:ln>
                  <a:solidFill>
                    <a:schemeClr val="tx1"/>
                  </a:solidFill>
                </a:ln>
                <a:solidFill>
                  <a:srgbClr val="FFFF00"/>
                </a:solidFill>
                <a:latin typeface="Dyname SSi" panose="020B0500000000000000" pitchFamily="34" charset="0"/>
              </a:rPr>
              <a:t>madera, ubicadas </a:t>
            </a:r>
            <a:r>
              <a:rPr lang="es-MX" sz="2000" b="1" dirty="0">
                <a:ln>
                  <a:solidFill>
                    <a:schemeClr val="tx1"/>
                  </a:solidFill>
                </a:ln>
                <a:solidFill>
                  <a:srgbClr val="FFFF00"/>
                </a:solidFill>
                <a:latin typeface="Dyname SSi" panose="020B0500000000000000" pitchFamily="34" charset="0"/>
              </a:rPr>
              <a:t>al borde del Río </a:t>
            </a:r>
            <a:r>
              <a:rPr lang="es-MX" sz="2000" b="1" dirty="0" err="1">
                <a:ln>
                  <a:solidFill>
                    <a:schemeClr val="tx1"/>
                  </a:solidFill>
                </a:ln>
                <a:solidFill>
                  <a:srgbClr val="FFFF00"/>
                </a:solidFill>
                <a:latin typeface="Dyname SSi" panose="020B0500000000000000" pitchFamily="34" charset="0"/>
              </a:rPr>
              <a:t>Fuy</a:t>
            </a:r>
            <a:r>
              <a:rPr lang="es-MX" sz="2000" b="1" dirty="0">
                <a:ln>
                  <a:solidFill>
                    <a:schemeClr val="tx1"/>
                  </a:solidFill>
                </a:ln>
                <a:solidFill>
                  <a:srgbClr val="FFFF00"/>
                </a:solidFill>
                <a:latin typeface="Dyname SSi" panose="020B0500000000000000" pitchFamily="34" charset="0"/>
              </a:rPr>
              <a:t>, </a:t>
            </a:r>
          </a:p>
        </p:txBody>
      </p:sp>
    </p:spTree>
    <p:extLst>
      <p:ext uri="{BB962C8B-B14F-4D97-AF65-F5344CB8AC3E}">
        <p14:creationId xmlns:p14="http://schemas.microsoft.com/office/powerpoint/2010/main" val="3060799832"/>
      </p:ext>
    </p:extLst>
  </p:cSld>
  <p:clrMapOvr>
    <a:masterClrMapping/>
  </p:clrMapOvr>
  <mc:AlternateContent xmlns:mc="http://schemas.openxmlformats.org/markup-compatibility/2006" xmlns:p14="http://schemas.microsoft.com/office/powerpoint/2010/main">
    <mc:Choice Requires="p14">
      <p:transition spd="slow" p14:dur="2750" advClick="0" advTm="17000">
        <p14:ferris dir="l"/>
      </p:transition>
    </mc:Choice>
    <mc:Fallback xmlns="">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2500"/>
                            </p:stCondLst>
                            <p:childTnLst>
                              <p:par>
                                <p:cTn id="10" presetID="10" presetClass="entr" presetSubtype="0" fill="hold" nodeType="afterEffect">
                                  <p:stCondLst>
                                    <p:cond delay="70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2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39185"/>
            <a:ext cx="6297769" cy="4718815"/>
          </a:xfrm>
          <a:prstGeom prst="rect">
            <a:avLst/>
          </a:prstGeom>
          <a:effectLst>
            <a:softEdge rad="635000"/>
          </a:effectLst>
        </p:spPr>
      </p:pic>
      <p:sp>
        <p:nvSpPr>
          <p:cNvPr id="2" name="CuadroTexto 1"/>
          <p:cNvSpPr txBox="1"/>
          <p:nvPr/>
        </p:nvSpPr>
        <p:spPr>
          <a:xfrm>
            <a:off x="347729" y="399246"/>
            <a:ext cx="3979572" cy="2246769"/>
          </a:xfrm>
          <a:prstGeom prst="rect">
            <a:avLst/>
          </a:prstGeom>
          <a:noFill/>
        </p:spPr>
        <p:txBody>
          <a:bodyPr wrap="square" rtlCol="0">
            <a:spAutoFit/>
          </a:bodyPr>
          <a:lstStyle/>
          <a:p>
            <a:pPr algn="ctr"/>
            <a:r>
              <a:rPr lang="es-MX" sz="2000" b="1" dirty="0" smtClean="0">
                <a:ln>
                  <a:solidFill>
                    <a:schemeClr val="tx1"/>
                  </a:solidFill>
                </a:ln>
                <a:solidFill>
                  <a:srgbClr val="FFFF00"/>
                </a:solidFill>
                <a:latin typeface="Dyname SSi" panose="020B0500000000000000" pitchFamily="34" charset="0"/>
              </a:rPr>
              <a:t>CABAÑAS EN HUILO </a:t>
            </a:r>
            <a:r>
              <a:rPr lang="es-MX" sz="2000" b="1" dirty="0" err="1" smtClean="0">
                <a:ln>
                  <a:solidFill>
                    <a:schemeClr val="tx1"/>
                  </a:solidFill>
                </a:ln>
                <a:solidFill>
                  <a:srgbClr val="FFFF00"/>
                </a:solidFill>
                <a:latin typeface="Dyname SSi" panose="020B0500000000000000" pitchFamily="34" charset="0"/>
              </a:rPr>
              <a:t>HUILO</a:t>
            </a:r>
            <a:endParaRPr lang="es-MX" sz="2000" b="1" dirty="0">
              <a:ln>
                <a:solidFill>
                  <a:schemeClr val="tx1"/>
                </a:solidFill>
              </a:ln>
              <a:solidFill>
                <a:srgbClr val="FFFF00"/>
              </a:solidFill>
              <a:latin typeface="Dyname SSi" panose="020B0500000000000000" pitchFamily="34" charset="0"/>
            </a:endParaRPr>
          </a:p>
          <a:p>
            <a:pPr algn="ctr"/>
            <a:r>
              <a:rPr lang="es-MX" sz="2000" b="1" dirty="0">
                <a:ln>
                  <a:solidFill>
                    <a:schemeClr val="tx1"/>
                  </a:solidFill>
                </a:ln>
                <a:solidFill>
                  <a:srgbClr val="FFFF00"/>
                </a:solidFill>
                <a:latin typeface="Dyname SSi" panose="020B0500000000000000" pitchFamily="34" charset="0"/>
              </a:rPr>
              <a:t>Las cabañas </a:t>
            </a:r>
            <a:r>
              <a:rPr lang="es-MX" sz="2000" b="1" dirty="0" err="1">
                <a:ln>
                  <a:solidFill>
                    <a:schemeClr val="tx1"/>
                  </a:solidFill>
                </a:ln>
                <a:solidFill>
                  <a:srgbClr val="FFFF00"/>
                </a:solidFill>
                <a:latin typeface="Dyname SSi" panose="020B0500000000000000" pitchFamily="34" charset="0"/>
              </a:rPr>
              <a:t>Huilo</a:t>
            </a:r>
            <a:r>
              <a:rPr lang="es-MX" sz="2000" b="1" dirty="0">
                <a:ln>
                  <a:solidFill>
                    <a:schemeClr val="tx1"/>
                  </a:solidFill>
                </a:ln>
                <a:solidFill>
                  <a:srgbClr val="FFFF00"/>
                </a:solidFill>
                <a:latin typeface="Dyname SSi" panose="020B0500000000000000" pitchFamily="34" charset="0"/>
              </a:rPr>
              <a:t> </a:t>
            </a:r>
            <a:r>
              <a:rPr lang="es-MX" sz="2000" b="1" dirty="0" err="1">
                <a:ln>
                  <a:solidFill>
                    <a:schemeClr val="tx1"/>
                  </a:solidFill>
                </a:ln>
                <a:solidFill>
                  <a:srgbClr val="FFFF00"/>
                </a:solidFill>
                <a:latin typeface="Dyname SSi" panose="020B0500000000000000" pitchFamily="34" charset="0"/>
              </a:rPr>
              <a:t>Huilo</a:t>
            </a:r>
            <a:r>
              <a:rPr lang="es-MX" sz="2000" b="1" dirty="0">
                <a:ln>
                  <a:solidFill>
                    <a:schemeClr val="tx1"/>
                  </a:solidFill>
                </a:ln>
                <a:solidFill>
                  <a:srgbClr val="FFFF00"/>
                </a:solidFill>
                <a:latin typeface="Dyname SSi" panose="020B0500000000000000" pitchFamily="34" charset="0"/>
              </a:rPr>
              <a:t> son la perfecta elección para aquellos que quieran pasar una estadía con más privacidad y tranquilidad, inmersos en medio de un bello paisaje, en pleno bosque.</a:t>
            </a:r>
          </a:p>
        </p:txBody>
      </p:sp>
    </p:spTree>
    <p:extLst>
      <p:ext uri="{BB962C8B-B14F-4D97-AF65-F5344CB8AC3E}">
        <p14:creationId xmlns:p14="http://schemas.microsoft.com/office/powerpoint/2010/main" val="310102128"/>
      </p:ext>
    </p:extLst>
  </p:cSld>
  <p:clrMapOvr>
    <a:masterClrMapping/>
  </p:clrMapOvr>
  <mc:AlternateContent xmlns:mc="http://schemas.openxmlformats.org/markup-compatibility/2006" xmlns:p14="http://schemas.microsoft.com/office/powerpoint/2010/main">
    <mc:Choice Requires="p14">
      <p:transition spd="slow" p14:dur="3400" advClick="0" advTm="21000">
        <p14:reveal/>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3"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25"/>
                                        <p:tgtEl>
                                          <p:spTgt spid="2"/>
                                        </p:tgtEl>
                                      </p:cBhvr>
                                    </p:animEffect>
                                    <p:anim calcmode="lin" valueType="num">
                                      <p:cBhvr>
                                        <p:cTn id="8" dur="900" fill="hold"/>
                                        <p:tgtEl>
                                          <p:spTgt spid="2"/>
                                        </p:tgtEl>
                                        <p:attrNameLst>
                                          <p:attrName>ppt_x</p:attrName>
                                        </p:attrNameLst>
                                      </p:cBhvr>
                                      <p:tavLst>
                                        <p:tav tm="0">
                                          <p:val>
                                            <p:strVal val="#ppt_x"/>
                                          </p:val>
                                        </p:tav>
                                        <p:tav tm="100000">
                                          <p:val>
                                            <p:strVal val="#ppt_x"/>
                                          </p:val>
                                        </p:tav>
                                      </p:tavLst>
                                    </p:anim>
                                    <p:anim calcmode="lin" valueType="num">
                                      <p:cBhvr>
                                        <p:cTn id="9" dur="900" fill="hold"/>
                                        <p:tgtEl>
                                          <p:spTgt spid="2"/>
                                        </p:tgtEl>
                                        <p:attrNameLst>
                                          <p:attrName>ppt_y</p:attrName>
                                        </p:attrNameLst>
                                      </p:cBhvr>
                                      <p:tavLst>
                                        <p:tav tm="0">
                                          <p:val>
                                            <p:strVal val="#ppt_y+0.31"/>
                                          </p:val>
                                        </p:tav>
                                        <p:tav tm="100000">
                                          <p:val>
                                            <p:strVal val="#ppt_y+0.31"/>
                                          </p:val>
                                        </p:tav>
                                      </p:tavLst>
                                    </p:anim>
                                    <p:anim calcmode="lin" valueType="num">
                                      <p:cBhvr>
                                        <p:cTn id="10" dur="1350" decel="50000" fill="hold">
                                          <p:stCondLst>
                                            <p:cond delay="900"/>
                                          </p:stCondLst>
                                        </p:cTn>
                                        <p:tgtEl>
                                          <p:spTgt spid="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1350" decel="50000" fill="hold">
                                          <p:stCondLst>
                                            <p:cond delay="900"/>
                                          </p:stCondLst>
                                        </p:cTn>
                                        <p:tgtEl>
                                          <p:spTgt spid="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p:stCondLst>
                              <p:cond delay="2750"/>
                            </p:stCondLst>
                            <p:childTnLst>
                              <p:par>
                                <p:cTn id="13" presetID="10" presetClass="entr" presetSubtype="0" fill="hold" nodeType="afterEffect">
                                  <p:stCondLst>
                                    <p:cond delay="10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2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CuadroTexto 1"/>
          <p:cNvSpPr txBox="1"/>
          <p:nvPr/>
        </p:nvSpPr>
        <p:spPr>
          <a:xfrm>
            <a:off x="8384146" y="566670"/>
            <a:ext cx="3463297" cy="4401205"/>
          </a:xfrm>
          <a:prstGeom prst="rect">
            <a:avLst/>
          </a:prstGeom>
          <a:noFill/>
        </p:spPr>
        <p:txBody>
          <a:bodyPr wrap="square" rtlCol="0">
            <a:spAutoFit/>
          </a:bodyPr>
          <a:lstStyle/>
          <a:p>
            <a:pPr algn="ct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HUILO </a:t>
            </a:r>
            <a:r>
              <a:rPr lang="es-MX" sz="2000" b="1" dirty="0" err="1">
                <a:ln>
                  <a:solidFill>
                    <a:schemeClr val="tx1"/>
                  </a:solidFill>
                </a:ln>
                <a:solidFill>
                  <a:srgbClr val="FFFF00"/>
                </a:solidFill>
                <a:effectLst>
                  <a:glow rad="63500">
                    <a:schemeClr val="tx1">
                      <a:alpha val="40000"/>
                    </a:schemeClr>
                  </a:glow>
                </a:effectLst>
                <a:latin typeface="Dyname SSi" panose="020B0500000000000000" pitchFamily="34" charset="0"/>
              </a:rPr>
              <a:t>HUILO</a:t>
            </a: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 CANOPY VILLAGE</a:t>
            </a:r>
          </a:p>
          <a:p>
            <a:pPr algn="ct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Un nuevo concepto de vivir el bosque, durmiendo en pequeños refugios en árboles a 5 metros sobre el suelo, rodeado de ciervos, patos, gansos y otras aves. Estos refugios cuentan con ventanas laterales con un ángulo especial para la observación, poseen 20 metros cuadrados construidos en madera y se llegan a ellas a través de un puente.</a:t>
            </a:r>
          </a:p>
        </p:txBody>
      </p:sp>
    </p:spTree>
    <p:extLst>
      <p:ext uri="{BB962C8B-B14F-4D97-AF65-F5344CB8AC3E}">
        <p14:creationId xmlns:p14="http://schemas.microsoft.com/office/powerpoint/2010/main" val="738383269"/>
      </p:ext>
    </p:extLst>
  </p:cSld>
  <p:clrMapOvr>
    <a:masterClrMapping/>
  </p:clrMapOvr>
  <mc:AlternateContent xmlns:mc="http://schemas.openxmlformats.org/markup-compatibility/2006" xmlns:p14="http://schemas.microsoft.com/office/powerpoint/2010/main">
    <mc:Choice Requires="p14">
      <p:transition spd="slow" p14:dur="4000" advClick="0" advTm="30000">
        <p14:gallery dir="l"/>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grpId="0" nodeType="withEffect">
                                  <p:stCondLst>
                                    <p:cond delay="75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1+#ppt_w/2"/>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CuadroTexto 1"/>
          <p:cNvSpPr txBox="1"/>
          <p:nvPr/>
        </p:nvSpPr>
        <p:spPr>
          <a:xfrm>
            <a:off x="296214" y="4623516"/>
            <a:ext cx="11642501" cy="1323439"/>
          </a:xfrm>
          <a:prstGeom prst="rect">
            <a:avLst/>
          </a:prstGeom>
          <a:noFill/>
        </p:spPr>
        <p:txBody>
          <a:bodyPr wrap="square" rtlCol="0">
            <a:spAutoFit/>
          </a:bodyPr>
          <a:lstStyle/>
          <a:p>
            <a:pPr algn="ctr"/>
            <a:r>
              <a:rPr lang="es-MX" sz="2000" b="1" dirty="0">
                <a:ln>
                  <a:solidFill>
                    <a:schemeClr val="tx1"/>
                  </a:solidFill>
                </a:ln>
                <a:solidFill>
                  <a:srgbClr val="FFFF00"/>
                </a:solidFill>
                <a:latin typeface="Dyname SSi" panose="020B0500000000000000" pitchFamily="34" charset="0"/>
              </a:rPr>
              <a:t>En </a:t>
            </a:r>
            <a:r>
              <a:rPr lang="es-MX" sz="2000" b="1" dirty="0" err="1">
                <a:ln>
                  <a:solidFill>
                    <a:schemeClr val="tx1"/>
                  </a:solidFill>
                </a:ln>
                <a:solidFill>
                  <a:srgbClr val="FFFF00"/>
                </a:solidFill>
                <a:latin typeface="Dyname SSi" panose="020B0500000000000000" pitchFamily="34" charset="0"/>
              </a:rPr>
              <a:t>Huilo</a:t>
            </a:r>
            <a:r>
              <a:rPr lang="es-MX" sz="2000" b="1" dirty="0">
                <a:ln>
                  <a:solidFill>
                    <a:schemeClr val="tx1"/>
                  </a:solidFill>
                </a:ln>
                <a:solidFill>
                  <a:srgbClr val="FFFF00"/>
                </a:solidFill>
                <a:latin typeface="Dyname SSi" panose="020B0500000000000000" pitchFamily="34" charset="0"/>
              </a:rPr>
              <a:t> </a:t>
            </a:r>
            <a:r>
              <a:rPr lang="es-MX" sz="2000" b="1" dirty="0" err="1">
                <a:ln>
                  <a:solidFill>
                    <a:schemeClr val="tx1"/>
                  </a:solidFill>
                </a:ln>
                <a:solidFill>
                  <a:srgbClr val="FFFF00"/>
                </a:solidFill>
                <a:latin typeface="Dyname SSi" panose="020B0500000000000000" pitchFamily="34" charset="0"/>
              </a:rPr>
              <a:t>Huilo</a:t>
            </a:r>
            <a:r>
              <a:rPr lang="es-MX" sz="2000" b="1" dirty="0">
                <a:ln>
                  <a:solidFill>
                    <a:schemeClr val="tx1"/>
                  </a:solidFill>
                </a:ln>
                <a:solidFill>
                  <a:srgbClr val="FFFF00"/>
                </a:solidFill>
                <a:latin typeface="Dyname SSi" panose="020B0500000000000000" pitchFamily="34" charset="0"/>
              </a:rPr>
              <a:t> se pueden realizar entretenidas actividades inmersas en la naturaleza: disfrutar de maravillosos paisajes realizando caminatas, </a:t>
            </a:r>
            <a:r>
              <a:rPr lang="es-MX" sz="2000" b="1" dirty="0" err="1">
                <a:ln>
                  <a:solidFill>
                    <a:schemeClr val="tx1"/>
                  </a:solidFill>
                </a:ln>
                <a:solidFill>
                  <a:srgbClr val="FFFF00"/>
                </a:solidFill>
                <a:latin typeface="Dyname SSi" panose="020B0500000000000000" pitchFamily="34" charset="0"/>
              </a:rPr>
              <a:t>trekking</a:t>
            </a:r>
            <a:r>
              <a:rPr lang="es-MX" sz="2000" b="1" dirty="0">
                <a:ln>
                  <a:solidFill>
                    <a:schemeClr val="tx1"/>
                  </a:solidFill>
                </a:ln>
                <a:solidFill>
                  <a:srgbClr val="FFFF00"/>
                </a:solidFill>
                <a:latin typeface="Dyname SSi" panose="020B0500000000000000" pitchFamily="34" charset="0"/>
              </a:rPr>
              <a:t>, paseos ornitológicos y botánicos, visitar termas, ríos y lagos, practicar deportes acuáticos, pesca deportiva, paseos en bicicleta o a caballo y la aventura de deslizarse a través de las copas de los árboles centenarios en espectaculares </a:t>
            </a:r>
            <a:r>
              <a:rPr lang="es-MX" sz="2000" b="1" dirty="0" err="1">
                <a:ln>
                  <a:solidFill>
                    <a:schemeClr val="tx1"/>
                  </a:solidFill>
                </a:ln>
                <a:solidFill>
                  <a:srgbClr val="FFFF00"/>
                </a:solidFill>
                <a:latin typeface="Dyname SSi" panose="020B0500000000000000" pitchFamily="34" charset="0"/>
              </a:rPr>
              <a:t>canopys</a:t>
            </a:r>
            <a:r>
              <a:rPr lang="es-MX" sz="2000" b="1" dirty="0">
                <a:ln>
                  <a:solidFill>
                    <a:schemeClr val="tx1"/>
                  </a:solidFill>
                </a:ln>
                <a:solidFill>
                  <a:srgbClr val="FFFF00"/>
                </a:solidFill>
                <a:latin typeface="Dyname SSi" panose="020B0500000000000000" pitchFamily="34" charset="0"/>
              </a:rPr>
              <a:t>.</a:t>
            </a:r>
          </a:p>
        </p:txBody>
      </p:sp>
    </p:spTree>
    <p:extLst>
      <p:ext uri="{BB962C8B-B14F-4D97-AF65-F5344CB8AC3E}">
        <p14:creationId xmlns:p14="http://schemas.microsoft.com/office/powerpoint/2010/main" val="1190052737"/>
      </p:ext>
    </p:extLst>
  </p:cSld>
  <p:clrMapOvr>
    <a:masterClrMapping/>
  </p:clrMapOvr>
  <mc:AlternateContent xmlns:mc="http://schemas.openxmlformats.org/markup-compatibility/2006" xmlns:p14="http://schemas.microsoft.com/office/powerpoint/2010/main">
    <mc:Choice Requires="p14">
      <p:transition spd="slow" p14:dur="2000" advClick="0" advTm="26000">
        <p14:conveyor dir="l"/>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03" r="-1"/>
          <a:stretch/>
        </p:blipFill>
        <p:spPr>
          <a:xfrm>
            <a:off x="0" y="0"/>
            <a:ext cx="11728361" cy="6858000"/>
          </a:xfrm>
          <a:prstGeom prst="rect">
            <a:avLst/>
          </a:prstGeom>
          <a:effectLst>
            <a:softEdge rad="635000"/>
          </a:effectLst>
        </p:spPr>
      </p:pic>
      <p:sp>
        <p:nvSpPr>
          <p:cNvPr id="3" name="CuadroTexto 2"/>
          <p:cNvSpPr txBox="1"/>
          <p:nvPr/>
        </p:nvSpPr>
        <p:spPr>
          <a:xfrm>
            <a:off x="901522" y="167425"/>
            <a:ext cx="11062952" cy="1631216"/>
          </a:xfrm>
          <a:prstGeom prst="rect">
            <a:avLst/>
          </a:prstGeom>
          <a:noFill/>
        </p:spPr>
        <p:txBody>
          <a:bodyPr wrap="square" rtlCol="0">
            <a:spAutoFit/>
          </a:bodyPr>
          <a:lstStyle/>
          <a:p>
            <a:pPr algn="ct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CENTRO DE NIEVE BOSQUE NEVADO</a:t>
            </a:r>
          </a:p>
          <a:p>
            <a:pPr algn="ct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En medio de la naturaleza indómita de la selva patagónica, en </a:t>
            </a:r>
            <a:r>
              <a:rPr lang="es-MX" sz="2000" b="1" dirty="0" err="1">
                <a:ln>
                  <a:solidFill>
                    <a:schemeClr val="tx1"/>
                  </a:solidFill>
                </a:ln>
                <a:solidFill>
                  <a:srgbClr val="FFFF00"/>
                </a:solidFill>
                <a:effectLst>
                  <a:glow rad="63500">
                    <a:schemeClr val="tx1">
                      <a:alpha val="40000"/>
                    </a:schemeClr>
                  </a:glow>
                </a:effectLst>
                <a:latin typeface="Dyname SSi" panose="020B0500000000000000" pitchFamily="34" charset="0"/>
              </a:rPr>
              <a:t>Huilo</a:t>
            </a: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 </a:t>
            </a:r>
            <a:r>
              <a:rPr lang="es-MX" sz="2000" b="1" dirty="0" err="1">
                <a:ln>
                  <a:solidFill>
                    <a:schemeClr val="tx1"/>
                  </a:solidFill>
                </a:ln>
                <a:solidFill>
                  <a:srgbClr val="FFFF00"/>
                </a:solidFill>
                <a:effectLst>
                  <a:glow rad="63500">
                    <a:schemeClr val="tx1">
                      <a:alpha val="40000"/>
                    </a:schemeClr>
                  </a:glow>
                </a:effectLst>
                <a:latin typeface="Dyname SSi" panose="020B0500000000000000" pitchFamily="34" charset="0"/>
              </a:rPr>
              <a:t>Huilo</a:t>
            </a: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 se </a:t>
            </a:r>
            <a:r>
              <a:rPr lang="es-MX" sz="2000" b="1" dirty="0" smtClean="0">
                <a:ln>
                  <a:solidFill>
                    <a:schemeClr val="tx1"/>
                  </a:solidFill>
                </a:ln>
                <a:solidFill>
                  <a:srgbClr val="FFFF00"/>
                </a:solidFill>
                <a:effectLst>
                  <a:glow rad="63500">
                    <a:schemeClr val="tx1">
                      <a:alpha val="40000"/>
                    </a:schemeClr>
                  </a:glow>
                </a:effectLst>
                <a:latin typeface="Dyname SSi" panose="020B0500000000000000" pitchFamily="34" charset="0"/>
              </a:rPr>
              <a:t>puede disfrutar </a:t>
            </a: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de motos de nieve, paseos en raquetas, </a:t>
            </a:r>
            <a:r>
              <a:rPr lang="es-MX" sz="2000" b="1" dirty="0" err="1">
                <a:ln>
                  <a:solidFill>
                    <a:schemeClr val="tx1"/>
                  </a:solidFill>
                </a:ln>
                <a:solidFill>
                  <a:srgbClr val="FFFF00"/>
                </a:solidFill>
                <a:effectLst>
                  <a:glow rad="63500">
                    <a:schemeClr val="tx1">
                      <a:alpha val="40000"/>
                    </a:schemeClr>
                  </a:glow>
                </a:effectLst>
                <a:latin typeface="Dyname SSi" panose="020B0500000000000000" pitchFamily="34" charset="0"/>
              </a:rPr>
              <a:t>ski</a:t>
            </a: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 y snowboard fuera de pista, con tres andariveles, y un entretenido tobogán de nieve. Sus colinas tienen una altura de 1.880 </a:t>
            </a:r>
            <a:r>
              <a:rPr lang="es-MX" sz="2000" b="1" dirty="0" err="1">
                <a:ln>
                  <a:solidFill>
                    <a:schemeClr val="tx1"/>
                  </a:solidFill>
                </a:ln>
                <a:solidFill>
                  <a:srgbClr val="FFFF00"/>
                </a:solidFill>
                <a:effectLst>
                  <a:glow rad="63500">
                    <a:schemeClr val="tx1">
                      <a:alpha val="40000"/>
                    </a:schemeClr>
                  </a:glow>
                </a:effectLst>
                <a:latin typeface="Dyname SSi" panose="020B0500000000000000" pitchFamily="34" charset="0"/>
              </a:rPr>
              <a:t>mts</a:t>
            </a:r>
            <a:r>
              <a:rPr lang="es-MX" sz="2000" b="1" dirty="0">
                <a:ln>
                  <a:solidFill>
                    <a:schemeClr val="tx1"/>
                  </a:solidFill>
                </a:ln>
                <a:solidFill>
                  <a:srgbClr val="FFFF00"/>
                </a:solidFill>
                <a:effectLst>
                  <a:glow rad="63500">
                    <a:schemeClr val="tx1">
                      <a:alpha val="40000"/>
                    </a:schemeClr>
                  </a:glow>
                </a:effectLst>
                <a:latin typeface="Dyname SSi" panose="020B0500000000000000" pitchFamily="34" charset="0"/>
              </a:rPr>
              <a:t>., y dispone de tres andariveles de arrastre.</a:t>
            </a:r>
          </a:p>
        </p:txBody>
      </p:sp>
    </p:spTree>
    <p:extLst>
      <p:ext uri="{BB962C8B-B14F-4D97-AF65-F5344CB8AC3E}">
        <p14:creationId xmlns:p14="http://schemas.microsoft.com/office/powerpoint/2010/main" val="24773437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Click="0" advTm="21000">
        <p15:prstTrans prst="prestige"/>
      </p:transition>
    </mc:Choice>
    <mc:Fallback xmlns="">
      <p:transition spd="slow" advClick="0"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heel(8)">
                                      <p:cBhvr>
                                        <p:cTn id="7" dur="2000"/>
                                        <p:tgtEl>
                                          <p:spTgt spid="3"/>
                                        </p:tgtEl>
                                      </p:cBhvr>
                                    </p:animEffect>
                                  </p:childTnLst>
                                </p:cTn>
                              </p:par>
                            </p:childTnLst>
                          </p:cTn>
                        </p:par>
                        <p:par>
                          <p:cTn id="8" fill="hold">
                            <p:stCondLst>
                              <p:cond delay="2500"/>
                            </p:stCondLst>
                            <p:childTnLst>
                              <p:par>
                                <p:cTn id="9" presetID="10" presetClass="entr" presetSubtype="0" fill="hold" nodeType="afterEffect">
                                  <p:stCondLst>
                                    <p:cond delay="1400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2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3" name="CuadroTexto 2"/>
          <p:cNvSpPr txBox="1"/>
          <p:nvPr/>
        </p:nvSpPr>
        <p:spPr>
          <a:xfrm>
            <a:off x="193182" y="515155"/>
            <a:ext cx="11874322" cy="1323439"/>
          </a:xfrm>
          <a:prstGeom prst="rect">
            <a:avLst/>
          </a:prstGeom>
          <a:noFill/>
        </p:spPr>
        <p:txBody>
          <a:bodyPr wrap="square" rtlCol="0">
            <a:spAutoFit/>
          </a:bodyPr>
          <a:lstStyle/>
          <a:p>
            <a:pPr algn="ctr"/>
            <a:r>
              <a:rPr lang="es-MX" sz="2000" b="1" dirty="0">
                <a:ln>
                  <a:solidFill>
                    <a:schemeClr val="tx1"/>
                  </a:solidFill>
                </a:ln>
                <a:solidFill>
                  <a:srgbClr val="FFFF00"/>
                </a:solidFill>
                <a:latin typeface="Dyname SSi" panose="020B0500000000000000" pitchFamily="34" charset="0"/>
              </a:rPr>
              <a:t>El centro de </a:t>
            </a:r>
            <a:r>
              <a:rPr lang="es-MX" sz="2000" b="1" dirty="0" err="1">
                <a:ln>
                  <a:solidFill>
                    <a:schemeClr val="tx1"/>
                  </a:solidFill>
                </a:ln>
                <a:solidFill>
                  <a:srgbClr val="FFFF00"/>
                </a:solidFill>
                <a:latin typeface="Dyname SSi" panose="020B0500000000000000" pitchFamily="34" charset="0"/>
              </a:rPr>
              <a:t>ski</a:t>
            </a:r>
            <a:r>
              <a:rPr lang="es-MX" sz="2000" b="1" dirty="0">
                <a:ln>
                  <a:solidFill>
                    <a:schemeClr val="tx1"/>
                  </a:solidFill>
                </a:ln>
                <a:solidFill>
                  <a:srgbClr val="FFFF00"/>
                </a:solidFill>
                <a:latin typeface="Dyname SSi" panose="020B0500000000000000" pitchFamily="34" charset="0"/>
              </a:rPr>
              <a:t> tiene 35.000 </a:t>
            </a:r>
            <a:r>
              <a:rPr lang="es-MX" sz="2000" b="1" dirty="0" err="1">
                <a:ln>
                  <a:solidFill>
                    <a:schemeClr val="tx1"/>
                  </a:solidFill>
                </a:ln>
                <a:solidFill>
                  <a:srgbClr val="FFFF00"/>
                </a:solidFill>
                <a:latin typeface="Dyname SSi" panose="020B0500000000000000" pitchFamily="34" charset="0"/>
              </a:rPr>
              <a:t>mts</a:t>
            </a:r>
            <a:r>
              <a:rPr lang="es-MX" sz="2000" b="1" dirty="0">
                <a:ln>
                  <a:solidFill>
                    <a:schemeClr val="tx1"/>
                  </a:solidFill>
                </a:ln>
                <a:solidFill>
                  <a:srgbClr val="FFFF00"/>
                </a:solidFill>
                <a:latin typeface="Dyname SSi" panose="020B0500000000000000" pitchFamily="34" charset="0"/>
              </a:rPr>
              <a:t>. cuadrados aproximadamente. Sus canchas están acondicionadas tanto para esquiadores novatos como para los más experimentados. Las canchas de </a:t>
            </a:r>
            <a:r>
              <a:rPr lang="es-MX" sz="2000" b="1" dirty="0" err="1">
                <a:ln>
                  <a:solidFill>
                    <a:schemeClr val="tx1"/>
                  </a:solidFill>
                </a:ln>
                <a:solidFill>
                  <a:srgbClr val="FFFF00"/>
                </a:solidFill>
                <a:latin typeface="Dyname SSi" panose="020B0500000000000000" pitchFamily="34" charset="0"/>
              </a:rPr>
              <a:t>ski</a:t>
            </a:r>
            <a:r>
              <a:rPr lang="es-MX" sz="2000" b="1" dirty="0">
                <a:ln>
                  <a:solidFill>
                    <a:schemeClr val="tx1"/>
                  </a:solidFill>
                </a:ln>
                <a:solidFill>
                  <a:srgbClr val="FFFF00"/>
                </a:solidFill>
                <a:latin typeface="Dyname SSi" panose="020B0500000000000000" pitchFamily="34" charset="0"/>
              </a:rPr>
              <a:t> de </a:t>
            </a:r>
            <a:r>
              <a:rPr lang="es-MX" sz="2000" b="1" dirty="0" err="1">
                <a:ln>
                  <a:solidFill>
                    <a:schemeClr val="tx1"/>
                  </a:solidFill>
                </a:ln>
                <a:solidFill>
                  <a:srgbClr val="FFFF00"/>
                </a:solidFill>
                <a:latin typeface="Dyname SSi" panose="020B0500000000000000" pitchFamily="34" charset="0"/>
              </a:rPr>
              <a:t>Huilo</a:t>
            </a:r>
            <a:r>
              <a:rPr lang="es-MX" sz="2000" b="1" dirty="0">
                <a:ln>
                  <a:solidFill>
                    <a:schemeClr val="tx1"/>
                  </a:solidFill>
                </a:ln>
                <a:solidFill>
                  <a:srgbClr val="FFFF00"/>
                </a:solidFill>
                <a:latin typeface="Dyname SSi" panose="020B0500000000000000" pitchFamily="34" charset="0"/>
              </a:rPr>
              <a:t> </a:t>
            </a:r>
            <a:r>
              <a:rPr lang="es-MX" sz="2000" b="1" dirty="0" err="1">
                <a:ln>
                  <a:solidFill>
                    <a:schemeClr val="tx1"/>
                  </a:solidFill>
                </a:ln>
                <a:solidFill>
                  <a:srgbClr val="FFFF00"/>
                </a:solidFill>
                <a:latin typeface="Dyname SSi" panose="020B0500000000000000" pitchFamily="34" charset="0"/>
              </a:rPr>
              <a:t>Huilo</a:t>
            </a:r>
            <a:r>
              <a:rPr lang="es-MX" sz="2000" b="1" dirty="0">
                <a:ln>
                  <a:solidFill>
                    <a:schemeClr val="tx1"/>
                  </a:solidFill>
                </a:ln>
                <a:solidFill>
                  <a:srgbClr val="FFFF00"/>
                </a:solidFill>
                <a:latin typeface="Dyname SSi" panose="020B0500000000000000" pitchFamily="34" charset="0"/>
              </a:rPr>
              <a:t> tienen una característica que las hace distinta a otros centros: es el único que posee nieves eternas, incluso en período estival.</a:t>
            </a:r>
          </a:p>
        </p:txBody>
      </p:sp>
    </p:spTree>
    <p:extLst>
      <p:ext uri="{BB962C8B-B14F-4D97-AF65-F5344CB8AC3E}">
        <p14:creationId xmlns:p14="http://schemas.microsoft.com/office/powerpoint/2010/main" val="2145724835"/>
      </p:ext>
    </p:extLst>
  </p:cSld>
  <p:clrMapOvr>
    <a:masterClrMapping/>
  </p:clrMapOvr>
  <mc:AlternateContent xmlns:mc="http://schemas.openxmlformats.org/markup-compatibility/2006" xmlns:p14="http://schemas.microsoft.com/office/powerpoint/2010/main">
    <mc:Choice Requires="p14">
      <p:transition spd="slow" p14:dur="2250" advClick="0" advTm="19000">
        <p14:prism isContent="1" isInverted="1"/>
      </p:transition>
    </mc:Choice>
    <mc:Fallback xmlns="">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fltVal val="0"/>
                                          </p:val>
                                        </p:tav>
                                        <p:tav tm="100000">
                                          <p:val>
                                            <p:strVal val="#ppt_h"/>
                                          </p:val>
                                        </p:tav>
                                      </p:tavLst>
                                    </p:anim>
                                    <p:anim calcmode="lin" valueType="num">
                                      <p:cBhvr>
                                        <p:cTn id="9" dur="2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3"/>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3" name="CuadroTexto 2"/>
          <p:cNvSpPr txBox="1"/>
          <p:nvPr/>
        </p:nvSpPr>
        <p:spPr>
          <a:xfrm>
            <a:off x="1046921" y="344557"/>
            <a:ext cx="10455965" cy="830997"/>
          </a:xfrm>
          <a:prstGeom prst="rect">
            <a:avLst/>
          </a:prstGeom>
          <a:noFill/>
        </p:spPr>
        <p:txBody>
          <a:bodyPr wrap="square" rtlCol="0">
            <a:spAutoFit/>
          </a:bodyPr>
          <a:lstStyle/>
          <a:p>
            <a:pPr algn="ctr"/>
            <a:r>
              <a:rPr lang="es-MX" sz="2400" dirty="0">
                <a:latin typeface="Dyname SSi" panose="020B0500000000000000" pitchFamily="34" charset="0"/>
              </a:rPr>
              <a:t>Tú, Señor , me Llenas de alegría </a:t>
            </a:r>
            <a:r>
              <a:rPr lang="es-MX" sz="2400" dirty="0" smtClean="0">
                <a:latin typeface="Dyname SSi" panose="020B0500000000000000" pitchFamily="34" charset="0"/>
              </a:rPr>
              <a:t>con </a:t>
            </a:r>
            <a:r>
              <a:rPr lang="es-MX" sz="2400" dirty="0">
                <a:latin typeface="Dyname SSi" panose="020B0500000000000000" pitchFamily="34" charset="0"/>
              </a:rPr>
              <a:t>Tus maravillas; </a:t>
            </a:r>
            <a:r>
              <a:rPr lang="es-MX" sz="2400" dirty="0" smtClean="0">
                <a:latin typeface="Dyname SSi" panose="020B0500000000000000" pitchFamily="34" charset="0"/>
              </a:rPr>
              <a:t>por eso alabaré </a:t>
            </a:r>
            <a:r>
              <a:rPr lang="es-MX" sz="2400" dirty="0">
                <a:latin typeface="Dyname SSi" panose="020B0500000000000000" pitchFamily="34" charset="0"/>
              </a:rPr>
              <a:t>jubiloso las </a:t>
            </a:r>
            <a:r>
              <a:rPr lang="es-MX" sz="2400" dirty="0" smtClean="0">
                <a:latin typeface="Dyname SSi" panose="020B0500000000000000" pitchFamily="34" charset="0"/>
              </a:rPr>
              <a:t>obras </a:t>
            </a:r>
            <a:r>
              <a:rPr lang="es-MX" sz="2400" dirty="0">
                <a:latin typeface="Dyname SSi" panose="020B0500000000000000" pitchFamily="34" charset="0"/>
              </a:rPr>
              <a:t>de tus </a:t>
            </a:r>
            <a:r>
              <a:rPr lang="es-MX" sz="2400" dirty="0" smtClean="0">
                <a:latin typeface="Dyname SSi" panose="020B0500000000000000" pitchFamily="34" charset="0"/>
              </a:rPr>
              <a:t>manos.  Salmos </a:t>
            </a:r>
            <a:r>
              <a:rPr lang="es-MX" sz="2400" dirty="0">
                <a:latin typeface="Dyname SSi" panose="020B0500000000000000" pitchFamily="34" charset="0"/>
              </a:rPr>
              <a:t>92:4</a:t>
            </a: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13838" y="5741178"/>
            <a:ext cx="1176848" cy="722157"/>
          </a:xfrm>
          <a:prstGeom prst="rect">
            <a:avLst/>
          </a:prstGeom>
        </p:spPr>
      </p:pic>
      <p:sp>
        <p:nvSpPr>
          <p:cNvPr id="4" name="CuadroTexto 3"/>
          <p:cNvSpPr txBox="1"/>
          <p:nvPr/>
        </p:nvSpPr>
        <p:spPr>
          <a:xfrm>
            <a:off x="412124" y="5741178"/>
            <a:ext cx="4752304" cy="646331"/>
          </a:xfrm>
          <a:prstGeom prst="rect">
            <a:avLst/>
          </a:prstGeom>
          <a:noFill/>
        </p:spPr>
        <p:txBody>
          <a:bodyPr wrap="square" rtlCol="0">
            <a:spAutoFit/>
          </a:bodyPr>
          <a:lstStyle/>
          <a:p>
            <a:r>
              <a:rPr lang="es-MX" b="1" dirty="0" smtClean="0">
                <a:ln>
                  <a:solidFill>
                    <a:schemeClr val="tx1"/>
                  </a:solidFill>
                </a:ln>
                <a:solidFill>
                  <a:srgbClr val="00CCFF"/>
                </a:solidFill>
                <a:effectLst>
                  <a:outerShdw blurRad="50800" dist="38100" dir="8100000" algn="tr" rotWithShape="0">
                    <a:prstClr val="black">
                      <a:alpha val="40000"/>
                    </a:prstClr>
                  </a:outerShdw>
                </a:effectLst>
                <a:latin typeface="Dyname SSi" panose="020B0500000000000000" pitchFamily="34" charset="0"/>
              </a:rPr>
              <a:t>Información e imágenes: </a:t>
            </a:r>
            <a:r>
              <a:rPr lang="es-MX" b="1" dirty="0" smtClean="0">
                <a:ln>
                  <a:solidFill>
                    <a:schemeClr val="tx1"/>
                  </a:solidFill>
                </a:ln>
                <a:solidFill>
                  <a:srgbClr val="00CCFF"/>
                </a:solidFill>
                <a:effectLst>
                  <a:outerShdw blurRad="50800" dist="38100" dir="8100000" algn="tr" rotWithShape="0">
                    <a:prstClr val="black">
                      <a:alpha val="40000"/>
                    </a:prstClr>
                  </a:outerShdw>
                </a:effectLst>
                <a:latin typeface="Dyname SSi" panose="020B0500000000000000" pitchFamily="34" charset="0"/>
                <a:hlinkClick r:id="rId4"/>
              </a:rPr>
              <a:t>www.huilohuilo.com</a:t>
            </a:r>
            <a:r>
              <a:rPr lang="es-MX" b="1" dirty="0" smtClean="0">
                <a:ln>
                  <a:solidFill>
                    <a:schemeClr val="tx1"/>
                  </a:solidFill>
                </a:ln>
                <a:solidFill>
                  <a:srgbClr val="00CCFF"/>
                </a:solidFill>
                <a:effectLst>
                  <a:outerShdw blurRad="50800" dist="38100" dir="8100000" algn="tr" rotWithShape="0">
                    <a:prstClr val="black">
                      <a:alpha val="40000"/>
                    </a:prstClr>
                  </a:outerShdw>
                </a:effectLst>
                <a:latin typeface="Dyname SSi" panose="020B0500000000000000" pitchFamily="34" charset="0"/>
              </a:rPr>
              <a:t> </a:t>
            </a:r>
          </a:p>
          <a:p>
            <a:r>
              <a:rPr lang="es-MX" b="1" dirty="0" smtClean="0">
                <a:ln>
                  <a:solidFill>
                    <a:schemeClr val="tx1"/>
                  </a:solidFill>
                </a:ln>
                <a:solidFill>
                  <a:srgbClr val="00CCFF"/>
                </a:solidFill>
                <a:effectLst>
                  <a:outerShdw blurRad="50800" dist="38100" dir="8100000" algn="tr" rotWithShape="0">
                    <a:prstClr val="black">
                      <a:alpha val="40000"/>
                    </a:prstClr>
                  </a:outerShdw>
                </a:effectLst>
                <a:latin typeface="Dyname SSi" panose="020B0500000000000000" pitchFamily="34" charset="0"/>
              </a:rPr>
              <a:t>Música: “Susurro”, grupo </a:t>
            </a:r>
            <a:r>
              <a:rPr lang="es-MX" b="1" dirty="0" err="1" smtClean="0">
                <a:ln>
                  <a:solidFill>
                    <a:schemeClr val="tx1"/>
                  </a:solidFill>
                </a:ln>
                <a:solidFill>
                  <a:srgbClr val="00CCFF"/>
                </a:solidFill>
                <a:effectLst>
                  <a:outerShdw blurRad="50800" dist="38100" dir="8100000" algn="tr" rotWithShape="0">
                    <a:prstClr val="black">
                      <a:alpha val="40000"/>
                    </a:prstClr>
                  </a:outerShdw>
                </a:effectLst>
                <a:latin typeface="Dyname SSi" panose="020B0500000000000000" pitchFamily="34" charset="0"/>
              </a:rPr>
              <a:t>Quilapayun</a:t>
            </a:r>
            <a:endParaRPr lang="es-MX" b="1" dirty="0">
              <a:ln>
                <a:solidFill>
                  <a:schemeClr val="tx1"/>
                </a:solidFill>
              </a:ln>
              <a:solidFill>
                <a:srgbClr val="00CCFF"/>
              </a:solidFill>
              <a:effectLst>
                <a:outerShdw blurRad="50800" dist="38100" dir="8100000" algn="tr" rotWithShape="0">
                  <a:prstClr val="black">
                    <a:alpha val="40000"/>
                  </a:prstClr>
                </a:outerShdw>
              </a:effectLst>
              <a:latin typeface="Dyname SSi" panose="020B0500000000000000" pitchFamily="34" charset="0"/>
            </a:endParaRPr>
          </a:p>
        </p:txBody>
      </p:sp>
    </p:spTree>
    <p:extLst>
      <p:ext uri="{BB962C8B-B14F-4D97-AF65-F5344CB8AC3E}">
        <p14:creationId xmlns:p14="http://schemas.microsoft.com/office/powerpoint/2010/main" val="28114096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750" advClick="0" advTm="17000">
        <p15:prstTrans prst="fallOver"/>
      </p:transition>
    </mc:Choice>
    <mc:Fallback>
      <p:transition spd="slow" advClick="0"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 by="(-#ppt_w*2)" calcmode="lin" valueType="num">
                                      <p:cBhvr rctx="PPT">
                                        <p:cTn id="7" dur="250" autoRev="1" fill="hold">
                                          <p:stCondLst>
                                            <p:cond delay="0"/>
                                          </p:stCondLst>
                                        </p:cTn>
                                        <p:tgtEl>
                                          <p:spTgt spid="3"/>
                                        </p:tgtEl>
                                        <p:attrNameLst>
                                          <p:attrName>ppt_w</p:attrName>
                                        </p:attrNameLst>
                                      </p:cBhvr>
                                    </p:anim>
                                    <p:anim by="(#ppt_w*0.50)" calcmode="lin" valueType="num">
                                      <p:cBhvr>
                                        <p:cTn id="8" dur="250" decel="50000" autoRev="1" fill="hold">
                                          <p:stCondLst>
                                            <p:cond delay="0"/>
                                          </p:stCondLst>
                                        </p:cTn>
                                        <p:tgtEl>
                                          <p:spTgt spid="3"/>
                                        </p:tgtEl>
                                        <p:attrNameLst>
                                          <p:attrName>ppt_x</p:attrName>
                                        </p:attrNameLst>
                                      </p:cBhvr>
                                    </p:anim>
                                    <p:anim from="(-#ppt_h/2)" to="(#ppt_y)" calcmode="lin" valueType="num">
                                      <p:cBhvr>
                                        <p:cTn id="9" dur="500" fill="hold">
                                          <p:stCondLst>
                                            <p:cond delay="0"/>
                                          </p:stCondLst>
                                        </p:cTn>
                                        <p:tgtEl>
                                          <p:spTgt spid="3"/>
                                        </p:tgtEl>
                                        <p:attrNameLst>
                                          <p:attrName>ppt_y</p:attrName>
                                        </p:attrNameLst>
                                      </p:cBhvr>
                                    </p:anim>
                                    <p:animRot by="21600000">
                                      <p:cBhvr>
                                        <p:cTn id="10" dur="500" fill="hold">
                                          <p:stCondLst>
                                            <p:cond delay="0"/>
                                          </p:stCondLst>
                                        </p:cTn>
                                        <p:tgtEl>
                                          <p:spTgt spid="3"/>
                                        </p:tgtEl>
                                        <p:attrNameLst>
                                          <p:attrName>r</p:attrName>
                                        </p:attrNameLst>
                                      </p:cBhvr>
                                    </p:animRot>
                                  </p:childTnLst>
                                </p:cTn>
                              </p:par>
                            </p:childTnLst>
                          </p:cTn>
                        </p:par>
                        <p:par>
                          <p:cTn id="11" fill="hold">
                            <p:stCondLst>
                              <p:cond delay="5100"/>
                            </p:stCondLst>
                            <p:childTnLst>
                              <p:par>
                                <p:cTn id="12" presetID="22" presetClass="entr" presetSubtype="8" fill="hold" grpId="0" nodeType="after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2000"/>
                                        <p:tgtEl>
                                          <p:spTgt spid="4"/>
                                        </p:tgtEl>
                                      </p:cBhvr>
                                    </p:animEffect>
                                  </p:childTnLst>
                                </p:cTn>
                              </p:par>
                            </p:childTnLst>
                          </p:cTn>
                        </p:par>
                        <p:par>
                          <p:cTn id="15" fill="hold">
                            <p:stCondLst>
                              <p:cond delay="9100"/>
                            </p:stCondLst>
                            <p:childTnLst>
                              <p:par>
                                <p:cTn id="16" presetID="31" presetClass="entr" presetSubtype="0" fill="hold" nodeType="afterEffect">
                                  <p:stCondLst>
                                    <p:cond delay="15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 calcmode="lin" valueType="num">
                                      <p:cBhvr>
                                        <p:cTn id="20" dur="2000" fill="hold"/>
                                        <p:tgtEl>
                                          <p:spTgt spid="5"/>
                                        </p:tgtEl>
                                        <p:attrNameLst>
                                          <p:attrName>style.rotation</p:attrName>
                                        </p:attrNameLst>
                                      </p:cBhvr>
                                      <p:tavLst>
                                        <p:tav tm="0">
                                          <p:val>
                                            <p:fltVal val="90"/>
                                          </p:val>
                                        </p:tav>
                                        <p:tav tm="100000">
                                          <p:val>
                                            <p:fltVal val="0"/>
                                          </p:val>
                                        </p:tav>
                                      </p:tavLst>
                                    </p:anim>
                                    <p:animEffect transition="in" filter="fade">
                                      <p:cBhvr>
                                        <p:cTn id="21"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MX">
              <a:solidFill>
                <a:srgbClr val="000000"/>
              </a:solidFill>
            </a:endParaRPr>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MX">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a:solidFill>
                <a:srgbClr val="000000"/>
              </a:solidFill>
            </a:endParaRPr>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mc:Choice xmlns:p14="http://schemas.microsoft.com/office/powerpoint/2010/main" Requires="p14">
      <p:transition spd="slow" p14:dur="2000">
        <p14:prism isContent="1"/>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Tema d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1621</TotalTime>
  <Words>927</Words>
  <Application>Microsoft Office PowerPoint</Application>
  <PresentationFormat>Panorámica</PresentationFormat>
  <Paragraphs>55</Paragraphs>
  <Slides>18</Slides>
  <Notes>0</Notes>
  <HiddenSlides>0</HiddenSlides>
  <MMClips>0</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18</vt:i4>
      </vt:variant>
    </vt:vector>
  </HeadingPairs>
  <TitlesOfParts>
    <vt:vector size="25" baseType="lpstr">
      <vt:lpstr>Calibri</vt:lpstr>
      <vt:lpstr>Dyname SSi</vt:lpstr>
      <vt:lpstr>Berlin Sans FB Demi</vt:lpstr>
      <vt:lpstr>Calibri Light</vt:lpstr>
      <vt:lpstr>Arial</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angiecopihue</dc:creator>
  <cp:lastModifiedBy>angiecopihue</cp:lastModifiedBy>
  <cp:revision>78</cp:revision>
  <dcterms:created xsi:type="dcterms:W3CDTF">2014-01-18T01:49:07Z</dcterms:created>
  <dcterms:modified xsi:type="dcterms:W3CDTF">2014-01-24T18:23:44Z</dcterms:modified>
</cp:coreProperties>
</file>