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385" r:id="rId3"/>
    <p:sldId id="321" r:id="rId4"/>
    <p:sldId id="326" r:id="rId5"/>
    <p:sldId id="328" r:id="rId6"/>
    <p:sldId id="330" r:id="rId7"/>
    <p:sldId id="387" r:id="rId8"/>
    <p:sldId id="325" r:id="rId9"/>
    <p:sldId id="324" r:id="rId10"/>
    <p:sldId id="329" r:id="rId11"/>
    <p:sldId id="331" r:id="rId12"/>
    <p:sldId id="332" r:id="rId13"/>
    <p:sldId id="333" r:id="rId14"/>
    <p:sldId id="334" r:id="rId15"/>
    <p:sldId id="336" r:id="rId16"/>
    <p:sldId id="344" r:id="rId17"/>
    <p:sldId id="345" r:id="rId18"/>
    <p:sldId id="348" r:id="rId19"/>
    <p:sldId id="347" r:id="rId20"/>
    <p:sldId id="350" r:id="rId21"/>
    <p:sldId id="351" r:id="rId22"/>
    <p:sldId id="352" r:id="rId23"/>
    <p:sldId id="355" r:id="rId24"/>
    <p:sldId id="335" r:id="rId25"/>
    <p:sldId id="337" r:id="rId26"/>
    <p:sldId id="342" r:id="rId27"/>
    <p:sldId id="343" r:id="rId28"/>
    <p:sldId id="341" r:id="rId29"/>
    <p:sldId id="362" r:id="rId30"/>
    <p:sldId id="363" r:id="rId31"/>
    <p:sldId id="364" r:id="rId32"/>
    <p:sldId id="365" r:id="rId33"/>
    <p:sldId id="366" r:id="rId34"/>
    <p:sldId id="358" r:id="rId35"/>
    <p:sldId id="367" r:id="rId36"/>
    <p:sldId id="368" r:id="rId37"/>
    <p:sldId id="369" r:id="rId38"/>
    <p:sldId id="370" r:id="rId39"/>
    <p:sldId id="338" r:id="rId40"/>
    <p:sldId id="371" r:id="rId41"/>
    <p:sldId id="372" r:id="rId42"/>
    <p:sldId id="323" r:id="rId43"/>
    <p:sldId id="327" r:id="rId44"/>
    <p:sldId id="357" r:id="rId45"/>
    <p:sldId id="340" r:id="rId46"/>
    <p:sldId id="356" r:id="rId47"/>
    <p:sldId id="373" r:id="rId48"/>
    <p:sldId id="374" r:id="rId49"/>
    <p:sldId id="388" r:id="rId50"/>
    <p:sldId id="376" r:id="rId51"/>
    <p:sldId id="375" r:id="rId52"/>
    <p:sldId id="377" r:id="rId53"/>
    <p:sldId id="378" r:id="rId54"/>
    <p:sldId id="380" r:id="rId55"/>
    <p:sldId id="383" r:id="rId56"/>
    <p:sldId id="382" r:id="rId57"/>
    <p:sldId id="386" r:id="rId58"/>
    <p:sldId id="389" r:id="rId5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c9XNOSXdGtxWEw7rR2HBA==" hashData="qsuRpDSzB6IeJTHb8Mh4mqUrOGc="/>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3505"/>
    <a:srgbClr val="341902"/>
    <a:srgbClr val="452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22" autoAdjust="0"/>
    <p:restoredTop sz="93437" autoAdjust="0"/>
  </p:normalViewPr>
  <p:slideViewPr>
    <p:cSldViewPr>
      <p:cViewPr>
        <p:scale>
          <a:sx n="60" d="100"/>
          <a:sy n="60" d="100"/>
        </p:scale>
        <p:origin x="634" y="35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9E6102D8-E585-46E0-8204-F98E90E116A6}" type="datetimeFigureOut">
              <a:rPr lang="es-ES"/>
              <a:pPr/>
              <a:t>18/06/2025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93686AC-0F9F-43A8-BAA1-41B3ADEFB158}"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793686AC-0F9F-43A8-BAA1-41B3ADEFB158}" type="slidenum">
              <a:rPr lang="es-ES" smtClean="0"/>
              <a:pPr/>
              <a:t>15</a:t>
            </a:fld>
            <a:endParaRPr lang="es-ES"/>
          </a:p>
        </p:txBody>
      </p:sp>
    </p:spTree>
    <p:extLst>
      <p:ext uri="{BB962C8B-B14F-4D97-AF65-F5344CB8AC3E}">
        <p14:creationId xmlns:p14="http://schemas.microsoft.com/office/powerpoint/2010/main" val="1979082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9636" name="3 Marcador de número de diapositiva"/>
          <p:cNvSpPr>
            <a:spLocks noGrp="1"/>
          </p:cNvSpPr>
          <p:nvPr>
            <p:ph type="sldNum" sz="quarter" idx="5"/>
          </p:nvPr>
        </p:nvSpPr>
        <p:spPr bwMode="auto">
          <a:noFill/>
          <a:ln>
            <a:miter lim="800000"/>
            <a:headEnd/>
            <a:tailEnd/>
          </a:ln>
        </p:spPr>
        <p:txBody>
          <a:bodyPr/>
          <a:lstStyle/>
          <a:p>
            <a:fld id="{555D0785-B9AC-4E3B-BE8A-DE5CCDBB3FFB}" type="slidenum">
              <a:rPr lang="es-ES" altLang="es-ES"/>
              <a:pPr/>
              <a:t>17</a:t>
            </a:fld>
            <a:endParaRPr lang="es-ES" alt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49F2920E-D59D-4506-8CB0-C83BAE87F66A}" type="slidenum">
              <a:rPr lang="es-ES" altLang="es-ES"/>
              <a:pPr/>
              <a:t>32</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D84F28CF-F1E7-451F-AFB9-B29D69F78B48}" type="datetimeFigureOut">
              <a:rPr lang="es-ES"/>
              <a:pPr/>
              <a:t>18/06/2025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919C080-3A24-4B42-A370-C369E8DB669C}" type="slidenum">
              <a:rPr lang="es-ES"/>
              <a:pPr/>
              <a:t>‹Nº›</a:t>
            </a:fld>
            <a:endParaRPr lang="es-ES"/>
          </a:p>
        </p:txBody>
      </p:sp>
    </p:spTree>
  </p:cSld>
  <p:clrMapOvr>
    <a:masterClrMapping/>
  </p:clrMapOvr>
  <p:transition spd="slow" advTm="8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B9DEADA-3C51-4B0C-BC39-2DC9210204E7}" type="datetimeFigureOut">
              <a:rPr lang="es-ES"/>
              <a:pPr/>
              <a:t>18/06/2025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EA2DBE6-6B95-48D5-9EE3-1EC72D3138C9}" type="slidenum">
              <a:rPr lang="es-ES"/>
              <a:pPr/>
              <a:t>‹Nº›</a:t>
            </a:fld>
            <a:endParaRPr lang="es-ES"/>
          </a:p>
        </p:txBody>
      </p:sp>
    </p:spTree>
  </p:cSld>
  <p:clrMapOvr>
    <a:masterClrMapping/>
  </p:clrMapOvr>
  <p:transition spd="slow" advTm="8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6E7933DD-CB87-43FB-BB82-CB957F13A68C}" type="datetimeFigureOut">
              <a:rPr lang="es-ES"/>
              <a:pPr/>
              <a:t>18/06/2025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0CCE088-3778-42E1-B48F-1924ABD8F62F}" type="slidenum">
              <a:rPr lang="es-ES"/>
              <a:pPr/>
              <a:t>‹Nº›</a:t>
            </a:fld>
            <a:endParaRPr lang="es-ES"/>
          </a:p>
        </p:txBody>
      </p:sp>
    </p:spTree>
  </p:cSld>
  <p:clrMapOvr>
    <a:masterClrMapping/>
  </p:clrMapOvr>
  <p:transition spd="slow" advTm="8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4DCFFA4A-767E-4F69-848A-831B819CE3EA}" type="datetimeFigureOut">
              <a:rPr lang="es-ES"/>
              <a:pPr/>
              <a:t>18/06/2025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AF5FB65-9D42-465A-B7F1-946099630CDD}" type="slidenum">
              <a:rPr lang="es-ES"/>
              <a:pPr/>
              <a:t>‹Nº›</a:t>
            </a:fld>
            <a:endParaRPr lang="es-ES"/>
          </a:p>
        </p:txBody>
      </p:sp>
    </p:spTree>
  </p:cSld>
  <p:clrMapOvr>
    <a:masterClrMapping/>
  </p:clrMapOvr>
  <p:transition spd="slow" advTm="8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D521250B-D980-4E2D-AC66-4CA65290D178}" type="datetimeFigureOut">
              <a:rPr lang="es-ES"/>
              <a:pPr/>
              <a:t>18/06/2025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CB72ED5-1AFC-4021-8E98-242E55005398}" type="slidenum">
              <a:rPr lang="es-ES"/>
              <a:pPr/>
              <a:t>‹Nº›</a:t>
            </a:fld>
            <a:endParaRPr lang="es-ES"/>
          </a:p>
        </p:txBody>
      </p:sp>
    </p:spTree>
  </p:cSld>
  <p:clrMapOvr>
    <a:masterClrMapping/>
  </p:clrMapOvr>
  <p:transition spd="slow" advTm="8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FA7493C-6B09-43C5-AF7A-5B45216E0568}" type="datetimeFigureOut">
              <a:rPr lang="es-ES"/>
              <a:pPr/>
              <a:t>18/06/2025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84C7CF2C-6C9F-4CF4-8398-353BFF9061F2}" type="slidenum">
              <a:rPr lang="es-ES"/>
              <a:pPr/>
              <a:t>‹Nº›</a:t>
            </a:fld>
            <a:endParaRPr lang="es-ES"/>
          </a:p>
        </p:txBody>
      </p:sp>
    </p:spTree>
  </p:cSld>
  <p:clrMapOvr>
    <a:masterClrMapping/>
  </p:clrMapOvr>
  <p:transition spd="slow" advTm="8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9C60E8E-EB32-4E96-A096-172A5A55C615}" type="datetimeFigureOut">
              <a:rPr lang="es-ES"/>
              <a:pPr/>
              <a:t>18/06/2025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6F11232E-3B2D-40EB-BDDA-BA463AF810DB}" type="slidenum">
              <a:rPr lang="es-ES"/>
              <a:pPr/>
              <a:t>‹Nº›</a:t>
            </a:fld>
            <a:endParaRPr lang="es-ES"/>
          </a:p>
        </p:txBody>
      </p:sp>
    </p:spTree>
  </p:cSld>
  <p:clrMapOvr>
    <a:masterClrMapping/>
  </p:clrMapOvr>
  <p:transition spd="slow" advTm="8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8DFCDEC-A3A9-4EA2-9711-6255A4B58AF7}" type="datetimeFigureOut">
              <a:rPr lang="es-ES"/>
              <a:pPr/>
              <a:t>18/06/2025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C68AA1B-DCE3-48B6-BA60-DE2D8ECD2112}" type="slidenum">
              <a:rPr lang="es-ES"/>
              <a:pPr/>
              <a:t>‹Nº›</a:t>
            </a:fld>
            <a:endParaRPr lang="es-ES"/>
          </a:p>
        </p:txBody>
      </p:sp>
    </p:spTree>
  </p:cSld>
  <p:clrMapOvr>
    <a:masterClrMapping/>
  </p:clrMapOvr>
  <p:transition spd="slow" advTm="8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51FBD0A4-D71C-494F-B8AB-55635644B23A}" type="datetimeFigureOut">
              <a:rPr lang="es-ES"/>
              <a:pPr/>
              <a:t>18/06/2025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32E47E0-2423-4D14-B787-B3A2560824AC}" type="slidenum">
              <a:rPr lang="es-ES"/>
              <a:pPr/>
              <a:t>‹Nº›</a:t>
            </a:fld>
            <a:endParaRPr lang="es-ES"/>
          </a:p>
        </p:txBody>
      </p:sp>
    </p:spTree>
  </p:cSld>
  <p:clrMapOvr>
    <a:masterClrMapping/>
  </p:clrMapOvr>
  <p:transition spd="slow" advTm="8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23A2BF8-749B-4701-8CBD-6480749C78C6}" type="datetimeFigureOut">
              <a:rPr lang="es-ES"/>
              <a:pPr/>
              <a:t>18/06/2025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22BC640-2BB1-4E02-AD47-3C056D46E7D3}" type="slidenum">
              <a:rPr lang="es-ES"/>
              <a:pPr/>
              <a:t>‹Nº›</a:t>
            </a:fld>
            <a:endParaRPr lang="es-ES"/>
          </a:p>
        </p:txBody>
      </p:sp>
    </p:spTree>
  </p:cSld>
  <p:clrMapOvr>
    <a:masterClrMapping/>
  </p:clrMapOvr>
  <p:transition spd="slow" advTm="8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586B42F-1D4B-4A5F-903E-7F57DE88D800}" type="datetimeFigureOut">
              <a:rPr lang="es-ES"/>
              <a:pPr/>
              <a:t>18/06/2025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24FC252-14F7-45B5-AA6A-61FDCF201622}" type="slidenum">
              <a:rPr lang="es-ES"/>
              <a:pPr/>
              <a:t>‹Nº›</a:t>
            </a:fld>
            <a:endParaRPr lang="es-ES"/>
          </a:p>
        </p:txBody>
      </p:sp>
    </p:spTree>
  </p:cSld>
  <p:clrMapOvr>
    <a:masterClrMapping/>
  </p:clrMapOvr>
  <p:transition spd="slow" advTm="8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953455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99125559-0E91-4761-817E-C36D34B18966}" type="datetimeFigureOut">
              <a:rPr lang="es-ES"/>
              <a:pPr/>
              <a:t>18/06/2025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5228921E-7A31-4BC5-A299-7C786A798BD3}"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randomBar/>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40208270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WordArt 3"/>
          <p:cNvSpPr>
            <a:spLocks noChangeArrowheads="1" noChangeShapeType="1" noTextEdit="1"/>
          </p:cNvSpPr>
          <p:nvPr/>
        </p:nvSpPr>
        <p:spPr bwMode="auto">
          <a:xfrm>
            <a:off x="1115616" y="0"/>
            <a:ext cx="6985000" cy="1129308"/>
          </a:xfrm>
          <a:prstGeom prst="rect">
            <a:avLst/>
          </a:prstGeom>
        </p:spPr>
        <p:txBody>
          <a:bodyPr wrap="none" fromWordArt="1">
            <a:prstTxWarp prst="textTriangle">
              <a:avLst>
                <a:gd name="adj" fmla="val 34256"/>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Recorriendo </a:t>
            </a:r>
            <a:r>
              <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Valdepeñas </a:t>
            </a:r>
          </a:p>
        </p:txBody>
      </p:sp>
      <p:sp>
        <p:nvSpPr>
          <p:cNvPr id="74756" name="WordArt 4"/>
          <p:cNvSpPr>
            <a:spLocks noChangeArrowheads="1" noChangeShapeType="1" noTextEdit="1"/>
          </p:cNvSpPr>
          <p:nvPr/>
        </p:nvSpPr>
        <p:spPr bwMode="auto">
          <a:xfrm>
            <a:off x="683568" y="1489348"/>
            <a:ext cx="7894637" cy="1092324"/>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74757" name="WordArt 5"/>
          <p:cNvSpPr>
            <a:spLocks noChangeArrowheads="1" noChangeShapeType="1" noTextEdit="1"/>
          </p:cNvSpPr>
          <p:nvPr/>
        </p:nvSpPr>
        <p:spPr bwMode="auto">
          <a:xfrm>
            <a:off x="899592" y="2929508"/>
            <a:ext cx="7416800" cy="791716"/>
          </a:xfrm>
          <a:prstGeom prst="rect">
            <a:avLst/>
          </a:prstGeom>
        </p:spPr>
        <p:txBody>
          <a:bodyPr wrap="none" fromWordArt="1">
            <a:prstTxWarp prst="textFadeUp">
              <a:avLst>
                <a:gd name="adj" fmla="val 5421"/>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74758" name="WordArt 6"/>
          <p:cNvSpPr>
            <a:spLocks noChangeArrowheads="1" noChangeShapeType="1" noTextEdit="1"/>
          </p:cNvSpPr>
          <p:nvPr/>
        </p:nvSpPr>
        <p:spPr bwMode="auto">
          <a:xfrm>
            <a:off x="1619672" y="3937620"/>
            <a:ext cx="5832475" cy="936179"/>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74759" name="WordArt 7"/>
          <p:cNvSpPr>
            <a:spLocks noChangeArrowheads="1" noChangeShapeType="1" noTextEdit="1"/>
          </p:cNvSpPr>
          <p:nvPr/>
        </p:nvSpPr>
        <p:spPr bwMode="auto">
          <a:xfrm>
            <a:off x="2771800" y="4873724"/>
            <a:ext cx="3384550" cy="59486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FFFF"/>
                </a:solidFill>
                <a:effectLst>
                  <a:prstShdw prst="shdw17" dist="17961" dir="13500000">
                    <a:srgbClr val="999999"/>
                  </a:prstShdw>
                </a:effectLst>
                <a:latin typeface="High Tower Text"/>
              </a:rPr>
              <a:t> </a:t>
            </a: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withEffect">
                                  <p:stCondLst>
                                    <p:cond delay="0"/>
                                  </p:stCondLst>
                                  <p:childTnLst>
                                    <p:set>
                                      <p:cBhvr>
                                        <p:cTn id="6" dur="1" fill="hold">
                                          <p:stCondLst>
                                            <p:cond delay="0"/>
                                          </p:stCondLst>
                                        </p:cTn>
                                        <p:tgtEl>
                                          <p:spTgt spid="74755"/>
                                        </p:tgtEl>
                                        <p:attrNameLst>
                                          <p:attrName>style.visibility</p:attrName>
                                        </p:attrNameLst>
                                      </p:cBhvr>
                                      <p:to>
                                        <p:strVal val="visible"/>
                                      </p:to>
                                    </p:set>
                                    <p:anim calcmode="lin" valueType="num">
                                      <p:cBhvr>
                                        <p:cTn id="7" dur="2000" fill="hold"/>
                                        <p:tgtEl>
                                          <p:spTgt spid="74755"/>
                                        </p:tgtEl>
                                        <p:attrNameLst>
                                          <p:attrName>ppt_w</p:attrName>
                                        </p:attrNameLst>
                                      </p:cBhvr>
                                      <p:tavLst>
                                        <p:tav tm="0">
                                          <p:val>
                                            <p:strVal val="4*#ppt_w"/>
                                          </p:val>
                                        </p:tav>
                                        <p:tav tm="100000">
                                          <p:val>
                                            <p:strVal val="#ppt_w"/>
                                          </p:val>
                                        </p:tav>
                                      </p:tavLst>
                                    </p:anim>
                                    <p:anim calcmode="lin" valueType="num">
                                      <p:cBhvr>
                                        <p:cTn id="8" dur="2000" fill="hold"/>
                                        <p:tgtEl>
                                          <p:spTgt spid="74755"/>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4756"/>
                                        </p:tgtEl>
                                        <p:attrNameLst>
                                          <p:attrName>style.visibility</p:attrName>
                                        </p:attrNameLst>
                                      </p:cBhvr>
                                      <p:to>
                                        <p:strVal val="visible"/>
                                      </p:to>
                                    </p:set>
                                    <p:anim calcmode="lin" valueType="num">
                                      <p:cBhvr>
                                        <p:cTn id="12" dur="2000" fill="hold"/>
                                        <p:tgtEl>
                                          <p:spTgt spid="74756"/>
                                        </p:tgtEl>
                                        <p:attrNameLst>
                                          <p:attrName>ppt_w</p:attrName>
                                        </p:attrNameLst>
                                      </p:cBhvr>
                                      <p:tavLst>
                                        <p:tav tm="0">
                                          <p:val>
                                            <p:strVal val="#ppt_w*0.70"/>
                                          </p:val>
                                        </p:tav>
                                        <p:tav tm="100000">
                                          <p:val>
                                            <p:strVal val="#ppt_w"/>
                                          </p:val>
                                        </p:tav>
                                      </p:tavLst>
                                    </p:anim>
                                    <p:anim calcmode="lin" valueType="num">
                                      <p:cBhvr>
                                        <p:cTn id="13" dur="2000" fill="hold"/>
                                        <p:tgtEl>
                                          <p:spTgt spid="74756"/>
                                        </p:tgtEl>
                                        <p:attrNameLst>
                                          <p:attrName>ppt_h</p:attrName>
                                        </p:attrNameLst>
                                      </p:cBhvr>
                                      <p:tavLst>
                                        <p:tav tm="0">
                                          <p:val>
                                            <p:strVal val="#ppt_h"/>
                                          </p:val>
                                        </p:tav>
                                        <p:tav tm="100000">
                                          <p:val>
                                            <p:strVal val="#ppt_h"/>
                                          </p:val>
                                        </p:tav>
                                      </p:tavLst>
                                    </p:anim>
                                    <p:animEffect transition="in" filter="fade">
                                      <p:cBhvr>
                                        <p:cTn id="14" dur="2000"/>
                                        <p:tgtEl>
                                          <p:spTgt spid="74756"/>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4757"/>
                                        </p:tgtEl>
                                        <p:attrNameLst>
                                          <p:attrName>style.visibility</p:attrName>
                                        </p:attrNameLst>
                                      </p:cBhvr>
                                      <p:to>
                                        <p:strVal val="visible"/>
                                      </p:to>
                                    </p:set>
                                    <p:animEffect transition="in" filter="fade">
                                      <p:cBhvr>
                                        <p:cTn id="18" dur="2000"/>
                                        <p:tgtEl>
                                          <p:spTgt spid="74757"/>
                                        </p:tgtEl>
                                      </p:cBhvr>
                                    </p:animEffect>
                                    <p:anim calcmode="lin" valueType="num">
                                      <p:cBhvr>
                                        <p:cTn id="19" dur="2000" fill="hold"/>
                                        <p:tgtEl>
                                          <p:spTgt spid="74757"/>
                                        </p:tgtEl>
                                        <p:attrNameLst>
                                          <p:attrName>ppt_x</p:attrName>
                                        </p:attrNameLst>
                                      </p:cBhvr>
                                      <p:tavLst>
                                        <p:tav tm="0">
                                          <p:val>
                                            <p:strVal val="#ppt_x"/>
                                          </p:val>
                                        </p:tav>
                                        <p:tav tm="100000">
                                          <p:val>
                                            <p:strVal val="#ppt_x"/>
                                          </p:val>
                                        </p:tav>
                                      </p:tavLst>
                                    </p:anim>
                                    <p:anim calcmode="lin" valueType="num">
                                      <p:cBhvr>
                                        <p:cTn id="20" dur="2000" fill="hold"/>
                                        <p:tgtEl>
                                          <p:spTgt spid="74757"/>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17" presetClass="entr" presetSubtype="10" fill="hold" nodeType="afterEffect">
                                  <p:stCondLst>
                                    <p:cond delay="500"/>
                                  </p:stCondLst>
                                  <p:childTnLst>
                                    <p:set>
                                      <p:cBhvr>
                                        <p:cTn id="23" dur="1" fill="hold">
                                          <p:stCondLst>
                                            <p:cond delay="0"/>
                                          </p:stCondLst>
                                        </p:cTn>
                                        <p:tgtEl>
                                          <p:spTgt spid="74758"/>
                                        </p:tgtEl>
                                        <p:attrNameLst>
                                          <p:attrName>style.visibility</p:attrName>
                                        </p:attrNameLst>
                                      </p:cBhvr>
                                      <p:to>
                                        <p:strVal val="visible"/>
                                      </p:to>
                                    </p:set>
                                    <p:anim calcmode="lin" valueType="num">
                                      <p:cBhvr>
                                        <p:cTn id="24" dur="2000" fill="hold"/>
                                        <p:tgtEl>
                                          <p:spTgt spid="74758"/>
                                        </p:tgtEl>
                                        <p:attrNameLst>
                                          <p:attrName>ppt_w</p:attrName>
                                        </p:attrNameLst>
                                      </p:cBhvr>
                                      <p:tavLst>
                                        <p:tav tm="0">
                                          <p:val>
                                            <p:fltVal val="0"/>
                                          </p:val>
                                        </p:tav>
                                        <p:tav tm="100000">
                                          <p:val>
                                            <p:strVal val="#ppt_w"/>
                                          </p:val>
                                        </p:tav>
                                      </p:tavLst>
                                    </p:anim>
                                    <p:anim calcmode="lin" valueType="num">
                                      <p:cBhvr>
                                        <p:cTn id="25" dur="2000" fill="hold"/>
                                        <p:tgtEl>
                                          <p:spTgt spid="74758"/>
                                        </p:tgtEl>
                                        <p:attrNameLst>
                                          <p:attrName>ppt_h</p:attrName>
                                        </p:attrNameLst>
                                      </p:cBhvr>
                                      <p:tavLst>
                                        <p:tav tm="0">
                                          <p:val>
                                            <p:strVal val="#ppt_h"/>
                                          </p:val>
                                        </p:tav>
                                        <p:tav tm="100000">
                                          <p:val>
                                            <p:strVal val="#ppt_h"/>
                                          </p:val>
                                        </p:tav>
                                      </p:tavLst>
                                    </p:anim>
                                  </p:childTnLst>
                                </p:cTn>
                              </p:par>
                            </p:childTnLst>
                          </p:cTn>
                        </p:par>
                        <p:par>
                          <p:cTn id="26" fill="hold" nodeType="afterGroup">
                            <p:stCondLst>
                              <p:cond delay="9500"/>
                            </p:stCondLst>
                            <p:childTnLst>
                              <p:par>
                                <p:cTn id="27" presetID="23" presetClass="entr" presetSubtype="16" repeatCount="3000" fill="hold" nodeType="afterEffect">
                                  <p:stCondLst>
                                    <p:cond delay="500"/>
                                  </p:stCondLst>
                                  <p:childTnLst>
                                    <p:set>
                                      <p:cBhvr>
                                        <p:cTn id="28" dur="1" fill="hold">
                                          <p:stCondLst>
                                            <p:cond delay="0"/>
                                          </p:stCondLst>
                                        </p:cTn>
                                        <p:tgtEl>
                                          <p:spTgt spid="74759"/>
                                        </p:tgtEl>
                                        <p:attrNameLst>
                                          <p:attrName>style.visibility</p:attrName>
                                        </p:attrNameLst>
                                      </p:cBhvr>
                                      <p:to>
                                        <p:strVal val="visible"/>
                                      </p:to>
                                    </p:set>
                                    <p:anim calcmode="lin" valueType="num">
                                      <p:cBhvr>
                                        <p:cTn id="29" dur="1000" fill="hold"/>
                                        <p:tgtEl>
                                          <p:spTgt spid="74759"/>
                                        </p:tgtEl>
                                        <p:attrNameLst>
                                          <p:attrName>ppt_w</p:attrName>
                                        </p:attrNameLst>
                                      </p:cBhvr>
                                      <p:tavLst>
                                        <p:tav tm="0">
                                          <p:val>
                                            <p:fltVal val="0"/>
                                          </p:val>
                                        </p:tav>
                                        <p:tav tm="100000">
                                          <p:val>
                                            <p:strVal val="#ppt_w"/>
                                          </p:val>
                                        </p:tav>
                                      </p:tavLst>
                                    </p:anim>
                                    <p:anim calcmode="lin" valueType="num">
                                      <p:cBhvr>
                                        <p:cTn id="30" dur="1000" fill="hold"/>
                                        <p:tgtEl>
                                          <p:spTgt spid="747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6 Valdepenas5.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658" name="WordArt 2"/>
          <p:cNvSpPr>
            <a:spLocks noChangeArrowheads="1" noChangeShapeType="1" noTextEdit="1"/>
          </p:cNvSpPr>
          <p:nvPr/>
        </p:nvSpPr>
        <p:spPr bwMode="auto">
          <a:xfrm>
            <a:off x="1259632" y="157428"/>
            <a:ext cx="6192687" cy="827864"/>
          </a:xfrm>
          <a:prstGeom prst="rect">
            <a:avLst/>
          </a:prstGeom>
        </p:spPr>
        <p:txBody>
          <a:bodyPr wrap="none" fromWordArt="1">
            <a:prstTxWarp prst="textDeflateTop">
              <a:avLst>
                <a:gd name="adj" fmla="val 34620"/>
              </a:avLst>
            </a:prstTxWarp>
            <a:scene3d>
              <a:camera prst="perspectiveAbove"/>
              <a:lightRig rig="legacyHarsh3" dir="b"/>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effectLst>
                  <a:glow rad="63500">
                    <a:schemeClr val="accent5">
                      <a:satMod val="175000"/>
                      <a:alpha val="40000"/>
                    </a:schemeClr>
                  </a:glow>
                </a:effectLst>
                <a:latin typeface="Abbess"/>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Abbess"/>
              </a:rPr>
              <a:t>Valdepeñas</a:t>
            </a:r>
            <a:r>
              <a:rPr lang="es-ES" sz="3600" kern="10" dirty="0">
                <a:ln w="9525">
                  <a:round/>
                  <a:headEnd/>
                  <a:tailEnd/>
                </a:ln>
                <a:gradFill rotWithShape="1">
                  <a:gsLst>
                    <a:gs pos="0">
                      <a:srgbClr val="FFE701"/>
                    </a:gs>
                    <a:gs pos="100000">
                      <a:srgbClr val="FE3E02"/>
                    </a:gs>
                  </a:gsLst>
                  <a:lin ang="5400000" scaled="1"/>
                </a:gradFill>
                <a:latin typeface="Abbess"/>
              </a:rPr>
              <a:t> </a:t>
            </a:r>
          </a:p>
        </p:txBody>
      </p:sp>
      <p:sp>
        <p:nvSpPr>
          <p:cNvPr id="3" name="2 CuadroTexto"/>
          <p:cNvSpPr txBox="1"/>
          <p:nvPr/>
        </p:nvSpPr>
        <p:spPr>
          <a:xfrm>
            <a:off x="539552" y="1201316"/>
            <a:ext cx="8064500" cy="1785104"/>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200" dirty="0">
                <a:solidFill>
                  <a:schemeClr val="accent6">
                    <a:lumMod val="60000"/>
                    <a:lumOff val="40000"/>
                  </a:schemeClr>
                </a:solidFill>
                <a:effectLst>
                  <a:outerShdw blurRad="38100" dist="38100" dir="2700000" algn="tl">
                    <a:srgbClr val="000000">
                      <a:alpha val="43137"/>
                    </a:srgbClr>
                  </a:outerShdw>
                </a:effectLst>
                <a:latin typeface="Lucida Calligraphy" pitchFamily="66" charset="0"/>
              </a:rPr>
              <a:t>Valdepeñas es un municipio y ciudad de España, situado en el centro-sur de la península. Tiene títulos de Muy Heroica y Muy Leal e Invicta,</a:t>
            </a:r>
            <a:r>
              <a:rPr lang="es-ES" sz="2200" baseline="30000" dirty="0">
                <a:solidFill>
                  <a:schemeClr val="accent6">
                    <a:lumMod val="60000"/>
                    <a:lumOff val="40000"/>
                  </a:schemeClr>
                </a:solidFill>
                <a:effectLst>
                  <a:outerShdw blurRad="38100" dist="38100" dir="2700000" algn="tl">
                    <a:srgbClr val="000000">
                      <a:alpha val="43137"/>
                    </a:srgbClr>
                  </a:outerShdw>
                </a:effectLst>
                <a:latin typeface="Lucida Calligraphy" pitchFamily="66" charset="0"/>
              </a:rPr>
              <a:t> </a:t>
            </a:r>
            <a:r>
              <a:rPr lang="es-ES" sz="2200" dirty="0">
                <a:solidFill>
                  <a:schemeClr val="accent6">
                    <a:lumMod val="60000"/>
                    <a:lumOff val="40000"/>
                  </a:schemeClr>
                </a:solidFill>
                <a:effectLst>
                  <a:outerShdw blurRad="38100" dist="38100" dir="2700000" algn="tl">
                    <a:srgbClr val="000000">
                      <a:alpha val="43137"/>
                    </a:srgbClr>
                  </a:outerShdw>
                </a:effectLst>
                <a:latin typeface="Lucida Calligraphy" pitchFamily="66" charset="0"/>
              </a:rPr>
              <a:t>situada en la provincia de Ciudad Real, dentro de la comunidad autónoma de Castilla-La Mancha.</a:t>
            </a:r>
          </a:p>
        </p:txBody>
      </p:sp>
      <p:sp>
        <p:nvSpPr>
          <p:cNvPr id="5" name="4 CuadroTexto"/>
          <p:cNvSpPr txBox="1"/>
          <p:nvPr/>
        </p:nvSpPr>
        <p:spPr>
          <a:xfrm>
            <a:off x="467544" y="3145532"/>
            <a:ext cx="8135937" cy="2123658"/>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200" dirty="0">
                <a:solidFill>
                  <a:schemeClr val="accent6">
                    <a:lumMod val="60000"/>
                    <a:lumOff val="40000"/>
                  </a:schemeClr>
                </a:solidFill>
                <a:effectLst>
                  <a:outerShdw blurRad="38100" dist="38100" dir="2700000" algn="tl">
                    <a:srgbClr val="000000">
                      <a:alpha val="43137"/>
                    </a:srgbClr>
                  </a:outerShdw>
                </a:effectLst>
                <a:latin typeface="Lucida Calligraphy" pitchFamily="66" charset="0"/>
              </a:rPr>
              <a:t>Etimológicamente su nombre significa valle de peñas, por estar situada en un amplio meandro del río Jabalón rodeado de cerros (estribaciones de Sierra Morena que marcan el límite sur de la llanura manchega justo en esta localidad) y por </a:t>
            </a:r>
            <a:r>
              <a:rPr lang="es-ES" sz="2200" dirty="0" smtClean="0">
                <a:solidFill>
                  <a:schemeClr val="accent6">
                    <a:lumMod val="60000"/>
                    <a:lumOff val="40000"/>
                  </a:schemeClr>
                </a:solidFill>
                <a:effectLst>
                  <a:outerShdw blurRad="38100" dist="38100" dir="2700000" algn="tl">
                    <a:srgbClr val="000000">
                      <a:alpha val="43137"/>
                    </a:srgbClr>
                  </a:outerShdw>
                </a:effectLst>
                <a:latin typeface="Lucida Calligraphy" pitchFamily="66" charset="0"/>
              </a:rPr>
              <a:t>abundar </a:t>
            </a:r>
            <a:r>
              <a:rPr lang="es-ES" sz="2200" dirty="0">
                <a:solidFill>
                  <a:schemeClr val="accent6">
                    <a:lumMod val="60000"/>
                    <a:lumOff val="40000"/>
                  </a:schemeClr>
                </a:solidFill>
                <a:effectLst>
                  <a:outerShdw blurRad="38100" dist="38100" dir="2700000" algn="tl">
                    <a:srgbClr val="000000">
                      <a:alpha val="43137"/>
                    </a:srgbClr>
                  </a:outerShdw>
                </a:effectLst>
                <a:latin typeface="Lucida Calligraphy" pitchFamily="66" charset="0"/>
              </a:rPr>
              <a:t>en su subsuelo la roca caliza.</a:t>
            </a:r>
          </a:p>
        </p:txBody>
      </p:sp>
    </p:spTree>
  </p:cSld>
  <p:clrMapOvr>
    <a:masterClrMapping/>
  </p:clrMapOvr>
  <mc:AlternateContent xmlns:mc="http://schemas.openxmlformats.org/markup-compatibility/2006" xmlns:p14="http://schemas.microsoft.com/office/powerpoint/2010/main">
    <mc:Choice Requires="p14">
      <p:transition spd="slow" p14:dur="2250" advTm="51000">
        <p:split orient="vert"/>
      </p:transition>
    </mc:Choice>
    <mc:Fallback xmlns="">
      <p:transition spd="slow" advTm="51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p:cTn id="7" dur="2000" fill="hold"/>
                                        <p:tgtEl>
                                          <p:spTgt spid="70658"/>
                                        </p:tgtEl>
                                        <p:attrNameLst>
                                          <p:attrName>ppt_w</p:attrName>
                                        </p:attrNameLst>
                                      </p:cBhvr>
                                      <p:tavLst>
                                        <p:tav tm="0">
                                          <p:val>
                                            <p:fltVal val="0"/>
                                          </p:val>
                                        </p:tav>
                                        <p:tav tm="100000">
                                          <p:val>
                                            <p:strVal val="#ppt_w"/>
                                          </p:val>
                                        </p:tav>
                                      </p:tavLst>
                                    </p:anim>
                                    <p:anim calcmode="lin" valueType="num">
                                      <p:cBhvr>
                                        <p:cTn id="8" dur="2000" fill="hold"/>
                                        <p:tgtEl>
                                          <p:spTgt spid="70658"/>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229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C:\Users\Eleni\Desktop\feliz dia de la madre Helen\Diapositiva32.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3" name="Picture 4" descr="C:\Users\Eleni\Desktop\feliz dia de la madre Helen\Diapositiva13.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4 Redondear rectángulo de esquina diagonal"/>
          <p:cNvSpPr/>
          <p:nvPr/>
        </p:nvSpPr>
        <p:spPr>
          <a:xfrm>
            <a:off x="0" y="0"/>
            <a:ext cx="4643438" cy="5715000"/>
          </a:xfrm>
          <a:prstGeom prst="round2DiagRect">
            <a:avLst>
              <a:gd name="adj1" fmla="val 50000"/>
              <a:gd name="adj2" fmla="val 0"/>
            </a:avLst>
          </a:prstGeom>
          <a:solidFill>
            <a:schemeClr val="accent3">
              <a:lumMod val="50000"/>
              <a:alpha val="65000"/>
            </a:schemeClr>
          </a:solidFill>
          <a:ln w="28575">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5 Redondear rectángulo de esquina diagonal"/>
          <p:cNvSpPr/>
          <p:nvPr/>
        </p:nvSpPr>
        <p:spPr>
          <a:xfrm flipH="1">
            <a:off x="4643438" y="0"/>
            <a:ext cx="4500562" cy="5715000"/>
          </a:xfrm>
          <a:prstGeom prst="round2DiagRect">
            <a:avLst>
              <a:gd name="adj1" fmla="val 50000"/>
              <a:gd name="adj2" fmla="val 0"/>
            </a:avLst>
          </a:prstGeom>
          <a:solidFill>
            <a:schemeClr val="accent3">
              <a:lumMod val="50000"/>
              <a:alpha val="65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tú dices “Valdepeñas”, yo digo “ponme un vino”. Y como yo, la mayoría. Pero, ¿cuánto conoces realmente sobre Valdepeñas? Es una ciudad ubicada en Castilla La Mancha, al sur de la provincia de Ciudad Real, camino de Andalucía. Tierra de molinos. De campos de trigo. Del Quijote. Y de vides, muchas vides.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circle/>
        <p:sndAc>
          <p:stSnd loop="1">
            <p:snd r:embed="rId2" name="Variadas.wav"/>
          </p:stSnd>
        </p:sndAc>
      </p:transition>
    </mc:Choice>
    <mc:Fallback>
      <p:transition spd="slow" advTm="35000">
        <p:circl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par>
                                <p:cTn id="17" presetID="14" presetClass="exit" presetSubtype="5" fill="hold" nodeType="withEffect">
                                  <p:stCondLst>
                                    <p:cond delay="0"/>
                                  </p:stCondLst>
                                  <p:childTnLst>
                                    <p:animEffect transition="out" filter="randombar(vertical)">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16" presetClass="entr" presetSubtype="21"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0"/>
                                        <p:tgtEl>
                                          <p:spTgt spid="2"/>
                                        </p:tgtEl>
                                      </p:cBhvr>
                                    </p:animEffect>
                                  </p:childTnLst>
                                </p:cTn>
                              </p:par>
                              <p:par>
                                <p:cTn id="23" presetID="50" presetClass="entr" presetSubtype="0" decel="10000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ppt_w+.3"/>
                                          </p:val>
                                        </p:tav>
                                        <p:tav tm="100000">
                                          <p:val>
                                            <p:strVal val="#ppt_w"/>
                                          </p:val>
                                        </p:tav>
                                      </p:tavLst>
                                    </p:anim>
                                    <p:anim calcmode="lin" valueType="num">
                                      <p:cBhvr>
                                        <p:cTn id="26" dur="5000" fill="hold"/>
                                        <p:tgtEl>
                                          <p:spTgt spid="2"/>
                                        </p:tgtEl>
                                        <p:attrNameLst>
                                          <p:attrName>ppt_h</p:attrName>
                                        </p:attrNameLst>
                                      </p:cBhvr>
                                      <p:tavLst>
                                        <p:tav tm="0">
                                          <p:val>
                                            <p:strVal val="#ppt_h"/>
                                          </p:val>
                                        </p:tav>
                                        <p:tav tm="100000">
                                          <p:val>
                                            <p:strVal val="#ppt_h"/>
                                          </p:val>
                                        </p:tav>
                                      </p:tavLst>
                                    </p:anim>
                                    <p:animEffect transition="in" filter="fade">
                                      <p:cBhvr>
                                        <p:cTn id="27" dur="5000"/>
                                        <p:tgtEl>
                                          <p:spTgt spid="2"/>
                                        </p:tgtEl>
                                      </p:cBhvr>
                                    </p:animEffec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6000" fill="hold"/>
                                        <p:tgtEl>
                                          <p:spTgt spid="2"/>
                                        </p:tgtEl>
                                        <p:attrNameLst>
                                          <p:attrName>ppt_w</p:attrName>
                                        </p:attrNameLst>
                                      </p:cBhvr>
                                      <p:tavLst>
                                        <p:tav tm="0">
                                          <p:val>
                                            <p:strVal val="4/3*#ppt_w"/>
                                          </p:val>
                                        </p:tav>
                                        <p:tav tm="100000">
                                          <p:val>
                                            <p:strVal val="#ppt_w"/>
                                          </p:val>
                                        </p:tav>
                                      </p:tavLst>
                                    </p:anim>
                                    <p:anim calcmode="lin" valueType="num">
                                      <p:cBhvr>
                                        <p:cTn id="31" dur="6000" fill="hold"/>
                                        <p:tgtEl>
                                          <p:spTgt spid="2"/>
                                        </p:tgtEl>
                                        <p:attrNameLst>
                                          <p:attrName>ppt_h</p:attrName>
                                        </p:attrNameLst>
                                      </p:cBhvr>
                                      <p:tavLst>
                                        <p:tav tm="0">
                                          <p:val>
                                            <p:strVal val="4/3*#ppt_h"/>
                                          </p:val>
                                        </p:tav>
                                        <p:tav tm="100000">
                                          <p:val>
                                            <p:strVal val="#ppt_h"/>
                                          </p:val>
                                        </p:tav>
                                      </p:tavLst>
                                    </p:anim>
                                  </p:childTnLst>
                                </p:cTn>
                              </p:par>
                            </p:childTnLst>
                          </p:cTn>
                        </p:par>
                        <p:par>
                          <p:cTn id="32" fill="hold">
                            <p:stCondLst>
                              <p:cond delay="6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tretch>
            <a:fillRect/>
          </a:stretch>
        </p:blipFill>
        <p:spPr bwMode="auto">
          <a:xfrm>
            <a:off x="10803" y="0"/>
            <a:ext cx="9128730" cy="5694363"/>
          </a:xfrm>
          <a:prstGeom prst="rect">
            <a:avLst/>
          </a:prstGeom>
          <a:noFill/>
          <a:ln w="9525">
            <a:noFill/>
            <a:miter lim="800000"/>
            <a:headEnd/>
            <a:tailEnd/>
          </a:ln>
        </p:spPr>
      </p:pic>
      <p:pic>
        <p:nvPicPr>
          <p:cNvPr id="6" name="5 Imagen" descr="05deed819.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p:spPr>
      </p:pic>
      <p:sp>
        <p:nvSpPr>
          <p:cNvPr id="7" name="6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en vano la comunidad manchega posee más de 400.000 hectáreas de viñedos, lo que viene a ser aproximadamente la mitad de la superficie total de viñas que hay en España. Es literalmente el mayor viñedo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4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2000" fill="hold"/>
                                        <p:tgtEl>
                                          <p:spTgt spid="5"/>
                                        </p:tgtEl>
                                        <p:attrNameLst>
                                          <p:attrName>r</p:attrName>
                                        </p:attrNameLst>
                                      </p:cBhvr>
                                    </p:animRot>
                                  </p:childTnLst>
                                </p:cTn>
                              </p:par>
                              <p:par>
                                <p:cTn id="21" presetID="8" presetClass="emph" presetSubtype="0" fill="hold" nodeType="withEffect">
                                  <p:stCondLst>
                                    <p:cond delay="2000"/>
                                  </p:stCondLst>
                                  <p:childTnLst>
                                    <p:animRot by="-5400000">
                                      <p:cBhvr>
                                        <p:cTn id="22" dur="2000" fill="hold"/>
                                        <p:tgtEl>
                                          <p:spTgt spid="5"/>
                                        </p:tgtEl>
                                        <p:attrNameLst>
                                          <p:attrName>r</p:attrName>
                                        </p:attrNameLst>
                                      </p:cBhvr>
                                    </p:animRo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732295004_eaa9803b44_o.jpg"/>
          <p:cNvPicPr>
            <a:picLocks noChangeAspect="1"/>
          </p:cNvPicPr>
          <p:nvPr/>
        </p:nvPicPr>
        <p:blipFill>
          <a:blip r:embed="rId2" cstate="print"/>
          <a:stretch>
            <a:fillRect/>
          </a:stretch>
        </p:blipFill>
        <p:spPr bwMode="auto">
          <a:xfrm>
            <a:off x="0" y="7938"/>
            <a:ext cx="9144000" cy="5699125"/>
          </a:xfrm>
          <a:prstGeom prst="rect">
            <a:avLst/>
          </a:prstGeom>
          <a:noFill/>
          <a:ln w="9525">
            <a:noFill/>
            <a:miter lim="800000"/>
            <a:headEnd/>
            <a:tailEnd/>
          </a:ln>
        </p:spPr>
      </p:pic>
      <p:pic>
        <p:nvPicPr>
          <p:cNvPr id="4" name="3 Imagen" descr="2732295004_eaa9803b44_o.jpg"/>
          <p:cNvPicPr>
            <a:picLocks noChangeAspect="1"/>
          </p:cNvPicPr>
          <p:nvPr/>
        </p:nvPicPr>
        <p:blipFill>
          <a:blip r:embed="rId2" cstate="print"/>
          <a:stretch>
            <a:fillRect/>
          </a:stretch>
        </p:blipFill>
        <p:spPr bwMode="auto">
          <a:xfrm>
            <a:off x="0" y="3175"/>
            <a:ext cx="9144000" cy="5699125"/>
          </a:xfrm>
          <a:prstGeom prst="rect">
            <a:avLst/>
          </a:prstGeom>
          <a:noFill/>
          <a:ln w="9525">
            <a:noFill/>
            <a:miter lim="800000"/>
            <a:headEnd/>
            <a:tailEnd/>
          </a:ln>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Cifras que impresionan y a las que Valdepeñas contribuye con un papel muy destacado: cuenta de hecho con su propia Denominación de Origen, una de las primeras en existir a nivel nacional. Precisamente para dar a conocer esta DO y todo lo que implica se crea en 2018 la Ruta del Vino de Valdepeñas.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236144_1256308962_1240510978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lumMod val="8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objetivo es fomentar los recursos turísticos de la región: desde bodegas, grandes y pequeñas, hasta alojamientos, restaurantes, comercios y lugares de interés cultural, pasando también por el entorno natural, marcado por el río Jabalón y por la Sierra Morena, con la que limita al sur.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wedge/>
      </p:transition>
    </mc:Choice>
    <mc:Fallback xmlns="">
      <p:transition spd="slow" advTm="35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8" fill="hold" nodeType="withEffect">
                                  <p:stCondLst>
                                    <p:cond delay="0"/>
                                  </p:stCondLst>
                                  <p:childTnLst>
                                    <p:anim calcmode="lin" valueType="num">
                                      <p:cBhvr additive="base">
                                        <p:cTn id="6" dur="4500"/>
                                        <p:tgtEl>
                                          <p:spTgt spid="5"/>
                                        </p:tgtEl>
                                        <p:attrNameLst>
                                          <p:attrName>ppt_x</p:attrName>
                                        </p:attrNameLst>
                                      </p:cBhvr>
                                      <p:tavLst>
                                        <p:tav tm="0">
                                          <p:val>
                                            <p:strVal val="ppt_x"/>
                                          </p:val>
                                        </p:tav>
                                        <p:tav tm="100000">
                                          <p:val>
                                            <p:strVal val="0-ppt_w/2"/>
                                          </p:val>
                                        </p:tav>
                                      </p:tavLst>
                                    </p:anim>
                                    <p:anim calcmode="lin" valueType="num">
                                      <p:cBhvr additive="base">
                                        <p:cTn id="7" dur="4500"/>
                                        <p:tgtEl>
                                          <p:spTgt spid="5"/>
                                        </p:tgtEl>
                                        <p:attrNameLst>
                                          <p:attrName>ppt_y</p:attrName>
                                        </p:attrNameLst>
                                      </p:cBhvr>
                                      <p:tavLst>
                                        <p:tav tm="0">
                                          <p:val>
                                            <p:strVal val="ppt_y"/>
                                          </p:val>
                                        </p:tav>
                                        <p:tav tm="100000">
                                          <p:val>
                                            <p:strVal val="ppt_y"/>
                                          </p:val>
                                        </p:tav>
                                      </p:tavLst>
                                    </p:anim>
                                    <p:set>
                                      <p:cBhvr>
                                        <p:cTn id="8" dur="1" fill="hold">
                                          <p:stCondLst>
                                            <p:cond delay="4499"/>
                                          </p:stCondLst>
                                        </p:cTn>
                                        <p:tgtEl>
                                          <p:spTgt spid="5"/>
                                        </p:tgtEl>
                                        <p:attrNameLst>
                                          <p:attrName>style.visibility</p:attrName>
                                        </p:attrNameLst>
                                      </p:cBhvr>
                                      <p:to>
                                        <p:strVal val="hidden"/>
                                      </p:to>
                                    </p:set>
                                  </p:childTnLst>
                                </p:cTn>
                              </p:par>
                              <p:par>
                                <p:cTn id="9" presetID="7" presetClass="exit" presetSubtype="2" fill="hold" nodeType="withEffect">
                                  <p:stCondLst>
                                    <p:cond delay="0"/>
                                  </p:stCondLst>
                                  <p:childTnLst>
                                    <p:anim calcmode="lin" valueType="num">
                                      <p:cBhvr additive="base">
                                        <p:cTn id="10" dur="4500"/>
                                        <p:tgtEl>
                                          <p:spTgt spid="6"/>
                                        </p:tgtEl>
                                        <p:attrNameLst>
                                          <p:attrName>ppt_x</p:attrName>
                                        </p:attrNameLst>
                                      </p:cBhvr>
                                      <p:tavLst>
                                        <p:tav tm="0">
                                          <p:val>
                                            <p:strVal val="ppt_x"/>
                                          </p:val>
                                        </p:tav>
                                        <p:tav tm="100000">
                                          <p:val>
                                            <p:strVal val="1+ppt_w/2"/>
                                          </p:val>
                                        </p:tav>
                                      </p:tavLst>
                                    </p:anim>
                                    <p:anim calcmode="lin" valueType="num">
                                      <p:cBhvr additive="base">
                                        <p:cTn id="11" dur="4500"/>
                                        <p:tgtEl>
                                          <p:spTgt spid="6"/>
                                        </p:tgtEl>
                                        <p:attrNameLst>
                                          <p:attrName>ppt_y</p:attrName>
                                        </p:attrNameLst>
                                      </p:cBhvr>
                                      <p:tavLst>
                                        <p:tav tm="0">
                                          <p:val>
                                            <p:strVal val="ppt_y"/>
                                          </p:val>
                                        </p:tav>
                                        <p:tav tm="100000">
                                          <p:val>
                                            <p:strVal val="ppt_y"/>
                                          </p:val>
                                        </p:tav>
                                      </p:tavLst>
                                    </p:anim>
                                    <p:set>
                                      <p:cBhvr>
                                        <p:cTn id="12" dur="1" fill="hold">
                                          <p:stCondLst>
                                            <p:cond delay="44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Users\Eleni\Desktop\feliz dia de la madre Helen\Diapositiva31.JPG"/>
          <p:cNvPicPr>
            <a:picLocks noChangeAspect="1" noChangeArrowheads="1"/>
          </p:cNvPicPr>
          <p:nvPr/>
        </p:nvPicPr>
        <p:blipFill>
          <a:blip r:embed="rId2" cstate="print"/>
          <a:stretch>
            <a:fillRect/>
          </a:stretch>
        </p:blipFill>
        <p:spPr bwMode="auto">
          <a:xfrm>
            <a:off x="3693" y="4763"/>
            <a:ext cx="9128760" cy="5705475"/>
          </a:xfrm>
          <a:prstGeom prst="rect">
            <a:avLst/>
          </a:prstGeom>
          <a:noFill/>
          <a:ln w="9525">
            <a:noFill/>
            <a:miter lim="800000"/>
            <a:headEnd/>
            <a:tailEnd/>
          </a:ln>
        </p:spPr>
      </p:pic>
      <p:pic>
        <p:nvPicPr>
          <p:cNvPr id="3" name="Picture 19" descr="C:\Users\Eleni\Desktop\feliz dia de la madre Helen\Diapositiva3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Valdepeñas es la capital del vino de La Macha y una de las villas más bonitas de la provincia de Ciudad Real. Se sitúa a 60 kilómetros de la capital de la provincia, cerca de Sierra Morena, y tiene un importante patrimonio en sus edificios religiosos.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checker/>
      </p:transition>
    </mc:Choice>
    <mc:Fallback xmlns="">
      <p:transition spd="slow" advTm="30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 presetClass="exit" presetSubtype="8"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0-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vertical)">
                                      <p:cBhvr>
                                        <p:cTn id="14" dur="5000"/>
                                        <p:tgtEl>
                                          <p:spTgt spid="2"/>
                                        </p:tgtEl>
                                      </p:cBhvr>
                                    </p:animEffect>
                                  </p:childTnLst>
                                </p:cTn>
                              </p:par>
                              <p:par>
                                <p:cTn id="15" presetID="2" presetClass="entr" presetSubtype="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0" fill="hold"/>
                                        <p:tgtEl>
                                          <p:spTgt spid="2"/>
                                        </p:tgtEl>
                                        <p:attrNameLst>
                                          <p:attrName>ppt_x</p:attrName>
                                        </p:attrNameLst>
                                      </p:cBhvr>
                                      <p:tavLst>
                                        <p:tav tm="0">
                                          <p:val>
                                            <p:strVal val="1+#ppt_w/2"/>
                                          </p:val>
                                        </p:tav>
                                        <p:tav tm="100000">
                                          <p:val>
                                            <p:strVal val="#ppt_x"/>
                                          </p:val>
                                        </p:tav>
                                      </p:tavLst>
                                    </p:anim>
                                    <p:anim calcmode="lin" valueType="num">
                                      <p:cBhvr additive="base">
                                        <p:cTn id="18" dur="50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Users\Eleni\Desktop\feliz dia de la madre Helen\Diapositiva17.JPG"/>
          <p:cNvPicPr>
            <a:picLocks noChangeAspect="1" noChangeArrowheads="1"/>
          </p:cNvPicPr>
          <p:nvPr/>
        </p:nvPicPr>
        <p:blipFill>
          <a:blip r:embed="rId2" cstate="print"/>
          <a:stretch>
            <a:fillRect/>
          </a:stretch>
        </p:blipFill>
        <p:spPr bwMode="auto">
          <a:xfrm>
            <a:off x="-12650" y="3175"/>
            <a:ext cx="9156719" cy="5715000"/>
          </a:xfrm>
          <a:prstGeom prst="rect">
            <a:avLst/>
          </a:prstGeom>
          <a:noFill/>
          <a:ln w="9525">
            <a:noFill/>
            <a:miter lim="800000"/>
            <a:headEnd/>
            <a:tailEnd/>
          </a:ln>
        </p:spPr>
      </p:pic>
      <p:pic>
        <p:nvPicPr>
          <p:cNvPr id="3" name="Picture 7" descr="C:\Users\Eleni\Desktop\feliz dia de la madre Helen\Diapositiva26.JPG"/>
          <p:cNvPicPr>
            <a:picLocks noChangeAspect="1" noChangeArrowheads="1"/>
          </p:cNvPicPr>
          <p:nvPr/>
        </p:nvPicPr>
        <p:blipFill>
          <a:blip r:embed="rId2" cstate="print"/>
          <a:stretch>
            <a:fillRect/>
          </a:stretch>
        </p:blipFill>
        <p:spPr bwMode="auto">
          <a:xfrm>
            <a:off x="0" y="7938"/>
            <a:ext cx="9144000" cy="5707062"/>
          </a:xfrm>
          <a:prstGeom prst="rect">
            <a:avLst/>
          </a:prstGeom>
          <a:noFill/>
          <a:ln w="9525">
            <a:noFill/>
            <a:miter lim="800000"/>
            <a:headEnd/>
            <a:tailEnd/>
          </a:ln>
        </p:spPr>
      </p:pic>
      <p:sp>
        <p:nvSpPr>
          <p:cNvPr id="4" name="3 CuadroTexto"/>
          <p:cNvSpPr txBox="1"/>
          <p:nvPr/>
        </p:nvSpPr>
        <p:spPr>
          <a:xfrm>
            <a:off x="755576"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cobró gran relevancia por la estancia de los Reyes Católicos durante la campaña contra el Reino de Granada.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9000">
        <p15:prstTrans prst="peelOff"/>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vertical)">
                                      <p:cBhvr>
                                        <p:cTn id="10" dur="5000"/>
                                        <p:tgtEl>
                                          <p:spTgt spid="2"/>
                                        </p:tgtEl>
                                      </p:cBhvr>
                                    </p:animEffect>
                                  </p:childTnLst>
                                </p:cTn>
                              </p:par>
                              <p:par>
                                <p:cTn id="11" presetID="16" presetClass="entr" presetSubtype="37"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5000"/>
                                        <p:tgtEl>
                                          <p:spTgt spid="2"/>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ppt_w+.3"/>
                                          </p:val>
                                        </p:tav>
                                        <p:tav tm="100000">
                                          <p:val>
                                            <p:strVal val="#ppt_w"/>
                                          </p:val>
                                        </p:tav>
                                      </p:tavLst>
                                    </p:anim>
                                    <p:anim calcmode="lin" valueType="num">
                                      <p:cBhvr>
                                        <p:cTn id="17" dur="5000" fill="hold"/>
                                        <p:tgtEl>
                                          <p:spTgt spid="2"/>
                                        </p:tgtEl>
                                        <p:attrNameLst>
                                          <p:attrName>ppt_h</p:attrName>
                                        </p:attrNameLst>
                                      </p:cBhvr>
                                      <p:tavLst>
                                        <p:tav tm="0">
                                          <p:val>
                                            <p:strVal val="#ppt_h"/>
                                          </p:val>
                                        </p:tav>
                                        <p:tav tm="100000">
                                          <p:val>
                                            <p:strVal val="#ppt_h"/>
                                          </p:val>
                                        </p:tav>
                                      </p:tavLst>
                                    </p:anim>
                                    <p:animEffect transition="in" filter="fade">
                                      <p:cBhvr>
                                        <p:cTn id="18" dur="5000"/>
                                        <p:tgtEl>
                                          <p:spTgt spid="2"/>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a:off x="0" y="-454868"/>
            <a:ext cx="9143999" cy="6480720"/>
          </a:xfrm>
          <a:prstGeom prst="rect">
            <a:avLst/>
          </a:prstGeom>
          <a:noFill/>
          <a:ln w="9525">
            <a:noFill/>
            <a:miter lim="800000"/>
            <a:headEnd/>
            <a:tailEnd/>
          </a:ln>
        </p:spPr>
      </p:pic>
      <p:sp>
        <p:nvSpPr>
          <p:cNvPr id="3" name="2 Forma libre"/>
          <p:cNvSpPr/>
          <p:nvPr/>
        </p:nvSpPr>
        <p:spPr>
          <a:xfrm flipH="1">
            <a:off x="7092950" y="877888"/>
            <a:ext cx="2051050" cy="414020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solidFill>
            <a:schemeClr val="tx2">
              <a:lumMod val="50000"/>
              <a:alpha val="67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7" name="6 Forma libre"/>
          <p:cNvSpPr/>
          <p:nvPr/>
        </p:nvSpPr>
        <p:spPr>
          <a:xfrm flipH="1">
            <a:off x="5867400" y="996950"/>
            <a:ext cx="1989138" cy="3960813"/>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solidFill>
            <a:schemeClr val="tx2">
              <a:lumMod val="50000"/>
              <a:alpha val="67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11" name="10 Forma libre"/>
          <p:cNvSpPr/>
          <p:nvPr/>
        </p:nvSpPr>
        <p:spPr>
          <a:xfrm flipH="1">
            <a:off x="4643438" y="1057275"/>
            <a:ext cx="1989137" cy="3900488"/>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solidFill>
            <a:schemeClr val="tx2">
              <a:lumMod val="50000"/>
              <a:alpha val="67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12" name="11 Forma libre"/>
          <p:cNvSpPr/>
          <p:nvPr/>
        </p:nvSpPr>
        <p:spPr>
          <a:xfrm>
            <a:off x="2555875" y="996950"/>
            <a:ext cx="1989138" cy="4021138"/>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solidFill>
            <a:schemeClr val="tx2">
              <a:lumMod val="50000"/>
              <a:alpha val="67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13" name="12 Forma libre"/>
          <p:cNvSpPr/>
          <p:nvPr/>
        </p:nvSpPr>
        <p:spPr>
          <a:xfrm>
            <a:off x="1187450" y="877888"/>
            <a:ext cx="1989138" cy="426085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solidFill>
            <a:schemeClr val="tx2">
              <a:lumMod val="50000"/>
              <a:alpha val="67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15" name="14 Forma libre"/>
          <p:cNvSpPr/>
          <p:nvPr/>
        </p:nvSpPr>
        <p:spPr>
          <a:xfrm>
            <a:off x="0" y="877888"/>
            <a:ext cx="1989138" cy="4198937"/>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solidFill>
            <a:schemeClr val="tx2">
              <a:lumMod val="50000"/>
              <a:alpha val="67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9" name="8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Paseando por su casco histórico se encuentran otros templos religiosos como la iglesia del Santo Cristo de la Misericordia, la ermita de la Veracruz y la iglesia de los Trinitarios; el Museo Municipal y el Museo de la Fundación Gregorio Prieto con importantes obras de grandes artísticas.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lythrough/>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anim calcmode="lin" valueType="num">
                                      <p:cBhvr>
                                        <p:cTn id="9"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7"/>
                                        </p:tgtEl>
                                        <p:attrNameLst>
                                          <p:attrName>ppt_y</p:attrName>
                                        </p:attrNameLst>
                                      </p:cBhvr>
                                      <p:tavLst>
                                        <p:tav tm="0" fmla="#ppt_y+(sin(-2*pi*(1-$))*-#ppt_x+cos(-2*pi*(1-$))*(1-#ppt_y))*(1-$)">
                                          <p:val>
                                            <p:fltVal val="0"/>
                                          </p:val>
                                        </p:tav>
                                        <p:tav tm="100000">
                                          <p:val>
                                            <p:fltVal val="1"/>
                                          </p:val>
                                        </p:tav>
                                      </p:tavLst>
                                    </p:anim>
                                  </p:childTnLst>
                                </p:cTn>
                              </p:par>
                              <p:par>
                                <p:cTn id="11" presetID="2" presetClass="exit" presetSubtype="8" fill="hold" nodeType="withEffect">
                                  <p:stCondLst>
                                    <p:cond delay="0"/>
                                  </p:stCondLst>
                                  <p:childTnLst>
                                    <p:anim calcmode="lin" valueType="num">
                                      <p:cBhvr additive="base">
                                        <p:cTn id="12" dur="5000"/>
                                        <p:tgtEl>
                                          <p:spTgt spid="7"/>
                                        </p:tgtEl>
                                        <p:attrNameLst>
                                          <p:attrName>ppt_x</p:attrName>
                                        </p:attrNameLst>
                                      </p:cBhvr>
                                      <p:tavLst>
                                        <p:tav tm="0">
                                          <p:val>
                                            <p:strVal val="ppt_x"/>
                                          </p:val>
                                        </p:tav>
                                        <p:tav tm="100000">
                                          <p:val>
                                            <p:strVal val="0-ppt_w/2"/>
                                          </p:val>
                                        </p:tav>
                                      </p:tavLst>
                                    </p:anim>
                                    <p:anim calcmode="lin" valueType="num">
                                      <p:cBhvr additive="base">
                                        <p:cTn id="13" dur="5000"/>
                                        <p:tgtEl>
                                          <p:spTgt spid="7"/>
                                        </p:tgtEl>
                                        <p:attrNameLst>
                                          <p:attrName>ppt_y</p:attrName>
                                        </p:attrNameLst>
                                      </p:cBhvr>
                                      <p:tavLst>
                                        <p:tav tm="0">
                                          <p:val>
                                            <p:strVal val="ppt_y"/>
                                          </p:val>
                                        </p:tav>
                                        <p:tav tm="100000">
                                          <p:val>
                                            <p:strVal val="ppt_y"/>
                                          </p:val>
                                        </p:tav>
                                      </p:tavLst>
                                    </p:anim>
                                    <p:set>
                                      <p:cBhvr>
                                        <p:cTn id="14" dur="1" fill="hold">
                                          <p:stCondLst>
                                            <p:cond delay="4999"/>
                                          </p:stCondLst>
                                        </p:cTn>
                                        <p:tgtEl>
                                          <p:spTgt spid="7"/>
                                        </p:tgtEl>
                                        <p:attrNameLst>
                                          <p:attrName>style.visibility</p:attrName>
                                        </p:attrNameLst>
                                      </p:cBhvr>
                                      <p:to>
                                        <p:strVal val="hidden"/>
                                      </p:to>
                                    </p:set>
                                  </p:childTnLst>
                                </p:cTn>
                              </p:par>
                              <p:par>
                                <p:cTn id="15" presetID="15"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fltVal val="0"/>
                                          </p:val>
                                        </p:tav>
                                        <p:tav tm="100000">
                                          <p:val>
                                            <p:strVal val="#ppt_w"/>
                                          </p:val>
                                        </p:tav>
                                      </p:tavLst>
                                    </p:anim>
                                    <p:anim calcmode="lin" valueType="num">
                                      <p:cBhvr>
                                        <p:cTn id="18" dur="5000" fill="hold"/>
                                        <p:tgtEl>
                                          <p:spTgt spid="3"/>
                                        </p:tgtEl>
                                        <p:attrNameLst>
                                          <p:attrName>ppt_h</p:attrName>
                                        </p:attrNameLst>
                                      </p:cBhvr>
                                      <p:tavLst>
                                        <p:tav tm="0">
                                          <p:val>
                                            <p:fltVal val="0"/>
                                          </p:val>
                                        </p:tav>
                                        <p:tav tm="100000">
                                          <p:val>
                                            <p:strVal val="#ppt_h"/>
                                          </p:val>
                                        </p:tav>
                                      </p:tavLst>
                                    </p:anim>
                                    <p:anim calcmode="lin" valueType="num">
                                      <p:cBhvr>
                                        <p:cTn id="19"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0" dur="5000" fill="hold"/>
                                        <p:tgtEl>
                                          <p:spTgt spid="3"/>
                                        </p:tgtEl>
                                        <p:attrNameLst>
                                          <p:attrName>ppt_y</p:attrName>
                                        </p:attrNameLst>
                                      </p:cBhvr>
                                      <p:tavLst>
                                        <p:tav tm="0" fmla="#ppt_y+(sin(-2*pi*(1-$))*-#ppt_x+cos(-2*pi*(1-$))*(1-#ppt_y))*(1-$)">
                                          <p:val>
                                            <p:fltVal val="0"/>
                                          </p:val>
                                        </p:tav>
                                        <p:tav tm="100000">
                                          <p:val>
                                            <p:fltVal val="1"/>
                                          </p:val>
                                        </p:tav>
                                      </p:tavLst>
                                    </p:anim>
                                  </p:childTnLst>
                                </p:cTn>
                              </p:par>
                              <p:par>
                                <p:cTn id="21" presetID="2" presetClass="exit" presetSubtype="8" fill="hold" nodeType="withEffect">
                                  <p:stCondLst>
                                    <p:cond delay="0"/>
                                  </p:stCondLst>
                                  <p:childTnLst>
                                    <p:anim calcmode="lin" valueType="num">
                                      <p:cBhvr additive="base">
                                        <p:cTn id="22" dur="5000"/>
                                        <p:tgtEl>
                                          <p:spTgt spid="3"/>
                                        </p:tgtEl>
                                        <p:attrNameLst>
                                          <p:attrName>ppt_x</p:attrName>
                                        </p:attrNameLst>
                                      </p:cBhvr>
                                      <p:tavLst>
                                        <p:tav tm="0">
                                          <p:val>
                                            <p:strVal val="ppt_x"/>
                                          </p:val>
                                        </p:tav>
                                        <p:tav tm="100000">
                                          <p:val>
                                            <p:strVal val="0-ppt_w/2"/>
                                          </p:val>
                                        </p:tav>
                                      </p:tavLst>
                                    </p:anim>
                                    <p:anim calcmode="lin" valueType="num">
                                      <p:cBhvr additive="base">
                                        <p:cTn id="23" dur="5000"/>
                                        <p:tgtEl>
                                          <p:spTgt spid="3"/>
                                        </p:tgtEl>
                                        <p:attrNameLst>
                                          <p:attrName>ppt_y</p:attrName>
                                        </p:attrNameLst>
                                      </p:cBhvr>
                                      <p:tavLst>
                                        <p:tav tm="0">
                                          <p:val>
                                            <p:strVal val="ppt_y"/>
                                          </p:val>
                                        </p:tav>
                                        <p:tav tm="100000">
                                          <p:val>
                                            <p:strVal val="ppt_y"/>
                                          </p:val>
                                        </p:tav>
                                      </p:tavLst>
                                    </p:anim>
                                    <p:set>
                                      <p:cBhvr>
                                        <p:cTn id="24" dur="1" fill="hold">
                                          <p:stCondLst>
                                            <p:cond delay="4999"/>
                                          </p:stCondLst>
                                        </p:cTn>
                                        <p:tgtEl>
                                          <p:spTgt spid="3"/>
                                        </p:tgtEl>
                                        <p:attrNameLst>
                                          <p:attrName>style.visibility</p:attrName>
                                        </p:attrNameLst>
                                      </p:cBhvr>
                                      <p:to>
                                        <p:strVal val="hidden"/>
                                      </p:to>
                                    </p:set>
                                  </p:childTnLst>
                                </p:cTn>
                              </p:par>
                              <p:par>
                                <p:cTn id="25" presetID="1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0" fill="hold"/>
                                        <p:tgtEl>
                                          <p:spTgt spid="11"/>
                                        </p:tgtEl>
                                        <p:attrNameLst>
                                          <p:attrName>ppt_w</p:attrName>
                                        </p:attrNameLst>
                                      </p:cBhvr>
                                      <p:tavLst>
                                        <p:tav tm="0">
                                          <p:val>
                                            <p:fltVal val="0"/>
                                          </p:val>
                                        </p:tav>
                                        <p:tav tm="100000">
                                          <p:val>
                                            <p:strVal val="#ppt_w"/>
                                          </p:val>
                                        </p:tav>
                                      </p:tavLst>
                                    </p:anim>
                                    <p:anim calcmode="lin" valueType="num">
                                      <p:cBhvr>
                                        <p:cTn id="28" dur="5000" fill="hold"/>
                                        <p:tgtEl>
                                          <p:spTgt spid="11"/>
                                        </p:tgtEl>
                                        <p:attrNameLst>
                                          <p:attrName>ppt_h</p:attrName>
                                        </p:attrNameLst>
                                      </p:cBhvr>
                                      <p:tavLst>
                                        <p:tav tm="0">
                                          <p:val>
                                            <p:fltVal val="0"/>
                                          </p:val>
                                        </p:tav>
                                        <p:tav tm="100000">
                                          <p:val>
                                            <p:strVal val="#ppt_h"/>
                                          </p:val>
                                        </p:tav>
                                      </p:tavLst>
                                    </p:anim>
                                    <p:anim calcmode="lin" valueType="num">
                                      <p:cBhvr>
                                        <p:cTn id="29"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0" dur="5000" fill="hold"/>
                                        <p:tgtEl>
                                          <p:spTgt spid="11"/>
                                        </p:tgtEl>
                                        <p:attrNameLst>
                                          <p:attrName>ppt_y</p:attrName>
                                        </p:attrNameLst>
                                      </p:cBhvr>
                                      <p:tavLst>
                                        <p:tav tm="0" fmla="#ppt_y+(sin(-2*pi*(1-$))*-#ppt_x+cos(-2*pi*(1-$))*(1-#ppt_y))*(1-$)">
                                          <p:val>
                                            <p:fltVal val="0"/>
                                          </p:val>
                                        </p:tav>
                                        <p:tav tm="100000">
                                          <p:val>
                                            <p:fltVal val="1"/>
                                          </p:val>
                                        </p:tav>
                                      </p:tavLst>
                                    </p:anim>
                                  </p:childTnLst>
                                </p:cTn>
                              </p:par>
                              <p:par>
                                <p:cTn id="31" presetID="2" presetClass="exit" presetSubtype="8" fill="hold" nodeType="withEffect">
                                  <p:stCondLst>
                                    <p:cond delay="0"/>
                                  </p:stCondLst>
                                  <p:childTnLst>
                                    <p:anim calcmode="lin" valueType="num">
                                      <p:cBhvr additive="base">
                                        <p:cTn id="32" dur="5000"/>
                                        <p:tgtEl>
                                          <p:spTgt spid="11"/>
                                        </p:tgtEl>
                                        <p:attrNameLst>
                                          <p:attrName>ppt_x</p:attrName>
                                        </p:attrNameLst>
                                      </p:cBhvr>
                                      <p:tavLst>
                                        <p:tav tm="0">
                                          <p:val>
                                            <p:strVal val="ppt_x"/>
                                          </p:val>
                                        </p:tav>
                                        <p:tav tm="100000">
                                          <p:val>
                                            <p:strVal val="0-ppt_w/2"/>
                                          </p:val>
                                        </p:tav>
                                      </p:tavLst>
                                    </p:anim>
                                    <p:anim calcmode="lin" valueType="num">
                                      <p:cBhvr additive="base">
                                        <p:cTn id="33" dur="5000"/>
                                        <p:tgtEl>
                                          <p:spTgt spid="11"/>
                                        </p:tgtEl>
                                        <p:attrNameLst>
                                          <p:attrName>ppt_y</p:attrName>
                                        </p:attrNameLst>
                                      </p:cBhvr>
                                      <p:tavLst>
                                        <p:tav tm="0">
                                          <p:val>
                                            <p:strVal val="ppt_y"/>
                                          </p:val>
                                        </p:tav>
                                        <p:tav tm="100000">
                                          <p:val>
                                            <p:strVal val="ppt_y"/>
                                          </p:val>
                                        </p:tav>
                                      </p:tavLst>
                                    </p:anim>
                                    <p:set>
                                      <p:cBhvr>
                                        <p:cTn id="34" dur="1" fill="hold">
                                          <p:stCondLst>
                                            <p:cond delay="4999"/>
                                          </p:stCondLst>
                                        </p:cTn>
                                        <p:tgtEl>
                                          <p:spTgt spid="11"/>
                                        </p:tgtEl>
                                        <p:attrNameLst>
                                          <p:attrName>style.visibility</p:attrName>
                                        </p:attrNameLst>
                                      </p:cBhvr>
                                      <p:to>
                                        <p:strVal val="hidden"/>
                                      </p:to>
                                    </p:set>
                                  </p:childTnLst>
                                </p:cTn>
                              </p:par>
                              <p:par>
                                <p:cTn id="35" presetID="15"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0" fill="hold"/>
                                        <p:tgtEl>
                                          <p:spTgt spid="12"/>
                                        </p:tgtEl>
                                        <p:attrNameLst>
                                          <p:attrName>ppt_w</p:attrName>
                                        </p:attrNameLst>
                                      </p:cBhvr>
                                      <p:tavLst>
                                        <p:tav tm="0">
                                          <p:val>
                                            <p:fltVal val="0"/>
                                          </p:val>
                                        </p:tav>
                                        <p:tav tm="100000">
                                          <p:val>
                                            <p:strVal val="#ppt_w"/>
                                          </p:val>
                                        </p:tav>
                                      </p:tavLst>
                                    </p:anim>
                                    <p:anim calcmode="lin" valueType="num">
                                      <p:cBhvr>
                                        <p:cTn id="38" dur="5000" fill="hold"/>
                                        <p:tgtEl>
                                          <p:spTgt spid="12"/>
                                        </p:tgtEl>
                                        <p:attrNameLst>
                                          <p:attrName>ppt_h</p:attrName>
                                        </p:attrNameLst>
                                      </p:cBhvr>
                                      <p:tavLst>
                                        <p:tav tm="0">
                                          <p:val>
                                            <p:fltVal val="0"/>
                                          </p:val>
                                        </p:tav>
                                        <p:tav tm="100000">
                                          <p:val>
                                            <p:strVal val="#ppt_h"/>
                                          </p:val>
                                        </p:tav>
                                      </p:tavLst>
                                    </p:anim>
                                    <p:anim calcmode="lin" valueType="num">
                                      <p:cBhvr>
                                        <p:cTn id="39" dur="5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0" dur="5000" fill="hold"/>
                                        <p:tgtEl>
                                          <p:spTgt spid="12"/>
                                        </p:tgtEl>
                                        <p:attrNameLst>
                                          <p:attrName>ppt_y</p:attrName>
                                        </p:attrNameLst>
                                      </p:cBhvr>
                                      <p:tavLst>
                                        <p:tav tm="0" fmla="#ppt_y+(sin(-2*pi*(1-$))*-#ppt_x+cos(-2*pi*(1-$))*(1-#ppt_y))*(1-$)">
                                          <p:val>
                                            <p:fltVal val="0"/>
                                          </p:val>
                                        </p:tav>
                                        <p:tav tm="100000">
                                          <p:val>
                                            <p:fltVal val="1"/>
                                          </p:val>
                                        </p:tav>
                                      </p:tavLst>
                                    </p:anim>
                                  </p:childTnLst>
                                </p:cTn>
                              </p:par>
                              <p:par>
                                <p:cTn id="41" presetID="2" presetClass="exit" presetSubtype="2" fill="hold" nodeType="withEffect">
                                  <p:stCondLst>
                                    <p:cond delay="0"/>
                                  </p:stCondLst>
                                  <p:childTnLst>
                                    <p:anim calcmode="lin" valueType="num">
                                      <p:cBhvr additive="base">
                                        <p:cTn id="42" dur="5000"/>
                                        <p:tgtEl>
                                          <p:spTgt spid="12"/>
                                        </p:tgtEl>
                                        <p:attrNameLst>
                                          <p:attrName>ppt_x</p:attrName>
                                        </p:attrNameLst>
                                      </p:cBhvr>
                                      <p:tavLst>
                                        <p:tav tm="0">
                                          <p:val>
                                            <p:strVal val="ppt_x"/>
                                          </p:val>
                                        </p:tav>
                                        <p:tav tm="100000">
                                          <p:val>
                                            <p:strVal val="1+ppt_w/2"/>
                                          </p:val>
                                        </p:tav>
                                      </p:tavLst>
                                    </p:anim>
                                    <p:anim calcmode="lin" valueType="num">
                                      <p:cBhvr additive="base">
                                        <p:cTn id="43" dur="5000"/>
                                        <p:tgtEl>
                                          <p:spTgt spid="12"/>
                                        </p:tgtEl>
                                        <p:attrNameLst>
                                          <p:attrName>ppt_y</p:attrName>
                                        </p:attrNameLst>
                                      </p:cBhvr>
                                      <p:tavLst>
                                        <p:tav tm="0">
                                          <p:val>
                                            <p:strVal val="ppt_y"/>
                                          </p:val>
                                        </p:tav>
                                        <p:tav tm="100000">
                                          <p:val>
                                            <p:strVal val="ppt_y"/>
                                          </p:val>
                                        </p:tav>
                                      </p:tavLst>
                                    </p:anim>
                                    <p:set>
                                      <p:cBhvr>
                                        <p:cTn id="44" dur="1" fill="hold">
                                          <p:stCondLst>
                                            <p:cond delay="4999"/>
                                          </p:stCondLst>
                                        </p:cTn>
                                        <p:tgtEl>
                                          <p:spTgt spid="12"/>
                                        </p:tgtEl>
                                        <p:attrNameLst>
                                          <p:attrName>style.visibility</p:attrName>
                                        </p:attrNameLst>
                                      </p:cBhvr>
                                      <p:to>
                                        <p:strVal val="hidden"/>
                                      </p:to>
                                    </p:set>
                                  </p:childTnLst>
                                </p:cTn>
                              </p:par>
                              <p:par>
                                <p:cTn id="45" presetID="15"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0" fill="hold"/>
                                        <p:tgtEl>
                                          <p:spTgt spid="13"/>
                                        </p:tgtEl>
                                        <p:attrNameLst>
                                          <p:attrName>ppt_w</p:attrName>
                                        </p:attrNameLst>
                                      </p:cBhvr>
                                      <p:tavLst>
                                        <p:tav tm="0">
                                          <p:val>
                                            <p:fltVal val="0"/>
                                          </p:val>
                                        </p:tav>
                                        <p:tav tm="100000">
                                          <p:val>
                                            <p:strVal val="#ppt_w"/>
                                          </p:val>
                                        </p:tav>
                                      </p:tavLst>
                                    </p:anim>
                                    <p:anim calcmode="lin" valueType="num">
                                      <p:cBhvr>
                                        <p:cTn id="48" dur="5000" fill="hold"/>
                                        <p:tgtEl>
                                          <p:spTgt spid="13"/>
                                        </p:tgtEl>
                                        <p:attrNameLst>
                                          <p:attrName>ppt_h</p:attrName>
                                        </p:attrNameLst>
                                      </p:cBhvr>
                                      <p:tavLst>
                                        <p:tav tm="0">
                                          <p:val>
                                            <p:fltVal val="0"/>
                                          </p:val>
                                        </p:tav>
                                        <p:tav tm="100000">
                                          <p:val>
                                            <p:strVal val="#ppt_h"/>
                                          </p:val>
                                        </p:tav>
                                      </p:tavLst>
                                    </p:anim>
                                    <p:anim calcmode="lin" valueType="num">
                                      <p:cBhvr>
                                        <p:cTn id="49"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0" dur="5000" fill="hold"/>
                                        <p:tgtEl>
                                          <p:spTgt spid="13"/>
                                        </p:tgtEl>
                                        <p:attrNameLst>
                                          <p:attrName>ppt_y</p:attrName>
                                        </p:attrNameLst>
                                      </p:cBhvr>
                                      <p:tavLst>
                                        <p:tav tm="0" fmla="#ppt_y+(sin(-2*pi*(1-$))*-#ppt_x+cos(-2*pi*(1-$))*(1-#ppt_y))*(1-$)">
                                          <p:val>
                                            <p:fltVal val="0"/>
                                          </p:val>
                                        </p:tav>
                                        <p:tav tm="100000">
                                          <p:val>
                                            <p:fltVal val="1"/>
                                          </p:val>
                                        </p:tav>
                                      </p:tavLst>
                                    </p:anim>
                                  </p:childTnLst>
                                </p:cTn>
                              </p:par>
                              <p:par>
                                <p:cTn id="51" presetID="2" presetClass="exit" presetSubtype="2" fill="hold" nodeType="withEffect">
                                  <p:stCondLst>
                                    <p:cond delay="0"/>
                                  </p:stCondLst>
                                  <p:childTnLst>
                                    <p:anim calcmode="lin" valueType="num">
                                      <p:cBhvr additive="base">
                                        <p:cTn id="52" dur="5000"/>
                                        <p:tgtEl>
                                          <p:spTgt spid="13"/>
                                        </p:tgtEl>
                                        <p:attrNameLst>
                                          <p:attrName>ppt_x</p:attrName>
                                        </p:attrNameLst>
                                      </p:cBhvr>
                                      <p:tavLst>
                                        <p:tav tm="0">
                                          <p:val>
                                            <p:strVal val="ppt_x"/>
                                          </p:val>
                                        </p:tav>
                                        <p:tav tm="100000">
                                          <p:val>
                                            <p:strVal val="1+ppt_w/2"/>
                                          </p:val>
                                        </p:tav>
                                      </p:tavLst>
                                    </p:anim>
                                    <p:anim calcmode="lin" valueType="num">
                                      <p:cBhvr additive="base">
                                        <p:cTn id="53" dur="5000"/>
                                        <p:tgtEl>
                                          <p:spTgt spid="13"/>
                                        </p:tgtEl>
                                        <p:attrNameLst>
                                          <p:attrName>ppt_y</p:attrName>
                                        </p:attrNameLst>
                                      </p:cBhvr>
                                      <p:tavLst>
                                        <p:tav tm="0">
                                          <p:val>
                                            <p:strVal val="ppt_y"/>
                                          </p:val>
                                        </p:tav>
                                        <p:tav tm="100000">
                                          <p:val>
                                            <p:strVal val="ppt_y"/>
                                          </p:val>
                                        </p:tav>
                                      </p:tavLst>
                                    </p:anim>
                                    <p:set>
                                      <p:cBhvr>
                                        <p:cTn id="54" dur="1" fill="hold">
                                          <p:stCondLst>
                                            <p:cond delay="4999"/>
                                          </p:stCondLst>
                                        </p:cTn>
                                        <p:tgtEl>
                                          <p:spTgt spid="13"/>
                                        </p:tgtEl>
                                        <p:attrNameLst>
                                          <p:attrName>style.visibility</p:attrName>
                                        </p:attrNameLst>
                                      </p:cBhvr>
                                      <p:to>
                                        <p:strVal val="hidden"/>
                                      </p:to>
                                    </p:set>
                                  </p:childTnLst>
                                </p:cTn>
                              </p:par>
                              <p:par>
                                <p:cTn id="55" presetID="15" presetClass="entr" presetSubtype="0"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0" fill="hold"/>
                                        <p:tgtEl>
                                          <p:spTgt spid="15"/>
                                        </p:tgtEl>
                                        <p:attrNameLst>
                                          <p:attrName>ppt_w</p:attrName>
                                        </p:attrNameLst>
                                      </p:cBhvr>
                                      <p:tavLst>
                                        <p:tav tm="0">
                                          <p:val>
                                            <p:fltVal val="0"/>
                                          </p:val>
                                        </p:tav>
                                        <p:tav tm="100000">
                                          <p:val>
                                            <p:strVal val="#ppt_w"/>
                                          </p:val>
                                        </p:tav>
                                      </p:tavLst>
                                    </p:anim>
                                    <p:anim calcmode="lin" valueType="num">
                                      <p:cBhvr>
                                        <p:cTn id="58" dur="5000" fill="hold"/>
                                        <p:tgtEl>
                                          <p:spTgt spid="15"/>
                                        </p:tgtEl>
                                        <p:attrNameLst>
                                          <p:attrName>ppt_h</p:attrName>
                                        </p:attrNameLst>
                                      </p:cBhvr>
                                      <p:tavLst>
                                        <p:tav tm="0">
                                          <p:val>
                                            <p:fltVal val="0"/>
                                          </p:val>
                                        </p:tav>
                                        <p:tav tm="100000">
                                          <p:val>
                                            <p:strVal val="#ppt_h"/>
                                          </p:val>
                                        </p:tav>
                                      </p:tavLst>
                                    </p:anim>
                                    <p:anim calcmode="lin" valueType="num">
                                      <p:cBhvr>
                                        <p:cTn id="59" dur="5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60" dur="5000" fill="hold"/>
                                        <p:tgtEl>
                                          <p:spTgt spid="15"/>
                                        </p:tgtEl>
                                        <p:attrNameLst>
                                          <p:attrName>ppt_y</p:attrName>
                                        </p:attrNameLst>
                                      </p:cBhvr>
                                      <p:tavLst>
                                        <p:tav tm="0" fmla="#ppt_y+(sin(-2*pi*(1-$))*-#ppt_x+cos(-2*pi*(1-$))*(1-#ppt_y))*(1-$)">
                                          <p:val>
                                            <p:fltVal val="0"/>
                                          </p:val>
                                        </p:tav>
                                        <p:tav tm="100000">
                                          <p:val>
                                            <p:fltVal val="1"/>
                                          </p:val>
                                        </p:tav>
                                      </p:tavLst>
                                    </p:anim>
                                  </p:childTnLst>
                                </p:cTn>
                              </p:par>
                              <p:par>
                                <p:cTn id="61" presetID="2" presetClass="exit" presetSubtype="2" fill="hold" nodeType="withEffect">
                                  <p:stCondLst>
                                    <p:cond delay="0"/>
                                  </p:stCondLst>
                                  <p:childTnLst>
                                    <p:anim calcmode="lin" valueType="num">
                                      <p:cBhvr additive="base">
                                        <p:cTn id="62" dur="5000"/>
                                        <p:tgtEl>
                                          <p:spTgt spid="15"/>
                                        </p:tgtEl>
                                        <p:attrNameLst>
                                          <p:attrName>ppt_x</p:attrName>
                                        </p:attrNameLst>
                                      </p:cBhvr>
                                      <p:tavLst>
                                        <p:tav tm="0">
                                          <p:val>
                                            <p:strVal val="ppt_x"/>
                                          </p:val>
                                        </p:tav>
                                        <p:tav tm="100000">
                                          <p:val>
                                            <p:strVal val="1+ppt_w/2"/>
                                          </p:val>
                                        </p:tav>
                                      </p:tavLst>
                                    </p:anim>
                                    <p:anim calcmode="lin" valueType="num">
                                      <p:cBhvr additive="base">
                                        <p:cTn id="63" dur="5000"/>
                                        <p:tgtEl>
                                          <p:spTgt spid="15"/>
                                        </p:tgtEl>
                                        <p:attrNameLst>
                                          <p:attrName>ppt_y</p:attrName>
                                        </p:attrNameLst>
                                      </p:cBhvr>
                                      <p:tavLst>
                                        <p:tav tm="0">
                                          <p:val>
                                            <p:strVal val="ppt_y"/>
                                          </p:val>
                                        </p:tav>
                                        <p:tav tm="100000">
                                          <p:val>
                                            <p:strVal val="ppt_y"/>
                                          </p:val>
                                        </p:tav>
                                      </p:tavLst>
                                    </p:anim>
                                    <p:set>
                                      <p:cBhvr>
                                        <p:cTn id="64" dur="1" fill="hold">
                                          <p:stCondLst>
                                            <p:cond delay="4999"/>
                                          </p:stCondLst>
                                        </p:cTn>
                                        <p:tgtEl>
                                          <p:spTgt spid="15"/>
                                        </p:tgtEl>
                                        <p:attrNameLst>
                                          <p:attrName>style.visibility</p:attrName>
                                        </p:attrNameLst>
                                      </p:cBhvr>
                                      <p:to>
                                        <p:strVal val="hidden"/>
                                      </p:to>
                                    </p:set>
                                  </p:childTnLst>
                                </p:cTn>
                              </p:par>
                              <p:par>
                                <p:cTn id="65" presetID="16" presetClass="entr" presetSubtype="42" fill="hold" nodeType="withEffect">
                                  <p:stCondLst>
                                    <p:cond delay="500"/>
                                  </p:stCondLst>
                                  <p:childTnLst>
                                    <p:set>
                                      <p:cBhvr>
                                        <p:cTn id="66" dur="1" fill="hold">
                                          <p:stCondLst>
                                            <p:cond delay="0"/>
                                          </p:stCondLst>
                                        </p:cTn>
                                        <p:tgtEl>
                                          <p:spTgt spid="17"/>
                                        </p:tgtEl>
                                        <p:attrNameLst>
                                          <p:attrName>style.visibility</p:attrName>
                                        </p:attrNameLst>
                                      </p:cBhvr>
                                      <p:to>
                                        <p:strVal val="visible"/>
                                      </p:to>
                                    </p:set>
                                    <p:animEffect transition="in" filter="barn(outHorizontal)">
                                      <p:cBhvr>
                                        <p:cTn id="67" dur="5000"/>
                                        <p:tgtEl>
                                          <p:spTgt spid="17"/>
                                        </p:tgtEl>
                                      </p:cBhvr>
                                    </p:animEffect>
                                  </p:childTnLst>
                                </p:cTn>
                              </p:par>
                              <p:par>
                                <p:cTn id="68" presetID="23" presetClass="entr" presetSubtype="272" fill="hold" nodeType="withEffect">
                                  <p:stCondLst>
                                    <p:cond delay="500"/>
                                  </p:stCondLst>
                                  <p:childTnLst>
                                    <p:set>
                                      <p:cBhvr>
                                        <p:cTn id="69" dur="1" fill="hold">
                                          <p:stCondLst>
                                            <p:cond delay="0"/>
                                          </p:stCondLst>
                                        </p:cTn>
                                        <p:tgtEl>
                                          <p:spTgt spid="17"/>
                                        </p:tgtEl>
                                        <p:attrNameLst>
                                          <p:attrName>style.visibility</p:attrName>
                                        </p:attrNameLst>
                                      </p:cBhvr>
                                      <p:to>
                                        <p:strVal val="visible"/>
                                      </p:to>
                                    </p:set>
                                    <p:anim calcmode="lin" valueType="num">
                                      <p:cBhvr>
                                        <p:cTn id="70" dur="5000" fill="hold"/>
                                        <p:tgtEl>
                                          <p:spTgt spid="17"/>
                                        </p:tgtEl>
                                        <p:attrNameLst>
                                          <p:attrName>ppt_w</p:attrName>
                                        </p:attrNameLst>
                                      </p:cBhvr>
                                      <p:tavLst>
                                        <p:tav tm="0">
                                          <p:val>
                                            <p:strVal val="2/3*#ppt_w"/>
                                          </p:val>
                                        </p:tav>
                                        <p:tav tm="100000">
                                          <p:val>
                                            <p:strVal val="#ppt_w"/>
                                          </p:val>
                                        </p:tav>
                                      </p:tavLst>
                                    </p:anim>
                                    <p:anim calcmode="lin" valueType="num">
                                      <p:cBhvr>
                                        <p:cTn id="71" dur="5000" fill="hold"/>
                                        <p:tgtEl>
                                          <p:spTgt spid="17"/>
                                        </p:tgtEl>
                                        <p:attrNameLst>
                                          <p:attrName>ppt_h</p:attrName>
                                        </p:attrNameLst>
                                      </p:cBhvr>
                                      <p:tavLst>
                                        <p:tav tm="0">
                                          <p:val>
                                            <p:strVal val="2/3*#ppt_h"/>
                                          </p:val>
                                        </p:tav>
                                        <p:tav tm="100000">
                                          <p:val>
                                            <p:strVal val="#ppt_h"/>
                                          </p:val>
                                        </p:tav>
                                      </p:tavLst>
                                    </p:anim>
                                  </p:childTnLst>
                                </p:cTn>
                              </p:par>
                            </p:childTnLst>
                          </p:cTn>
                        </p:par>
                        <p:par>
                          <p:cTn id="72" fill="hold">
                            <p:stCondLst>
                              <p:cond delay="55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9"/>
                                        </p:tgtEl>
                                        <p:attrNameLst>
                                          <p:attrName>style.visibility</p:attrName>
                                        </p:attrNameLst>
                                      </p:cBhvr>
                                      <p:to>
                                        <p:strVal val="visible"/>
                                      </p:to>
                                    </p:set>
                                    <p:animEffect transition="in" filter="fade">
                                      <p:cBhvr>
                                        <p:cTn id="75" dur="1000"/>
                                        <p:tgtEl>
                                          <p:spTgt spid="9"/>
                                        </p:tgtEl>
                                      </p:cBhvr>
                                    </p:animEffect>
                                    <p:anim calcmode="lin" valueType="num">
                                      <p:cBhvr>
                                        <p:cTn id="76" dur="1000" fill="hold"/>
                                        <p:tgtEl>
                                          <p:spTgt spid="9"/>
                                        </p:tgtEl>
                                        <p:attrNameLst>
                                          <p:attrName>ppt_x</p:attrName>
                                        </p:attrNameLst>
                                      </p:cBhvr>
                                      <p:tavLst>
                                        <p:tav tm="0">
                                          <p:val>
                                            <p:strVal val="#ppt_x-.1"/>
                                          </p:val>
                                        </p:tav>
                                        <p:tav tm="100000">
                                          <p:val>
                                            <p:strVal val="#ppt_x"/>
                                          </p:val>
                                        </p:tav>
                                      </p:tavLst>
                                    </p:anim>
                                    <p:anim calcmode="lin" valueType="num">
                                      <p:cBhvr>
                                        <p:cTn id="7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25.jpg"/>
          <p:cNvPicPr>
            <a:picLocks noChangeAspect="1"/>
          </p:cNvPicPr>
          <p:nvPr/>
        </p:nvPicPr>
        <p:blipFill>
          <a:blip r:embed="rId2" cstate="print"/>
          <a:stretch>
            <a:fillRect/>
          </a:stretch>
        </p:blipFill>
        <p:spPr bwMode="auto">
          <a:xfrm>
            <a:off x="17052" y="9525"/>
            <a:ext cx="9121012" cy="5668963"/>
          </a:xfrm>
          <a:prstGeom prst="rect">
            <a:avLst/>
          </a:prstGeom>
          <a:noFill/>
          <a:ln w="9525">
            <a:noFill/>
            <a:miter lim="800000"/>
            <a:headEnd/>
            <a:tailEnd/>
          </a:ln>
        </p:spPr>
      </p:pic>
      <p:pic>
        <p:nvPicPr>
          <p:cNvPr id="6" name="5 Imagen" descr="7625.jpg"/>
          <p:cNvPicPr>
            <a:picLocks noChangeAspect="1"/>
          </p:cNvPicPr>
          <p:nvPr/>
        </p:nvPicPr>
        <p:blipFill>
          <a:blip r:embed="rId2" cstate="print"/>
          <a:stretch>
            <a:fillRect/>
          </a:stretch>
        </p:blipFill>
        <p:spPr bwMode="auto">
          <a:xfrm>
            <a:off x="5421" y="4763"/>
            <a:ext cx="9136336" cy="5678487"/>
          </a:xfrm>
          <a:prstGeom prst="rect">
            <a:avLst/>
          </a:prstGeom>
          <a:noFill/>
          <a:ln w="9525">
            <a:noFill/>
            <a:miter lim="800000"/>
            <a:headEnd/>
            <a:tailEnd/>
          </a:ln>
        </p:spPr>
      </p:pic>
      <p:pic>
        <p:nvPicPr>
          <p:cNvPr id="7" name="6 Imagen" descr="7625.jpg"/>
          <p:cNvPicPr>
            <a:picLocks noChangeAspect="1"/>
          </p:cNvPicPr>
          <p:nvPr/>
        </p:nvPicPr>
        <p:blipFill>
          <a:blip r:embed="rId2" cstate="print"/>
          <a:stretch>
            <a:fillRect/>
          </a:stretch>
        </p:blipFill>
        <p:spPr bwMode="auto">
          <a:xfrm>
            <a:off x="0" y="0"/>
            <a:ext cx="9144000" cy="5683250"/>
          </a:xfrm>
          <a:prstGeom prst="rect">
            <a:avLst/>
          </a:prstGeom>
          <a:noFill/>
          <a:ln w="9525">
            <a:noFill/>
            <a:miter lim="800000"/>
            <a:headEnd/>
            <a:tailEnd/>
          </a:ln>
        </p:spPr>
      </p:pic>
      <p:sp>
        <p:nvSpPr>
          <p:cNvPr id="8" name="7 CuadroTexto"/>
          <p:cNvSpPr txBox="1"/>
          <p:nvPr/>
        </p:nvSpPr>
        <p:spPr>
          <a:xfrm>
            <a:off x="179512" y="4225652"/>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revitaliza el centro de la localidad tras una iniciativa que el alcalde copió de Lisboa. ¿Te imaginas ir andando por la calle, mirar para arriba y lo que ves son docenas de paraguas multicolores? Sí, sí… Blancos, amarillos, rojos, naranjas, verdes… ¡Todo un espectáculo! Pues lo puedes contemplar, si quieres en la localidad de Valdepeñas.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5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2/3*#ppt_w"/>
                                          </p:val>
                                        </p:tav>
                                        <p:tav tm="100000">
                                          <p:val>
                                            <p:strVal val="#ppt_w"/>
                                          </p:val>
                                        </p:tav>
                                      </p:tavLst>
                                    </p:anim>
                                    <p:anim calcmode="lin" valueType="num">
                                      <p:cBhvr>
                                        <p:cTn id="18" dur="5000" fill="hold"/>
                                        <p:tgtEl>
                                          <p:spTgt spid="6"/>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out)">
                                      <p:cBhvr>
                                        <p:cTn id="21" dur="5000"/>
                                        <p:tgtEl>
                                          <p:spTgt spid="7"/>
                                        </p:tgtEl>
                                      </p:cBhvr>
                                    </p:animEffect>
                                  </p:childTnLst>
                                </p:cTn>
                              </p:par>
                              <p:par>
                                <p:cTn id="22" presetID="23" presetClass="entr" presetSubtype="27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0" fill="hold"/>
                                        <p:tgtEl>
                                          <p:spTgt spid="7"/>
                                        </p:tgtEl>
                                        <p:attrNameLst>
                                          <p:attrName>ppt_w</p:attrName>
                                        </p:attrNameLst>
                                      </p:cBhvr>
                                      <p:tavLst>
                                        <p:tav tm="0">
                                          <p:val>
                                            <p:strVal val="2/3*#ppt_w"/>
                                          </p:val>
                                        </p:tav>
                                        <p:tav tm="100000">
                                          <p:val>
                                            <p:strVal val="#ppt_w"/>
                                          </p:val>
                                        </p:tav>
                                      </p:tavLst>
                                    </p:anim>
                                    <p:anim calcmode="lin" valueType="num">
                                      <p:cBhvr>
                                        <p:cTn id="25" dur="5000" fill="hold"/>
                                        <p:tgtEl>
                                          <p:spTgt spid="7"/>
                                        </p:tgtEl>
                                        <p:attrNameLst>
                                          <p:attrName>ppt_h</p:attrName>
                                        </p:attrNameLst>
                                      </p:cBhvr>
                                      <p:tavLst>
                                        <p:tav tm="0">
                                          <p:val>
                                            <p:strVal val="2/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tretch>
            <a:fillRect/>
          </a:stretch>
        </p:blipFill>
        <p:spPr bwMode="auto">
          <a:xfrm>
            <a:off x="1" y="1588"/>
            <a:ext cx="9143999" cy="5683250"/>
          </a:xfrm>
          <a:prstGeom prst="rect">
            <a:avLst/>
          </a:prstGeom>
          <a:noFill/>
          <a:ln w="9525">
            <a:noFill/>
            <a:miter lim="800000"/>
            <a:headEnd/>
            <a:tailEnd/>
          </a:ln>
        </p:spPr>
      </p:pic>
      <p:pic>
        <p:nvPicPr>
          <p:cNvPr id="5" name="4 Imagen" descr="3870306840_5dceaa61d4_b.jpg"/>
          <p:cNvPicPr>
            <a:picLocks noChangeAspect="1"/>
          </p:cNvPicPr>
          <p:nvPr/>
        </p:nvPicPr>
        <p:blipFill>
          <a:blip r:embed="rId2" cstate="print"/>
          <a:stretch>
            <a:fillRect/>
          </a:stretch>
        </p:blipFill>
        <p:spPr bwMode="auto">
          <a:xfrm>
            <a:off x="0" y="0"/>
            <a:ext cx="9143999" cy="5683250"/>
          </a:xfrm>
          <a:prstGeom prst="rect">
            <a:avLst/>
          </a:prstGeom>
          <a:noFill/>
          <a:ln w="9525">
            <a:noFill/>
            <a:miter lim="800000"/>
            <a:headEnd/>
            <a:tailEnd/>
          </a:ln>
        </p:spPr>
      </p:pic>
      <p:sp>
        <p:nvSpPr>
          <p:cNvPr id="4" name="3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alcalde de la ciudad, decidió copiar algo que había visto en un viaje a Lisboa y le encantó. Los paraguas de la capital portuguesa eran de dos colores: blanco y negro, pero él se quedó con la copla.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fill="hold" nodeType="withEffect">
                                  <p:stCondLst>
                                    <p:cond delay="0"/>
                                  </p:stCondLst>
                                  <p:childTnLst>
                                    <p:animRot by="5400000">
                                      <p:cBhvr>
                                        <p:cTn id="20" dur="2000" fill="hold"/>
                                        <p:tgtEl>
                                          <p:spTgt spid="6"/>
                                        </p:tgtEl>
                                        <p:attrNameLst>
                                          <p:attrName>r</p:attrName>
                                        </p:attrNameLst>
                                      </p:cBhvr>
                                    </p:animRot>
                                  </p:childTnLst>
                                </p:cTn>
                              </p:par>
                              <p:par>
                                <p:cTn id="21" presetID="8" presetClass="emph" presetSubtype="0" fill="hold" nodeType="withEffect">
                                  <p:stCondLst>
                                    <p:cond delay="2000"/>
                                  </p:stCondLst>
                                  <p:childTnLst>
                                    <p:animRot by="-5400000">
                                      <p:cBhvr>
                                        <p:cTn id="22" dur="3000" fill="hold"/>
                                        <p:tgtEl>
                                          <p:spTgt spid="6"/>
                                        </p:tgtEl>
                                        <p:attrNameLst>
                                          <p:attrName>r</p:attrName>
                                        </p:attrNameLst>
                                      </p:cBhvr>
                                    </p:animRo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oto_fiori_389.jpg"/>
          <p:cNvPicPr>
            <a:picLocks noChangeAspect="1"/>
          </p:cNvPicPr>
          <p:nvPr/>
        </p:nvPicPr>
        <p:blipFill>
          <a:blip r:embed="rId2" cstate="print"/>
          <a:stretch>
            <a:fillRect/>
          </a:stretch>
        </p:blipFill>
        <p:spPr bwMode="auto">
          <a:xfrm>
            <a:off x="11453" y="12700"/>
            <a:ext cx="9121095" cy="6298068"/>
          </a:xfrm>
          <a:prstGeom prst="rect">
            <a:avLst/>
          </a:prstGeom>
          <a:noFill/>
          <a:ln w="9525">
            <a:noFill/>
            <a:miter lim="800000"/>
            <a:headEnd/>
            <a:tailEnd/>
          </a:ln>
        </p:spPr>
      </p:pic>
      <p:pic>
        <p:nvPicPr>
          <p:cNvPr id="4" name="3 Imagen" descr="foto_fiori_389.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Hacía ya unos años que los comerciantes de esta zona, se quejaban que había quedado un poco huérfana de visitantes, le habían pedido al alcalde que colocara unas lonas. Y lo hicieron, pero había otros valdepeñeros que se quejaron porque argumentaban que quitaban toda la luz solar.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382860"/>
            <a:ext cx="9143999" cy="6480720"/>
          </a:xfrm>
          <a:prstGeom prst="rect">
            <a:avLst/>
          </a:prstGeom>
          <a:noFill/>
          <a:ln w="9525">
            <a:noFill/>
            <a:miter lim="800000"/>
            <a:headEnd/>
            <a:tailEnd/>
          </a:ln>
        </p:spPr>
      </p:pic>
      <p:sp>
        <p:nvSpPr>
          <p:cNvPr id="13" name="12 Marco"/>
          <p:cNvSpPr/>
          <p:nvPr/>
        </p:nvSpPr>
        <p:spPr>
          <a:xfrm>
            <a:off x="285750" y="238125"/>
            <a:ext cx="8643938" cy="5299075"/>
          </a:xfrm>
          <a:prstGeom prst="frame">
            <a:avLst>
              <a:gd name="adj1" fmla="val 7706"/>
            </a:avLst>
          </a:prstGeom>
          <a:solidFill>
            <a:schemeClr val="bg2">
              <a:lumMod val="60000"/>
              <a:lumOff val="40000"/>
              <a:alpha val="60000"/>
            </a:schemeClr>
          </a:solidFill>
          <a:ln w="6350">
            <a:solidFill>
              <a:schemeClr val="accent5">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4" name="13 Marco"/>
          <p:cNvSpPr/>
          <p:nvPr/>
        </p:nvSpPr>
        <p:spPr>
          <a:xfrm>
            <a:off x="857250" y="774700"/>
            <a:ext cx="7500938" cy="4286250"/>
          </a:xfrm>
          <a:prstGeom prst="frame">
            <a:avLst>
              <a:gd name="adj1" fmla="val 5880"/>
            </a:avLst>
          </a:prstGeom>
          <a:solidFill>
            <a:schemeClr val="bg2">
              <a:lumMod val="60000"/>
              <a:lumOff val="40000"/>
              <a:alpha val="60000"/>
            </a:schemeClr>
          </a:solidFill>
          <a:ln w="6350">
            <a:solidFill>
              <a:schemeClr val="accent5">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5" name="14 Marco"/>
          <p:cNvSpPr/>
          <p:nvPr/>
        </p:nvSpPr>
        <p:spPr>
          <a:xfrm>
            <a:off x="1285875" y="1131888"/>
            <a:ext cx="6643688" cy="3571875"/>
          </a:xfrm>
          <a:prstGeom prst="frame">
            <a:avLst>
              <a:gd name="adj1" fmla="val 9514"/>
            </a:avLst>
          </a:prstGeom>
          <a:solidFill>
            <a:schemeClr val="bg2">
              <a:lumMod val="60000"/>
              <a:lumOff val="40000"/>
              <a:alpha val="60000"/>
            </a:schemeClr>
          </a:solidFill>
          <a:ln w="6350">
            <a:solidFill>
              <a:schemeClr val="accent5">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6" name="15 Marco"/>
          <p:cNvSpPr/>
          <p:nvPr/>
        </p:nvSpPr>
        <p:spPr>
          <a:xfrm>
            <a:off x="1785938" y="1547813"/>
            <a:ext cx="5643562" cy="2738437"/>
          </a:xfrm>
          <a:prstGeom prst="frame">
            <a:avLst>
              <a:gd name="adj1" fmla="val 10726"/>
            </a:avLst>
          </a:prstGeom>
          <a:solidFill>
            <a:schemeClr val="bg2">
              <a:lumMod val="60000"/>
              <a:lumOff val="40000"/>
              <a:alpha val="60000"/>
            </a:schemeClr>
          </a:solidFill>
          <a:ln w="6350">
            <a:solidFill>
              <a:schemeClr val="accent5">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7" name="16 Marco"/>
          <p:cNvSpPr/>
          <p:nvPr/>
        </p:nvSpPr>
        <p:spPr>
          <a:xfrm>
            <a:off x="2286000" y="1905000"/>
            <a:ext cx="4714875" cy="2024063"/>
          </a:xfrm>
          <a:prstGeom prst="frame">
            <a:avLst>
              <a:gd name="adj1" fmla="val 16747"/>
            </a:avLst>
          </a:prstGeom>
          <a:solidFill>
            <a:schemeClr val="bg2">
              <a:lumMod val="60000"/>
              <a:lumOff val="40000"/>
              <a:alpha val="60000"/>
            </a:schemeClr>
          </a:solidFill>
          <a:ln w="6350">
            <a:solidFill>
              <a:schemeClr val="accent5">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8" name="17 Marco"/>
          <p:cNvSpPr/>
          <p:nvPr/>
        </p:nvSpPr>
        <p:spPr>
          <a:xfrm>
            <a:off x="2786063" y="2322513"/>
            <a:ext cx="3786187" cy="1249362"/>
          </a:xfrm>
          <a:prstGeom prst="frame">
            <a:avLst>
              <a:gd name="adj1" fmla="val 24844"/>
            </a:avLst>
          </a:prstGeom>
          <a:solidFill>
            <a:schemeClr val="bg2">
              <a:lumMod val="60000"/>
              <a:lumOff val="40000"/>
              <a:alpha val="60000"/>
            </a:schemeClr>
          </a:solidFill>
          <a:ln w="635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9" name="18 Marco"/>
          <p:cNvSpPr/>
          <p:nvPr/>
        </p:nvSpPr>
        <p:spPr>
          <a:xfrm>
            <a:off x="3286125" y="2679700"/>
            <a:ext cx="2857500" cy="534988"/>
          </a:xfrm>
          <a:prstGeom prst="frame">
            <a:avLst>
              <a:gd name="adj1" fmla="val 38177"/>
            </a:avLst>
          </a:prstGeom>
          <a:solidFill>
            <a:schemeClr val="bg2">
              <a:lumMod val="60000"/>
              <a:lumOff val="40000"/>
              <a:alpha val="60000"/>
            </a:schemeClr>
          </a:solidFill>
          <a:ln w="6350">
            <a:solidFill>
              <a:schemeClr val="accent5">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0" name="9 CuadroTexto"/>
          <p:cNvSpPr txBox="1"/>
          <p:nvPr/>
        </p:nvSpPr>
        <p:spPr>
          <a:xfrm>
            <a:off x="611560" y="4513684"/>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que en Lisboa se le encendió una lucecita y pensó que ésa era la solución: paraguas y más paraguas que ofrecieran una estampa diferente, que protegieran del sol pero que no impidieran el paso de la luz.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amond(in)">
                                      <p:cBhvr>
                                        <p:cTn id="7" dur="3000"/>
                                        <p:tgtEl>
                                          <p:spTgt spid="13"/>
                                        </p:tgtEl>
                                      </p:cBhvr>
                                    </p:animEffect>
                                  </p:childTnLst>
                                </p:cTn>
                              </p:par>
                              <p:par>
                                <p:cTn id="8" presetID="8" presetClass="entr" presetSubtype="16"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diamond(in)">
                                      <p:cBhvr>
                                        <p:cTn id="10" dur="3000"/>
                                        <p:tgtEl>
                                          <p:spTgt spid="14"/>
                                        </p:tgtEl>
                                      </p:cBhvr>
                                    </p:animEffect>
                                  </p:childTnLst>
                                </p:cTn>
                              </p:par>
                              <p:par>
                                <p:cTn id="11" presetID="8"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amond(in)">
                                      <p:cBhvr>
                                        <p:cTn id="13" dur="3000"/>
                                        <p:tgtEl>
                                          <p:spTgt spid="15"/>
                                        </p:tgtEl>
                                      </p:cBhvr>
                                    </p:animEffect>
                                  </p:childTnLst>
                                </p:cTn>
                              </p:par>
                              <p:par>
                                <p:cTn id="14" presetID="8" presetClass="entr" presetSubtype="16"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diamond(in)">
                                      <p:cBhvr>
                                        <p:cTn id="16" dur="3000"/>
                                        <p:tgtEl>
                                          <p:spTgt spid="16"/>
                                        </p:tgtEl>
                                      </p:cBhvr>
                                    </p:animEffect>
                                  </p:childTnLst>
                                </p:cTn>
                              </p:par>
                              <p:par>
                                <p:cTn id="17" presetID="8"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diamond(in)">
                                      <p:cBhvr>
                                        <p:cTn id="19" dur="3000"/>
                                        <p:tgtEl>
                                          <p:spTgt spid="17"/>
                                        </p:tgtEl>
                                      </p:cBhvr>
                                    </p:animEffect>
                                  </p:childTnLst>
                                </p:cTn>
                              </p:par>
                              <p:par>
                                <p:cTn id="20" presetID="8"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diamond(in)">
                                      <p:cBhvr>
                                        <p:cTn id="22" dur="3000"/>
                                        <p:tgtEl>
                                          <p:spTgt spid="18"/>
                                        </p:tgtEl>
                                      </p:cBhvr>
                                    </p:animEffect>
                                  </p:childTnLst>
                                </p:cTn>
                              </p:par>
                              <p:par>
                                <p:cTn id="23" presetID="8" presetClass="entr" presetSubtype="1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diamond(in)">
                                      <p:cBhvr>
                                        <p:cTn id="25" dur="3000"/>
                                        <p:tgtEl>
                                          <p:spTgt spid="19"/>
                                        </p:tgtEl>
                                      </p:cBhvr>
                                    </p:animEffect>
                                  </p:childTnLst>
                                </p:cTn>
                              </p:par>
                            </p:childTnLst>
                          </p:cTn>
                        </p:par>
                        <p:par>
                          <p:cTn id="26" fill="hold" nodeType="afterGroup">
                            <p:stCondLst>
                              <p:cond delay="3000"/>
                            </p:stCondLst>
                            <p:childTnLst>
                              <p:par>
                                <p:cTn id="27" presetID="8" presetClass="exit" presetSubtype="32" fill="hold" nodeType="afterEffect">
                                  <p:stCondLst>
                                    <p:cond delay="0"/>
                                  </p:stCondLst>
                                  <p:childTnLst>
                                    <p:animEffect transition="out" filter="diamond(out)">
                                      <p:cBhvr>
                                        <p:cTn id="28" dur="3000"/>
                                        <p:tgtEl>
                                          <p:spTgt spid="13"/>
                                        </p:tgtEl>
                                      </p:cBhvr>
                                    </p:animEffect>
                                    <p:set>
                                      <p:cBhvr>
                                        <p:cTn id="29" dur="1" fill="hold">
                                          <p:stCondLst>
                                            <p:cond delay="2999"/>
                                          </p:stCondLst>
                                        </p:cTn>
                                        <p:tgtEl>
                                          <p:spTgt spid="13"/>
                                        </p:tgtEl>
                                        <p:attrNameLst>
                                          <p:attrName>style.visibility</p:attrName>
                                        </p:attrNameLst>
                                      </p:cBhvr>
                                      <p:to>
                                        <p:strVal val="hidden"/>
                                      </p:to>
                                    </p:set>
                                  </p:childTnLst>
                                </p:cTn>
                              </p:par>
                              <p:par>
                                <p:cTn id="30" presetID="8" presetClass="exit" presetSubtype="32" fill="hold" nodeType="withEffect">
                                  <p:stCondLst>
                                    <p:cond delay="0"/>
                                  </p:stCondLst>
                                  <p:childTnLst>
                                    <p:animEffect transition="out" filter="diamond(out)">
                                      <p:cBhvr>
                                        <p:cTn id="31" dur="3000"/>
                                        <p:tgtEl>
                                          <p:spTgt spid="14"/>
                                        </p:tgtEl>
                                      </p:cBhvr>
                                    </p:animEffect>
                                    <p:set>
                                      <p:cBhvr>
                                        <p:cTn id="32" dur="1" fill="hold">
                                          <p:stCondLst>
                                            <p:cond delay="2999"/>
                                          </p:stCondLst>
                                        </p:cTn>
                                        <p:tgtEl>
                                          <p:spTgt spid="14"/>
                                        </p:tgtEl>
                                        <p:attrNameLst>
                                          <p:attrName>style.visibility</p:attrName>
                                        </p:attrNameLst>
                                      </p:cBhvr>
                                      <p:to>
                                        <p:strVal val="hidden"/>
                                      </p:to>
                                    </p:set>
                                  </p:childTnLst>
                                </p:cTn>
                              </p:par>
                              <p:par>
                                <p:cTn id="33" presetID="8" presetClass="exit" presetSubtype="32" fill="hold" nodeType="withEffect">
                                  <p:stCondLst>
                                    <p:cond delay="0"/>
                                  </p:stCondLst>
                                  <p:childTnLst>
                                    <p:animEffect transition="out" filter="diamond(out)">
                                      <p:cBhvr>
                                        <p:cTn id="34" dur="3000"/>
                                        <p:tgtEl>
                                          <p:spTgt spid="15"/>
                                        </p:tgtEl>
                                      </p:cBhvr>
                                    </p:animEffect>
                                    <p:set>
                                      <p:cBhvr>
                                        <p:cTn id="35" dur="1" fill="hold">
                                          <p:stCondLst>
                                            <p:cond delay="2999"/>
                                          </p:stCondLst>
                                        </p:cTn>
                                        <p:tgtEl>
                                          <p:spTgt spid="15"/>
                                        </p:tgtEl>
                                        <p:attrNameLst>
                                          <p:attrName>style.visibility</p:attrName>
                                        </p:attrNameLst>
                                      </p:cBhvr>
                                      <p:to>
                                        <p:strVal val="hidden"/>
                                      </p:to>
                                    </p:set>
                                  </p:childTnLst>
                                </p:cTn>
                              </p:par>
                              <p:par>
                                <p:cTn id="36" presetID="8" presetClass="exit" presetSubtype="32" fill="hold" nodeType="withEffect">
                                  <p:stCondLst>
                                    <p:cond delay="0"/>
                                  </p:stCondLst>
                                  <p:childTnLst>
                                    <p:animEffect transition="out" filter="diamond(out)">
                                      <p:cBhvr>
                                        <p:cTn id="37" dur="3000"/>
                                        <p:tgtEl>
                                          <p:spTgt spid="16"/>
                                        </p:tgtEl>
                                      </p:cBhvr>
                                    </p:animEffect>
                                    <p:set>
                                      <p:cBhvr>
                                        <p:cTn id="38" dur="1" fill="hold">
                                          <p:stCondLst>
                                            <p:cond delay="2999"/>
                                          </p:stCondLst>
                                        </p:cTn>
                                        <p:tgtEl>
                                          <p:spTgt spid="16"/>
                                        </p:tgtEl>
                                        <p:attrNameLst>
                                          <p:attrName>style.visibility</p:attrName>
                                        </p:attrNameLst>
                                      </p:cBhvr>
                                      <p:to>
                                        <p:strVal val="hidden"/>
                                      </p:to>
                                    </p:set>
                                  </p:childTnLst>
                                </p:cTn>
                              </p:par>
                              <p:par>
                                <p:cTn id="39" presetID="8" presetClass="exit" presetSubtype="32" fill="hold" nodeType="withEffect">
                                  <p:stCondLst>
                                    <p:cond delay="0"/>
                                  </p:stCondLst>
                                  <p:childTnLst>
                                    <p:animEffect transition="out" filter="diamond(out)">
                                      <p:cBhvr>
                                        <p:cTn id="40" dur="3000"/>
                                        <p:tgtEl>
                                          <p:spTgt spid="17"/>
                                        </p:tgtEl>
                                      </p:cBhvr>
                                    </p:animEffect>
                                    <p:set>
                                      <p:cBhvr>
                                        <p:cTn id="41" dur="1" fill="hold">
                                          <p:stCondLst>
                                            <p:cond delay="2999"/>
                                          </p:stCondLst>
                                        </p:cTn>
                                        <p:tgtEl>
                                          <p:spTgt spid="17"/>
                                        </p:tgtEl>
                                        <p:attrNameLst>
                                          <p:attrName>style.visibility</p:attrName>
                                        </p:attrNameLst>
                                      </p:cBhvr>
                                      <p:to>
                                        <p:strVal val="hidden"/>
                                      </p:to>
                                    </p:set>
                                  </p:childTnLst>
                                </p:cTn>
                              </p:par>
                              <p:par>
                                <p:cTn id="42" presetID="8" presetClass="exit" presetSubtype="32" fill="hold" nodeType="withEffect">
                                  <p:stCondLst>
                                    <p:cond delay="0"/>
                                  </p:stCondLst>
                                  <p:childTnLst>
                                    <p:animEffect transition="out" filter="diamond(out)">
                                      <p:cBhvr>
                                        <p:cTn id="43" dur="3000"/>
                                        <p:tgtEl>
                                          <p:spTgt spid="18"/>
                                        </p:tgtEl>
                                      </p:cBhvr>
                                    </p:animEffect>
                                    <p:set>
                                      <p:cBhvr>
                                        <p:cTn id="44" dur="1" fill="hold">
                                          <p:stCondLst>
                                            <p:cond delay="2999"/>
                                          </p:stCondLst>
                                        </p:cTn>
                                        <p:tgtEl>
                                          <p:spTgt spid="18"/>
                                        </p:tgtEl>
                                        <p:attrNameLst>
                                          <p:attrName>style.visibility</p:attrName>
                                        </p:attrNameLst>
                                      </p:cBhvr>
                                      <p:to>
                                        <p:strVal val="hidden"/>
                                      </p:to>
                                    </p:set>
                                  </p:childTnLst>
                                </p:cTn>
                              </p:par>
                              <p:par>
                                <p:cTn id="45" presetID="8" presetClass="exit" presetSubtype="32" fill="hold" nodeType="withEffect">
                                  <p:stCondLst>
                                    <p:cond delay="0"/>
                                  </p:stCondLst>
                                  <p:childTnLst>
                                    <p:animEffect transition="out" filter="diamond(out)">
                                      <p:cBhvr>
                                        <p:cTn id="46" dur="3000"/>
                                        <p:tgtEl>
                                          <p:spTgt spid="19"/>
                                        </p:tgtEl>
                                      </p:cBhvr>
                                    </p:animEffect>
                                    <p:set>
                                      <p:cBhvr>
                                        <p:cTn id="47" dur="1" fill="hold">
                                          <p:stCondLst>
                                            <p:cond delay="2999"/>
                                          </p:stCondLst>
                                        </p:cTn>
                                        <p:tgtEl>
                                          <p:spTgt spid="19"/>
                                        </p:tgtEl>
                                        <p:attrNameLst>
                                          <p:attrName>style.visibility</p:attrName>
                                        </p:attrNameLst>
                                      </p:cBhvr>
                                      <p:to>
                                        <p:strVal val="hidden"/>
                                      </p:to>
                                    </p:set>
                                  </p:childTnLst>
                                </p:cTn>
                              </p:par>
                              <p:par>
                                <p:cTn id="48" presetID="8" presetClass="entr" presetSubtype="32" fill="hold" nodeType="withEffect">
                                  <p:stCondLst>
                                    <p:cond delay="0"/>
                                  </p:stCondLst>
                                  <p:childTnLst>
                                    <p:set>
                                      <p:cBhvr>
                                        <p:cTn id="49" dur="1" fill="hold">
                                          <p:stCondLst>
                                            <p:cond delay="0"/>
                                          </p:stCondLst>
                                        </p:cTn>
                                        <p:tgtEl>
                                          <p:spTgt spid="1026"/>
                                        </p:tgtEl>
                                        <p:attrNameLst>
                                          <p:attrName>style.visibility</p:attrName>
                                        </p:attrNameLst>
                                      </p:cBhvr>
                                      <p:to>
                                        <p:strVal val="visible"/>
                                      </p:to>
                                    </p:set>
                                    <p:animEffect transition="in" filter="diamond(out)">
                                      <p:cBhvr>
                                        <p:cTn id="50" dur="3000"/>
                                        <p:tgtEl>
                                          <p:spTgt spid="1026"/>
                                        </p:tgtEl>
                                      </p:cBhvr>
                                    </p:animEffect>
                                  </p:childTnLst>
                                </p:cTn>
                              </p:par>
                              <p:par>
                                <p:cTn id="51" presetID="23" presetClass="entr" presetSubtype="288" fill="hold" nodeType="withEffect">
                                  <p:stCondLst>
                                    <p:cond delay="0"/>
                                  </p:stCondLst>
                                  <p:childTnLst>
                                    <p:set>
                                      <p:cBhvr>
                                        <p:cTn id="52" dur="1" fill="hold">
                                          <p:stCondLst>
                                            <p:cond delay="0"/>
                                          </p:stCondLst>
                                        </p:cTn>
                                        <p:tgtEl>
                                          <p:spTgt spid="1026"/>
                                        </p:tgtEl>
                                        <p:attrNameLst>
                                          <p:attrName>style.visibility</p:attrName>
                                        </p:attrNameLst>
                                      </p:cBhvr>
                                      <p:to>
                                        <p:strVal val="visible"/>
                                      </p:to>
                                    </p:set>
                                    <p:anim calcmode="lin" valueType="num">
                                      <p:cBhvr>
                                        <p:cTn id="53" dur="3500" fill="hold"/>
                                        <p:tgtEl>
                                          <p:spTgt spid="1026"/>
                                        </p:tgtEl>
                                        <p:attrNameLst>
                                          <p:attrName>ppt_w</p:attrName>
                                        </p:attrNameLst>
                                      </p:cBhvr>
                                      <p:tavLst>
                                        <p:tav tm="0">
                                          <p:val>
                                            <p:strVal val="4/3*#ppt_w"/>
                                          </p:val>
                                        </p:tav>
                                        <p:tav tm="100000">
                                          <p:val>
                                            <p:strVal val="#ppt_w"/>
                                          </p:val>
                                        </p:tav>
                                      </p:tavLst>
                                    </p:anim>
                                    <p:anim calcmode="lin" valueType="num">
                                      <p:cBhvr>
                                        <p:cTn id="54" dur="3500" fill="hold"/>
                                        <p:tgtEl>
                                          <p:spTgt spid="1026"/>
                                        </p:tgtEl>
                                        <p:attrNameLst>
                                          <p:attrName>ppt_h</p:attrName>
                                        </p:attrNameLst>
                                      </p:cBhvr>
                                      <p:tavLst>
                                        <p:tav tm="0">
                                          <p:val>
                                            <p:strVal val="4/3*#ppt_h"/>
                                          </p:val>
                                        </p:tav>
                                        <p:tav tm="100000">
                                          <p:val>
                                            <p:strVal val="#ppt_h"/>
                                          </p:val>
                                        </p:tav>
                                      </p:tavLst>
                                    </p:anim>
                                  </p:childTnLst>
                                </p:cTn>
                              </p:par>
                            </p:childTnLst>
                          </p:cTn>
                        </p:par>
                        <p:par>
                          <p:cTn id="55" fill="hold">
                            <p:stCondLst>
                              <p:cond delay="65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1"/>
                                          </p:val>
                                        </p:tav>
                                        <p:tav tm="100000">
                                          <p:val>
                                            <p:strVal val="#ppt_x"/>
                                          </p:val>
                                        </p:tav>
                                      </p:tavLst>
                                    </p:anim>
                                    <p:anim calcmode="lin" valueType="num">
                                      <p:cBhvr>
                                        <p:cTn id="6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9de5886c.JPG"/>
          <p:cNvPicPr>
            <a:picLocks noGrp="1" noChangeAspect="1"/>
          </p:cNvPicPr>
          <p:nvPr>
            <p:ph idx="4294967295"/>
          </p:nvPr>
        </p:nvPicPr>
        <p:blipFill>
          <a:blip r:embed="rId2" cstate="print"/>
          <a:stretch>
            <a:fillRect/>
          </a:stretch>
        </p:blipFill>
        <p:spPr>
          <a:xfrm>
            <a:off x="16543" y="15875"/>
            <a:ext cx="9110914" cy="5683250"/>
          </a:xfrm>
        </p:spPr>
      </p:pic>
      <p:pic>
        <p:nvPicPr>
          <p:cNvPr id="5" name="3 Marcador de contenido" descr="9de5886c.JPG"/>
          <p:cNvPicPr>
            <a:picLocks noChangeAspect="1"/>
          </p:cNvPicPr>
          <p:nvPr/>
        </p:nvPicPr>
        <p:blipFill>
          <a:blip r:embed="rId2" cstate="print"/>
          <a:stretch>
            <a:fillRect/>
          </a:stretch>
        </p:blipFill>
        <p:spPr bwMode="auto">
          <a:xfrm>
            <a:off x="0" y="0"/>
            <a:ext cx="9143999" cy="5703888"/>
          </a:xfrm>
          <a:prstGeom prst="rect">
            <a:avLst/>
          </a:prstGeom>
          <a:noFill/>
          <a:ln w="9525">
            <a:noFill/>
            <a:miter lim="800000"/>
            <a:headEnd/>
            <a:tailEnd/>
          </a:ln>
        </p:spPr>
      </p:pic>
      <p:sp>
        <p:nvSpPr>
          <p:cNvPr id="6" name="5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le han llamado ya varios alcaldes de la provincia, quizás porque quieran también imitar esa estampa para sus localidades, y los paraguas han llamado tanto la atención que se han convertido en el auténtico atractivo para los valdepeñeros y sus visitantes, quienes no dejan de pasar por estas calles del centro para mirar.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8000">
        <p14:shred pattern="rectangle"/>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10" fill="hold" nodeType="withEffect">
                                  <p:stCondLst>
                                    <p:cond delay="0"/>
                                  </p:stCondLst>
                                  <p:childTnLst>
                                    <p:animEffect transition="out" filter="checkerboard(across)">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251090.jpg"/>
          <p:cNvPicPr>
            <a:picLocks noChangeAspect="1"/>
          </p:cNvPicPr>
          <p:nvPr/>
        </p:nvPicPr>
        <p:blipFill>
          <a:blip r:embed="rId3" cstate="print"/>
          <a:stretch>
            <a:fillRect/>
          </a:stretch>
        </p:blipFill>
        <p:spPr bwMode="auto">
          <a:xfrm>
            <a:off x="0" y="-454868"/>
            <a:ext cx="9144000" cy="6696743"/>
          </a:xfrm>
          <a:prstGeom prst="rect">
            <a:avLst/>
          </a:prstGeom>
          <a:noFill/>
          <a:ln w="9525">
            <a:noFill/>
            <a:miter lim="800000"/>
            <a:headEnd/>
            <a:tailEnd/>
          </a:ln>
        </p:spPr>
      </p:pic>
      <p:sp>
        <p:nvSpPr>
          <p:cNvPr id="6" name="5 Rectángulo"/>
          <p:cNvSpPr/>
          <p:nvPr/>
        </p:nvSpPr>
        <p:spPr>
          <a:xfrm>
            <a:off x="0" y="0"/>
            <a:ext cx="9144000" cy="5715000"/>
          </a:xfrm>
          <a:prstGeom prst="rect">
            <a:avLst/>
          </a:prstGeom>
          <a:blipFill dpi="0" rotWithShape="1">
            <a:blip r:embed="rId4" cstate="print">
              <a:alphaModFix amt="66000"/>
              <a:lum bright="-10000" contrast="20000"/>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Siete esculturas monumentales de hasta 4 metros de altura y con un peso entre 2 y 5 toneladas han ocupado el Canal de la Veguilla de Valdepeñas (avenida Primero de Julio) desde la calle Correderas hasta la calle Zarzas. Son parte de la exposición al aire libre del artista Juan Mejica</a:t>
            </a:r>
            <a:r>
              <a:rPr lang="es-ES" i="1" dirty="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3500" advTm="34000">
        <p14:glitter pattern="hexago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rctic-Gate-a23898524.jpg"/>
          <p:cNvPicPr>
            <a:picLocks noChangeAspect="1"/>
          </p:cNvPicPr>
          <p:nvPr/>
        </p:nvPicPr>
        <p:blipFill>
          <a:blip r:embed="rId2" cstate="print"/>
          <a:stretch>
            <a:fillRect/>
          </a:stretch>
        </p:blipFill>
        <p:spPr bwMode="auto">
          <a:xfrm>
            <a:off x="0" y="-310852"/>
            <a:ext cx="9143999" cy="6264696"/>
          </a:xfrm>
          <a:prstGeom prst="rect">
            <a:avLst/>
          </a:prstGeom>
          <a:noFill/>
          <a:ln w="9525">
            <a:noFill/>
            <a:miter lim="800000"/>
            <a:headEnd/>
            <a:tailEnd/>
          </a:ln>
        </p:spPr>
      </p:pic>
      <p:sp>
        <p:nvSpPr>
          <p:cNvPr id="5" name="4 Rectángulo"/>
          <p:cNvSpPr/>
          <p:nvPr/>
        </p:nvSpPr>
        <p:spPr>
          <a:xfrm>
            <a:off x="0" y="0"/>
            <a:ext cx="4643438" cy="2857500"/>
          </a:xfrm>
          <a:prstGeom prst="rect">
            <a:avLst/>
          </a:prstGeom>
          <a:solidFill>
            <a:schemeClr val="tx2">
              <a:lumMod val="50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643438" y="0"/>
            <a:ext cx="4500562" cy="2857500"/>
          </a:xfrm>
          <a:prstGeom prst="rect">
            <a:avLst/>
          </a:prstGeom>
          <a:solidFill>
            <a:schemeClr val="tx2">
              <a:lumMod val="50000"/>
              <a:alpha val="6666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2857500"/>
            <a:ext cx="4643438" cy="28575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643438" y="2857500"/>
            <a:ext cx="4500562" cy="28575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Repartidas por este municipio manchego podremos ver algunas casas construidas en su época de mayor esplendor, entre finales del XVIII y principios del XIX, incluyendo algunas de estilo modernista, como la Casa Cruz, la Casa Izarra, la Casa Ruíz Pobeda y el Casino La Confianza.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honeycomb/>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6" fill="hold" grpId="0" nodeType="withEffect">
                                  <p:stCondLst>
                                    <p:cond delay="0"/>
                                  </p:stCondLst>
                                  <p:childTnLst>
                                    <p:animEffect transition="out" filter="strips(down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1"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4)">
                                      <p:cBhvr>
                                        <p:cTn id="19" dur="5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2/3*#ppt_w"/>
                                          </p:val>
                                        </p:tav>
                                        <p:tav tm="100000">
                                          <p:val>
                                            <p:strVal val="#ppt_w"/>
                                          </p:val>
                                        </p:tav>
                                      </p:tavLst>
                                    </p:anim>
                                    <p:anim calcmode="lin" valueType="num">
                                      <p:cBhvr>
                                        <p:cTn id="23" dur="5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ppland-Kiilopaeae-a19898191.jpg"/>
          <p:cNvPicPr>
            <a:picLocks noChangeAspect="1"/>
          </p:cNvPicPr>
          <p:nvPr/>
        </p:nvPicPr>
        <p:blipFill>
          <a:blip r:embed="rId3" cstate="print"/>
          <a:stretch>
            <a:fillRect/>
          </a:stretch>
        </p:blipFill>
        <p:spPr bwMode="auto">
          <a:xfrm>
            <a:off x="0" y="0"/>
            <a:ext cx="9144000" cy="5714999"/>
          </a:xfrm>
          <a:prstGeom prst="rect">
            <a:avLst/>
          </a:prstGeom>
          <a:solidFill>
            <a:srgbClr val="9896B6"/>
          </a:solidFill>
          <a:ln w="9525">
            <a:noFill/>
            <a:miter lim="800000"/>
            <a:headEnd/>
            <a:tailEnd/>
          </a:ln>
        </p:spPr>
      </p:pic>
      <p:sp>
        <p:nvSpPr>
          <p:cNvPr id="5" name="4 Rectángulo"/>
          <p:cNvSpPr/>
          <p:nvPr/>
        </p:nvSpPr>
        <p:spPr>
          <a:xfrm>
            <a:off x="0" y="0"/>
            <a:ext cx="914400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edificios religiosos también tienen su protagonismo, empezando por la Iglesia de la Asunción del siglo XV, que en su interior acoge la imagen de la Virgen de Consolación, patrona de la ciudad.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restig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ggy-day-a21278473.jpg"/>
          <p:cNvPicPr>
            <a:picLocks noChangeAspect="1"/>
          </p:cNvPicPr>
          <p:nvPr/>
        </p:nvPicPr>
        <p:blipFill>
          <a:blip r:embed="rId2" cstate="print"/>
          <a:stretch>
            <a:fillRect/>
          </a:stretch>
        </p:blipFill>
        <p:spPr bwMode="auto">
          <a:xfrm>
            <a:off x="0" y="12700"/>
            <a:ext cx="4860032" cy="5702300"/>
          </a:xfrm>
          <a:prstGeom prst="rect">
            <a:avLst/>
          </a:prstGeom>
          <a:noFill/>
          <a:ln w="9525">
            <a:noFill/>
            <a:miter lim="800000"/>
            <a:headEnd/>
            <a:tailEnd/>
          </a:ln>
        </p:spPr>
      </p:pic>
      <p:sp>
        <p:nvSpPr>
          <p:cNvPr id="5" name="4 Rectángulo"/>
          <p:cNvSpPr/>
          <p:nvPr/>
        </p:nvSpPr>
        <p:spPr>
          <a:xfrm>
            <a:off x="0" y="0"/>
            <a:ext cx="4860032" cy="5715000"/>
          </a:xfrm>
          <a:prstGeom prst="rect">
            <a:avLst/>
          </a:prstGeom>
          <a:solidFill>
            <a:schemeClr val="tx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5148064" y="1345332"/>
            <a:ext cx="367240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Le siguen en importancia la Iglesia de los Trinitarios, edificada entre 1615 y 1623 siguiendo el modelo jesuítico; la Ermita de la Vera Cruz, que fue erigida sobre una antigua sinagoga en el siglo XVI y en la actualidad funciona como auditorio.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comb dir="vert"/>
      </p:transition>
    </mc:Choice>
    <mc:Fallback xmlns="">
      <p:transition spd="slow" advTm="30000">
        <p:comb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ahara.jpg"/>
          <p:cNvPicPr>
            <a:picLocks noChangeAspect="1"/>
          </p:cNvPicPr>
          <p:nvPr/>
        </p:nvPicPr>
        <p:blipFill>
          <a:blip r:embed="rId2" cstate="print"/>
          <a:stretch>
            <a:fillRect/>
          </a:stretch>
        </p:blipFill>
        <p:spPr bwMode="auto">
          <a:xfrm>
            <a:off x="0" y="0"/>
            <a:ext cx="9144000" cy="5703888"/>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5">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11560"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 España es el centro neurálgico del municipio y tiene una estética muy curiosa gracias a los soportales y a las fachadas de color blanco y añil.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warp dir="i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grpId="0" nodeType="withEffect">
                                  <p:stCondLst>
                                    <p:cond delay="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eelenreise-a21482504.jpg"/>
          <p:cNvPicPr>
            <a:picLocks noChangeAspect="1"/>
          </p:cNvPicPr>
          <p:nvPr/>
        </p:nvPicPr>
        <p:blipFill>
          <a:blip r:embed="rId2" cstate="print"/>
          <a:stretch>
            <a:fillRect/>
          </a:stretch>
        </p:blipFill>
        <p:spPr bwMode="auto">
          <a:xfrm>
            <a:off x="0" y="-598884"/>
            <a:ext cx="9144000" cy="6912768"/>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albergar numerosos bares y restaurantes, también acoge el edificio del Ayuntamiento, el mercado, la iglesia de la Asunción y una fuente en honor al vino, tan importante en Valdepeñas.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grpId="0" nodeType="withEffect">
                                  <p:stCondLst>
                                    <p:cond delay="0"/>
                                  </p:stCondLst>
                                  <p:childTnLst>
                                    <p:animEffect transition="out" filter="plus(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Um-el-Ma-a26489735.jpg"/>
          <p:cNvPicPr>
            <a:picLocks noChangeAspect="1"/>
          </p:cNvPicPr>
          <p:nvPr/>
        </p:nvPicPr>
        <p:blipFill>
          <a:blip r:embed="rId2" cstate="print"/>
          <a:stretch>
            <a:fillRect/>
          </a:stretch>
        </p:blipFill>
        <p:spPr bwMode="auto">
          <a:xfrm>
            <a:off x="0" y="-454868"/>
            <a:ext cx="9144000" cy="6552727"/>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1">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los mismos colores de la plaza también está decorada la estación de tren de Valdepeñas, con un estilo muy manchego. Sus alrededores están dedicados al vino con algunas de las bodegas más importantes del pueblo, como la Bodega </a:t>
            </a:r>
            <a:r>
              <a:rPr lang="es-ES" i="1" dirty="0" err="1" smtClean="0">
                <a:effectLst>
                  <a:glow rad="101600">
                    <a:srgbClr val="C00000">
                      <a:alpha val="60000"/>
                    </a:srgbClr>
                  </a:glow>
                  <a:outerShdw blurRad="38100" dist="38100" dir="2700000" algn="tl">
                    <a:srgbClr val="000000">
                      <a:alpha val="43137"/>
                    </a:srgbClr>
                  </a:outerShdw>
                </a:effectLst>
              </a:rPr>
              <a:t>Arúspide</a:t>
            </a:r>
            <a:r>
              <a:rPr lang="es-ES" i="1" dirty="0" smtClean="0">
                <a:effectLst>
                  <a:glow rad="101600">
                    <a:srgbClr val="C00000">
                      <a:alpha val="60000"/>
                    </a:srgbClr>
                  </a:glow>
                  <a:outerShdw blurRad="38100" dist="38100" dir="2700000" algn="tl">
                    <a:srgbClr val="000000">
                      <a:alpha val="43137"/>
                    </a:srgbClr>
                  </a:outerShdw>
                </a:effectLst>
              </a:rPr>
              <a:t>, y el Museo del Vino de Valdepeñas.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doors dir="ver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grpId="0" nodeType="withEffect">
                                  <p:stCondLst>
                                    <p:cond delay="0"/>
                                  </p:stCondLst>
                                  <p:childTnLst>
                                    <p:animEffect transition="out" filter="wheel(2)">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jpg"/>
          <p:cNvPicPr>
            <a:picLocks noChangeAspect="1"/>
          </p:cNvPicPr>
          <p:nvPr/>
        </p:nvPicPr>
        <p:blipFill>
          <a:blip r:embed="rId2" cstate="print"/>
          <a:stretch>
            <a:fillRect/>
          </a:stretch>
        </p:blipFill>
        <p:spPr bwMode="auto">
          <a:xfrm>
            <a:off x="0" y="-382860"/>
            <a:ext cx="9144000" cy="6480719"/>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1">
              <a:lumMod val="9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2">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aspecto actual de la Plaza de España de Valdepeñas se remonta a finales del siglo XVIII y principios del XIX, y en ella destacan los soportales que sujetan las fachadas de tipo historicista que están decoradas en llamativos colores blanco y añil.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erris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5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500" fill="hold"/>
                                        <p:tgtEl>
                                          <p:spTgt spid="4"/>
                                        </p:tgtEl>
                                        <p:attrNameLst>
                                          <p:attrName>ppt_w</p:attrName>
                                        </p:attrNameLst>
                                      </p:cBhvr>
                                      <p:tavLst>
                                        <p:tav tm="0">
                                          <p:val>
                                            <p:fltVal val="0"/>
                                          </p:val>
                                        </p:tav>
                                        <p:tav tm="100000">
                                          <p:val>
                                            <p:strVal val="#ppt_w"/>
                                          </p:val>
                                        </p:tav>
                                      </p:tavLst>
                                    </p:anim>
                                    <p:anim calcmode="lin" valueType="num">
                                      <p:cBhvr>
                                        <p:cTn id="17" dur="45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sakusa.JPG"/>
          <p:cNvPicPr>
            <a:picLocks noChangeAspect="1"/>
          </p:cNvPicPr>
          <p:nvPr/>
        </p:nvPicPr>
        <p:blipFill>
          <a:blip r:embed="rId2" cstate="print"/>
          <a:stretch>
            <a:fillRect/>
          </a:stretch>
        </p:blipFill>
        <p:spPr bwMode="auto">
          <a:xfrm>
            <a:off x="-3818" y="4763"/>
            <a:ext cx="9151636" cy="5707062"/>
          </a:xfrm>
          <a:prstGeom prst="rect">
            <a:avLst/>
          </a:prstGeom>
          <a:noFill/>
          <a:ln w="9525">
            <a:noFill/>
            <a:miter lim="800000"/>
            <a:headEnd/>
            <a:tailEnd/>
          </a:ln>
        </p:spPr>
      </p:pic>
      <p:pic>
        <p:nvPicPr>
          <p:cNvPr id="5" name="4 Imagen" descr="Asakusa.JPG"/>
          <p:cNvPicPr>
            <a:picLocks noChangeAspect="1"/>
          </p:cNvPicPr>
          <p:nvPr/>
        </p:nvPicPr>
        <p:blipFill>
          <a:blip r:embed="rId2" cstate="print"/>
          <a:stretch>
            <a:fillRect/>
          </a:stretch>
        </p:blipFill>
        <p:spPr bwMode="auto">
          <a:xfrm flipH="1">
            <a:off x="0" y="0"/>
            <a:ext cx="9144000" cy="5702300"/>
          </a:xfrm>
          <a:prstGeom prst="rect">
            <a:avLst/>
          </a:prstGeom>
          <a:noFill/>
          <a:ln w="9525">
            <a:noFill/>
            <a:miter lim="800000"/>
            <a:headEnd/>
            <a:tailEnd/>
          </a:ln>
        </p:spPr>
      </p:pic>
      <p:pic>
        <p:nvPicPr>
          <p:cNvPr id="6" name="5 Imagen" descr="Asakusa.JPG"/>
          <p:cNvPicPr>
            <a:picLocks noChangeAspect="1"/>
          </p:cNvPicPr>
          <p:nvPr/>
        </p:nvPicPr>
        <p:blipFill>
          <a:blip r:embed="rId2" cstate="print"/>
          <a:stretch>
            <a:fillRect/>
          </a:stretch>
        </p:blipFill>
        <p:spPr bwMode="auto">
          <a:xfrm flipH="1">
            <a:off x="0" y="0"/>
            <a:ext cx="9144000" cy="5702300"/>
          </a:xfrm>
          <a:prstGeom prst="rect">
            <a:avLst/>
          </a:prstGeom>
          <a:noFill/>
          <a:ln w="9525">
            <a:noFill/>
            <a:miter lim="800000"/>
            <a:headEnd/>
            <a:tailEnd/>
          </a:ln>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estas tierras el vino va más allá de ser un producto estrella. Es cultura y tradición. El vino y Valdepeñas están asociados desde tiempos inmemoriales y a su vez la historia de esta unión es la historia de una de las Denominaciones de Origen más antiguas, reconocida en 1932, y más conocidas por los españoles.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conveyor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8" presetClass="exit" presetSubtype="12" fill="hold" nodeType="withEffect">
                                  <p:stCondLst>
                                    <p:cond delay="0"/>
                                  </p:stCondLst>
                                  <p:childTnLst>
                                    <p:animEffect transition="out" filter="strips(downLef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4/3*ppt_w"/>
                                          </p:val>
                                        </p:tav>
                                      </p:tavLst>
                                    </p:anim>
                                    <p:anim calcmode="lin" valueType="num">
                                      <p:cBhvr>
                                        <p:cTn id="14" dur="5000"/>
                                        <p:tgtEl>
                                          <p:spTgt spid="6"/>
                                        </p:tgtEl>
                                        <p:attrNameLst>
                                          <p:attrName>ppt_h</p:attrName>
                                        </p:attrNameLst>
                                      </p:cBhvr>
                                      <p:tavLst>
                                        <p:tav tm="0">
                                          <p:val>
                                            <p:strVal val="ppt_h"/>
                                          </p:val>
                                        </p:tav>
                                        <p:tav tm="100000">
                                          <p:val>
                                            <p:strVal val="4/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18" presetClass="exit" presetSubtype="6" fill="hold" nodeType="withEffect">
                                  <p:stCondLst>
                                    <p:cond delay="0"/>
                                  </p:stCondLst>
                                  <p:childTnLst>
                                    <p:animEffect transition="out" filter="strips(downRight)">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ome-6.jpg"/>
          <p:cNvPicPr>
            <a:picLocks noChangeAspect="1"/>
          </p:cNvPicPr>
          <p:nvPr/>
        </p:nvPicPr>
        <p:blipFill>
          <a:blip r:embed="rId2" cstate="print"/>
          <a:stretch>
            <a:fillRect/>
          </a:stretch>
        </p:blipFill>
        <p:spPr bwMode="auto">
          <a:xfrm>
            <a:off x="0" y="14288"/>
            <a:ext cx="9144000" cy="5686425"/>
          </a:xfrm>
          <a:prstGeom prst="rect">
            <a:avLst/>
          </a:prstGeom>
          <a:noFill/>
          <a:ln w="9525">
            <a:noFill/>
            <a:miter lim="800000"/>
            <a:headEnd/>
            <a:tailEnd/>
          </a:ln>
        </p:spPr>
      </p:pic>
      <p:pic>
        <p:nvPicPr>
          <p:cNvPr id="5" name="4 Imagen" descr="dome-6.jpg"/>
          <p:cNvPicPr>
            <a:picLocks noChangeAspect="1"/>
          </p:cNvPicPr>
          <p:nvPr/>
        </p:nvPicPr>
        <p:blipFill>
          <a:blip r:embed="rId2" cstate="print"/>
          <a:stretch>
            <a:fillRect/>
          </a:stretch>
        </p:blipFill>
        <p:spPr bwMode="auto">
          <a:xfrm>
            <a:off x="1276" y="12700"/>
            <a:ext cx="9141448" cy="5684838"/>
          </a:xfrm>
          <a:prstGeom prst="rect">
            <a:avLst/>
          </a:prstGeom>
          <a:noFill/>
          <a:ln w="9525">
            <a:noFill/>
            <a:miter lim="800000"/>
            <a:headEnd/>
            <a:tailEnd/>
          </a:ln>
        </p:spPr>
      </p:pic>
      <p:pic>
        <p:nvPicPr>
          <p:cNvPr id="6" name="5 Imagen" descr="dome-6.jpg"/>
          <p:cNvPicPr>
            <a:picLocks noChangeAspect="1"/>
          </p:cNvPicPr>
          <p:nvPr/>
        </p:nvPicPr>
        <p:blipFill>
          <a:blip r:embed="rId2" cstate="print"/>
          <a:stretch>
            <a:fillRect/>
          </a:stretch>
        </p:blipFill>
        <p:spPr bwMode="auto">
          <a:xfrm>
            <a:off x="0" y="9525"/>
            <a:ext cx="9144000" cy="5686425"/>
          </a:xfrm>
          <a:prstGeom prst="rect">
            <a:avLst/>
          </a:prstGeom>
          <a:noFill/>
          <a:ln w="9525">
            <a:noFill/>
            <a:miter lim="800000"/>
            <a:headEnd/>
            <a:tailEnd/>
          </a:ln>
        </p:spPr>
      </p:pic>
      <p:sp>
        <p:nvSpPr>
          <p:cNvPr id="7" name="6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la corte de Felipe II se instala en Madrid (1561) se extiende la fama de la calidad del vino de Valdepeñas y desde ese momento forma parte de la historia de la Villa. Allí se populariza su consumo y los impuestos especiales permiten al rey Carlos III, sufragar algunas de las obras más importantes de su reinado.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isContent="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1.jpg"/>
          <p:cNvPicPr>
            <a:picLocks noChangeAspect="1"/>
          </p:cNvPicPr>
          <p:nvPr/>
        </p:nvPicPr>
        <p:blipFill>
          <a:blip r:embed="rId2" cstate="print"/>
          <a:stretch>
            <a:fillRect/>
          </a:stretch>
        </p:blipFill>
        <p:spPr bwMode="auto">
          <a:xfrm>
            <a:off x="0" y="14288"/>
            <a:ext cx="9143999" cy="5686425"/>
          </a:xfrm>
          <a:prstGeom prst="rect">
            <a:avLst/>
          </a:prstGeom>
          <a:noFill/>
          <a:ln w="9525">
            <a:noFill/>
            <a:miter lim="800000"/>
            <a:headEnd/>
            <a:tailEnd/>
          </a:ln>
        </p:spPr>
      </p:pic>
      <p:pic>
        <p:nvPicPr>
          <p:cNvPr id="5" name="4 Imagen" descr="71.jpg"/>
          <p:cNvPicPr>
            <a:picLocks noChangeAspect="1"/>
          </p:cNvPicPr>
          <p:nvPr/>
        </p:nvPicPr>
        <p:blipFill>
          <a:blip r:embed="rId2" cstate="print"/>
          <a:stretch>
            <a:fillRect/>
          </a:stretch>
        </p:blipFill>
        <p:spPr bwMode="auto">
          <a:xfrm>
            <a:off x="0" y="9525"/>
            <a:ext cx="9143999" cy="5686425"/>
          </a:xfrm>
          <a:prstGeom prst="rect">
            <a:avLst/>
          </a:prstGeom>
          <a:noFill/>
          <a:ln w="9525">
            <a:noFill/>
            <a:miter lim="800000"/>
            <a:headEnd/>
            <a:tailEnd/>
          </a:ln>
        </p:spPr>
      </p:pic>
      <p:sp>
        <p:nvSpPr>
          <p:cNvPr id="6" name="5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la Puerta de Alcalá o la Puerta de Toledo. Ya en 1790 se habla de una producción anual de 200.000 arrobas de vino, pero es en el siglo XIX cuando su comercio queda establecido de una forma continuada.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Byodo-in_Uji03bs2640.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5" name="4 Triángulo rectángulo"/>
          <p:cNvSpPr/>
          <p:nvPr/>
        </p:nvSpPr>
        <p:spPr>
          <a:xfrm>
            <a:off x="0" y="0"/>
            <a:ext cx="4714875" cy="5715000"/>
          </a:xfrm>
          <a:prstGeom prst="rtTriangle">
            <a:avLst/>
          </a:prstGeom>
          <a:solidFill>
            <a:schemeClr val="tx2">
              <a:lumMod val="2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4643438" y="0"/>
            <a:ext cx="4500562" cy="5715000"/>
          </a:xfrm>
          <a:prstGeom prst="rtTriangle">
            <a:avLst/>
          </a:prstGeom>
          <a:solidFill>
            <a:schemeClr val="tx2">
              <a:lumMod val="2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de Valdepeñas están probablemente entre los vinos con más solera de nuestro país. Ha sido tradicionalmente una zona productora de vinos jóvenes y crianzas cortas. Esa juventud es precisamente la seña de identidad de los vinos de esta Denominación de Origen.</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2000">
        <p15:prstTrans prst="curtain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3" presetClass="exit" presetSubtype="5" fill="hold" grpId="1" nodeType="withEffect">
                                  <p:stCondLst>
                                    <p:cond delay="0"/>
                                  </p:stCondLst>
                                  <p:childTnLst>
                                    <p:animEffect transition="out" filter="blinds(vertical)">
                                      <p:cBhvr>
                                        <p:cTn id="18" dur="5000"/>
                                        <p:tgtEl>
                                          <p:spTgt spid="5"/>
                                        </p:tgtEl>
                                      </p:cBhvr>
                                    </p:animEffect>
                                    <p:set>
                                      <p:cBhvr>
                                        <p:cTn id="19" dur="1" fill="hold">
                                          <p:stCondLst>
                                            <p:cond delay="4999"/>
                                          </p:stCondLst>
                                        </p:cTn>
                                        <p:tgtEl>
                                          <p:spTgt spid="5"/>
                                        </p:tgtEl>
                                        <p:attrNameLst>
                                          <p:attrName>style.visibility</p:attrName>
                                        </p:attrNameLst>
                                      </p:cBhvr>
                                      <p:to>
                                        <p:strVal val="hidden"/>
                                      </p:to>
                                    </p:set>
                                  </p:childTnLst>
                                </p:cTn>
                              </p:par>
                              <p:par>
                                <p:cTn id="20" presetID="3" presetClass="exit" presetSubtype="5" fill="hold" grpId="1" nodeType="withEffect">
                                  <p:stCondLst>
                                    <p:cond delay="0"/>
                                  </p:stCondLst>
                                  <p:childTnLst>
                                    <p:animEffect transition="out" filter="blinds(vertic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4/3*#ppt_w"/>
                                          </p:val>
                                        </p:tav>
                                        <p:tav tm="100000">
                                          <p:val>
                                            <p:strVal val="#ppt_w"/>
                                          </p:val>
                                        </p:tav>
                                      </p:tavLst>
                                    </p:anim>
                                    <p:anim calcmode="lin" valueType="num">
                                      <p:cBhvr>
                                        <p:cTn id="26" dur="5000" fill="hold"/>
                                        <p:tgtEl>
                                          <p:spTgt spid="4"/>
                                        </p:tgtEl>
                                        <p:attrNameLst>
                                          <p:attrName>ppt_h</p:attrName>
                                        </p:attrNameLst>
                                      </p:cBhvr>
                                      <p:tavLst>
                                        <p:tav tm="0">
                                          <p:val>
                                            <p:strVal val="4/3*#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0"/>
                                        <p:tgtEl>
                                          <p:spTgt spid="4"/>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nte-fujii.jpg"/>
          <p:cNvPicPr>
            <a:picLocks noChangeAspect="1"/>
          </p:cNvPicPr>
          <p:nvPr/>
        </p:nvPicPr>
        <p:blipFill>
          <a:blip r:embed="rId2" cstate="print"/>
          <a:stretch>
            <a:fillRect/>
          </a:stretch>
        </p:blipFill>
        <p:spPr bwMode="auto">
          <a:xfrm>
            <a:off x="0" y="4763"/>
            <a:ext cx="4938264" cy="5707062"/>
          </a:xfrm>
          <a:prstGeom prst="rect">
            <a:avLst/>
          </a:prstGeom>
          <a:noFill/>
          <a:ln w="9525">
            <a:noFill/>
            <a:miter lim="800000"/>
            <a:headEnd/>
            <a:tailEnd/>
          </a:ln>
        </p:spPr>
      </p:pic>
      <p:pic>
        <p:nvPicPr>
          <p:cNvPr id="5" name="4 Imagen" descr="monte-fujii.jpg"/>
          <p:cNvPicPr>
            <a:picLocks noChangeAspect="1"/>
          </p:cNvPicPr>
          <p:nvPr/>
        </p:nvPicPr>
        <p:blipFill>
          <a:blip r:embed="rId2" cstate="print"/>
          <a:stretch>
            <a:fillRect/>
          </a:stretch>
        </p:blipFill>
        <p:spPr bwMode="auto">
          <a:xfrm>
            <a:off x="4764" y="0"/>
            <a:ext cx="4927276" cy="5694363"/>
          </a:xfrm>
          <a:prstGeom prst="rect">
            <a:avLst/>
          </a:prstGeom>
          <a:noFill/>
          <a:ln w="9525">
            <a:noFill/>
            <a:miter lim="800000"/>
            <a:headEnd/>
            <a:tailEnd/>
          </a:ln>
        </p:spPr>
      </p:pic>
      <p:sp>
        <p:nvSpPr>
          <p:cNvPr id="6" name="5 CuadroTexto"/>
          <p:cNvSpPr txBox="1"/>
          <p:nvPr/>
        </p:nvSpPr>
        <p:spPr>
          <a:xfrm>
            <a:off x="5148064" y="1129308"/>
            <a:ext cx="381642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Una parada obligatoria en la visita </a:t>
            </a:r>
            <a:r>
              <a:rPr lang="es-ES" sz="2000" i="1" dirty="0" err="1" smtClean="0">
                <a:effectLst>
                  <a:glow rad="101600">
                    <a:srgbClr val="C00000">
                      <a:alpha val="60000"/>
                    </a:srgbClr>
                  </a:glow>
                  <a:outerShdw blurRad="38100" dist="38100" dir="2700000" algn="tl">
                    <a:srgbClr val="000000">
                      <a:alpha val="43137"/>
                    </a:srgbClr>
                  </a:outerShdw>
                </a:effectLst>
              </a:rPr>
              <a:t>enoturística</a:t>
            </a:r>
            <a:r>
              <a:rPr lang="es-ES" sz="2000" i="1" dirty="0" smtClean="0">
                <a:effectLst>
                  <a:glow rad="101600">
                    <a:srgbClr val="C00000">
                      <a:alpha val="60000"/>
                    </a:srgbClr>
                  </a:glow>
                  <a:outerShdw blurRad="38100" dist="38100" dir="2700000" algn="tl">
                    <a:srgbClr val="000000">
                      <a:alpha val="43137"/>
                    </a:srgbClr>
                  </a:outerShdw>
                </a:effectLst>
              </a:rPr>
              <a:t> es el Museo del vino de Valdepeñas. El Museo del Vino de Valdepeñas es un ejemplo vivo de la transición del mundo artesanal a la incipiente industrialización del s. XX en la elaboración del vino.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indow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401481.jpg"/>
          <p:cNvPicPr>
            <a:picLocks noChangeAspect="1"/>
          </p:cNvPicPr>
          <p:nvPr/>
        </p:nvPicPr>
        <p:blipFill>
          <a:blip r:embed="rId2" cstate="print"/>
          <a:stretch>
            <a:fillRect/>
          </a:stretch>
        </p:blipFill>
        <p:spPr bwMode="auto">
          <a:xfrm>
            <a:off x="0" y="11113"/>
            <a:ext cx="9144000" cy="6518795"/>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4" cy="5112568"/>
          </a:xfrm>
          <a:prstGeom prst="rect">
            <a:avLst/>
          </a:prstGeom>
          <a:solidFill>
            <a:schemeClr val="accent3">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sede de una de las denominaciones de origen vinícolas más importantes de España, Valdepeñas celebra durante una semana las Fiestas de la Vendimia con más de cien actos culturales, deportivos, lúdicos y religiosos, ofreciendo conciertos y degustaciones en toda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pull/>
      </p:transition>
    </mc:Choice>
    <mc:Fallback xmlns="">
      <p:transition spd="slow" advTm="33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543642.jpg"/>
          <p:cNvPicPr>
            <a:picLocks noChangeAspect="1"/>
          </p:cNvPicPr>
          <p:nvPr/>
        </p:nvPicPr>
        <p:blipFill>
          <a:blip r:embed="rId2" cstate="print"/>
          <a:stretch>
            <a:fillRect/>
          </a:stretch>
        </p:blipFill>
        <p:spPr bwMode="auto">
          <a:xfrm>
            <a:off x="0" y="-382860"/>
            <a:ext cx="9143999" cy="6768751"/>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1">
              <a:lumMod val="95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265212"/>
            <a:ext cx="8424936" cy="5112568"/>
          </a:xfrm>
          <a:prstGeom prst="rect">
            <a:avLst/>
          </a:prstGeom>
          <a:solidFill>
            <a:schemeClr val="tx2">
              <a:lumMod val="50000"/>
              <a:alpha val="72549"/>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importante Exposición Internacional de Artes Plásticas, con entrega de la Medalla de Oro a un artista destacado, es la celebración más importante de la Fiesta de la Vendimia dedicada al arte pictórico.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circle/>
      </p:transition>
    </mc:Choice>
    <mc:Fallback xmlns="">
      <p:transition spd="slow" advTm="27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230802.jpg"/>
          <p:cNvPicPr>
            <a:picLocks noChangeAspect="1"/>
          </p:cNvPicPr>
          <p:nvPr/>
        </p:nvPicPr>
        <p:blipFill>
          <a:blip r:embed="rId2" cstate="print"/>
          <a:stretch>
            <a:fillRect/>
          </a:stretch>
        </p:blipFill>
        <p:spPr bwMode="auto">
          <a:xfrm>
            <a:off x="0" y="-454868"/>
            <a:ext cx="9144000" cy="6696743"/>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265212"/>
            <a:ext cx="8496944" cy="5112568"/>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8356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Significativo es el Encuentro Nacional de Bandas de Música “Ciudad del Vino” que reúne a diferentes bandas, las cuales desfilan en pasacalles por la ciudad. Además del Festival Folclórico “Ciudad del Vino”, diferentes grupos encienden las noches, con actuaciones estelares en el último fin de semana.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414273.jpg"/>
          <p:cNvPicPr>
            <a:picLocks noChangeAspect="1"/>
          </p:cNvPicPr>
          <p:nvPr/>
        </p:nvPicPr>
        <p:blipFill>
          <a:blip r:embed="rId2" cstate="print"/>
          <a:stretch>
            <a:fillRect/>
          </a:stretch>
        </p:blipFill>
        <p:spPr bwMode="auto">
          <a:xfrm>
            <a:off x="0" y="-454868"/>
            <a:ext cx="9144000" cy="6624736"/>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6">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4" cy="5112568"/>
          </a:xfrm>
          <a:prstGeom prst="rect">
            <a:avLst/>
          </a:prstGeom>
          <a:solidFill>
            <a:schemeClr val="tx2">
              <a:lumMod val="2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talleres dirigidos a los pequeños de la casa, habitualmente celebrados por la mañana, se complementan con espectáculos de tarde para que ellos también sean protagonistas en estas fiestas.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l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21" presetClass="entr" presetSubtype="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2)">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468090.jpg"/>
          <p:cNvPicPr>
            <a:picLocks noChangeAspect="1"/>
          </p:cNvPicPr>
          <p:nvPr/>
        </p:nvPicPr>
        <p:blipFill>
          <a:blip r:embed="rId3" cstate="print"/>
          <a:stretch>
            <a:fillRect/>
          </a:stretch>
        </p:blipFill>
        <p:spPr bwMode="auto">
          <a:xfrm>
            <a:off x="0" y="-454868"/>
            <a:ext cx="9144000" cy="6624736"/>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6">
              <a:lumMod val="20000"/>
              <a:lumOff val="8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4" cy="5040560"/>
          </a:xfrm>
          <a:prstGeom prst="rect">
            <a:avLst/>
          </a:prstGeom>
          <a:solidFill>
            <a:srgbClr val="760000">
              <a:alpha val="72941"/>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9512" y="4297660"/>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de la Vendimia se celebran conjuntamente con las fiestas patronales.     Los actos en honor a la Virgen de la Consolación cuentan con la presentación de los niños nacidos ese año a la Señora, la ofrenda del primer mosto y una ofrenda floral con el himno compuesto al efecto para la Patrona.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wheel spokes="1"/>
      </p:transition>
    </mc:Choice>
    <mc:Fallback xmlns="">
      <p:transition spd="slow" advTm="35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814683.jpg"/>
          <p:cNvPicPr>
            <a:picLocks noChangeAspect="1"/>
          </p:cNvPicPr>
          <p:nvPr/>
        </p:nvPicPr>
        <p:blipFill>
          <a:blip r:embed="rId2" cstate="print"/>
          <a:stretch>
            <a:fillRect/>
          </a:stretch>
        </p:blipFill>
        <p:spPr bwMode="auto">
          <a:xfrm>
            <a:off x="0" y="14288"/>
            <a:ext cx="9143999" cy="5686425"/>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20000"/>
              <a:lumOff val="8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4" cy="5112568"/>
          </a:xfrm>
          <a:prstGeom prst="rect">
            <a:avLst/>
          </a:prstGeom>
          <a:solidFill>
            <a:schemeClr val="accent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Fiestas del Vino de Valdepeñas comenzaron a celebrarse en el año 1953, y tienen lugar del día 1 al 8 de septiembre, ambos inclusive.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wedge/>
      </p:transition>
    </mc:Choice>
    <mc:Fallback xmlns="">
      <p:transition spd="slow" advTm="21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as-wird-ein-schoener-Tag-a26968655.jpg"/>
          <p:cNvPicPr>
            <a:picLocks noChangeAspect="1"/>
          </p:cNvPicPr>
          <p:nvPr/>
        </p:nvPicPr>
        <p:blipFill>
          <a:blip r:embed="rId2" cstate="print"/>
          <a:stretch>
            <a:fillRect/>
          </a:stretch>
        </p:blipFill>
        <p:spPr bwMode="auto">
          <a:xfrm>
            <a:off x="0" y="6350"/>
            <a:ext cx="5662321" cy="5708650"/>
          </a:xfrm>
          <a:prstGeom prst="rect">
            <a:avLst/>
          </a:prstGeom>
          <a:noFill/>
          <a:ln w="9525">
            <a:noFill/>
            <a:miter lim="800000"/>
            <a:headEnd/>
            <a:tailEnd/>
          </a:ln>
        </p:spPr>
      </p:pic>
      <p:sp>
        <p:nvSpPr>
          <p:cNvPr id="5" name="4 Rectángulo"/>
          <p:cNvSpPr/>
          <p:nvPr/>
        </p:nvSpPr>
        <p:spPr>
          <a:xfrm>
            <a:off x="0" y="0"/>
            <a:ext cx="5652120" cy="5715000"/>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337220"/>
            <a:ext cx="5112568" cy="5112568"/>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868144" y="1849388"/>
            <a:ext cx="3024336"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Y para aquellos a los que les gusta visitar museos, en la misma ciudad podrán disfrutar del Museo Municipal, del Museo de la Fundación Gregorio Prieto y del Museo del Vino.</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6156176" y="841276"/>
            <a:ext cx="2239716"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Puerta del vino</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p:transition>
    </mc:Choice>
    <mc:Fallback xmlns="">
      <p:transition spd="slow" advTm="26000">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de-arriba-Skogafoss-from-below.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90000"/>
              <a:alpha val="7882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24936" cy="5040560"/>
          </a:xfrm>
          <a:prstGeom prst="rect">
            <a:avLst/>
          </a:prstGeom>
          <a:solidFill>
            <a:schemeClr val="tx2">
              <a:lumMod val="5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Fundación Museo del Vino de Valdepeñas se encuentra en la calle Princesa número 39, y es el lugar a donde hay que ir si queremos saber todo lo relacionado con este preciado caldo.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drap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acal by Boris Frkovic ---www.BancodeImagenesGratuitas.com---.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2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24936" cy="5112568"/>
          </a:xfrm>
          <a:prstGeom prst="rect">
            <a:avLst/>
          </a:prstGeom>
          <a:solidFill>
            <a:srgbClr val="6F3505">
              <a:alpha val="4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museo invitan a los visitantes a conocer, de una forma didáctica pero muy entretenida, toda la evolución de las prácticas culturales de la vid y la elaboración de los caldos. En su interior acoge toda la historia y tradición de la Denominación de Origen Valdepeñas.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1835696" y="1129308"/>
            <a:ext cx="5184576" cy="461665"/>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Sala de tinajas en Bodegas Navarro</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checker/>
      </p:transition>
    </mc:Choice>
    <mc:Fallback xmlns="">
      <p:transition spd="slow" advTm="36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8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astplatz-a2697354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214313" y="179388"/>
            <a:ext cx="8715375" cy="5297487"/>
          </a:xfrm>
          <a:prstGeom prst="rect">
            <a:avLst/>
          </a:prstGeom>
          <a:solidFill>
            <a:schemeClr val="accent4">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68313" y="338138"/>
            <a:ext cx="8207375" cy="4889500"/>
          </a:xfrm>
          <a:prstGeom prst="rect">
            <a:avLst/>
          </a:prstGeom>
          <a:solidFill>
            <a:schemeClr val="accent4">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576"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Centrándose sobre todo en el periodo que va desde la década de los años setenta hasta “la nueva generación de los vinos de Valdepeñas”.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1187624" y="985292"/>
            <a:ext cx="6552728" cy="430887"/>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rPr>
              <a:t>Nave de depósitos y barricas en Bodegas </a:t>
            </a:r>
            <a:r>
              <a:rPr lang="es-ES" sz="2200" i="1" dirty="0" err="1" smtClean="0">
                <a:effectLst>
                  <a:glow rad="101600">
                    <a:srgbClr val="C00000">
                      <a:alpha val="60000"/>
                    </a:srgbClr>
                  </a:glow>
                  <a:outerShdw blurRad="38100" dist="38100" dir="2700000" algn="tl">
                    <a:srgbClr val="000000">
                      <a:alpha val="43137"/>
                    </a:srgbClr>
                  </a:outerShdw>
                </a:effectLst>
              </a:rPr>
              <a:t>Córcovo</a:t>
            </a:r>
            <a:endParaRPr lang="es-ES" sz="22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par>
                          <p:cTn id="18" fill="hold">
                            <p:stCondLst>
                              <p:cond delay="5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 by="(-#ppt_w*2)" calcmode="lin" valueType="num">
                                      <p:cBhvr rctx="PPT">
                                        <p:cTn id="21" dur="500" autoRev="1" fill="hold">
                                          <p:stCondLst>
                                            <p:cond delay="0"/>
                                          </p:stCondLst>
                                        </p:cTn>
                                        <p:tgtEl>
                                          <p:spTgt spid="8"/>
                                        </p:tgtEl>
                                        <p:attrNameLst>
                                          <p:attrName>ppt_w</p:attrName>
                                        </p:attrNameLst>
                                      </p:cBhvr>
                                    </p:anim>
                                    <p:anim by="(#ppt_w*0.50)" calcmode="lin" valueType="num">
                                      <p:cBhvr>
                                        <p:cTn id="22" dur="500" decel="50000" autoRev="1" fill="hold">
                                          <p:stCondLst>
                                            <p:cond delay="0"/>
                                          </p:stCondLst>
                                        </p:cTn>
                                        <p:tgtEl>
                                          <p:spTgt spid="8"/>
                                        </p:tgtEl>
                                        <p:attrNameLst>
                                          <p:attrName>ppt_x</p:attrName>
                                        </p:attrNameLst>
                                      </p:cBhvr>
                                    </p:anim>
                                    <p:anim from="(-#ppt_h/2)" to="(#ppt_y)" calcmode="lin" valueType="num">
                                      <p:cBhvr>
                                        <p:cTn id="23" dur="1000" fill="hold">
                                          <p:stCondLst>
                                            <p:cond delay="0"/>
                                          </p:stCondLst>
                                        </p:cTn>
                                        <p:tgtEl>
                                          <p:spTgt spid="8"/>
                                        </p:tgtEl>
                                        <p:attrNameLst>
                                          <p:attrName>ppt_y</p:attrName>
                                        </p:attrNameLst>
                                      </p:cBhvr>
                                    </p:anim>
                                    <p:animRot by="21600000">
                                      <p:cBhvr>
                                        <p:cTn id="24" dur="1000" fill="hold">
                                          <p:stCondLst>
                                            <p:cond delay="0"/>
                                          </p:stCondLst>
                                        </p:cTn>
                                        <p:tgtEl>
                                          <p:spTgt spid="8"/>
                                        </p:tgtEl>
                                        <p:attrNameLst>
                                          <p:attrName>r</p:attrName>
                                        </p:attrNameLst>
                                      </p:cBhvr>
                                    </p:animRot>
                                  </p:childTnLst>
                                </p:cTn>
                              </p:par>
                            </p:childTnLst>
                          </p:cTn>
                        </p:par>
                        <p:par>
                          <p:cTn id="25" fill="hold">
                            <p:stCondLst>
                              <p:cond delay="99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ining_tokyo_1.jpg"/>
          <p:cNvPicPr>
            <a:picLocks noChangeAspect="1"/>
          </p:cNvPicPr>
          <p:nvPr/>
        </p:nvPicPr>
        <p:blipFill>
          <a:blip r:embed="rId2" cstate="print"/>
          <a:stretch>
            <a:fillRect/>
          </a:stretch>
        </p:blipFill>
        <p:spPr bwMode="auto">
          <a:xfrm>
            <a:off x="-15360" y="-9600"/>
            <a:ext cx="9174719" cy="5734199"/>
          </a:xfrm>
          <a:prstGeom prst="rect">
            <a:avLst/>
          </a:prstGeom>
          <a:noFill/>
          <a:ln w="9525">
            <a:noFill/>
            <a:miter lim="800000"/>
            <a:headEnd/>
            <a:tailEnd/>
          </a:ln>
        </p:spPr>
      </p:pic>
      <p:pic>
        <p:nvPicPr>
          <p:cNvPr id="5" name="4 Imagen" descr="imagining_tokyo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viñedos y las bodegas son la auténtica razón de ser de la Ruta del Vino de Valdepeñas. Encontraremos bodegas pequeñas y de grandes dimensiones, antiguas bodegas y otras muy modernas, pero en prácticamente todas ellas nos ofrecerán una magnífica experiencia que gira en torno al vino.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iempre-hay-un-camino-a26189799.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5" name="4 Rectángulo"/>
          <p:cNvSpPr/>
          <p:nvPr/>
        </p:nvSpPr>
        <p:spPr>
          <a:xfrm>
            <a:off x="285750" y="179388"/>
            <a:ext cx="8643938" cy="5297487"/>
          </a:xfrm>
          <a:prstGeom prst="rect">
            <a:avLst/>
          </a:prstGeom>
          <a:solidFill>
            <a:schemeClr val="tx1">
              <a:lumMod val="85000"/>
              <a:alpha val="5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39750" y="409575"/>
            <a:ext cx="8153400" cy="4889500"/>
          </a:xfrm>
          <a:prstGeom prst="rect">
            <a:avLst/>
          </a:prstGeom>
          <a:solidFill>
            <a:schemeClr val="tx2">
              <a:lumMod val="75000"/>
              <a:alpha val="5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llegando a las afueras de la villa está el Museo de Los Molinos de Gregorio Prieto junto al molino con el mismo nombre, el mayor molino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lip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bgy7ujhju.JPG"/>
          <p:cNvPicPr>
            <a:picLocks noChangeAspect="1"/>
          </p:cNvPicPr>
          <p:nvPr/>
        </p:nvPicPr>
        <p:blipFill>
          <a:blip r:embed="rId2" cstate="print"/>
          <a:stretch>
            <a:fillRect/>
          </a:stretch>
        </p:blipFill>
        <p:spPr bwMode="auto">
          <a:xfrm>
            <a:off x="0" y="-454868"/>
            <a:ext cx="9144000" cy="6552728"/>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217488"/>
            <a:ext cx="8715375" cy="5318125"/>
          </a:xfrm>
          <a:prstGeom prst="rect">
            <a:avLst/>
          </a:prstGeom>
          <a:solidFill>
            <a:schemeClr val="accent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Valdepeñas puede presumir de buen vino y buen queso, cosa que casi todos conocemos. Pero una de las cosas que seguro que pocos saben, es que cuenta con el molino de viento más grande del mundo. Hoy día, aquí se imparten talleres sobre las tradiciones valdepeñeras.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switch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Eleni\Desktop\feliz dia de la madre Helen\Diapositiva23.JPG"/>
          <p:cNvPicPr>
            <a:picLocks noChangeAspect="1" noChangeArrowheads="1"/>
          </p:cNvPicPr>
          <p:nvPr/>
        </p:nvPicPr>
        <p:blipFill>
          <a:blip r:embed="rId2" cstate="print"/>
          <a:stretch>
            <a:fillRect/>
          </a:stretch>
        </p:blipFill>
        <p:spPr bwMode="auto">
          <a:xfrm>
            <a:off x="11445" y="11113"/>
            <a:ext cx="9121109" cy="5692775"/>
          </a:xfrm>
          <a:prstGeom prst="rect">
            <a:avLst/>
          </a:prstGeom>
          <a:noFill/>
          <a:ln w="9525">
            <a:noFill/>
            <a:miter lim="800000"/>
            <a:headEnd/>
            <a:tailEnd/>
          </a:ln>
        </p:spPr>
      </p:pic>
      <p:pic>
        <p:nvPicPr>
          <p:cNvPr id="3" name="Picture 3" descr="C:\Users\Eleni\Desktop\feliz dia de la madre Helen\Diapositiva12.JPG"/>
          <p:cNvPicPr>
            <a:picLocks noChangeAspect="1" noChangeArrowheads="1"/>
          </p:cNvPicPr>
          <p:nvPr/>
        </p:nvPicPr>
        <p:blipFill>
          <a:blip r:embed="rId2" cstate="print"/>
          <a:stretch>
            <a:fillRect/>
          </a:stretch>
        </p:blipFill>
        <p:spPr bwMode="auto">
          <a:xfrm>
            <a:off x="0" y="4763"/>
            <a:ext cx="9143999" cy="5707062"/>
          </a:xfrm>
          <a:prstGeom prst="rect">
            <a:avLst/>
          </a:prstGeom>
          <a:noFill/>
          <a:ln w="9525">
            <a:noFill/>
            <a:miter lim="800000"/>
            <a:headEnd/>
            <a:tailEnd/>
          </a:ln>
        </p:spPr>
      </p:pic>
      <p:sp>
        <p:nvSpPr>
          <p:cNvPr id="5" name="4 CuadroTexto"/>
          <p:cNvSpPr txBox="1"/>
          <p:nvPr/>
        </p:nvSpPr>
        <p:spPr>
          <a:xfrm>
            <a:off x="251520" y="1273324"/>
            <a:ext cx="5184576" cy="769441"/>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200 años. Monumento a los héroes del 6 de junio. Avenida de las tinajas.</a:t>
            </a:r>
            <a:endParaRPr lang="es-ES" sz="2200"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79512" y="4081636"/>
            <a:ext cx="89644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Episodios Nacionales, Benito Pérez Galdós relataba cómo aquel recordado día de 1808 ríos de sangre y agua hirviendo discurrían entre los jinetes descabalgados por la violenta refriega. Podaderas, tejas y toda suerte de impedimenta defensiva completaban este retrato de devastación, confundidos entre los sables y corazas imperiales.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6000">
        <p14:shred/>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ntr" presetSubtype="16"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0"/>
                                        <p:tgtEl>
                                          <p:spTgt spid="2"/>
                                        </p:tgtEl>
                                      </p:cBhvr>
                                    </p:animEffect>
                                  </p:childTnLst>
                                </p:cTn>
                              </p:par>
                              <p:par>
                                <p:cTn id="11" presetID="31" presetClass="entr" presetSubtype="0" fill="hold" nodeType="withEffect">
                                  <p:stCondLst>
                                    <p:cond delay="50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ppt_w</p:attrName>
                                        </p:attrNameLst>
                                      </p:cBhvr>
                                      <p:tavLst>
                                        <p:tav tm="0">
                                          <p:val>
                                            <p:fltVal val="0"/>
                                          </p:val>
                                        </p:tav>
                                        <p:tav tm="100000">
                                          <p:val>
                                            <p:strVal val="#ppt_w"/>
                                          </p:val>
                                        </p:tav>
                                      </p:tavLst>
                                    </p:anim>
                                    <p:anim calcmode="lin" valueType="num">
                                      <p:cBhvr>
                                        <p:cTn id="14" dur="5000" fill="hold"/>
                                        <p:tgtEl>
                                          <p:spTgt spid="2"/>
                                        </p:tgtEl>
                                        <p:attrNameLst>
                                          <p:attrName>ppt_h</p:attrName>
                                        </p:attrNameLst>
                                      </p:cBhvr>
                                      <p:tavLst>
                                        <p:tav tm="0">
                                          <p:val>
                                            <p:fltVal val="0"/>
                                          </p:val>
                                        </p:tav>
                                        <p:tav tm="100000">
                                          <p:val>
                                            <p:strVal val="#ppt_h"/>
                                          </p:val>
                                        </p:tav>
                                      </p:tavLst>
                                    </p:anim>
                                    <p:anim calcmode="lin" valueType="num">
                                      <p:cBhvr>
                                        <p:cTn id="15" dur="5000" fill="hold"/>
                                        <p:tgtEl>
                                          <p:spTgt spid="2"/>
                                        </p:tgtEl>
                                        <p:attrNameLst>
                                          <p:attrName>style.rotation</p:attrName>
                                        </p:attrNameLst>
                                      </p:cBhvr>
                                      <p:tavLst>
                                        <p:tav tm="0">
                                          <p:val>
                                            <p:fltVal val="90"/>
                                          </p:val>
                                        </p:tav>
                                        <p:tav tm="100000">
                                          <p:val>
                                            <p:fltVal val="0"/>
                                          </p:val>
                                        </p:tav>
                                      </p:tavLst>
                                    </p:anim>
                                    <p:animEffect transition="in" filter="fade">
                                      <p:cBhvr>
                                        <p:cTn id="16" dur="5000"/>
                                        <p:tgtEl>
                                          <p:spTgt spid="2"/>
                                        </p:tgtEl>
                                      </p:cBhvr>
                                    </p:animEffect>
                                  </p:childTnLst>
                                </p:cTn>
                              </p:par>
                            </p:childTnLst>
                          </p:cTn>
                        </p:par>
                        <p:par>
                          <p:cTn id="17" fill="hold">
                            <p:stCondLst>
                              <p:cond delay="55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by="(-#ppt_w*2)" calcmode="lin" valueType="num">
                                      <p:cBhvr rctx="PPT">
                                        <p:cTn id="20" dur="500" autoRev="1" fill="hold">
                                          <p:stCondLst>
                                            <p:cond delay="0"/>
                                          </p:stCondLst>
                                        </p:cTn>
                                        <p:tgtEl>
                                          <p:spTgt spid="5"/>
                                        </p:tgtEl>
                                        <p:attrNameLst>
                                          <p:attrName>ppt_w</p:attrName>
                                        </p:attrNameLst>
                                      </p:cBhvr>
                                    </p:anim>
                                    <p:anim by="(#ppt_w*0.50)" calcmode="lin" valueType="num">
                                      <p:cBhvr>
                                        <p:cTn id="21" dur="500" decel="50000" autoRev="1" fill="hold">
                                          <p:stCondLst>
                                            <p:cond delay="0"/>
                                          </p:stCondLst>
                                        </p:cTn>
                                        <p:tgtEl>
                                          <p:spTgt spid="5"/>
                                        </p:tgtEl>
                                        <p:attrNameLst>
                                          <p:attrName>ppt_x</p:attrName>
                                        </p:attrNameLst>
                                      </p:cBhvr>
                                    </p:anim>
                                    <p:anim from="(-#ppt_h/2)" to="(#ppt_y)" calcmode="lin" valueType="num">
                                      <p:cBhvr>
                                        <p:cTn id="22" dur="1000" fill="hold">
                                          <p:stCondLst>
                                            <p:cond delay="0"/>
                                          </p:stCondLst>
                                        </p:cTn>
                                        <p:tgtEl>
                                          <p:spTgt spid="5"/>
                                        </p:tgtEl>
                                        <p:attrNameLst>
                                          <p:attrName>ppt_y</p:attrName>
                                        </p:attrNameLst>
                                      </p:cBhvr>
                                    </p:anim>
                                    <p:animRot by="21600000">
                                      <p:cBhvr>
                                        <p:cTn id="23" dur="1000" fill="hold">
                                          <p:stCondLst>
                                            <p:cond delay="0"/>
                                          </p:stCondLst>
                                        </p:cTn>
                                        <p:tgtEl>
                                          <p:spTgt spid="5"/>
                                        </p:tgtEl>
                                        <p:attrNameLst>
                                          <p:attrName>r</p:attrName>
                                        </p:attrNameLst>
                                      </p:cBhvr>
                                    </p:animRot>
                                  </p:childTnLst>
                                </p:cTn>
                              </p:par>
                            </p:childTnLst>
                          </p:cTn>
                        </p:par>
                        <p:par>
                          <p:cTn id="24" fill="hold">
                            <p:stCondLst>
                              <p:cond delay="12300"/>
                            </p:stCondLst>
                            <p:childTnLst>
                              <p:par>
                                <p:cTn id="25" presetID="4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Eleni\Desktop\feliz dia de la madre Helen\Diapositiva25.JPG"/>
          <p:cNvPicPr>
            <a:picLocks noChangeAspect="1" noChangeArrowheads="1"/>
          </p:cNvPicPr>
          <p:nvPr/>
        </p:nvPicPr>
        <p:blipFill>
          <a:blip r:embed="rId2" cstate="print"/>
          <a:stretch>
            <a:fillRect/>
          </a:stretch>
        </p:blipFill>
        <p:spPr bwMode="auto">
          <a:xfrm>
            <a:off x="2126110" y="0"/>
            <a:ext cx="4968552" cy="5715000"/>
          </a:xfrm>
          <a:prstGeom prst="rect">
            <a:avLst/>
          </a:prstGeom>
          <a:noFill/>
          <a:ln w="9525">
            <a:noFill/>
            <a:miter lim="800000"/>
            <a:headEnd/>
            <a:tailEnd/>
          </a:ln>
        </p:spPr>
      </p:pic>
      <p:pic>
        <p:nvPicPr>
          <p:cNvPr id="3" name="Picture 2" descr="C:\Users\Eleni\Desktop\feliz dia de la madre.jpg"/>
          <p:cNvPicPr>
            <a:picLocks noChangeAspect="1" noChangeArrowheads="1"/>
          </p:cNvPicPr>
          <p:nvPr/>
        </p:nvPicPr>
        <p:blipFill>
          <a:blip r:embed="rId2" cstate="print"/>
          <a:stretch>
            <a:fillRect/>
          </a:stretch>
        </p:blipFill>
        <p:spPr bwMode="auto">
          <a:xfrm>
            <a:off x="2123728" y="0"/>
            <a:ext cx="4968552" cy="5715000"/>
          </a:xfrm>
          <a:prstGeom prst="rect">
            <a:avLst/>
          </a:prstGeom>
          <a:noFill/>
          <a:ln w="9525">
            <a:noFill/>
            <a:miter lim="800000"/>
            <a:headEnd/>
            <a:tailEnd/>
          </a:ln>
        </p:spPr>
      </p:pic>
      <p:sp>
        <p:nvSpPr>
          <p:cNvPr id="6" name="5 Rectángulo"/>
          <p:cNvSpPr/>
          <p:nvPr/>
        </p:nvSpPr>
        <p:spPr>
          <a:xfrm>
            <a:off x="7092280" y="0"/>
            <a:ext cx="2051720"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92280" y="0"/>
            <a:ext cx="2051720"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2123728"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2123728"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Miles de vidas han sucumbido desde que en 2019 esta pandemia revelara su más cruel faz. Muchas historias personales se entrelazan en cada relato humano de las víctimas y sus familias. Tras el 6 de junio vinieron años de crisis demográfica, económica y social, pero también de recuperación.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2" presetClass="exit" presetSubtype="0" fill="hold" nodeType="withEffect">
                                  <p:stCondLst>
                                    <p:cond delay="0"/>
                                  </p:stCondLst>
                                  <p:childTnLst>
                                    <p:animEffect transition="out" filter="fade">
                                      <p:cBhvr>
                                        <p:cTn id="9" dur="5000"/>
                                        <p:tgtEl>
                                          <p:spTgt spid="3"/>
                                        </p:tgtEl>
                                      </p:cBhvr>
                                    </p:animEffect>
                                    <p:anim calcmode="lin" valueType="num">
                                      <p:cBhvr>
                                        <p:cTn id="10" dur="5000"/>
                                        <p:tgtEl>
                                          <p:spTgt spid="3"/>
                                        </p:tgtEl>
                                        <p:attrNameLst>
                                          <p:attrName>ppt_x</p:attrName>
                                        </p:attrNameLst>
                                      </p:cBhvr>
                                      <p:tavLst>
                                        <p:tav tm="0">
                                          <p:val>
                                            <p:strVal val="ppt_x"/>
                                          </p:val>
                                        </p:tav>
                                        <p:tav tm="100000">
                                          <p:val>
                                            <p:strVal val="ppt_x"/>
                                          </p:val>
                                        </p:tav>
                                      </p:tavLst>
                                    </p:anim>
                                    <p:anim calcmode="lin" valueType="num">
                                      <p:cBhvr>
                                        <p:cTn id="11" dur="5000"/>
                                        <p:tgtEl>
                                          <p:spTgt spid="3"/>
                                        </p:tgtEl>
                                        <p:attrNameLst>
                                          <p:attrName>ppt_y</p:attrName>
                                        </p:attrNameLst>
                                      </p:cBhvr>
                                      <p:tavLst>
                                        <p:tav tm="0">
                                          <p:val>
                                            <p:strVal val="ppt_y"/>
                                          </p:val>
                                        </p:tav>
                                        <p:tav tm="100000">
                                          <p:val>
                                            <p:strVal val="ppt_y+.1"/>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0"/>
                                        <p:tgtEl>
                                          <p:spTgt spid="2"/>
                                        </p:tgtEl>
                                      </p:cBhvr>
                                    </p:animEffect>
                                  </p:childTnLst>
                                </p:cTn>
                              </p:par>
                              <p:par>
                                <p:cTn id="16" presetID="42"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0"/>
                                        <p:tgtEl>
                                          <p:spTgt spid="2"/>
                                        </p:tgtEl>
                                      </p:cBhvr>
                                    </p:animEffect>
                                    <p:anim calcmode="lin" valueType="num">
                                      <p:cBhvr>
                                        <p:cTn id="19" dur="5000" fill="hold"/>
                                        <p:tgtEl>
                                          <p:spTgt spid="2"/>
                                        </p:tgtEl>
                                        <p:attrNameLst>
                                          <p:attrName>ppt_x</p:attrName>
                                        </p:attrNameLst>
                                      </p:cBhvr>
                                      <p:tavLst>
                                        <p:tav tm="0">
                                          <p:val>
                                            <p:strVal val="#ppt_x"/>
                                          </p:val>
                                        </p:tav>
                                        <p:tav tm="100000">
                                          <p:val>
                                            <p:strVal val="#ppt_x"/>
                                          </p:val>
                                        </p:tav>
                                      </p:tavLst>
                                    </p:anim>
                                    <p:anim calcmode="lin" valueType="num">
                                      <p:cBhvr>
                                        <p:cTn id="20" dur="5000" fill="hold"/>
                                        <p:tgtEl>
                                          <p:spTgt spid="2"/>
                                        </p:tgtEl>
                                        <p:attrNameLst>
                                          <p:attrName>ppt_y</p:attrName>
                                        </p:attrNameLst>
                                      </p:cBhvr>
                                      <p:tavLst>
                                        <p:tav tm="0">
                                          <p:val>
                                            <p:strVal val="#ppt_y+.1"/>
                                          </p:val>
                                        </p:tav>
                                        <p:tav tm="100000">
                                          <p:val>
                                            <p:strVal val="#ppt_y"/>
                                          </p:val>
                                        </p:tav>
                                      </p:tavLst>
                                    </p:anim>
                                  </p:childTnLst>
                                </p:cTn>
                              </p:par>
                              <p:par>
                                <p:cTn id="21" presetID="3" presetClass="entr" presetSubtype="1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5000"/>
                                        <p:tgtEl>
                                          <p:spTgt spid="6"/>
                                        </p:tgtEl>
                                      </p:cBhvr>
                                    </p:animEffect>
                                  </p:childTnLst>
                                </p:cTn>
                              </p:par>
                              <p:par>
                                <p:cTn id="24" presetID="3" presetClass="entr" presetSubtype="5"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linds(vertical)">
                                      <p:cBhvr>
                                        <p:cTn id="26" dur="5000"/>
                                        <p:tgtEl>
                                          <p:spTgt spid="7"/>
                                        </p:tgtEl>
                                      </p:cBhvr>
                                    </p:animEffect>
                                  </p:childTnLst>
                                </p:cTn>
                              </p:par>
                              <p:par>
                                <p:cTn id="27" presetID="3" presetClass="entr" presetSubtype="5"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vertical)">
                                      <p:cBhvr>
                                        <p:cTn id="29" dur="5000"/>
                                        <p:tgtEl>
                                          <p:spTgt spid="8"/>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0"/>
                                        <p:tgtEl>
                                          <p:spTgt spid="9"/>
                                        </p:tgtEl>
                                      </p:cBhvr>
                                    </p:animEffect>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670352.jpg"/>
          <p:cNvPicPr>
            <a:picLocks noChangeAspect="1"/>
          </p:cNvPicPr>
          <p:nvPr/>
        </p:nvPicPr>
        <p:blipFill>
          <a:blip r:embed="rId2" cstate="print"/>
          <a:stretch>
            <a:fillRect/>
          </a:stretch>
        </p:blipFill>
        <p:spPr bwMode="auto">
          <a:xfrm>
            <a:off x="0" y="-310852"/>
            <a:ext cx="9143999" cy="6336704"/>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536" y="337220"/>
            <a:ext cx="8352928" cy="504056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reconstrucción sobre las cenizas de aquel clamoroso incendio nos tenía reservado un pujante siglo XIX para Valdepeñas, sede del Banco de España, o el ferrocarril. Imponentes ejemplos de la arquitectura ecléctica y modernista se levantaron sobre los cimientos de los tapiales de la Edad Moderna.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glitter pattern="hexago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allpapers_487.jpg"/>
          <p:cNvPicPr>
            <a:picLocks noChangeAspect="1"/>
          </p:cNvPicPr>
          <p:nvPr/>
        </p:nvPicPr>
        <p:blipFill>
          <a:blip r:embed="rId2" cstate="print"/>
          <a:stretch>
            <a:fillRect/>
          </a:stretch>
        </p:blipFill>
        <p:spPr bwMode="auto">
          <a:xfrm>
            <a:off x="0" y="-310852"/>
            <a:ext cx="9143999" cy="6336704"/>
          </a:xfrm>
          <a:prstGeom prst="rect">
            <a:avLst/>
          </a:prstGeom>
          <a:noFill/>
          <a:ln w="9525">
            <a:noFill/>
            <a:miter lim="800000"/>
            <a:headEnd/>
            <a:tailEnd/>
          </a:ln>
        </p:spPr>
      </p:pic>
      <p:sp>
        <p:nvSpPr>
          <p:cNvPr id="6" name="5 Triángulo rectángulo"/>
          <p:cNvSpPr/>
          <p:nvPr/>
        </p:nvSpPr>
        <p:spPr>
          <a:xfrm>
            <a:off x="0" y="0"/>
            <a:ext cx="9144000"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0" y="0"/>
            <a:ext cx="9144000" cy="5715000"/>
          </a:xfrm>
          <a:prstGeom prst="rtTriangl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pueblo que año tras año recuerda a tantos héroes anónimos está llamado a perpetuar su esencia en las generaciones futuras. La conmemoración cumple, a pesar de las restricciones asociadas a la presente coyuntura sanitaria, una importante labor social.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allOve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1+ppt_h/2"/>
                                          </p:val>
                                        </p:tav>
                                      </p:tavLst>
                                    </p:anim>
                                    <p:set>
                                      <p:cBhvr>
                                        <p:cTn id="8" dur="1" fill="hold">
                                          <p:stCondLst>
                                            <p:cond delay="4999"/>
                                          </p:stCondLst>
                                        </p:cTn>
                                        <p:tgtEl>
                                          <p:spTgt spid="6"/>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9" fill="hold" grpId="0" nodeType="withEffect">
                                  <p:stCondLst>
                                    <p:cond delay="0"/>
                                  </p:stCondLst>
                                  <p:childTnLst>
                                    <p:anim calcmode="lin" valueType="num">
                                      <p:cBhvr additive="base">
                                        <p:cTn id="13" dur="5000"/>
                                        <p:tgtEl>
                                          <p:spTgt spid="7"/>
                                        </p:tgtEl>
                                        <p:attrNameLst>
                                          <p:attrName>ppt_x</p:attrName>
                                        </p:attrNameLst>
                                      </p:cBhvr>
                                      <p:tavLst>
                                        <p:tav tm="0">
                                          <p:val>
                                            <p:strVal val="ppt_x"/>
                                          </p:val>
                                        </p:tav>
                                        <p:tav tm="100000">
                                          <p:val>
                                            <p:strVal val="0-ppt_w/2"/>
                                          </p:val>
                                        </p:tav>
                                      </p:tavLst>
                                    </p:anim>
                                    <p:anim calcmode="lin" valueType="num">
                                      <p:cBhvr additive="base">
                                        <p:cTn id="14" dur="5000"/>
                                        <p:tgtEl>
                                          <p:spTgt spid="7"/>
                                        </p:tgtEl>
                                        <p:attrNameLst>
                                          <p:attrName>ppt_y</p:attrName>
                                        </p:attrNameLst>
                                      </p:cBhvr>
                                      <p:tavLst>
                                        <p:tav tm="0">
                                          <p:val>
                                            <p:strVal val="ppt_y"/>
                                          </p:val>
                                        </p:tav>
                                        <p:tav tm="100000">
                                          <p:val>
                                            <p:strVal val="0-ppt_h/2"/>
                                          </p:val>
                                        </p:tav>
                                      </p:tavLst>
                                    </p:anim>
                                    <p:set>
                                      <p:cBhvr>
                                        <p:cTn id="15" dur="1" fill="hold">
                                          <p:stCondLst>
                                            <p:cond delay="4999"/>
                                          </p:stCondLst>
                                        </p:cTn>
                                        <p:tgtEl>
                                          <p:spTgt spid="7"/>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383280.jpg"/>
          <p:cNvPicPr>
            <a:picLocks noChangeAspect="1"/>
          </p:cNvPicPr>
          <p:nvPr/>
        </p:nvPicPr>
        <p:blipFill>
          <a:blip r:embed="rId2" cstate="print"/>
          <a:stretch>
            <a:fillRect/>
          </a:stretch>
        </p:blipFill>
        <p:spPr bwMode="auto">
          <a:xfrm>
            <a:off x="0" y="4762"/>
            <a:ext cx="9144000" cy="6021089"/>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4" cy="5112568"/>
          </a:xfrm>
          <a:prstGeom prst="rect">
            <a:avLst/>
          </a:prstGeom>
          <a:solidFill>
            <a:schemeClr val="bg2">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Volverán las dramatizaciones en la calle Ancha, los encuentros entre todas las asociaciones para mostrar lo mejor que sabemos hacer: construir comunidad a partir del respeto y el recuerdo de nuestros antepasados, los gigantes a cuyos hombros observamos con fortaleza el presente. Feliz 6 de junio.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honeycomb/>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Unter-dem-Sternenmeer-a198436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rgbClr val="FFC000">
              <a:alpha val="6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536" y="265212"/>
            <a:ext cx="8424936" cy="5184576"/>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Valdepeñas ha conmemorado la efeméride del 6 de Junio de 1808 con una jornada festiva local en la que ha tenido lugar el tradicional homenaje en la Plaza de la Independencia. Un acto que ha dado comienzo con un desfile militar por la calle Seis de Junio hasta la Plaza de la Independencia.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doors dir="vert"/>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3082-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79512" y="4585692"/>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Contienda de Valdepeñas tuvo lugar el 6 de junio de 1808 cuando los habitantes de la villa manchega se negaron a dejar pasar por su calle principal, que era la carretera a Andalucía, a las tropas napoleónicas del general </a:t>
            </a:r>
            <a:r>
              <a:rPr lang="es-ES" i="1" dirty="0" err="1" smtClean="0">
                <a:effectLst>
                  <a:glow rad="101600">
                    <a:srgbClr val="C00000">
                      <a:alpha val="60000"/>
                    </a:srgbClr>
                  </a:glow>
                  <a:outerShdw blurRad="38100" dist="38100" dir="2700000" algn="tl">
                    <a:srgbClr val="000000">
                      <a:alpha val="43137"/>
                    </a:srgbClr>
                  </a:outerShdw>
                </a:effectLst>
              </a:rPr>
              <a:t>Liger-Belair</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WordArt 3"/>
          <p:cNvSpPr>
            <a:spLocks noChangeArrowheads="1" noChangeShapeType="1" noTextEdit="1"/>
          </p:cNvSpPr>
          <p:nvPr/>
        </p:nvSpPr>
        <p:spPr bwMode="auto">
          <a:xfrm>
            <a:off x="1259632" y="265212"/>
            <a:ext cx="6480720" cy="1008112"/>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CONTIENDA DEL 6 DE JUNIO</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endParaRPr lang="es-ES" sz="3600" b="1" kern="10" dirty="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warp dir="i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23" presetClass="entr" presetSubtype="16"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8000"/>
                            </p:stCondLst>
                            <p:childTnLst>
                              <p:par>
                                <p:cTn id="21" presetID="23" presetClass="exit" presetSubtype="16" fill="hold" nodeType="afterEffect">
                                  <p:stCondLst>
                                    <p:cond delay="3000"/>
                                  </p:stCondLst>
                                  <p:childTnLst>
                                    <p:anim calcmode="lin" valueType="num">
                                      <p:cBhvr>
                                        <p:cTn id="22" dur="3000"/>
                                        <p:tgtEl>
                                          <p:spTgt spid="7"/>
                                        </p:tgtEl>
                                        <p:attrNameLst>
                                          <p:attrName>ppt_w</p:attrName>
                                        </p:attrNameLst>
                                      </p:cBhvr>
                                      <p:tavLst>
                                        <p:tav tm="0">
                                          <p:val>
                                            <p:strVal val="ppt_w"/>
                                          </p:val>
                                        </p:tav>
                                        <p:tav tm="100000">
                                          <p:val>
                                            <p:strVal val="4*ppt_w"/>
                                          </p:val>
                                        </p:tav>
                                      </p:tavLst>
                                    </p:anim>
                                    <p:anim calcmode="lin" valueType="num">
                                      <p:cBhvr>
                                        <p:cTn id="23" dur="3000"/>
                                        <p:tgtEl>
                                          <p:spTgt spid="7"/>
                                        </p:tgtEl>
                                        <p:attrNameLst>
                                          <p:attrName>ppt_h</p:attrName>
                                        </p:attrNameLst>
                                      </p:cBhvr>
                                      <p:tavLst>
                                        <p:tav tm="0">
                                          <p:val>
                                            <p:strVal val="ppt_h"/>
                                          </p:val>
                                        </p:tav>
                                        <p:tav tm="100000">
                                          <p:val>
                                            <p:strVal val="4*ppt_h"/>
                                          </p:val>
                                        </p:tav>
                                      </p:tavLst>
                                    </p:anim>
                                    <p:set>
                                      <p:cBhvr>
                                        <p:cTn id="24" dur="1" fill="hold">
                                          <p:stCondLst>
                                            <p:cond delay="2999"/>
                                          </p:stCondLst>
                                        </p:cTn>
                                        <p:tgtEl>
                                          <p:spTgt spid="7"/>
                                        </p:tgtEl>
                                        <p:attrNameLst>
                                          <p:attrName>style.visibility</p:attrName>
                                        </p:attrNameLst>
                                      </p:cBhvr>
                                      <p:to>
                                        <p:strVal val="hidden"/>
                                      </p:to>
                                    </p:set>
                                  </p:childTnLst>
                                </p:cTn>
                              </p:par>
                              <p:par>
                                <p:cTn id="25" presetID="52" presetClass="exit" presetSubtype="0" fill="hold" grpId="0" nodeType="withEffect">
                                  <p:stCondLst>
                                    <p:cond delay="3000"/>
                                  </p:stCondLst>
                                  <p:childTnLst>
                                    <p:animScale>
                                      <p:cBhvr>
                                        <p:cTn id="26" dur="3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7" dur="3000" accel="50000">
                                          <p:stCondLst>
                                            <p:cond delay="0"/>
                                          </p:stCondLst>
                                        </p:cTn>
                                        <p:tgtEl>
                                          <p:spTgt spid="7"/>
                                        </p:tgtEl>
                                        <p:attrNameLst>
                                          <p:attrName>ppt_x</p:attrName>
                                          <p:attrName>ppt_y</p:attrName>
                                        </p:attrNameLst>
                                      </p:cBhvr>
                                    </p:animMotion>
                                    <p:animEffect transition="out" filter="fade">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40" presetClass="entr" presetSubtype="0" fill="hold" grpId="0" nodeType="withEffect">
                                  <p:stCondLst>
                                    <p:cond delay="250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yc06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isósceles"/>
          <p:cNvSpPr/>
          <p:nvPr/>
        </p:nvSpPr>
        <p:spPr>
          <a:xfrm>
            <a:off x="0" y="0"/>
            <a:ext cx="3143250" cy="2619375"/>
          </a:xfrm>
          <a:prstGeom prs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a:off x="3071813" y="0"/>
            <a:ext cx="3000375" cy="2619375"/>
          </a:xfrm>
          <a:prstGeom prst="triangle">
            <a:avLst/>
          </a:prstGeom>
          <a:solidFill>
            <a:srgbClr val="6F350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6143625" y="0"/>
            <a:ext cx="3000375" cy="2619375"/>
          </a:xfrm>
          <a:prstGeom prs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ombinar"/>
          <p:cNvSpPr/>
          <p:nvPr/>
        </p:nvSpPr>
        <p:spPr>
          <a:xfrm>
            <a:off x="0" y="3095625"/>
            <a:ext cx="3000375" cy="2619375"/>
          </a:xfrm>
          <a:prstGeom prst="flowChartMerge">
            <a:avLst/>
          </a:prstGeom>
          <a:solidFill>
            <a:srgbClr val="6F350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a:off x="3071813" y="3095625"/>
            <a:ext cx="3000375" cy="2619375"/>
          </a:xfrm>
          <a:prstGeom prst="flowChartMerg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6143625" y="3095625"/>
            <a:ext cx="3000375" cy="2619375"/>
          </a:xfrm>
          <a:prstGeom prst="flowChartMerge">
            <a:avLst/>
          </a:prstGeom>
          <a:solidFill>
            <a:srgbClr val="6F350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hombres acababan de ser alistados en la compañía de Pedro </a:t>
            </a:r>
            <a:r>
              <a:rPr lang="es-ES" i="1" dirty="0" err="1" smtClean="0">
                <a:effectLst>
                  <a:glow rad="101600">
                    <a:srgbClr val="C00000">
                      <a:alpha val="60000"/>
                    </a:srgbClr>
                  </a:glow>
                  <a:outerShdw blurRad="38100" dist="38100" dir="2700000" algn="tl">
                    <a:srgbClr val="000000">
                      <a:alpha val="43137"/>
                    </a:srgbClr>
                  </a:outerShdw>
                </a:effectLst>
              </a:rPr>
              <a:t>Alesón</a:t>
            </a:r>
            <a:r>
              <a:rPr lang="es-ES" i="1" dirty="0" smtClean="0">
                <a:effectLst>
                  <a:glow rad="101600">
                    <a:srgbClr val="C00000">
                      <a:alpha val="60000"/>
                    </a:srgbClr>
                  </a:glow>
                  <a:outerShdw blurRad="38100" dist="38100" dir="2700000" algn="tl">
                    <a:srgbClr val="000000">
                      <a:alpha val="43137"/>
                    </a:srgbClr>
                  </a:outerShdw>
                </a:effectLst>
              </a:rPr>
              <a:t>, así que la labor de las mujeres sería crucial en la defensa, destacando Juana la Galana. Ante la imposibilidad de cruzar por la carretera y del alto número de bajas que fue alcanzando, el ejército francés decidió incendiar el pueblo.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isInverted="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4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4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4000"/>
                                        <p:tgtEl>
                                          <p:spTgt spid="7"/>
                                        </p:tgtEl>
                                      </p:cBhvr>
                                    </p:animEffect>
                                  </p:childTnLst>
                                </p:cTn>
                              </p:par>
                              <p:par>
                                <p:cTn id="14" presetID="8" presetClass="entr" presetSubtype="3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out)">
                                      <p:cBhvr>
                                        <p:cTn id="16" dur="4000"/>
                                        <p:tgtEl>
                                          <p:spTgt spid="8"/>
                                        </p:tgtEl>
                                      </p:cBhvr>
                                    </p:animEffect>
                                  </p:childTnLst>
                                </p:cTn>
                              </p:par>
                              <p:par>
                                <p:cTn id="17" presetID="8" presetClass="entr" presetSubtype="3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out)">
                                      <p:cBhvr>
                                        <p:cTn id="19" dur="4000"/>
                                        <p:tgtEl>
                                          <p:spTgt spid="9"/>
                                        </p:tgtEl>
                                      </p:cBhvr>
                                    </p:animEffect>
                                  </p:childTnLst>
                                </p:cTn>
                              </p:par>
                              <p:par>
                                <p:cTn id="20" presetID="8"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4000"/>
                                        <p:tgtEl>
                                          <p:spTgt spid="10"/>
                                        </p:tgtEl>
                                      </p:cBhvr>
                                    </p:animEffect>
                                  </p:childTnLst>
                                </p:cTn>
                              </p:par>
                            </p:childTnLst>
                          </p:cTn>
                        </p:par>
                        <p:par>
                          <p:cTn id="23" fill="hold" nodeType="afterGroup">
                            <p:stCondLst>
                              <p:cond delay="4000"/>
                            </p:stCondLst>
                            <p:childTnLst>
                              <p:par>
                                <p:cTn id="24" presetID="49" presetClass="exit" presetSubtype="0" accel="100000" fill="hold" nodeType="afterEffect">
                                  <p:stCondLst>
                                    <p:cond delay="0"/>
                                  </p:stCondLst>
                                  <p:childTnLst>
                                    <p:anim calcmode="lin" valueType="num">
                                      <p:cBhvr>
                                        <p:cTn id="25" dur="4000"/>
                                        <p:tgtEl>
                                          <p:spTgt spid="5"/>
                                        </p:tgtEl>
                                        <p:attrNameLst>
                                          <p:attrName>ppt_w</p:attrName>
                                        </p:attrNameLst>
                                      </p:cBhvr>
                                      <p:tavLst>
                                        <p:tav tm="0">
                                          <p:val>
                                            <p:strVal val="ppt_w"/>
                                          </p:val>
                                        </p:tav>
                                        <p:tav tm="100000">
                                          <p:val>
                                            <p:fltVal val="0"/>
                                          </p:val>
                                        </p:tav>
                                      </p:tavLst>
                                    </p:anim>
                                    <p:anim calcmode="lin" valueType="num">
                                      <p:cBhvr>
                                        <p:cTn id="26" dur="4000"/>
                                        <p:tgtEl>
                                          <p:spTgt spid="5"/>
                                        </p:tgtEl>
                                        <p:attrNameLst>
                                          <p:attrName>ppt_h</p:attrName>
                                        </p:attrNameLst>
                                      </p:cBhvr>
                                      <p:tavLst>
                                        <p:tav tm="0">
                                          <p:val>
                                            <p:strVal val="ppt_h"/>
                                          </p:val>
                                        </p:tav>
                                        <p:tav tm="100000">
                                          <p:val>
                                            <p:fltVal val="0"/>
                                          </p:val>
                                        </p:tav>
                                      </p:tavLst>
                                    </p:anim>
                                    <p:anim calcmode="lin" valueType="num">
                                      <p:cBhvr>
                                        <p:cTn id="27" dur="4000"/>
                                        <p:tgtEl>
                                          <p:spTgt spid="5"/>
                                        </p:tgtEl>
                                        <p:attrNameLst>
                                          <p:attrName>style.rotation</p:attrName>
                                        </p:attrNameLst>
                                      </p:cBhvr>
                                      <p:tavLst>
                                        <p:tav tm="0">
                                          <p:val>
                                            <p:fltVal val="0"/>
                                          </p:val>
                                        </p:tav>
                                        <p:tav tm="100000">
                                          <p:val>
                                            <p:fltVal val="360"/>
                                          </p:val>
                                        </p:tav>
                                      </p:tavLst>
                                    </p:anim>
                                    <p:animEffect transition="out" filter="fade">
                                      <p:cBhvr>
                                        <p:cTn id="28" dur="4000"/>
                                        <p:tgtEl>
                                          <p:spTgt spid="5"/>
                                        </p:tgtEl>
                                      </p:cBhvr>
                                    </p:animEffect>
                                    <p:set>
                                      <p:cBhvr>
                                        <p:cTn id="29" dur="1" fill="hold">
                                          <p:stCondLst>
                                            <p:cond delay="3999"/>
                                          </p:stCondLst>
                                        </p:cTn>
                                        <p:tgtEl>
                                          <p:spTgt spid="5"/>
                                        </p:tgtEl>
                                        <p:attrNameLst>
                                          <p:attrName>style.visibility</p:attrName>
                                        </p:attrNameLst>
                                      </p:cBhvr>
                                      <p:to>
                                        <p:strVal val="hidden"/>
                                      </p:to>
                                    </p:set>
                                  </p:childTnLst>
                                </p:cTn>
                              </p:par>
                              <p:par>
                                <p:cTn id="30" presetID="49" presetClass="exit" presetSubtype="0" accel="100000" fill="hold" nodeType="withEffect">
                                  <p:stCondLst>
                                    <p:cond delay="0"/>
                                  </p:stCondLst>
                                  <p:childTnLst>
                                    <p:anim calcmode="lin" valueType="num">
                                      <p:cBhvr>
                                        <p:cTn id="31" dur="4000"/>
                                        <p:tgtEl>
                                          <p:spTgt spid="6"/>
                                        </p:tgtEl>
                                        <p:attrNameLst>
                                          <p:attrName>ppt_w</p:attrName>
                                        </p:attrNameLst>
                                      </p:cBhvr>
                                      <p:tavLst>
                                        <p:tav tm="0">
                                          <p:val>
                                            <p:strVal val="ppt_w"/>
                                          </p:val>
                                        </p:tav>
                                        <p:tav tm="100000">
                                          <p:val>
                                            <p:fltVal val="0"/>
                                          </p:val>
                                        </p:tav>
                                      </p:tavLst>
                                    </p:anim>
                                    <p:anim calcmode="lin" valueType="num">
                                      <p:cBhvr>
                                        <p:cTn id="32" dur="4000"/>
                                        <p:tgtEl>
                                          <p:spTgt spid="6"/>
                                        </p:tgtEl>
                                        <p:attrNameLst>
                                          <p:attrName>ppt_h</p:attrName>
                                        </p:attrNameLst>
                                      </p:cBhvr>
                                      <p:tavLst>
                                        <p:tav tm="0">
                                          <p:val>
                                            <p:strVal val="ppt_h"/>
                                          </p:val>
                                        </p:tav>
                                        <p:tav tm="100000">
                                          <p:val>
                                            <p:fltVal val="0"/>
                                          </p:val>
                                        </p:tav>
                                      </p:tavLst>
                                    </p:anim>
                                    <p:anim calcmode="lin" valueType="num">
                                      <p:cBhvr>
                                        <p:cTn id="33" dur="4000"/>
                                        <p:tgtEl>
                                          <p:spTgt spid="6"/>
                                        </p:tgtEl>
                                        <p:attrNameLst>
                                          <p:attrName>style.rotation</p:attrName>
                                        </p:attrNameLst>
                                      </p:cBhvr>
                                      <p:tavLst>
                                        <p:tav tm="0">
                                          <p:val>
                                            <p:fltVal val="0"/>
                                          </p:val>
                                        </p:tav>
                                        <p:tav tm="100000">
                                          <p:val>
                                            <p:fltVal val="360"/>
                                          </p:val>
                                        </p:tav>
                                      </p:tavLst>
                                    </p:anim>
                                    <p:animEffect transition="out" filter="fade">
                                      <p:cBhvr>
                                        <p:cTn id="34" dur="4000"/>
                                        <p:tgtEl>
                                          <p:spTgt spid="6"/>
                                        </p:tgtEl>
                                      </p:cBhvr>
                                    </p:animEffect>
                                    <p:set>
                                      <p:cBhvr>
                                        <p:cTn id="35" dur="1" fill="hold">
                                          <p:stCondLst>
                                            <p:cond delay="3999"/>
                                          </p:stCondLst>
                                        </p:cTn>
                                        <p:tgtEl>
                                          <p:spTgt spid="6"/>
                                        </p:tgtEl>
                                        <p:attrNameLst>
                                          <p:attrName>style.visibility</p:attrName>
                                        </p:attrNameLst>
                                      </p:cBhvr>
                                      <p:to>
                                        <p:strVal val="hidden"/>
                                      </p:to>
                                    </p:set>
                                  </p:childTnLst>
                                </p:cTn>
                              </p:par>
                              <p:par>
                                <p:cTn id="36" presetID="49" presetClass="exit" presetSubtype="0" accel="100000" fill="hold" nodeType="withEffect">
                                  <p:stCondLst>
                                    <p:cond delay="0"/>
                                  </p:stCondLst>
                                  <p:childTnLst>
                                    <p:anim calcmode="lin" valueType="num">
                                      <p:cBhvr>
                                        <p:cTn id="37" dur="4000"/>
                                        <p:tgtEl>
                                          <p:spTgt spid="7"/>
                                        </p:tgtEl>
                                        <p:attrNameLst>
                                          <p:attrName>ppt_w</p:attrName>
                                        </p:attrNameLst>
                                      </p:cBhvr>
                                      <p:tavLst>
                                        <p:tav tm="0">
                                          <p:val>
                                            <p:strVal val="ppt_w"/>
                                          </p:val>
                                        </p:tav>
                                        <p:tav tm="100000">
                                          <p:val>
                                            <p:fltVal val="0"/>
                                          </p:val>
                                        </p:tav>
                                      </p:tavLst>
                                    </p:anim>
                                    <p:anim calcmode="lin" valueType="num">
                                      <p:cBhvr>
                                        <p:cTn id="38" dur="4000"/>
                                        <p:tgtEl>
                                          <p:spTgt spid="7"/>
                                        </p:tgtEl>
                                        <p:attrNameLst>
                                          <p:attrName>ppt_h</p:attrName>
                                        </p:attrNameLst>
                                      </p:cBhvr>
                                      <p:tavLst>
                                        <p:tav tm="0">
                                          <p:val>
                                            <p:strVal val="ppt_h"/>
                                          </p:val>
                                        </p:tav>
                                        <p:tav tm="100000">
                                          <p:val>
                                            <p:fltVal val="0"/>
                                          </p:val>
                                        </p:tav>
                                      </p:tavLst>
                                    </p:anim>
                                    <p:anim calcmode="lin" valueType="num">
                                      <p:cBhvr>
                                        <p:cTn id="39" dur="4000"/>
                                        <p:tgtEl>
                                          <p:spTgt spid="7"/>
                                        </p:tgtEl>
                                        <p:attrNameLst>
                                          <p:attrName>style.rotation</p:attrName>
                                        </p:attrNameLst>
                                      </p:cBhvr>
                                      <p:tavLst>
                                        <p:tav tm="0">
                                          <p:val>
                                            <p:fltVal val="0"/>
                                          </p:val>
                                        </p:tav>
                                        <p:tav tm="100000">
                                          <p:val>
                                            <p:fltVal val="360"/>
                                          </p:val>
                                        </p:tav>
                                      </p:tavLst>
                                    </p:anim>
                                    <p:animEffect transition="out" filter="fade">
                                      <p:cBhvr>
                                        <p:cTn id="40" dur="4000"/>
                                        <p:tgtEl>
                                          <p:spTgt spid="7"/>
                                        </p:tgtEl>
                                      </p:cBhvr>
                                    </p:animEffect>
                                    <p:set>
                                      <p:cBhvr>
                                        <p:cTn id="41" dur="1" fill="hold">
                                          <p:stCondLst>
                                            <p:cond delay="3999"/>
                                          </p:stCondLst>
                                        </p:cTn>
                                        <p:tgtEl>
                                          <p:spTgt spid="7"/>
                                        </p:tgtEl>
                                        <p:attrNameLst>
                                          <p:attrName>style.visibility</p:attrName>
                                        </p:attrNameLst>
                                      </p:cBhvr>
                                      <p:to>
                                        <p:strVal val="hidden"/>
                                      </p:to>
                                    </p:set>
                                  </p:childTnLst>
                                </p:cTn>
                              </p:par>
                              <p:par>
                                <p:cTn id="42" presetID="49" presetClass="exit" presetSubtype="0" accel="100000" fill="hold" nodeType="withEffect">
                                  <p:stCondLst>
                                    <p:cond delay="0"/>
                                  </p:stCondLst>
                                  <p:childTnLst>
                                    <p:anim calcmode="lin" valueType="num">
                                      <p:cBhvr>
                                        <p:cTn id="43" dur="4000"/>
                                        <p:tgtEl>
                                          <p:spTgt spid="8"/>
                                        </p:tgtEl>
                                        <p:attrNameLst>
                                          <p:attrName>ppt_w</p:attrName>
                                        </p:attrNameLst>
                                      </p:cBhvr>
                                      <p:tavLst>
                                        <p:tav tm="0">
                                          <p:val>
                                            <p:strVal val="ppt_w"/>
                                          </p:val>
                                        </p:tav>
                                        <p:tav tm="100000">
                                          <p:val>
                                            <p:fltVal val="0"/>
                                          </p:val>
                                        </p:tav>
                                      </p:tavLst>
                                    </p:anim>
                                    <p:anim calcmode="lin" valueType="num">
                                      <p:cBhvr>
                                        <p:cTn id="44" dur="4000"/>
                                        <p:tgtEl>
                                          <p:spTgt spid="8"/>
                                        </p:tgtEl>
                                        <p:attrNameLst>
                                          <p:attrName>ppt_h</p:attrName>
                                        </p:attrNameLst>
                                      </p:cBhvr>
                                      <p:tavLst>
                                        <p:tav tm="0">
                                          <p:val>
                                            <p:strVal val="ppt_h"/>
                                          </p:val>
                                        </p:tav>
                                        <p:tav tm="100000">
                                          <p:val>
                                            <p:fltVal val="0"/>
                                          </p:val>
                                        </p:tav>
                                      </p:tavLst>
                                    </p:anim>
                                    <p:anim calcmode="lin" valueType="num">
                                      <p:cBhvr>
                                        <p:cTn id="45" dur="4000"/>
                                        <p:tgtEl>
                                          <p:spTgt spid="8"/>
                                        </p:tgtEl>
                                        <p:attrNameLst>
                                          <p:attrName>style.rotation</p:attrName>
                                        </p:attrNameLst>
                                      </p:cBhvr>
                                      <p:tavLst>
                                        <p:tav tm="0">
                                          <p:val>
                                            <p:fltVal val="0"/>
                                          </p:val>
                                        </p:tav>
                                        <p:tav tm="100000">
                                          <p:val>
                                            <p:fltVal val="360"/>
                                          </p:val>
                                        </p:tav>
                                      </p:tavLst>
                                    </p:anim>
                                    <p:animEffect transition="out" filter="fade">
                                      <p:cBhvr>
                                        <p:cTn id="46" dur="4000"/>
                                        <p:tgtEl>
                                          <p:spTgt spid="8"/>
                                        </p:tgtEl>
                                      </p:cBhvr>
                                    </p:animEffect>
                                    <p:set>
                                      <p:cBhvr>
                                        <p:cTn id="47" dur="1" fill="hold">
                                          <p:stCondLst>
                                            <p:cond delay="3999"/>
                                          </p:stCondLst>
                                        </p:cTn>
                                        <p:tgtEl>
                                          <p:spTgt spid="8"/>
                                        </p:tgtEl>
                                        <p:attrNameLst>
                                          <p:attrName>style.visibility</p:attrName>
                                        </p:attrNameLst>
                                      </p:cBhvr>
                                      <p:to>
                                        <p:strVal val="hidden"/>
                                      </p:to>
                                    </p:set>
                                  </p:childTnLst>
                                </p:cTn>
                              </p:par>
                              <p:par>
                                <p:cTn id="48" presetID="49" presetClass="exit" presetSubtype="0" accel="100000" fill="hold" nodeType="withEffect">
                                  <p:stCondLst>
                                    <p:cond delay="0"/>
                                  </p:stCondLst>
                                  <p:childTnLst>
                                    <p:anim calcmode="lin" valueType="num">
                                      <p:cBhvr>
                                        <p:cTn id="49" dur="4000"/>
                                        <p:tgtEl>
                                          <p:spTgt spid="9"/>
                                        </p:tgtEl>
                                        <p:attrNameLst>
                                          <p:attrName>ppt_w</p:attrName>
                                        </p:attrNameLst>
                                      </p:cBhvr>
                                      <p:tavLst>
                                        <p:tav tm="0">
                                          <p:val>
                                            <p:strVal val="ppt_w"/>
                                          </p:val>
                                        </p:tav>
                                        <p:tav tm="100000">
                                          <p:val>
                                            <p:fltVal val="0"/>
                                          </p:val>
                                        </p:tav>
                                      </p:tavLst>
                                    </p:anim>
                                    <p:anim calcmode="lin" valueType="num">
                                      <p:cBhvr>
                                        <p:cTn id="50" dur="4000"/>
                                        <p:tgtEl>
                                          <p:spTgt spid="9"/>
                                        </p:tgtEl>
                                        <p:attrNameLst>
                                          <p:attrName>ppt_h</p:attrName>
                                        </p:attrNameLst>
                                      </p:cBhvr>
                                      <p:tavLst>
                                        <p:tav tm="0">
                                          <p:val>
                                            <p:strVal val="ppt_h"/>
                                          </p:val>
                                        </p:tav>
                                        <p:tav tm="100000">
                                          <p:val>
                                            <p:fltVal val="0"/>
                                          </p:val>
                                        </p:tav>
                                      </p:tavLst>
                                    </p:anim>
                                    <p:anim calcmode="lin" valueType="num">
                                      <p:cBhvr>
                                        <p:cTn id="51" dur="4000"/>
                                        <p:tgtEl>
                                          <p:spTgt spid="9"/>
                                        </p:tgtEl>
                                        <p:attrNameLst>
                                          <p:attrName>style.rotation</p:attrName>
                                        </p:attrNameLst>
                                      </p:cBhvr>
                                      <p:tavLst>
                                        <p:tav tm="0">
                                          <p:val>
                                            <p:fltVal val="0"/>
                                          </p:val>
                                        </p:tav>
                                        <p:tav tm="100000">
                                          <p:val>
                                            <p:fltVal val="360"/>
                                          </p:val>
                                        </p:tav>
                                      </p:tavLst>
                                    </p:anim>
                                    <p:animEffect transition="out" filter="fade">
                                      <p:cBhvr>
                                        <p:cTn id="52" dur="4000"/>
                                        <p:tgtEl>
                                          <p:spTgt spid="9"/>
                                        </p:tgtEl>
                                      </p:cBhvr>
                                    </p:animEffect>
                                    <p:set>
                                      <p:cBhvr>
                                        <p:cTn id="53" dur="1" fill="hold">
                                          <p:stCondLst>
                                            <p:cond delay="3999"/>
                                          </p:stCondLst>
                                        </p:cTn>
                                        <p:tgtEl>
                                          <p:spTgt spid="9"/>
                                        </p:tgtEl>
                                        <p:attrNameLst>
                                          <p:attrName>style.visibility</p:attrName>
                                        </p:attrNameLst>
                                      </p:cBhvr>
                                      <p:to>
                                        <p:strVal val="hidden"/>
                                      </p:to>
                                    </p:set>
                                  </p:childTnLst>
                                </p:cTn>
                              </p:par>
                              <p:par>
                                <p:cTn id="54" presetID="49" presetClass="exit" presetSubtype="0" accel="100000" fill="hold" nodeType="withEffect">
                                  <p:stCondLst>
                                    <p:cond delay="0"/>
                                  </p:stCondLst>
                                  <p:childTnLst>
                                    <p:anim calcmode="lin" valueType="num">
                                      <p:cBhvr>
                                        <p:cTn id="55" dur="4000"/>
                                        <p:tgtEl>
                                          <p:spTgt spid="10"/>
                                        </p:tgtEl>
                                        <p:attrNameLst>
                                          <p:attrName>ppt_w</p:attrName>
                                        </p:attrNameLst>
                                      </p:cBhvr>
                                      <p:tavLst>
                                        <p:tav tm="0">
                                          <p:val>
                                            <p:strVal val="ppt_w"/>
                                          </p:val>
                                        </p:tav>
                                        <p:tav tm="100000">
                                          <p:val>
                                            <p:fltVal val="0"/>
                                          </p:val>
                                        </p:tav>
                                      </p:tavLst>
                                    </p:anim>
                                    <p:anim calcmode="lin" valueType="num">
                                      <p:cBhvr>
                                        <p:cTn id="56" dur="4000"/>
                                        <p:tgtEl>
                                          <p:spTgt spid="10"/>
                                        </p:tgtEl>
                                        <p:attrNameLst>
                                          <p:attrName>ppt_h</p:attrName>
                                        </p:attrNameLst>
                                      </p:cBhvr>
                                      <p:tavLst>
                                        <p:tav tm="0">
                                          <p:val>
                                            <p:strVal val="ppt_h"/>
                                          </p:val>
                                        </p:tav>
                                        <p:tav tm="100000">
                                          <p:val>
                                            <p:fltVal val="0"/>
                                          </p:val>
                                        </p:tav>
                                      </p:tavLst>
                                    </p:anim>
                                    <p:anim calcmode="lin" valueType="num">
                                      <p:cBhvr>
                                        <p:cTn id="57" dur="4000"/>
                                        <p:tgtEl>
                                          <p:spTgt spid="10"/>
                                        </p:tgtEl>
                                        <p:attrNameLst>
                                          <p:attrName>style.rotation</p:attrName>
                                        </p:attrNameLst>
                                      </p:cBhvr>
                                      <p:tavLst>
                                        <p:tav tm="0">
                                          <p:val>
                                            <p:fltVal val="0"/>
                                          </p:val>
                                        </p:tav>
                                        <p:tav tm="100000">
                                          <p:val>
                                            <p:fltVal val="360"/>
                                          </p:val>
                                        </p:tav>
                                      </p:tavLst>
                                    </p:anim>
                                    <p:animEffect transition="out" filter="fade">
                                      <p:cBhvr>
                                        <p:cTn id="58" dur="4000"/>
                                        <p:tgtEl>
                                          <p:spTgt spid="10"/>
                                        </p:tgtEl>
                                      </p:cBhvr>
                                    </p:animEffect>
                                    <p:set>
                                      <p:cBhvr>
                                        <p:cTn id="59" dur="1" fill="hold">
                                          <p:stCondLst>
                                            <p:cond delay="3999"/>
                                          </p:stCondLst>
                                        </p:cTn>
                                        <p:tgtEl>
                                          <p:spTgt spid="10"/>
                                        </p:tgtEl>
                                        <p:attrNameLst>
                                          <p:attrName>style.visibility</p:attrName>
                                        </p:attrNameLst>
                                      </p:cBhvr>
                                      <p:to>
                                        <p:strVal val="hidden"/>
                                      </p:to>
                                    </p:set>
                                  </p:childTnLst>
                                </p:cTn>
                              </p:par>
                              <p:par>
                                <p:cTn id="60" presetID="8" presetClass="entr" presetSubtype="3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diamond(out)">
                                      <p:cBhvr>
                                        <p:cTn id="62" dur="4000"/>
                                        <p:tgtEl>
                                          <p:spTgt spid="4"/>
                                        </p:tgtEl>
                                      </p:cBhvr>
                                    </p:animEffec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4000" fill="hold"/>
                                        <p:tgtEl>
                                          <p:spTgt spid="4"/>
                                        </p:tgtEl>
                                        <p:attrNameLst>
                                          <p:attrName>ppt_w</p:attrName>
                                        </p:attrNameLst>
                                      </p:cBhvr>
                                      <p:tavLst>
                                        <p:tav tm="0">
                                          <p:val>
                                            <p:strVal val="4/3*#ppt_w"/>
                                          </p:val>
                                        </p:tav>
                                        <p:tav tm="100000">
                                          <p:val>
                                            <p:strVal val="#ppt_w"/>
                                          </p:val>
                                        </p:tav>
                                      </p:tavLst>
                                    </p:anim>
                                    <p:anim calcmode="lin" valueType="num">
                                      <p:cBhvr>
                                        <p:cTn id="66" dur="4000" fill="hold"/>
                                        <p:tgtEl>
                                          <p:spTgt spid="4"/>
                                        </p:tgtEl>
                                        <p:attrNameLst>
                                          <p:attrName>ppt_h</p:attrName>
                                        </p:attrNameLst>
                                      </p:cBhvr>
                                      <p:tavLst>
                                        <p:tav tm="0">
                                          <p:val>
                                            <p:strVal val="4/3*#ppt_h"/>
                                          </p:val>
                                        </p:tav>
                                        <p:tav tm="100000">
                                          <p:val>
                                            <p:strVal val="#ppt_h"/>
                                          </p:val>
                                        </p:tav>
                                      </p:tavLst>
                                    </p:anim>
                                  </p:childTnLst>
                                </p:cTn>
                              </p:par>
                            </p:childTnLst>
                          </p:cTn>
                        </p:par>
                        <p:par>
                          <p:cTn id="67" fill="hold">
                            <p:stCondLst>
                              <p:cond delay="8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recordar que el hecho histórico más destacado de la ciudad, que da lugar a este homenaje, prólogo de la Batalla de Bailén y síntesis de la mentalidad romántica de su época, se produjo el 6 de junio de 1808.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ythrough/>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702-svetik.jpg"/>
          <p:cNvPicPr>
            <a:picLocks noChangeAspect="1"/>
          </p:cNvPicPr>
          <p:nvPr/>
        </p:nvPicPr>
        <p:blipFill>
          <a:blip r:embed="rId2" cstate="print"/>
          <a:stretch>
            <a:fillRect/>
          </a:stretch>
        </p:blipFill>
        <p:spPr bwMode="auto">
          <a:xfrm>
            <a:off x="-468560" y="0"/>
            <a:ext cx="9937104" cy="5714999"/>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habitantes, con los más rudimentarios útiles de defensa, como calderos de aceite hirviendo, impidieron la llegada de las tropas francesas a Bailén y con ello favorecieron el triunfo del General Castaños. Destaca en este hecho histórico los famosos guerrilleros locales Juana «La Galana» y Francisco Abad Moreno «Chaleco».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prism isContent="1" isInverted="1"/>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ppt_x"/>
                                          </p:val>
                                        </p:tav>
                                      </p:tavLst>
                                    </p:anim>
                                    <p:anim calcmode="lin" valueType="num">
                                      <p:cBhvr additive="base">
                                        <p:cTn id="10" dur="5000"/>
                                        <p:tgtEl>
                                          <p:spTgt spid="5"/>
                                        </p:tgtEl>
                                        <p:attrNameLst>
                                          <p:attrName>ppt_y</p:attrName>
                                        </p:attrNameLst>
                                      </p:cBhvr>
                                      <p:tavLst>
                                        <p:tav tm="0">
                                          <p:val>
                                            <p:strVal val="ppt_y"/>
                                          </p:val>
                                        </p:tav>
                                        <p:tav tm="100000">
                                          <p:val>
                                            <p:strVal val="0-ppt_h/2"/>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ppt_x</p:attrName>
                                        </p:attrNameLst>
                                      </p:cBhvr>
                                      <p:tavLst>
                                        <p:tav tm="0">
                                          <p:val>
                                            <p:strVal val="#ppt_x"/>
                                          </p:val>
                                        </p:tav>
                                        <p:tav tm="100000">
                                          <p:val>
                                            <p:strVal val="#ppt_x"/>
                                          </p:val>
                                        </p:tav>
                                      </p:tavLst>
                                    </p:anim>
                                    <p:anim calcmode="lin" valueType="num">
                                      <p:cBhvr>
                                        <p:cTn id="15" dur="5000" fill="hold"/>
                                        <p:tgtEl>
                                          <p:spTgt spid="4"/>
                                        </p:tgtEl>
                                        <p:attrNameLst>
                                          <p:attrName>ppt_y</p:attrName>
                                        </p:attrNameLst>
                                      </p:cBhvr>
                                      <p:tavLst>
                                        <p:tav tm="0">
                                          <p:val>
                                            <p:strVal val="#ppt_y+#ppt_h/2"/>
                                          </p:val>
                                        </p:tav>
                                        <p:tav tm="100000">
                                          <p:val>
                                            <p:strVal val="#ppt_y"/>
                                          </p:val>
                                        </p:tav>
                                      </p:tavLst>
                                    </p:anim>
                                    <p:anim calcmode="lin" valueType="num">
                                      <p:cBhvr>
                                        <p:cTn id="16" dur="5000" fill="hold"/>
                                        <p:tgtEl>
                                          <p:spTgt spid="4"/>
                                        </p:tgtEl>
                                        <p:attrNameLst>
                                          <p:attrName>ppt_w</p:attrName>
                                        </p:attrNameLst>
                                      </p:cBhvr>
                                      <p:tavLst>
                                        <p:tav tm="0">
                                          <p:val>
                                            <p:strVal val="#ppt_w"/>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42-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1">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Viendo que la ciudadanía no cejaba en la lucha, el General francés se rindió y no sólo no continuaría hasta Andalucía, sino que desalojó toda la provincia de La Mancha. Este retraso fue fundamental para la victoria española en la Batalla de Bailén, siendo la primera derrota de Napoleón.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Content="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 presetClass="exit" presetSubtype="4" fill="hold"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ppt_x"/>
                                          </p:val>
                                        </p:tav>
                                      </p:tavLst>
                                    </p:anim>
                                    <p:anim calcmode="lin" valueType="num">
                                      <p:cBhvr additive="base">
                                        <p:cTn id="10" dur="5000"/>
                                        <p:tgtEl>
                                          <p:spTgt spid="5"/>
                                        </p:tgtEl>
                                        <p:attrNameLst>
                                          <p:attrName>ppt_y</p:attrName>
                                        </p:attrNameLst>
                                      </p:cBhvr>
                                      <p:tavLst>
                                        <p:tav tm="0">
                                          <p:val>
                                            <p:strVal val="ppt_y"/>
                                          </p:val>
                                        </p:tav>
                                        <p:tav tm="100000">
                                          <p:val>
                                            <p:strVal val="1+ppt_h/2"/>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ppt_x</p:attrName>
                                        </p:attrNameLst>
                                      </p:cBhvr>
                                      <p:tavLst>
                                        <p:tav tm="0">
                                          <p:val>
                                            <p:strVal val="#ppt_x"/>
                                          </p:val>
                                        </p:tav>
                                        <p:tav tm="100000">
                                          <p:val>
                                            <p:strVal val="#ppt_x"/>
                                          </p:val>
                                        </p:tav>
                                      </p:tavLst>
                                    </p:anim>
                                    <p:anim calcmode="lin" valueType="num">
                                      <p:cBhvr>
                                        <p:cTn id="15" dur="5000" fill="hold"/>
                                        <p:tgtEl>
                                          <p:spTgt spid="4"/>
                                        </p:tgtEl>
                                        <p:attrNameLst>
                                          <p:attrName>ppt_y</p:attrName>
                                        </p:attrNameLst>
                                      </p:cBhvr>
                                      <p:tavLst>
                                        <p:tav tm="0">
                                          <p:val>
                                            <p:strVal val="#ppt_y-#ppt_h/2"/>
                                          </p:val>
                                        </p:tav>
                                        <p:tav tm="100000">
                                          <p:val>
                                            <p:strVal val="#ppt_y"/>
                                          </p:val>
                                        </p:tav>
                                      </p:tavLst>
                                    </p:anim>
                                    <p:anim calcmode="lin" valueType="num">
                                      <p:cBhvr>
                                        <p:cTn id="16" dur="5000" fill="hold"/>
                                        <p:tgtEl>
                                          <p:spTgt spid="4"/>
                                        </p:tgtEl>
                                        <p:attrNameLst>
                                          <p:attrName>ppt_w</p:attrName>
                                        </p:attrNameLst>
                                      </p:cBhvr>
                                      <p:tavLst>
                                        <p:tav tm="0">
                                          <p:val>
                                            <p:strVal val="#ppt_w"/>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36-svetik.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general Castaños, victorioso en Bailén, dijo de Valdepeñas que había hecho el «acto más heroico en honor de la independencia de la nación». Fernando VII y la reina María Cristina le concederían años más tarde los títulos de «Muy Heroica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indow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5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5151-svetik.jpg"/>
          <p:cNvPicPr>
            <a:picLocks noChangeAspect="1"/>
          </p:cNvPicPr>
          <p:nvPr/>
        </p:nvPicPr>
        <p:blipFill>
          <a:blip r:embed="rId2" cstate="print"/>
          <a:stretch>
            <a:fillRect/>
          </a:stretch>
        </p:blipFill>
        <p:spPr bwMode="auto">
          <a:xfrm>
            <a:off x="0" y="-310852"/>
            <a:ext cx="9143999" cy="6336704"/>
          </a:xfrm>
          <a:prstGeom prst="rect">
            <a:avLst/>
          </a:prstGeom>
          <a:noFill/>
          <a:ln w="9525">
            <a:noFill/>
            <a:miter lim="800000"/>
            <a:headEnd/>
            <a:tailEnd/>
          </a:ln>
        </p:spPr>
      </p:pic>
      <p:sp>
        <p:nvSpPr>
          <p:cNvPr id="5" name="4 Rectángulo"/>
          <p:cNvSpPr/>
          <p:nvPr/>
        </p:nvSpPr>
        <p:spPr>
          <a:xfrm>
            <a:off x="0" y="0"/>
            <a:ext cx="1357313" cy="571500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357313" y="0"/>
            <a:ext cx="1357312" cy="5715000"/>
          </a:xfrm>
          <a:prstGeom prst="rect">
            <a:avLst/>
          </a:prstGeom>
          <a:solidFill>
            <a:schemeClr val="accent6">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714625" y="0"/>
            <a:ext cx="1357313" cy="571500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071938" y="0"/>
            <a:ext cx="1357312" cy="5715000"/>
          </a:xfrm>
          <a:prstGeom prst="rect">
            <a:avLst/>
          </a:prstGeom>
          <a:solidFill>
            <a:schemeClr val="accent6">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429250" y="0"/>
            <a:ext cx="1357313" cy="571500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786563" y="0"/>
            <a:ext cx="1214437" cy="5715000"/>
          </a:xfrm>
          <a:prstGeom prst="rect">
            <a:avLst/>
          </a:prstGeom>
          <a:solidFill>
            <a:schemeClr val="accent6">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8001000" y="0"/>
            <a:ext cx="1143000" cy="571500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solo 7 kilómetros del centro de Valdepeñas está el yacimiento del poblado ibérico del Cerro de las Cabezas. Estos restos datan del siglo VII a.C. y son totalmente visitables junto con su centro de interpretación.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pageCurlDoub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10" fill="hold" nodeType="withEffect">
                                  <p:stCondLst>
                                    <p:cond delay="0"/>
                                  </p:stCondLst>
                                  <p:childTnLst>
                                    <p:anim calcmode="lin" valueType="num">
                                      <p:cBhvr>
                                        <p:cTn id="13" dur="5000"/>
                                        <p:tgtEl>
                                          <p:spTgt spid="6"/>
                                        </p:tgtEl>
                                        <p:attrNameLst>
                                          <p:attrName>ppt_h</p:attrName>
                                        </p:attrNameLst>
                                      </p:cBhvr>
                                      <p:tavLst>
                                        <p:tav tm="0">
                                          <p:val>
                                            <p:strVal val="ppt_h"/>
                                          </p:val>
                                        </p:tav>
                                        <p:tav tm="100000">
                                          <p:val>
                                            <p:strVal val="ppt_h"/>
                                          </p:val>
                                        </p:tav>
                                      </p:tavLst>
                                    </p:anim>
                                    <p:anim calcmode="lin" valueType="num">
                                      <p:cBhvr>
                                        <p:cTn id="14"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19" presetClass="exit" presetSubtype="10" fill="hold" nodeType="withEffect">
                                  <p:stCondLst>
                                    <p:cond delay="0"/>
                                  </p:stCondLst>
                                  <p:childTnLst>
                                    <p:anim calcmode="lin" valueType="num">
                                      <p:cBhvr>
                                        <p:cTn id="20" dur="5000"/>
                                        <p:tgtEl>
                                          <p:spTgt spid="7"/>
                                        </p:tgtEl>
                                        <p:attrNameLst>
                                          <p:attrName>ppt_h</p:attrName>
                                        </p:attrNameLst>
                                      </p:cBhvr>
                                      <p:tavLst>
                                        <p:tav tm="0">
                                          <p:val>
                                            <p:strVal val="ppt_h"/>
                                          </p:val>
                                        </p:tav>
                                        <p:tav tm="100000">
                                          <p:val>
                                            <p:strVal val="ppt_h"/>
                                          </p:val>
                                        </p:tav>
                                      </p:tavLst>
                                    </p:anim>
                                    <p:anim calcmode="lin" valueType="num">
                                      <p:cBhvr>
                                        <p:cTn id="21"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9" presetClass="exit" presetSubtype="10" fill="hold" nodeType="withEffect">
                                  <p:stCondLst>
                                    <p:cond delay="0"/>
                                  </p:stCondLst>
                                  <p:childTnLst>
                                    <p:anim calcmode="lin" valueType="num">
                                      <p:cBhvr>
                                        <p:cTn id="27" dur="5000"/>
                                        <p:tgtEl>
                                          <p:spTgt spid="8"/>
                                        </p:tgtEl>
                                        <p:attrNameLst>
                                          <p:attrName>ppt_h</p:attrName>
                                        </p:attrNameLst>
                                      </p:cBhvr>
                                      <p:tavLst>
                                        <p:tav tm="0">
                                          <p:val>
                                            <p:strVal val="ppt_h"/>
                                          </p:val>
                                        </p:tav>
                                        <p:tav tm="100000">
                                          <p:val>
                                            <p:strVal val="ppt_h"/>
                                          </p:val>
                                        </p:tav>
                                      </p:tavLst>
                                    </p:anim>
                                    <p:anim calcmode="lin" valueType="num">
                                      <p:cBhvr>
                                        <p:cTn id="28"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9"/>
                                        </p:tgtEl>
                                        <p:attrNameLst>
                                          <p:attrName>ppt_h</p:attrName>
                                        </p:attrNameLst>
                                      </p:cBhvr>
                                      <p:tavLst>
                                        <p:tav tm="0">
                                          <p:val>
                                            <p:strVal val="ppt_h"/>
                                          </p:val>
                                        </p:tav>
                                        <p:tav tm="100000">
                                          <p:val>
                                            <p:strVal val="ppt_h"/>
                                          </p:val>
                                        </p:tav>
                                      </p:tavLst>
                                    </p:anim>
                                    <p:anim calcmode="lin" valueType="num">
                                      <p:cBhvr>
                                        <p:cTn id="35"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19" presetClass="exit" presetSubtype="10" fill="hold" nodeType="withEffect">
                                  <p:stCondLst>
                                    <p:cond delay="0"/>
                                  </p:stCondLst>
                                  <p:childTnLst>
                                    <p:anim calcmode="lin" valueType="num">
                                      <p:cBhvr>
                                        <p:cTn id="41" dur="5000"/>
                                        <p:tgtEl>
                                          <p:spTgt spid="10"/>
                                        </p:tgtEl>
                                        <p:attrNameLst>
                                          <p:attrName>ppt_h</p:attrName>
                                        </p:attrNameLst>
                                      </p:cBhvr>
                                      <p:tavLst>
                                        <p:tav tm="0">
                                          <p:val>
                                            <p:strVal val="ppt_h"/>
                                          </p:val>
                                        </p:tav>
                                        <p:tav tm="100000">
                                          <p:val>
                                            <p:strVal val="ppt_h"/>
                                          </p:val>
                                        </p:tav>
                                      </p:tavLst>
                                    </p:anim>
                                    <p:anim calcmode="lin" valueType="num">
                                      <p:cBhvr>
                                        <p:cTn id="42"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19" presetClass="exit" presetSubtype="10" fill="hold" nodeType="withEffect">
                                  <p:stCondLst>
                                    <p:cond delay="0"/>
                                  </p:stCondLst>
                                  <p:childTnLst>
                                    <p:anim calcmode="lin" valueType="num">
                                      <p:cBhvr>
                                        <p:cTn id="48" dur="5000"/>
                                        <p:tgtEl>
                                          <p:spTgt spid="11"/>
                                        </p:tgtEl>
                                        <p:attrNameLst>
                                          <p:attrName>ppt_h</p:attrName>
                                        </p:attrNameLst>
                                      </p:cBhvr>
                                      <p:tavLst>
                                        <p:tav tm="0">
                                          <p:val>
                                            <p:strVal val="ppt_h"/>
                                          </p:val>
                                        </p:tav>
                                        <p:tav tm="100000">
                                          <p:val>
                                            <p:strVal val="ppt_h"/>
                                          </p:val>
                                        </p:tav>
                                      </p:tavLst>
                                    </p:anim>
                                    <p:anim calcmode="lin" valueType="num">
                                      <p:cBhvr>
                                        <p:cTn id="49"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par>
                                <p:cTn id="54" presetID="17" presetClass="entr" presetSubtype="10"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5000" fill="hold"/>
                                        <p:tgtEl>
                                          <p:spTgt spid="4"/>
                                        </p:tgtEl>
                                        <p:attrNameLst>
                                          <p:attrName>ppt_w</p:attrName>
                                        </p:attrNameLst>
                                      </p:cBhvr>
                                      <p:tavLst>
                                        <p:tav tm="0">
                                          <p:val>
                                            <p:fltVal val="0"/>
                                          </p:val>
                                        </p:tav>
                                        <p:tav tm="100000">
                                          <p:val>
                                            <p:strVal val="#ppt_w"/>
                                          </p:val>
                                        </p:tav>
                                      </p:tavLst>
                                    </p:anim>
                                    <p:anim calcmode="lin" valueType="num">
                                      <p:cBhvr>
                                        <p:cTn id="57" dur="5000" fill="hold"/>
                                        <p:tgtEl>
                                          <p:spTgt spid="4"/>
                                        </p:tgtEl>
                                        <p:attrNameLst>
                                          <p:attrName>ppt_h</p:attrName>
                                        </p:attrNameLst>
                                      </p:cBhvr>
                                      <p:tavLst>
                                        <p:tav tm="0">
                                          <p:val>
                                            <p:strVal val="#ppt_h"/>
                                          </p:val>
                                        </p:tav>
                                        <p:tav tm="100000">
                                          <p:val>
                                            <p:strVal val="#ppt_h"/>
                                          </p:val>
                                        </p:tav>
                                      </p:tavLst>
                                    </p:anim>
                                  </p:childTnLst>
                                </p:cTn>
                              </p:par>
                              <p:par>
                                <p:cTn id="58" presetID="16" presetClass="entr" presetSubtype="4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arn(outHorizontal)">
                                      <p:cBhvr>
                                        <p:cTn id="60" dur="5000"/>
                                        <p:tgtEl>
                                          <p:spTgt spid="4"/>
                                        </p:tgtEl>
                                      </p:cBhvr>
                                    </p:animEffect>
                                  </p:childTnLst>
                                </p:cTn>
                              </p:par>
                            </p:childTnLst>
                          </p:cTn>
                        </p:par>
                        <p:par>
                          <p:cTn id="61" fill="hold">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1"/>
                                          </p:val>
                                        </p:tav>
                                        <p:tav tm="100000">
                                          <p:val>
                                            <p:strVal val="#ppt_x"/>
                                          </p:val>
                                        </p:tav>
                                      </p:tavLst>
                                    </p:anim>
                                    <p:anim calcmode="lin" valueType="num">
                                      <p:cBhvr>
                                        <p:cTn id="6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Paisaje-nevado-a2043578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Forma en L"/>
          <p:cNvSpPr/>
          <p:nvPr/>
        </p:nvSpPr>
        <p:spPr>
          <a:xfrm rot="2449507">
            <a:off x="1530350" y="636588"/>
            <a:ext cx="4659313" cy="4337050"/>
          </a:xfrm>
          <a:prstGeom prst="corner">
            <a:avLst>
              <a:gd name="adj1" fmla="val 12938"/>
              <a:gd name="adj2" fmla="val 11164"/>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8342970" flipV="1">
            <a:off x="2654300" y="668338"/>
            <a:ext cx="4718050" cy="4281487"/>
          </a:xfrm>
          <a:prstGeom prst="corner">
            <a:avLst>
              <a:gd name="adj1" fmla="val 13041"/>
              <a:gd name="adj2" fmla="val 11211"/>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2449507">
            <a:off x="2446338" y="1379538"/>
            <a:ext cx="2881312" cy="2816225"/>
          </a:xfrm>
          <a:prstGeom prst="corner">
            <a:avLst>
              <a:gd name="adj1" fmla="val 18405"/>
              <a:gd name="adj2" fmla="val 16853"/>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8342970" flipV="1">
            <a:off x="3062288" y="1438275"/>
            <a:ext cx="3343275" cy="2876550"/>
          </a:xfrm>
          <a:prstGeom prst="corner">
            <a:avLst>
              <a:gd name="adj1" fmla="val 14105"/>
              <a:gd name="adj2" fmla="val 13364"/>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2449507">
            <a:off x="3206750" y="1873250"/>
            <a:ext cx="1844675" cy="1863725"/>
          </a:xfrm>
          <a:prstGeom prst="corner">
            <a:avLst>
              <a:gd name="adj1" fmla="val 24232"/>
              <a:gd name="adj2" fmla="val 22467"/>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en L"/>
          <p:cNvSpPr/>
          <p:nvPr/>
        </p:nvSpPr>
        <p:spPr>
          <a:xfrm rot="8342970" flipV="1">
            <a:off x="3759200" y="1876425"/>
            <a:ext cx="1825625" cy="1795463"/>
          </a:xfrm>
          <a:prstGeom prst="corner">
            <a:avLst>
              <a:gd name="adj1" fmla="val 19205"/>
              <a:gd name="adj2" fmla="val 17780"/>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entorno natural de Valdepeñas es muy interesante porque se encuentra a pocos kilómetros del Parque Nacional de Cabañeros, del Parque Nacional de las Tablas de </a:t>
            </a:r>
            <a:r>
              <a:rPr lang="es-ES" i="1" dirty="0" err="1" smtClean="0">
                <a:effectLst>
                  <a:glow rad="101600">
                    <a:srgbClr val="C00000">
                      <a:alpha val="60000"/>
                    </a:srgbClr>
                  </a:glow>
                  <a:outerShdw blurRad="38100" dist="38100" dir="2700000" algn="tl">
                    <a:srgbClr val="000000">
                      <a:alpha val="43137"/>
                    </a:srgbClr>
                  </a:outerShdw>
                </a:effectLst>
              </a:rPr>
              <a:t>Daimiel</a:t>
            </a:r>
            <a:r>
              <a:rPr lang="es-ES" i="1" dirty="0" smtClean="0">
                <a:effectLst>
                  <a:glow rad="101600">
                    <a:srgbClr val="C00000">
                      <a:alpha val="60000"/>
                    </a:srgbClr>
                  </a:glow>
                  <a:outerShdw blurRad="38100" dist="38100" dir="2700000" algn="tl">
                    <a:srgbClr val="000000">
                      <a:alpha val="43137"/>
                    </a:srgbClr>
                  </a:outerShdw>
                </a:effectLst>
              </a:rPr>
              <a:t>, del Parque Natural las Lagunas de </a:t>
            </a:r>
            <a:r>
              <a:rPr lang="es-ES" i="1" dirty="0" err="1" smtClean="0">
                <a:effectLst>
                  <a:glow rad="101600">
                    <a:srgbClr val="C00000">
                      <a:alpha val="60000"/>
                    </a:srgbClr>
                  </a:glow>
                  <a:outerShdw blurRad="38100" dist="38100" dir="2700000" algn="tl">
                    <a:srgbClr val="000000">
                      <a:alpha val="43137"/>
                    </a:srgbClr>
                  </a:outerShdw>
                </a:effectLst>
              </a:rPr>
              <a:t>Ruidera</a:t>
            </a:r>
            <a:r>
              <a:rPr lang="es-ES" i="1" dirty="0" smtClean="0">
                <a:effectLst>
                  <a:glow rad="101600">
                    <a:srgbClr val="C00000">
                      <a:alpha val="60000"/>
                    </a:srgbClr>
                  </a:glow>
                  <a:outerShdw blurRad="38100" dist="38100" dir="2700000" algn="tl">
                    <a:srgbClr val="000000">
                      <a:alpha val="43137"/>
                    </a:srgbClr>
                  </a:outerShdw>
                </a:effectLst>
              </a:rPr>
              <a:t> y del Parque Natural de </a:t>
            </a:r>
            <a:r>
              <a:rPr lang="es-ES" i="1" dirty="0" err="1" smtClean="0">
                <a:effectLst>
                  <a:glow rad="101600">
                    <a:srgbClr val="C00000">
                      <a:alpha val="60000"/>
                    </a:srgbClr>
                  </a:glow>
                  <a:outerShdw blurRad="38100" dist="38100" dir="2700000" algn="tl">
                    <a:srgbClr val="000000">
                      <a:alpha val="43137"/>
                    </a:srgbClr>
                  </a:outerShdw>
                </a:effectLst>
              </a:rPr>
              <a:t>Despeñaperros</a:t>
            </a:r>
            <a:r>
              <a:rPr lang="es-ES" i="1" dirty="0" smtClean="0">
                <a:effectLst>
                  <a:glow rad="101600">
                    <a:srgbClr val="C00000">
                      <a:alpha val="60000"/>
                    </a:srgbClr>
                  </a:glow>
                  <a:outerShdw blurRad="38100" dist="38100" dir="2700000" algn="tl">
                    <a:srgbClr val="000000">
                      <a:alpha val="43137"/>
                    </a:srgbClr>
                  </a:outerShdw>
                </a:effectLst>
              </a:rPr>
              <a:t>, algunos de los más importantes y con mayor riqueza de todo el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conveyor dir="l"/>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0-ppt_w/2"/>
                                          </p:val>
                                        </p:tav>
                                      </p:tavLst>
                                    </p:anim>
                                    <p:anim calcmode="lin" valueType="num">
                                      <p:cBhvr additive="base">
                                        <p:cTn id="7" dur="5000"/>
                                        <p:tgtEl>
                                          <p:spTgt spid="6"/>
                                        </p:tgtEl>
                                        <p:attrNameLst>
                                          <p:attrName>ppt_y</p:attrName>
                                        </p:attrNameLst>
                                      </p:cBhvr>
                                      <p:tavLst>
                                        <p:tav tm="0">
                                          <p:val>
                                            <p:strVal val="ppt_y"/>
                                          </p:val>
                                        </p:tav>
                                        <p:tav tm="100000">
                                          <p:val>
                                            <p:strVal val="ppt_y"/>
                                          </p:val>
                                        </p:tav>
                                      </p:tavLst>
                                    </p:anim>
                                    <p:set>
                                      <p:cBhvr>
                                        <p:cTn id="8" dur="1" fill="hold">
                                          <p:stCondLst>
                                            <p:cond delay="4999"/>
                                          </p:stCondLst>
                                        </p:cTn>
                                        <p:tgtEl>
                                          <p:spTgt spid="6"/>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fltVal val="0"/>
                                          </p:val>
                                        </p:tav>
                                      </p:tavLst>
                                    </p:anim>
                                    <p:anim calcmode="lin" valueType="num">
                                      <p:cBhvr>
                                        <p:cTn id="11" dur="5000"/>
                                        <p:tgtEl>
                                          <p:spTgt spid="6"/>
                                        </p:tgtEl>
                                        <p:attrNameLst>
                                          <p:attrName>ppt_h</p:attrName>
                                        </p:attrNameLst>
                                      </p:cBhvr>
                                      <p:tavLst>
                                        <p:tav tm="0">
                                          <p:val>
                                            <p:strVal val="ppt_h"/>
                                          </p:val>
                                        </p:tav>
                                        <p:tav tm="100000">
                                          <p:val>
                                            <p:strVal val="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10" fill="hold" nodeType="withEffect">
                                  <p:stCondLst>
                                    <p:cond delay="0"/>
                                  </p:stCondLst>
                                  <p:childTnLst>
                                    <p:anim calcmode="lin" valueType="num">
                                      <p:cBhvr>
                                        <p:cTn id="18" dur="5000"/>
                                        <p:tgtEl>
                                          <p:spTgt spid="7"/>
                                        </p:tgtEl>
                                        <p:attrNameLst>
                                          <p:attrName>ppt_w</p:attrName>
                                        </p:attrNameLst>
                                      </p:cBhvr>
                                      <p:tavLst>
                                        <p:tav tm="0">
                                          <p:val>
                                            <p:strVal val="ppt_w"/>
                                          </p:val>
                                        </p:tav>
                                        <p:tav tm="100000">
                                          <p:val>
                                            <p:fltVal val="0"/>
                                          </p:val>
                                        </p:tav>
                                      </p:tavLst>
                                    </p:anim>
                                    <p:anim calcmode="lin" valueType="num">
                                      <p:cBhvr>
                                        <p:cTn id="19" dur="5000"/>
                                        <p:tgtEl>
                                          <p:spTgt spid="7"/>
                                        </p:tgtEl>
                                        <p:attrNameLst>
                                          <p:attrName>ppt_h</p:attrName>
                                        </p:attrNameLst>
                                      </p:cBhvr>
                                      <p:tavLst>
                                        <p:tav tm="0">
                                          <p:val>
                                            <p:strVal val="ppt_h"/>
                                          </p:val>
                                        </p:tav>
                                        <p:tav tm="100000">
                                          <p:val>
                                            <p:strVal val="ppt_h"/>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10"/>
                                        </p:tgtEl>
                                        <p:attrNameLst>
                                          <p:attrName>ppt_x</p:attrName>
                                        </p:attrNameLst>
                                      </p:cBhvr>
                                      <p:tavLst>
                                        <p:tav tm="0">
                                          <p:val>
                                            <p:strVal val="ppt_x"/>
                                          </p:val>
                                        </p:tav>
                                        <p:tav tm="100000">
                                          <p:val>
                                            <p:strVal val="0-ppt_w/2"/>
                                          </p:val>
                                        </p:tav>
                                      </p:tavLst>
                                    </p:anim>
                                    <p:anim calcmode="lin" valueType="num">
                                      <p:cBhvr additive="base">
                                        <p:cTn id="23" dur="5000"/>
                                        <p:tgtEl>
                                          <p:spTgt spid="10"/>
                                        </p:tgtEl>
                                        <p:attrNameLst>
                                          <p:attrName>ppt_y</p:attrName>
                                        </p:attrNameLst>
                                      </p:cBhvr>
                                      <p:tavLst>
                                        <p:tav tm="0">
                                          <p:val>
                                            <p:strVal val="ppt_y"/>
                                          </p:val>
                                        </p:tav>
                                        <p:tav tm="100000">
                                          <p:val>
                                            <p:strVal val="ppt_y"/>
                                          </p:val>
                                        </p:tav>
                                      </p:tavLst>
                                    </p:anim>
                                    <p:set>
                                      <p:cBhvr>
                                        <p:cTn id="24" dur="1" fill="hold">
                                          <p:stCondLst>
                                            <p:cond delay="4999"/>
                                          </p:stCondLst>
                                        </p:cTn>
                                        <p:tgtEl>
                                          <p:spTgt spid="10"/>
                                        </p:tgtEl>
                                        <p:attrNameLst>
                                          <p:attrName>style.visibility</p:attrName>
                                        </p:attrNameLst>
                                      </p:cBhvr>
                                      <p:to>
                                        <p:strVal val="hidden"/>
                                      </p:to>
                                    </p:set>
                                  </p:childTnLst>
                                </p:cTn>
                              </p:par>
                              <p:par>
                                <p:cTn id="25" presetID="17" presetClass="exit" presetSubtype="10" fill="hold" nodeType="withEffect">
                                  <p:stCondLst>
                                    <p:cond delay="0"/>
                                  </p:stCondLst>
                                  <p:childTnLst>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17" presetClass="exit" presetSubtype="10" fill="hold" nodeType="withEffect">
                                  <p:stCondLst>
                                    <p:cond delay="0"/>
                                  </p:stCondLst>
                                  <p:childTnLst>
                                    <p:anim calcmode="lin" valueType="num">
                                      <p:cBhvr>
                                        <p:cTn id="34" dur="5000"/>
                                        <p:tgtEl>
                                          <p:spTgt spid="11"/>
                                        </p:tgtEl>
                                        <p:attrNameLst>
                                          <p:attrName>ppt_w</p:attrName>
                                        </p:attrNameLst>
                                      </p:cBhvr>
                                      <p:tavLst>
                                        <p:tav tm="0">
                                          <p:val>
                                            <p:strVal val="ppt_w"/>
                                          </p:val>
                                        </p:tav>
                                        <p:tav tm="100000">
                                          <p:val>
                                            <p:fltVal val="0"/>
                                          </p:val>
                                        </p:tav>
                                      </p:tavLst>
                                    </p:anim>
                                    <p:anim calcmode="lin" valueType="num">
                                      <p:cBhvr>
                                        <p:cTn id="35" dur="5000"/>
                                        <p:tgtEl>
                                          <p:spTgt spid="11"/>
                                        </p:tgtEl>
                                        <p:attrNameLst>
                                          <p:attrName>ppt_h</p:attrName>
                                        </p:attrNameLst>
                                      </p:cBhvr>
                                      <p:tavLst>
                                        <p:tav tm="0">
                                          <p:val>
                                            <p:strVal val="ppt_h"/>
                                          </p:val>
                                        </p:tav>
                                        <p:tav tm="100000">
                                          <p:val>
                                            <p:strVal val="ppt_h"/>
                                          </p:val>
                                        </p:tav>
                                      </p:tavLst>
                                    </p:anim>
                                    <p:set>
                                      <p:cBhvr>
                                        <p:cTn id="36" dur="1" fill="hold">
                                          <p:stCondLst>
                                            <p:cond delay="4999"/>
                                          </p:stCondLst>
                                        </p:cTn>
                                        <p:tgtEl>
                                          <p:spTgt spid="11"/>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5000"/>
                                        <p:tgtEl>
                                          <p:spTgt spid="12"/>
                                        </p:tgtEl>
                                        <p:attrNameLst>
                                          <p:attrName>ppt_x</p:attrName>
                                        </p:attrNameLst>
                                      </p:cBhvr>
                                      <p:tavLst>
                                        <p:tav tm="0">
                                          <p:val>
                                            <p:strVal val="ppt_x"/>
                                          </p:val>
                                        </p:tav>
                                        <p:tav tm="100000">
                                          <p:val>
                                            <p:strVal val="0-ppt_w/2"/>
                                          </p:val>
                                        </p:tav>
                                      </p:tavLst>
                                    </p:anim>
                                    <p:anim calcmode="lin" valueType="num">
                                      <p:cBhvr additive="base">
                                        <p:cTn id="39" dur="5000"/>
                                        <p:tgtEl>
                                          <p:spTgt spid="12"/>
                                        </p:tgtEl>
                                        <p:attrNameLst>
                                          <p:attrName>ppt_y</p:attrName>
                                        </p:attrNameLst>
                                      </p:cBhvr>
                                      <p:tavLst>
                                        <p:tav tm="0">
                                          <p:val>
                                            <p:strVal val="ppt_y"/>
                                          </p:val>
                                        </p:tav>
                                        <p:tav tm="100000">
                                          <p:val>
                                            <p:strVal val="ppt_y"/>
                                          </p:val>
                                        </p:tav>
                                      </p:tavLst>
                                    </p:anim>
                                    <p:set>
                                      <p:cBhvr>
                                        <p:cTn id="40" dur="1" fill="hold">
                                          <p:stCondLst>
                                            <p:cond delay="4999"/>
                                          </p:stCondLst>
                                        </p:cTn>
                                        <p:tgtEl>
                                          <p:spTgt spid="12"/>
                                        </p:tgtEl>
                                        <p:attrNameLst>
                                          <p:attrName>style.visibility</p:attrName>
                                        </p:attrNameLst>
                                      </p:cBhvr>
                                      <p:to>
                                        <p:strVal val="hidden"/>
                                      </p:to>
                                    </p:set>
                                  </p:childTnLst>
                                </p:cTn>
                              </p:par>
                              <p:par>
                                <p:cTn id="41" presetID="17" presetClass="exit" presetSubtype="10" fill="hold" nodeType="withEffect">
                                  <p:stCondLst>
                                    <p:cond delay="0"/>
                                  </p:stCondLst>
                                  <p:childTnLst>
                                    <p:anim calcmode="lin" valueType="num">
                                      <p:cBhvr>
                                        <p:cTn id="42" dur="5000"/>
                                        <p:tgtEl>
                                          <p:spTgt spid="12"/>
                                        </p:tgtEl>
                                        <p:attrNameLst>
                                          <p:attrName>ppt_w</p:attrName>
                                        </p:attrNameLst>
                                      </p:cBhvr>
                                      <p:tavLst>
                                        <p:tav tm="0">
                                          <p:val>
                                            <p:strVal val="ppt_w"/>
                                          </p:val>
                                        </p:tav>
                                        <p:tav tm="100000">
                                          <p:val>
                                            <p:fltVal val="0"/>
                                          </p:val>
                                        </p:tav>
                                      </p:tavLst>
                                    </p:anim>
                                    <p:anim calcmode="lin" valueType="num">
                                      <p:cBhvr>
                                        <p:cTn id="43" dur="5000"/>
                                        <p:tgtEl>
                                          <p:spTgt spid="12"/>
                                        </p:tgtEl>
                                        <p:attrNameLst>
                                          <p:attrName>ppt_h</p:attrName>
                                        </p:attrNameLst>
                                      </p:cBhvr>
                                      <p:tavLst>
                                        <p:tav tm="0">
                                          <p:val>
                                            <p:strVal val="ppt_h"/>
                                          </p:val>
                                        </p:tav>
                                        <p:tav tm="100000">
                                          <p:val>
                                            <p:strVal val="ppt_h"/>
                                          </p:val>
                                        </p:tav>
                                      </p:tavLst>
                                    </p:anim>
                                    <p:set>
                                      <p:cBhvr>
                                        <p:cTn id="44" dur="1" fill="hold">
                                          <p:stCondLst>
                                            <p:cond delay="4999"/>
                                          </p:stCondLst>
                                        </p:cTn>
                                        <p:tgtEl>
                                          <p:spTgt spid="12"/>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5000"/>
                                        <p:tgtEl>
                                          <p:spTgt spid="13"/>
                                        </p:tgtEl>
                                        <p:attrNameLst>
                                          <p:attrName>ppt_x</p:attrName>
                                        </p:attrNameLst>
                                      </p:cBhvr>
                                      <p:tavLst>
                                        <p:tav tm="0">
                                          <p:val>
                                            <p:strVal val="ppt_x"/>
                                          </p:val>
                                        </p:tav>
                                        <p:tav tm="100000">
                                          <p:val>
                                            <p:strVal val="1+ppt_w/2"/>
                                          </p:val>
                                        </p:tav>
                                      </p:tavLst>
                                    </p:anim>
                                    <p:anim calcmode="lin" valueType="num">
                                      <p:cBhvr additive="base">
                                        <p:cTn id="47" dur="5000"/>
                                        <p:tgtEl>
                                          <p:spTgt spid="13"/>
                                        </p:tgtEl>
                                        <p:attrNameLst>
                                          <p:attrName>ppt_y</p:attrName>
                                        </p:attrNameLst>
                                      </p:cBhvr>
                                      <p:tavLst>
                                        <p:tav tm="0">
                                          <p:val>
                                            <p:strVal val="ppt_y"/>
                                          </p:val>
                                        </p:tav>
                                        <p:tav tm="100000">
                                          <p:val>
                                            <p:strVal val="ppt_y"/>
                                          </p:val>
                                        </p:tav>
                                      </p:tavLst>
                                    </p:anim>
                                    <p:set>
                                      <p:cBhvr>
                                        <p:cTn id="48" dur="1" fill="hold">
                                          <p:stCondLst>
                                            <p:cond delay="4999"/>
                                          </p:stCondLst>
                                        </p:cTn>
                                        <p:tgtEl>
                                          <p:spTgt spid="13"/>
                                        </p:tgtEl>
                                        <p:attrNameLst>
                                          <p:attrName>style.visibility</p:attrName>
                                        </p:attrNameLst>
                                      </p:cBhvr>
                                      <p:to>
                                        <p:strVal val="hidden"/>
                                      </p:to>
                                    </p:set>
                                  </p:childTnLst>
                                </p:cTn>
                              </p:par>
                              <p:par>
                                <p:cTn id="49" presetID="17" presetClass="exit" presetSubtype="10" fill="hold" nodeType="withEffect">
                                  <p:stCondLst>
                                    <p:cond delay="0"/>
                                  </p:stCondLst>
                                  <p:childTnLst>
                                    <p:anim calcmode="lin" valueType="num">
                                      <p:cBhvr>
                                        <p:cTn id="50" dur="5000"/>
                                        <p:tgtEl>
                                          <p:spTgt spid="13"/>
                                        </p:tgtEl>
                                        <p:attrNameLst>
                                          <p:attrName>ppt_w</p:attrName>
                                        </p:attrNameLst>
                                      </p:cBhvr>
                                      <p:tavLst>
                                        <p:tav tm="0">
                                          <p:val>
                                            <p:strVal val="ppt_w"/>
                                          </p:val>
                                        </p:tav>
                                        <p:tav tm="100000">
                                          <p:val>
                                            <p:fltVal val="0"/>
                                          </p:val>
                                        </p:tav>
                                      </p:tavLst>
                                    </p:anim>
                                    <p:anim calcmode="lin" valueType="num">
                                      <p:cBhvr>
                                        <p:cTn id="51" dur="5000"/>
                                        <p:tgtEl>
                                          <p:spTgt spid="13"/>
                                        </p:tgtEl>
                                        <p:attrNameLst>
                                          <p:attrName>ppt_h</p:attrName>
                                        </p:attrNameLst>
                                      </p:cBhvr>
                                      <p:tavLst>
                                        <p:tav tm="0">
                                          <p:val>
                                            <p:strVal val="ppt_h"/>
                                          </p:val>
                                        </p:tav>
                                        <p:tav tm="100000">
                                          <p:val>
                                            <p:strVal val="ppt_h"/>
                                          </p:val>
                                        </p:tav>
                                      </p:tavLst>
                                    </p:anim>
                                    <p:set>
                                      <p:cBhvr>
                                        <p:cTn id="52" dur="1" fill="hold">
                                          <p:stCondLst>
                                            <p:cond delay="4999"/>
                                          </p:stCondLst>
                                        </p:cTn>
                                        <p:tgtEl>
                                          <p:spTgt spid="13"/>
                                        </p:tgtEl>
                                        <p:attrNameLst>
                                          <p:attrName>style.visibility</p:attrName>
                                        </p:attrNameLst>
                                      </p:cBhvr>
                                      <p:to>
                                        <p:strVal val="hidden"/>
                                      </p:to>
                                    </p:set>
                                  </p:childTnLst>
                                </p:cTn>
                              </p:par>
                              <p:par>
                                <p:cTn id="53" presetID="16" presetClass="entr" presetSubtype="37"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outVertical)">
                                      <p:cBhvr>
                                        <p:cTn id="55" dur="4500"/>
                                        <p:tgtEl>
                                          <p:spTgt spid="5"/>
                                        </p:tgtEl>
                                      </p:cBhvr>
                                    </p:animEffect>
                                  </p:childTnLst>
                                </p:cTn>
                              </p:par>
                              <p:par>
                                <p:cTn id="56" presetID="50" presetClass="entr" presetSubtype="0" decel="100000"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4500" fill="hold"/>
                                        <p:tgtEl>
                                          <p:spTgt spid="5"/>
                                        </p:tgtEl>
                                        <p:attrNameLst>
                                          <p:attrName>ppt_w</p:attrName>
                                        </p:attrNameLst>
                                      </p:cBhvr>
                                      <p:tavLst>
                                        <p:tav tm="0">
                                          <p:val>
                                            <p:strVal val="#ppt_w+.3"/>
                                          </p:val>
                                        </p:tav>
                                        <p:tav tm="100000">
                                          <p:val>
                                            <p:strVal val="#ppt_w"/>
                                          </p:val>
                                        </p:tav>
                                      </p:tavLst>
                                    </p:anim>
                                    <p:anim calcmode="lin" valueType="num">
                                      <p:cBhvr>
                                        <p:cTn id="59" dur="4500" fill="hold"/>
                                        <p:tgtEl>
                                          <p:spTgt spid="5"/>
                                        </p:tgtEl>
                                        <p:attrNameLst>
                                          <p:attrName>ppt_h</p:attrName>
                                        </p:attrNameLst>
                                      </p:cBhvr>
                                      <p:tavLst>
                                        <p:tav tm="0">
                                          <p:val>
                                            <p:strVal val="#ppt_h"/>
                                          </p:val>
                                        </p:tav>
                                        <p:tav tm="100000">
                                          <p:val>
                                            <p:strVal val="#ppt_h"/>
                                          </p:val>
                                        </p:tav>
                                      </p:tavLst>
                                    </p:anim>
                                    <p:animEffect transition="in" filter="fade">
                                      <p:cBhvr>
                                        <p:cTn id="60" dur="4500"/>
                                        <p:tgtEl>
                                          <p:spTgt spid="5"/>
                                        </p:tgtEl>
                                      </p:cBhvr>
                                    </p:animEffect>
                                  </p:childTnLst>
                                </p:cTn>
                              </p:par>
                            </p:childTnLst>
                          </p:cTn>
                        </p:par>
                        <p:par>
                          <p:cTn id="61" fill="hold">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4"/>
                                        </p:tgtEl>
                                        <p:attrNameLst>
                                          <p:attrName>style.visibility</p:attrName>
                                        </p:attrNameLst>
                                      </p:cBhvr>
                                      <p:to>
                                        <p:strVal val="visible"/>
                                      </p:to>
                                    </p:set>
                                    <p:animEffect transition="in" filter="fade">
                                      <p:cBhvr>
                                        <p:cTn id="64" dur="1000"/>
                                        <p:tgtEl>
                                          <p:spTgt spid="14"/>
                                        </p:tgtEl>
                                      </p:cBhvr>
                                    </p:animEffect>
                                    <p:anim calcmode="lin" valueType="num">
                                      <p:cBhvr>
                                        <p:cTn id="65" dur="1000" fill="hold"/>
                                        <p:tgtEl>
                                          <p:spTgt spid="14"/>
                                        </p:tgtEl>
                                        <p:attrNameLst>
                                          <p:attrName>ppt_x</p:attrName>
                                        </p:attrNameLst>
                                      </p:cBhvr>
                                      <p:tavLst>
                                        <p:tav tm="0">
                                          <p:val>
                                            <p:strVal val="#ppt_x-.1"/>
                                          </p:val>
                                        </p:tav>
                                        <p:tav tm="100000">
                                          <p:val>
                                            <p:strVal val="#ppt_x"/>
                                          </p:val>
                                        </p:tav>
                                      </p:tavLst>
                                    </p:anim>
                                    <p:anim calcmode="lin" valueType="num">
                                      <p:cBhvr>
                                        <p:cTn id="6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750" y="4370388"/>
            <a:ext cx="8280400" cy="1200150"/>
          </a:xfrm>
          <a:prstGeom prst="rect">
            <a:avLst/>
          </a:prstGeom>
          <a:noFill/>
        </p:spPr>
        <p:txBody>
          <a:bodyPr>
            <a:spAutoFit/>
          </a:bodyPr>
          <a:lstStyle/>
          <a:p>
            <a:pPr>
              <a:defRPr/>
            </a:pPr>
            <a:r>
              <a:rPr lang="es-ES" i="1" dirty="0">
                <a:effectLst>
                  <a:glow rad="63500">
                    <a:schemeClr val="accent2">
                      <a:satMod val="175000"/>
                      <a:alpha val="40000"/>
                    </a:schemeClr>
                  </a:glow>
                  <a:outerShdw blurRad="38100" dist="38100" dir="2700000" algn="tl">
                    <a:srgbClr val="000000">
                      <a:alpha val="43137"/>
                    </a:srgbClr>
                  </a:outerShdw>
                </a:effectLst>
              </a:rPr>
              <a:t>Hoy Valdepeñas está cambiando mucho. Grandes urbanizaciones se han extendido por lo que hace un siglo era campo de cultivo. Está elevando su población más deprisa que nunca y se están llevando a cabo muchas obras que la sitúan como una gran ciudad.</a:t>
            </a:r>
          </a:p>
        </p:txBody>
      </p:sp>
    </p:spTree>
  </p:cSld>
  <p:clrMapOvr>
    <a:masterClrMapping/>
  </p:clrMapOvr>
  <mc:AlternateContent xmlns:mc="http://schemas.openxmlformats.org/markup-compatibility/2006" xmlns:p14="http://schemas.microsoft.com/office/powerpoint/2010/main">
    <mc:Choice Requires="p14">
      <p:transition spd="slow" p14:dur="2250" advTm="33000">
        <p14:ferris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5000"/>
                            </p:stCondLst>
                            <p:childTnLst>
                              <p:par>
                                <p:cTn id="19" presetID="40" presetClass="entr" presetSubtype="0" fill="hold"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WordArt 2"/>
          <p:cNvSpPr>
            <a:spLocks noChangeArrowheads="1" noChangeShapeType="1" noTextEdit="1"/>
          </p:cNvSpPr>
          <p:nvPr/>
        </p:nvSpPr>
        <p:spPr bwMode="auto">
          <a:xfrm>
            <a:off x="2195736" y="0"/>
            <a:ext cx="4680520" cy="841276"/>
          </a:xfrm>
          <a:prstGeom prst="rect">
            <a:avLst/>
          </a:prstGeom>
        </p:spPr>
        <p:txBody>
          <a:bodyPr wrap="none" fromWordArt="1">
            <a:prstTxWarp prst="textDeflateTop">
              <a:avLst>
                <a:gd name="adj" fmla="val 23145"/>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3731" name="WordArt 3"/>
          <p:cNvSpPr>
            <a:spLocks noChangeArrowheads="1" noChangeShapeType="1" noTextEdit="1"/>
          </p:cNvSpPr>
          <p:nvPr/>
        </p:nvSpPr>
        <p:spPr bwMode="auto">
          <a:xfrm>
            <a:off x="2051720" y="1201316"/>
            <a:ext cx="5040312" cy="648072"/>
          </a:xfrm>
          <a:prstGeom prst="rect">
            <a:avLst/>
          </a:prstGeom>
        </p:spPr>
        <p:txBody>
          <a:bodyPr wrap="none" fromWordArt="1">
            <a:prstTxWarp prst="textDeflateBottom">
              <a:avLst>
                <a:gd name="adj" fmla="val 62366"/>
              </a:avLst>
            </a:prstTxWarp>
            <a:scene3d>
              <a:camera prst="perspectiveAbove"/>
              <a:lightRig rig="legacyNormal3" dir="b"/>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3732" name="WordArt 4"/>
          <p:cNvSpPr>
            <a:spLocks noChangeArrowheads="1" noChangeShapeType="1" noTextEdit="1"/>
          </p:cNvSpPr>
          <p:nvPr/>
        </p:nvSpPr>
        <p:spPr bwMode="auto">
          <a:xfrm>
            <a:off x="1331640" y="1993404"/>
            <a:ext cx="6913265" cy="781050"/>
          </a:xfrm>
          <a:prstGeom prst="rect">
            <a:avLst/>
          </a:prstGeom>
        </p:spPr>
        <p:txBody>
          <a:bodyPr wrap="none" fromWordArt="1">
            <a:prstTxWarp prst="textInflateTop">
              <a:avLst>
                <a:gd name="adj" fmla="val 2649"/>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effectLst>
                <a:latin typeface="High Tower Text"/>
              </a:rPr>
              <a:t> </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Romeo y Julieta</a:t>
            </a:r>
            <a:r>
              <a:rPr lang="es-ES" sz="3600" kern="10" dirty="0" smtClean="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 </a:t>
            </a:r>
            <a:endPar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endParaRPr>
          </a:p>
        </p:txBody>
      </p:sp>
      <p:sp>
        <p:nvSpPr>
          <p:cNvPr id="73734" name="WordArt 6"/>
          <p:cNvSpPr>
            <a:spLocks noChangeArrowheads="1" noChangeShapeType="1" noTextEdit="1"/>
          </p:cNvSpPr>
          <p:nvPr/>
        </p:nvSpPr>
        <p:spPr bwMode="auto">
          <a:xfrm>
            <a:off x="1331640" y="2929508"/>
            <a:ext cx="5976664" cy="82872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High Tower Text"/>
              </a:rPr>
              <a:t> </a:t>
            </a:r>
            <a:r>
              <a:rPr lang="es-ES" sz="3600" kern="10" dirty="0">
                <a:ln w="9525">
                  <a:solidFill>
                    <a:srgbClr val="CC99FF"/>
                  </a:solidFill>
                  <a:round/>
                  <a:headEnd/>
                  <a:tailEnd/>
                </a:ln>
                <a:gradFill rotWithShape="1">
                  <a:gsLst>
                    <a:gs pos="0">
                      <a:srgbClr val="6600CC"/>
                    </a:gs>
                    <a:gs pos="100000">
                      <a:srgbClr val="CC00CC"/>
                    </a:gs>
                  </a:gsLst>
                  <a:lin ang="5400000" scaled="1"/>
                </a:gradFill>
                <a:effectLst>
                  <a:reflection blurRad="6350" stA="60000" endA="900" endPos="58000" dir="5400000" sy="-100000" algn="bl" rotWithShape="0"/>
                </a:effectLst>
                <a:latin typeface="High Tower Text"/>
              </a:rPr>
              <a:t>- </a:t>
            </a:r>
            <a:r>
              <a:rPr lang="es-ES" sz="3600" kern="10" dirty="0" smtClean="0">
                <a:ln w="9525">
                  <a:solidFill>
                    <a:srgbClr val="CC99FF"/>
                  </a:solidFill>
                  <a:round/>
                  <a:headEnd/>
                  <a:tailEnd/>
                </a:ln>
                <a:gradFill rotWithShape="1">
                  <a:gsLst>
                    <a:gs pos="0">
                      <a:srgbClr val="6600CC"/>
                    </a:gs>
                    <a:gs pos="100000">
                      <a:srgbClr val="CC00CC"/>
                    </a:gs>
                  </a:gsLst>
                  <a:lin ang="5400000" scaled="1"/>
                </a:gradFill>
                <a:effectLst>
                  <a:reflection blurRad="6350" stA="60000" endA="900" endPos="58000" dir="5400000" sy="-100000" algn="bl" rotWithShape="0"/>
                </a:effectLst>
                <a:latin typeface="High Tower Text"/>
              </a:rPr>
              <a:t>Huapango de Moncayo</a:t>
            </a:r>
            <a:r>
              <a:rPr lang="es-ES" sz="3600" kern="10" dirty="0" smtClean="0">
                <a:ln w="9525">
                  <a:solidFill>
                    <a:srgbClr val="CC99FF"/>
                  </a:solidFill>
                  <a:round/>
                  <a:headEnd/>
                  <a:tailEnd/>
                </a:ln>
                <a:gradFill rotWithShape="1">
                  <a:gsLst>
                    <a:gs pos="0">
                      <a:srgbClr val="6600CC"/>
                    </a:gs>
                    <a:gs pos="100000">
                      <a:srgbClr val="CC00CC"/>
                    </a:gs>
                  </a:gsLst>
                  <a:lin ang="5400000" scaled="1"/>
                </a:gradFill>
                <a:effectLst>
                  <a:reflection blurRad="6350" stA="60000" endA="900" endPos="58000" dir="5400000" sy="-100000" algn="bl" rotWithShape="0"/>
                </a:effectLst>
                <a:latin typeface="High Tower Text"/>
              </a:rPr>
              <a:t>  </a:t>
            </a:r>
            <a:endParaRPr lang="es-ES" sz="3600" kern="10" dirty="0">
              <a:ln w="9525">
                <a:solidFill>
                  <a:srgbClr val="CC99FF"/>
                </a:solidFill>
                <a:round/>
                <a:headEnd/>
                <a:tailEnd/>
              </a:ln>
              <a:gradFill rotWithShape="1">
                <a:gsLst>
                  <a:gs pos="0">
                    <a:srgbClr val="6600CC"/>
                  </a:gs>
                  <a:gs pos="100000">
                    <a:srgbClr val="CC00CC"/>
                  </a:gs>
                </a:gsLst>
                <a:lin ang="5400000" scaled="1"/>
              </a:gradFill>
              <a:effectLst>
                <a:reflection blurRad="6350" stA="60000" endA="900" endPos="58000" dir="5400000" sy="-100000" algn="bl" rotWithShape="0"/>
              </a:effectLst>
              <a:latin typeface="High Tower Text"/>
            </a:endParaRPr>
          </a:p>
        </p:txBody>
      </p:sp>
      <p:sp>
        <p:nvSpPr>
          <p:cNvPr id="73735" name="WordArt 7"/>
          <p:cNvSpPr>
            <a:spLocks noChangeArrowheads="1" noChangeShapeType="1" noTextEdit="1"/>
          </p:cNvSpPr>
          <p:nvPr/>
        </p:nvSpPr>
        <p:spPr bwMode="auto">
          <a:xfrm>
            <a:off x="1475656" y="3865612"/>
            <a:ext cx="6119813" cy="658812"/>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Tubular </a:t>
            </a:r>
            <a:r>
              <a:rPr lang="es-ES" sz="3600" b="1" kern="10" spc="-360" dirty="0" err="1"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Bells</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endParaRPr lang="es-ES" sz="3600" b="1" kern="10" spc="-360" dirty="0">
              <a:ln w="12700">
                <a:solidFill>
                  <a:srgbClr val="000099"/>
                </a:solidFill>
                <a:round/>
                <a:headEnd/>
                <a:tailEnd/>
              </a:ln>
              <a:solidFill>
                <a:srgbClr val="FFFF00"/>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7" name="WordArt 4"/>
          <p:cNvSpPr>
            <a:spLocks noChangeArrowheads="1" noChangeShapeType="1" noTextEdit="1"/>
          </p:cNvSpPr>
          <p:nvPr/>
        </p:nvSpPr>
        <p:spPr bwMode="auto">
          <a:xfrm>
            <a:off x="1403647" y="4657700"/>
            <a:ext cx="6480721" cy="709042"/>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effectLst>
                <a:latin typeface="High Tower Text"/>
              </a:rPr>
              <a:t> </a:t>
            </a:r>
            <a:r>
              <a:rPr lang="es-ES" sz="3600" kern="10" dirty="0" smtClean="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 Luis Cobos y Mike </a:t>
            </a:r>
            <a:r>
              <a:rPr lang="es-ES" sz="3600" kern="10" dirty="0" err="1" smtClean="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Oldfield</a:t>
            </a:r>
            <a:r>
              <a:rPr lang="es-ES" sz="3600" kern="10" dirty="0" smtClean="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rPr>
              <a:t>) </a:t>
            </a:r>
            <a:endPar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3730"/>
                                        </p:tgtEl>
                                        <p:attrNameLst>
                                          <p:attrName>style.visibility</p:attrName>
                                        </p:attrNameLst>
                                      </p:cBhvr>
                                      <p:to>
                                        <p:strVal val="visible"/>
                                      </p:to>
                                    </p:set>
                                    <p:anim calcmode="lin" valueType="num">
                                      <p:cBhvr>
                                        <p:cTn id="7" dur="2000" fill="hold"/>
                                        <p:tgtEl>
                                          <p:spTgt spid="73730"/>
                                        </p:tgtEl>
                                        <p:attrNameLst>
                                          <p:attrName>ppt_w</p:attrName>
                                        </p:attrNameLst>
                                      </p:cBhvr>
                                      <p:tavLst>
                                        <p:tav tm="0">
                                          <p:val>
                                            <p:fltVal val="0"/>
                                          </p:val>
                                        </p:tav>
                                        <p:tav tm="100000">
                                          <p:val>
                                            <p:strVal val="#ppt_w"/>
                                          </p:val>
                                        </p:tav>
                                      </p:tavLst>
                                    </p:anim>
                                    <p:anim calcmode="lin" valueType="num">
                                      <p:cBhvr>
                                        <p:cTn id="8" dur="2000" fill="hold"/>
                                        <p:tgtEl>
                                          <p:spTgt spid="7373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2" presetClass="entr" presetSubtype="4" fill="hold" nodeType="afterEffect">
                                  <p:stCondLst>
                                    <p:cond delay="500"/>
                                  </p:stCondLst>
                                  <p:childTnLst>
                                    <p:set>
                                      <p:cBhvr>
                                        <p:cTn id="11" dur="1" fill="hold">
                                          <p:stCondLst>
                                            <p:cond delay="0"/>
                                          </p:stCondLst>
                                        </p:cTn>
                                        <p:tgtEl>
                                          <p:spTgt spid="73731"/>
                                        </p:tgtEl>
                                        <p:attrNameLst>
                                          <p:attrName>style.visibility</p:attrName>
                                        </p:attrNameLst>
                                      </p:cBhvr>
                                      <p:to>
                                        <p:strVal val="visible"/>
                                      </p:to>
                                    </p:set>
                                    <p:anim calcmode="lin" valueType="num">
                                      <p:cBhvr additive="base">
                                        <p:cTn id="12" dur="2000" fill="hold"/>
                                        <p:tgtEl>
                                          <p:spTgt spid="73731"/>
                                        </p:tgtEl>
                                        <p:attrNameLst>
                                          <p:attrName>ppt_x</p:attrName>
                                        </p:attrNameLst>
                                      </p:cBhvr>
                                      <p:tavLst>
                                        <p:tav tm="0">
                                          <p:val>
                                            <p:strVal val="#ppt_x"/>
                                          </p:val>
                                        </p:tav>
                                        <p:tav tm="100000">
                                          <p:val>
                                            <p:strVal val="#ppt_x"/>
                                          </p:val>
                                        </p:tav>
                                      </p:tavLst>
                                    </p:anim>
                                    <p:anim calcmode="lin" valueType="num">
                                      <p:cBhvr additive="base">
                                        <p:cTn id="13" dur="2000" fill="hold"/>
                                        <p:tgtEl>
                                          <p:spTgt spid="73731"/>
                                        </p:tgtEl>
                                        <p:attrNameLst>
                                          <p:attrName>ppt_y</p:attrName>
                                        </p:attrNameLst>
                                      </p:cBhvr>
                                      <p:tavLst>
                                        <p:tav tm="0">
                                          <p:val>
                                            <p:strVal val="1+#ppt_h/2"/>
                                          </p:val>
                                        </p:tav>
                                        <p:tav tm="100000">
                                          <p:val>
                                            <p:strVal val="#ppt_y"/>
                                          </p:val>
                                        </p:tav>
                                      </p:tavLst>
                                    </p:anim>
                                  </p:childTnLst>
                                </p:cTn>
                              </p:par>
                              <p:par>
                                <p:cTn id="14" presetID="19" presetClass="entr" presetSubtype="10" fill="hold" nodeType="withEffect">
                                  <p:stCondLst>
                                    <p:cond delay="500"/>
                                  </p:stCondLst>
                                  <p:childTnLst>
                                    <p:set>
                                      <p:cBhvr>
                                        <p:cTn id="15" dur="1" fill="hold">
                                          <p:stCondLst>
                                            <p:cond delay="0"/>
                                          </p:stCondLst>
                                        </p:cTn>
                                        <p:tgtEl>
                                          <p:spTgt spid="73731"/>
                                        </p:tgtEl>
                                        <p:attrNameLst>
                                          <p:attrName>style.visibility</p:attrName>
                                        </p:attrNameLst>
                                      </p:cBhvr>
                                      <p:to>
                                        <p:strVal val="visible"/>
                                      </p:to>
                                    </p:set>
                                    <p:anim calcmode="lin" valueType="num">
                                      <p:cBhvr>
                                        <p:cTn id="16" dur="2000" fill="hold"/>
                                        <p:tgtEl>
                                          <p:spTgt spid="73731"/>
                                        </p:tgtEl>
                                        <p:attrNameLst>
                                          <p:attrName>ppt_w</p:attrName>
                                        </p:attrNameLst>
                                      </p:cBhvr>
                                      <p:tavLst>
                                        <p:tav tm="0" fmla="#ppt_w*sin(2.5*pi*$)">
                                          <p:val>
                                            <p:fltVal val="0"/>
                                          </p:val>
                                        </p:tav>
                                        <p:tav tm="100000">
                                          <p:val>
                                            <p:fltVal val="1"/>
                                          </p:val>
                                        </p:tav>
                                      </p:tavLst>
                                    </p:anim>
                                    <p:anim calcmode="lin" valueType="num">
                                      <p:cBhvr>
                                        <p:cTn id="17" dur="2000" fill="hold"/>
                                        <p:tgtEl>
                                          <p:spTgt spid="73731"/>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3732"/>
                                        </p:tgtEl>
                                        <p:attrNameLst>
                                          <p:attrName>style.visibility</p:attrName>
                                        </p:attrNameLst>
                                      </p:cBhvr>
                                      <p:to>
                                        <p:strVal val="visible"/>
                                      </p:to>
                                    </p:set>
                                    <p:animEffect transition="in" filter="fade">
                                      <p:cBhvr>
                                        <p:cTn id="21" dur="2000"/>
                                        <p:tgtEl>
                                          <p:spTgt spid="73732"/>
                                        </p:tgtEl>
                                      </p:cBhvr>
                                    </p:animEffect>
                                    <p:anim calcmode="lin" valueType="num">
                                      <p:cBhvr>
                                        <p:cTn id="22" dur="2000" fill="hold"/>
                                        <p:tgtEl>
                                          <p:spTgt spid="73732"/>
                                        </p:tgtEl>
                                        <p:attrNameLst>
                                          <p:attrName>ppt_x</p:attrName>
                                        </p:attrNameLst>
                                      </p:cBhvr>
                                      <p:tavLst>
                                        <p:tav tm="0">
                                          <p:val>
                                            <p:strVal val="#ppt_x"/>
                                          </p:val>
                                        </p:tav>
                                        <p:tav tm="100000">
                                          <p:val>
                                            <p:strVal val="#ppt_x"/>
                                          </p:val>
                                        </p:tav>
                                      </p:tavLst>
                                    </p:anim>
                                    <p:anim calcmode="lin" valueType="num">
                                      <p:cBhvr>
                                        <p:cTn id="23" dur="2000" fill="hold"/>
                                        <p:tgtEl>
                                          <p:spTgt spid="737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73734"/>
                                        </p:tgtEl>
                                        <p:attrNameLst>
                                          <p:attrName>style.visibility</p:attrName>
                                        </p:attrNameLst>
                                      </p:cBhvr>
                                      <p:to>
                                        <p:strVal val="visible"/>
                                      </p:to>
                                    </p:set>
                                    <p:anim calcmode="lin" valueType="num">
                                      <p:cBhvr>
                                        <p:cTn id="27" dur="2000" fill="hold"/>
                                        <p:tgtEl>
                                          <p:spTgt spid="73734"/>
                                        </p:tgtEl>
                                        <p:attrNameLst>
                                          <p:attrName>ppt_w</p:attrName>
                                        </p:attrNameLst>
                                      </p:cBhvr>
                                      <p:tavLst>
                                        <p:tav tm="0">
                                          <p:val>
                                            <p:fltVal val="0"/>
                                          </p:val>
                                        </p:tav>
                                        <p:tav tm="100000">
                                          <p:val>
                                            <p:strVal val="#ppt_w"/>
                                          </p:val>
                                        </p:tav>
                                      </p:tavLst>
                                    </p:anim>
                                    <p:anim calcmode="lin" valueType="num">
                                      <p:cBhvr>
                                        <p:cTn id="28" dur="2000" fill="hold"/>
                                        <p:tgtEl>
                                          <p:spTgt spid="7373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9500"/>
                            </p:stCondLst>
                            <p:childTnLst>
                              <p:par>
                                <p:cTn id="30" presetID="12" presetClass="entr" presetSubtype="4" fill="hold" nodeType="afterEffect">
                                  <p:stCondLst>
                                    <p:cond delay="500"/>
                                  </p:stCondLst>
                                  <p:childTnLst>
                                    <p:set>
                                      <p:cBhvr>
                                        <p:cTn id="31" dur="1" fill="hold">
                                          <p:stCondLst>
                                            <p:cond delay="0"/>
                                          </p:stCondLst>
                                        </p:cTn>
                                        <p:tgtEl>
                                          <p:spTgt spid="73735"/>
                                        </p:tgtEl>
                                        <p:attrNameLst>
                                          <p:attrName>style.visibility</p:attrName>
                                        </p:attrNameLst>
                                      </p:cBhvr>
                                      <p:to>
                                        <p:strVal val="visible"/>
                                      </p:to>
                                    </p:set>
                                    <p:animEffect transition="in" filter="slide(fromBottom)">
                                      <p:cBhvr>
                                        <p:cTn id="32" dur="2000"/>
                                        <p:tgtEl>
                                          <p:spTgt spid="73735"/>
                                        </p:tgtEl>
                                      </p:cBhvr>
                                    </p:animEffect>
                                  </p:childTnLst>
                                </p:cTn>
                              </p:par>
                            </p:childTnLst>
                          </p:cTn>
                        </p:par>
                        <p:par>
                          <p:cTn id="33" fill="hold">
                            <p:stCondLst>
                              <p:cond delay="12000"/>
                            </p:stCondLst>
                            <p:childTnLst>
                              <p:par>
                                <p:cTn id="34" presetID="47" presetClass="entr" presetSubtype="0" fill="hold" nodeType="afterEffect">
                                  <p:stCondLst>
                                    <p:cond delay="5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anim calcmode="lin" valueType="num">
                                      <p:cBhvr>
                                        <p:cTn id="37" dur="2000" fill="hold"/>
                                        <p:tgtEl>
                                          <p:spTgt spid="7"/>
                                        </p:tgtEl>
                                        <p:attrNameLst>
                                          <p:attrName>ppt_x</p:attrName>
                                        </p:attrNameLst>
                                      </p:cBhvr>
                                      <p:tavLst>
                                        <p:tav tm="0">
                                          <p:val>
                                            <p:strVal val="#ppt_x"/>
                                          </p:val>
                                        </p:tav>
                                        <p:tav tm="100000">
                                          <p:val>
                                            <p:strVal val="#ppt_x"/>
                                          </p:val>
                                        </p:tav>
                                      </p:tavLst>
                                    </p:anim>
                                    <p:anim calcmode="lin" valueType="num">
                                      <p:cBhvr>
                                        <p:cTn id="38"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4045722"/>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4612</TotalTime>
  <Words>2777</Words>
  <Application>Microsoft Office PowerPoint</Application>
  <PresentationFormat>Presentación en pantalla (16:10)</PresentationFormat>
  <Paragraphs>77</Paragraphs>
  <Slides>57</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57</vt:i4>
      </vt:variant>
    </vt:vector>
  </HeadingPairs>
  <TitlesOfParts>
    <vt:vector size="67" baseType="lpstr">
      <vt:lpstr>Abbess</vt:lpstr>
      <vt:lpstr>Arial</vt:lpstr>
      <vt:lpstr>Arial Black</vt:lpstr>
      <vt:lpstr>Calibri</vt:lpstr>
      <vt:lpstr>High Tower Text</vt:lpstr>
      <vt:lpstr>Kristen ITC</vt:lpstr>
      <vt:lpstr>Lucida Calligraphy</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407</cp:revision>
  <dcterms:created xsi:type="dcterms:W3CDTF">2014-08-04T22:02:35Z</dcterms:created>
  <dcterms:modified xsi:type="dcterms:W3CDTF">2025-06-17T22:25:26Z</dcterms:modified>
</cp:coreProperties>
</file>