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82" r:id="rId3"/>
    <p:sldId id="256" r:id="rId4"/>
    <p:sldId id="383" r:id="rId5"/>
    <p:sldId id="320" r:id="rId6"/>
    <p:sldId id="322" r:id="rId7"/>
    <p:sldId id="323" r:id="rId8"/>
    <p:sldId id="324" r:id="rId9"/>
    <p:sldId id="329" r:id="rId10"/>
    <p:sldId id="327" r:id="rId11"/>
    <p:sldId id="328" r:id="rId12"/>
    <p:sldId id="331" r:id="rId13"/>
    <p:sldId id="333" r:id="rId14"/>
    <p:sldId id="334" r:id="rId15"/>
    <p:sldId id="335" r:id="rId16"/>
    <p:sldId id="337" r:id="rId17"/>
    <p:sldId id="336" r:id="rId18"/>
    <p:sldId id="344" r:id="rId19"/>
    <p:sldId id="345" r:id="rId20"/>
    <p:sldId id="338" r:id="rId21"/>
    <p:sldId id="339" r:id="rId22"/>
    <p:sldId id="340" r:id="rId23"/>
    <p:sldId id="341" r:id="rId24"/>
    <p:sldId id="342" r:id="rId25"/>
    <p:sldId id="343" r:id="rId26"/>
    <p:sldId id="347" r:id="rId27"/>
    <p:sldId id="348" r:id="rId28"/>
    <p:sldId id="350" r:id="rId29"/>
    <p:sldId id="346" r:id="rId30"/>
    <p:sldId id="353" r:id="rId31"/>
    <p:sldId id="354" r:id="rId32"/>
    <p:sldId id="356" r:id="rId33"/>
    <p:sldId id="351" r:id="rId34"/>
    <p:sldId id="349" r:id="rId35"/>
    <p:sldId id="355" r:id="rId36"/>
    <p:sldId id="357" r:id="rId37"/>
    <p:sldId id="358" r:id="rId38"/>
    <p:sldId id="359" r:id="rId39"/>
    <p:sldId id="360" r:id="rId40"/>
    <p:sldId id="361" r:id="rId41"/>
    <p:sldId id="362" r:id="rId42"/>
    <p:sldId id="363" r:id="rId43"/>
    <p:sldId id="364" r:id="rId44"/>
    <p:sldId id="365" r:id="rId45"/>
    <p:sldId id="366" r:id="rId46"/>
    <p:sldId id="367" r:id="rId47"/>
    <p:sldId id="368" r:id="rId48"/>
    <p:sldId id="370" r:id="rId49"/>
    <p:sldId id="369" r:id="rId50"/>
    <p:sldId id="371" r:id="rId51"/>
    <p:sldId id="372" r:id="rId52"/>
    <p:sldId id="377" r:id="rId53"/>
    <p:sldId id="378" r:id="rId54"/>
    <p:sldId id="373" r:id="rId55"/>
    <p:sldId id="375" r:id="rId56"/>
    <p:sldId id="376" r:id="rId57"/>
    <p:sldId id="374" r:id="rId58"/>
    <p:sldId id="379" r:id="rId59"/>
    <p:sldId id="381" r:id="rId60"/>
    <p:sldId id="384" r:id="rId61"/>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6sfFV/WSlBlc/c/MJqRxhw==" hashData="9WqEwIzClN2Ia13YNv40eXxMqLs="/>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6340"/>
    <a:srgbClr val="8B5C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22" autoAdjust="0"/>
    <p:restoredTop sz="94660"/>
  </p:normalViewPr>
  <p:slideViewPr>
    <p:cSldViewPr>
      <p:cViewPr>
        <p:scale>
          <a:sx n="60" d="100"/>
          <a:sy n="60" d="100"/>
        </p:scale>
        <p:origin x="634" y="47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1A885ABC-6DB4-400B-94F9-F96242640786}" type="datetimeFigureOut">
              <a:rPr lang="es-ES"/>
              <a:pPr/>
              <a:t>29/05/2025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C734CBD1-C310-40A2-8E2D-BB3AF140A87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9636" name="3 Marcador de número de diapositiva"/>
          <p:cNvSpPr>
            <a:spLocks noGrp="1"/>
          </p:cNvSpPr>
          <p:nvPr>
            <p:ph type="sldNum" sz="quarter" idx="5"/>
          </p:nvPr>
        </p:nvSpPr>
        <p:spPr bwMode="auto">
          <a:noFill/>
          <a:ln>
            <a:miter lim="800000"/>
            <a:headEnd/>
            <a:tailEnd/>
          </a:ln>
        </p:spPr>
        <p:txBody>
          <a:bodyPr/>
          <a:lstStyle/>
          <a:p>
            <a:fld id="{E1E77C61-E0BF-424C-A357-4CE427EFB93B}" type="slidenum">
              <a:rPr lang="es-ES"/>
              <a:pPr/>
              <a:t>18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EED0BF2C-767E-4B3C-94B8-6F3AC694E520}" type="slidenum">
              <a:rPr lang="es-ES"/>
              <a:pPr/>
              <a:t>28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734CBD1-C310-40A2-8E2D-BB3AF140A87F}" type="slidenum">
              <a:rPr lang="es-ES" smtClean="0"/>
              <a:pPr/>
              <a:t>49</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61B2B85D-C145-4C34-AB50-F7479CA7547D}" type="slidenum">
              <a:rPr lang="es-ES"/>
              <a:pPr/>
              <a:t>52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CE210BAF-0577-4BB7-BB27-C91F321858AF}" type="datetimeFigureOut">
              <a:rPr lang="es-ES"/>
              <a:pPr/>
              <a:t>29/05/2025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0EF72B-23F9-4C39-8B01-3E949E55E9B0}" type="slidenum">
              <a:rPr lang="es-ES"/>
              <a:pPr/>
              <a:t>‹Nº›</a:t>
            </a:fld>
            <a:endParaRPr lang="es-ES"/>
          </a:p>
        </p:txBody>
      </p:sp>
    </p:spTree>
  </p:cSld>
  <p:clrMapOvr>
    <a:masterClrMapping/>
  </p:clrMapOvr>
  <p:transition advTm="2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911EE9C-73B5-4313-8899-9DA010D51EF4}" type="datetimeFigureOut">
              <a:rPr lang="es-ES"/>
              <a:pPr/>
              <a:t>29/05/2025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961EB96-5638-43E4-8F93-2AE0FD53E121}" type="slidenum">
              <a:rPr lang="es-ES"/>
              <a:pPr/>
              <a:t>‹Nº›</a:t>
            </a:fld>
            <a:endParaRPr lang="es-ES"/>
          </a:p>
        </p:txBody>
      </p:sp>
    </p:spTree>
  </p:cSld>
  <p:clrMapOvr>
    <a:masterClrMapping/>
  </p:clrMapOvr>
  <p:transition advTm="2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656BF3D-660D-49C2-A02E-A62B720C6C96}" type="datetimeFigureOut">
              <a:rPr lang="es-ES"/>
              <a:pPr/>
              <a:t>29/05/2025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AC661D5-2609-43A0-B0CA-DE8FB3B2D799}" type="slidenum">
              <a:rPr lang="es-ES"/>
              <a:pPr/>
              <a:t>‹Nº›</a:t>
            </a:fld>
            <a:endParaRPr lang="es-ES"/>
          </a:p>
        </p:txBody>
      </p:sp>
    </p:spTree>
  </p:cSld>
  <p:clrMapOvr>
    <a:masterClrMapping/>
  </p:clrMapOvr>
  <p:transition advTm="2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9C0E7BB2-41B2-4FF0-8382-1D772721DAAF}" type="datetimeFigureOut">
              <a:rPr lang="es-ES"/>
              <a:pPr/>
              <a:t>29/05/2025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B9E4FFE-A658-4999-9809-493AEA1F9BCE}" type="slidenum">
              <a:rPr lang="es-ES"/>
              <a:pPr/>
              <a:t>‹Nº›</a:t>
            </a:fld>
            <a:endParaRPr lang="es-ES"/>
          </a:p>
        </p:txBody>
      </p:sp>
    </p:spTree>
  </p:cSld>
  <p:clrMapOvr>
    <a:masterClrMapping/>
  </p:clrMapOvr>
  <p:transition advTm="2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AFC3F01-C50D-49E2-80E3-B01CA1689C37}" type="datetimeFigureOut">
              <a:rPr lang="es-ES"/>
              <a:pPr/>
              <a:t>29/05/2025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9C844A4-03E1-4406-B8DA-E983B15B35D5}" type="slidenum">
              <a:rPr lang="es-ES"/>
              <a:pPr/>
              <a:t>‹Nº›</a:t>
            </a:fld>
            <a:endParaRPr lang="es-ES"/>
          </a:p>
        </p:txBody>
      </p:sp>
    </p:spTree>
  </p:cSld>
  <p:clrMapOvr>
    <a:masterClrMapping/>
  </p:clrMapOvr>
  <p:transition advTm="2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72695306-540F-48E9-9459-E2C33214DD85}" type="datetimeFigureOut">
              <a:rPr lang="es-ES"/>
              <a:pPr/>
              <a:t>29/05/2025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64D1FD4F-72A9-4371-827D-BB05130704A3}" type="slidenum">
              <a:rPr lang="es-ES"/>
              <a:pPr/>
              <a:t>‹Nº›</a:t>
            </a:fld>
            <a:endParaRPr lang="es-ES"/>
          </a:p>
        </p:txBody>
      </p:sp>
    </p:spTree>
  </p:cSld>
  <p:clrMapOvr>
    <a:masterClrMapping/>
  </p:clrMapOvr>
  <p:transition advTm="2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ED51331-F18B-418A-A50F-341A48E15175}" type="datetimeFigureOut">
              <a:rPr lang="es-ES"/>
              <a:pPr/>
              <a:t>29/05/2025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CD271E19-DA4E-4066-B7F9-E50337770FAE}" type="slidenum">
              <a:rPr lang="es-ES"/>
              <a:pPr/>
              <a:t>‹Nº›</a:t>
            </a:fld>
            <a:endParaRPr lang="es-ES"/>
          </a:p>
        </p:txBody>
      </p:sp>
    </p:spTree>
  </p:cSld>
  <p:clrMapOvr>
    <a:masterClrMapping/>
  </p:clrMapOvr>
  <p:transition advTm="2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7C3ED0B4-FDF6-4942-A6D5-B90C0BB313F9}" type="datetimeFigureOut">
              <a:rPr lang="es-ES"/>
              <a:pPr/>
              <a:t>29/05/2025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357843F-CD75-4EC2-9211-F1D1B487099F}" type="slidenum">
              <a:rPr lang="es-ES"/>
              <a:pPr/>
              <a:t>‹Nº›</a:t>
            </a:fld>
            <a:endParaRPr lang="es-ES"/>
          </a:p>
        </p:txBody>
      </p:sp>
    </p:spTree>
  </p:cSld>
  <p:clrMapOvr>
    <a:masterClrMapping/>
  </p:clrMapOvr>
  <p:transition advTm="2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8691017-F591-4966-9A51-8B0DDF74B2B8}" type="datetimeFigureOut">
              <a:rPr lang="es-ES"/>
              <a:pPr/>
              <a:t>29/05/2025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F4DF33B-6A10-4BE4-A0A4-1DEDD3F388C4}" type="slidenum">
              <a:rPr lang="es-ES"/>
              <a:pPr/>
              <a:t>‹Nº›</a:t>
            </a:fld>
            <a:endParaRPr lang="es-ES"/>
          </a:p>
        </p:txBody>
      </p:sp>
    </p:spTree>
  </p:cSld>
  <p:clrMapOvr>
    <a:masterClrMapping/>
  </p:clrMapOvr>
  <p:transition advTm="2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87386CB-7C50-4EDC-B075-0464C4524A6B}" type="datetimeFigureOut">
              <a:rPr lang="es-ES"/>
              <a:pPr/>
              <a:t>29/05/2025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C1B755F-58C4-4305-B806-2E7C8FA22F59}" type="slidenum">
              <a:rPr lang="es-ES"/>
              <a:pPr/>
              <a:t>‹Nº›</a:t>
            </a:fld>
            <a:endParaRPr lang="es-ES"/>
          </a:p>
        </p:txBody>
      </p:sp>
    </p:spTree>
  </p:cSld>
  <p:clrMapOvr>
    <a:masterClrMapping/>
  </p:clrMapOvr>
  <p:transition advTm="2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AAB41B9-AB03-4A06-BBC0-27754AE6CFA2}" type="datetimeFigureOut">
              <a:rPr lang="es-ES"/>
              <a:pPr/>
              <a:t>29/05/2025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7BA2B8E-34EB-4A81-BA96-7BEBC927F9D0}" type="slidenum">
              <a:rPr lang="es-ES"/>
              <a:pPr/>
              <a:t>‹Nº›</a:t>
            </a:fld>
            <a:endParaRPr lang="es-ES"/>
          </a:p>
        </p:txBody>
      </p:sp>
    </p:spTree>
  </p:cSld>
  <p:clrMapOvr>
    <a:masterClrMapping/>
  </p:clrMapOvr>
  <p:transition advTm="2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290455F-4E52-400E-9E45-F3D033A47051}" type="datetimeFigureOut">
              <a:rPr lang="es-ES"/>
              <a:pPr/>
              <a:t>29/05/2025</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E5C169B-0A02-4CF2-AB91-FF415E9CD5B2}"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2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WordArt 3"/>
          <p:cNvSpPr>
            <a:spLocks noChangeArrowheads="1" noChangeShapeType="1" noTextEdit="1"/>
          </p:cNvSpPr>
          <p:nvPr/>
        </p:nvSpPr>
        <p:spPr bwMode="auto">
          <a:xfrm>
            <a:off x="755650" y="195263"/>
            <a:ext cx="7705725" cy="1080343"/>
          </a:xfrm>
          <a:prstGeom prst="rect">
            <a:avLst/>
          </a:prstGeom>
        </p:spPr>
        <p:txBody>
          <a:bodyPr wrap="none" fromWordArt="1">
            <a:prstTxWarp prst="textTriangle">
              <a:avLst>
                <a:gd name="adj" fmla="val 50000"/>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Recorriendo </a:t>
            </a:r>
            <a:r>
              <a:rPr lang="es-ES" sz="3600" kern="10" dirty="0" err="1">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Puertollano</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p>
        </p:txBody>
      </p:sp>
      <p:sp>
        <p:nvSpPr>
          <p:cNvPr id="74756" name="WordArt 4"/>
          <p:cNvSpPr>
            <a:spLocks noChangeArrowheads="1" noChangeShapeType="1" noTextEdit="1"/>
          </p:cNvSpPr>
          <p:nvPr/>
        </p:nvSpPr>
        <p:spPr bwMode="auto">
          <a:xfrm>
            <a:off x="683568" y="1563638"/>
            <a:ext cx="7894637" cy="81121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74757" name="WordArt 5"/>
          <p:cNvSpPr>
            <a:spLocks noChangeArrowheads="1" noChangeShapeType="1" noTextEdit="1"/>
          </p:cNvSpPr>
          <p:nvPr/>
        </p:nvSpPr>
        <p:spPr bwMode="auto">
          <a:xfrm>
            <a:off x="827584" y="2643188"/>
            <a:ext cx="6984776" cy="827087"/>
          </a:xfrm>
          <a:prstGeom prst="rect">
            <a:avLst/>
          </a:prstGeom>
        </p:spPr>
        <p:txBody>
          <a:bodyPr wrap="none" fromWordArt="1">
            <a:prstTxWarp prst="textFadeUp">
              <a:avLst>
                <a:gd name="adj" fmla="val 5421"/>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74758" name="WordArt 6"/>
          <p:cNvSpPr>
            <a:spLocks noChangeArrowheads="1" noChangeShapeType="1" noTextEdit="1"/>
          </p:cNvSpPr>
          <p:nvPr/>
        </p:nvSpPr>
        <p:spPr bwMode="auto">
          <a:xfrm>
            <a:off x="1476375" y="3579813"/>
            <a:ext cx="6048375" cy="693737"/>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74759" name="WordArt 7"/>
          <p:cNvSpPr>
            <a:spLocks noChangeArrowheads="1" noChangeShapeType="1" noTextEdit="1"/>
          </p:cNvSpPr>
          <p:nvPr/>
        </p:nvSpPr>
        <p:spPr bwMode="auto">
          <a:xfrm>
            <a:off x="3276600" y="4300538"/>
            <a:ext cx="2735263" cy="62071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p:cTn id="7" dur="2000" fill="hold"/>
                                        <p:tgtEl>
                                          <p:spTgt spid="74755"/>
                                        </p:tgtEl>
                                        <p:attrNameLst>
                                          <p:attrName>ppt_w</p:attrName>
                                        </p:attrNameLst>
                                      </p:cBhvr>
                                      <p:tavLst>
                                        <p:tav tm="0">
                                          <p:val>
                                            <p:strVal val="4*#ppt_w"/>
                                          </p:val>
                                        </p:tav>
                                        <p:tav tm="100000">
                                          <p:val>
                                            <p:strVal val="#ppt_w"/>
                                          </p:val>
                                        </p:tav>
                                      </p:tavLst>
                                    </p:anim>
                                    <p:anim calcmode="lin" valueType="num">
                                      <p:cBhvr>
                                        <p:cTn id="8" dur="2000" fill="hold"/>
                                        <p:tgtEl>
                                          <p:spTgt spid="74755"/>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4756"/>
                                        </p:tgtEl>
                                        <p:attrNameLst>
                                          <p:attrName>style.visibility</p:attrName>
                                        </p:attrNameLst>
                                      </p:cBhvr>
                                      <p:to>
                                        <p:strVal val="visible"/>
                                      </p:to>
                                    </p:set>
                                    <p:anim calcmode="lin" valueType="num">
                                      <p:cBhvr>
                                        <p:cTn id="12" dur="2000" fill="hold"/>
                                        <p:tgtEl>
                                          <p:spTgt spid="74756"/>
                                        </p:tgtEl>
                                        <p:attrNameLst>
                                          <p:attrName>ppt_w</p:attrName>
                                        </p:attrNameLst>
                                      </p:cBhvr>
                                      <p:tavLst>
                                        <p:tav tm="0">
                                          <p:val>
                                            <p:strVal val="#ppt_w*0.70"/>
                                          </p:val>
                                        </p:tav>
                                        <p:tav tm="100000">
                                          <p:val>
                                            <p:strVal val="#ppt_w"/>
                                          </p:val>
                                        </p:tav>
                                      </p:tavLst>
                                    </p:anim>
                                    <p:anim calcmode="lin" valueType="num">
                                      <p:cBhvr>
                                        <p:cTn id="13" dur="2000" fill="hold"/>
                                        <p:tgtEl>
                                          <p:spTgt spid="74756"/>
                                        </p:tgtEl>
                                        <p:attrNameLst>
                                          <p:attrName>ppt_h</p:attrName>
                                        </p:attrNameLst>
                                      </p:cBhvr>
                                      <p:tavLst>
                                        <p:tav tm="0">
                                          <p:val>
                                            <p:strVal val="#ppt_h"/>
                                          </p:val>
                                        </p:tav>
                                        <p:tav tm="100000">
                                          <p:val>
                                            <p:strVal val="#ppt_h"/>
                                          </p:val>
                                        </p:tav>
                                      </p:tavLst>
                                    </p:anim>
                                    <p:animEffect transition="in" filter="fade">
                                      <p:cBhvr>
                                        <p:cTn id="14" dur="2000"/>
                                        <p:tgtEl>
                                          <p:spTgt spid="74756"/>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4757"/>
                                        </p:tgtEl>
                                        <p:attrNameLst>
                                          <p:attrName>style.visibility</p:attrName>
                                        </p:attrNameLst>
                                      </p:cBhvr>
                                      <p:to>
                                        <p:strVal val="visible"/>
                                      </p:to>
                                    </p:set>
                                    <p:animEffect transition="in" filter="fade">
                                      <p:cBhvr>
                                        <p:cTn id="18" dur="2000"/>
                                        <p:tgtEl>
                                          <p:spTgt spid="74757"/>
                                        </p:tgtEl>
                                      </p:cBhvr>
                                    </p:animEffect>
                                    <p:anim calcmode="lin" valueType="num">
                                      <p:cBhvr>
                                        <p:cTn id="19" dur="2000" fill="hold"/>
                                        <p:tgtEl>
                                          <p:spTgt spid="74757"/>
                                        </p:tgtEl>
                                        <p:attrNameLst>
                                          <p:attrName>ppt_x</p:attrName>
                                        </p:attrNameLst>
                                      </p:cBhvr>
                                      <p:tavLst>
                                        <p:tav tm="0">
                                          <p:val>
                                            <p:strVal val="#ppt_x"/>
                                          </p:val>
                                        </p:tav>
                                        <p:tav tm="100000">
                                          <p:val>
                                            <p:strVal val="#ppt_x"/>
                                          </p:val>
                                        </p:tav>
                                      </p:tavLst>
                                    </p:anim>
                                    <p:anim calcmode="lin" valueType="num">
                                      <p:cBhvr>
                                        <p:cTn id="20" dur="2000" fill="hold"/>
                                        <p:tgtEl>
                                          <p:spTgt spid="7475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17" presetClass="entr" presetSubtype="10" fill="hold" nodeType="afterEffect">
                                  <p:stCondLst>
                                    <p:cond delay="500"/>
                                  </p:stCondLst>
                                  <p:childTnLst>
                                    <p:set>
                                      <p:cBhvr>
                                        <p:cTn id="23" dur="1" fill="hold">
                                          <p:stCondLst>
                                            <p:cond delay="0"/>
                                          </p:stCondLst>
                                        </p:cTn>
                                        <p:tgtEl>
                                          <p:spTgt spid="74758"/>
                                        </p:tgtEl>
                                        <p:attrNameLst>
                                          <p:attrName>style.visibility</p:attrName>
                                        </p:attrNameLst>
                                      </p:cBhvr>
                                      <p:to>
                                        <p:strVal val="visible"/>
                                      </p:to>
                                    </p:set>
                                    <p:anim calcmode="lin" valueType="num">
                                      <p:cBhvr>
                                        <p:cTn id="24" dur="2000" fill="hold"/>
                                        <p:tgtEl>
                                          <p:spTgt spid="74758"/>
                                        </p:tgtEl>
                                        <p:attrNameLst>
                                          <p:attrName>ppt_w</p:attrName>
                                        </p:attrNameLst>
                                      </p:cBhvr>
                                      <p:tavLst>
                                        <p:tav tm="0">
                                          <p:val>
                                            <p:fltVal val="0"/>
                                          </p:val>
                                        </p:tav>
                                        <p:tav tm="100000">
                                          <p:val>
                                            <p:strVal val="#ppt_w"/>
                                          </p:val>
                                        </p:tav>
                                      </p:tavLst>
                                    </p:anim>
                                    <p:anim calcmode="lin" valueType="num">
                                      <p:cBhvr>
                                        <p:cTn id="25" dur="2000" fill="hold"/>
                                        <p:tgtEl>
                                          <p:spTgt spid="74758"/>
                                        </p:tgtEl>
                                        <p:attrNameLst>
                                          <p:attrName>ppt_h</p:attrName>
                                        </p:attrNameLst>
                                      </p:cBhvr>
                                      <p:tavLst>
                                        <p:tav tm="0">
                                          <p:val>
                                            <p:strVal val="#ppt_h"/>
                                          </p:val>
                                        </p:tav>
                                        <p:tav tm="100000">
                                          <p:val>
                                            <p:strVal val="#ppt_h"/>
                                          </p:val>
                                        </p:tav>
                                      </p:tavLst>
                                    </p:anim>
                                  </p:childTnLst>
                                </p:cTn>
                              </p:par>
                            </p:childTnLst>
                          </p:cTn>
                        </p:par>
                        <p:par>
                          <p:cTn id="26" fill="hold">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74759"/>
                                        </p:tgtEl>
                                        <p:attrNameLst>
                                          <p:attrName>style.visibility</p:attrName>
                                        </p:attrNameLst>
                                      </p:cBhvr>
                                      <p:to>
                                        <p:strVal val="visible"/>
                                      </p:to>
                                    </p:set>
                                    <p:anim calcmode="lin" valueType="num">
                                      <p:cBhvr>
                                        <p:cTn id="29" dur="1000" fill="hold"/>
                                        <p:tgtEl>
                                          <p:spTgt spid="74759"/>
                                        </p:tgtEl>
                                        <p:attrNameLst>
                                          <p:attrName>ppt_w</p:attrName>
                                        </p:attrNameLst>
                                      </p:cBhvr>
                                      <p:tavLst>
                                        <p:tav tm="0">
                                          <p:val>
                                            <p:fltVal val="0"/>
                                          </p:val>
                                        </p:tav>
                                        <p:tav tm="100000">
                                          <p:val>
                                            <p:strVal val="#ppt_w"/>
                                          </p:val>
                                        </p:tav>
                                      </p:tavLst>
                                    </p:anim>
                                    <p:anim calcmode="lin" valueType="num">
                                      <p:cBhvr>
                                        <p:cTn id="30" dur="1000" fill="hold"/>
                                        <p:tgtEl>
                                          <p:spTgt spid="747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Fuente paseo san gregorio.jpg"/>
          <p:cNvPicPr>
            <a:picLocks noChangeAspect="1"/>
          </p:cNvPicPr>
          <p:nvPr/>
        </p:nvPicPr>
        <p:blipFill>
          <a:blip r:embed="rId2" cstate="print"/>
          <a:stretch>
            <a:fillRect/>
          </a:stretch>
        </p:blipFill>
        <p:spPr>
          <a:xfrm>
            <a:off x="0" y="0"/>
            <a:ext cx="9144000" cy="5143500"/>
          </a:xfrm>
          <a:prstGeom prst="rect">
            <a:avLst/>
          </a:prstGeom>
        </p:spPr>
      </p:pic>
      <p:sp>
        <p:nvSpPr>
          <p:cNvPr id="5" name="4 Rectángulo"/>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115616" y="0"/>
            <a:ext cx="7056784" cy="923330"/>
          </a:xfrm>
          <a:prstGeom prst="rect">
            <a:avLst/>
          </a:prstGeom>
          <a:noFill/>
          <a:effectLst>
            <a:outerShdw blurRad="76200" dist="12700" dir="2700000" sy="-23000" kx="-800400" algn="bl" rotWithShape="0">
              <a:prstClr val="black">
                <a:alpha val="20000"/>
              </a:prstClr>
            </a:outerShdw>
          </a:effectLst>
        </p:spPr>
        <p:txBody>
          <a:bodyPr wrap="none">
            <a:prstTxWarp prst="textChevron">
              <a:avLst>
                <a:gd name="adj" fmla="val 16713"/>
              </a:avLst>
            </a:prstTxWarp>
            <a:spAutoFit/>
            <a:scene3d>
              <a:camera prst="perspectiveRelaxedModerately"/>
              <a:lightRig rig="contrasting" dir="t">
                <a:rot lat="0" lon="0" rev="4500000"/>
              </a:lightRig>
            </a:scene3d>
            <a:sp3d extrusionH="57150" contourW="6350" prstMaterial="metal">
              <a:bevelT w="127000" h="31750" prst="angle"/>
              <a:contourClr>
                <a:schemeClr val="accent1">
                  <a:shade val="75000"/>
                </a:schemeClr>
              </a:contourClr>
            </a:sp3d>
          </a:bodyPr>
          <a:lstStyle/>
          <a:p>
            <a:pPr algn="ctr">
              <a:defRPr/>
            </a:pPr>
            <a:r>
              <a:rPr lang="es-E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63500">
                    <a:schemeClr val="accent1">
                      <a:satMod val="175000"/>
                      <a:alpha val="40000"/>
                    </a:schemeClr>
                  </a:glow>
                  <a:outerShdw blurRad="50800" dist="38100" dir="18900000" algn="bl" rotWithShape="0">
                    <a:prstClr val="black">
                      <a:alpha val="40000"/>
                    </a:prstClr>
                  </a:outerShdw>
                  <a:reflection blurRad="12700" stA="50000" endPos="50000" dist="5000" dir="5400000" sy="-100000" rotWithShape="0"/>
                </a:effectLst>
              </a:rPr>
              <a:t> </a:t>
            </a:r>
            <a:r>
              <a:rPr lang="es-ES" sz="5400" b="1" cap="all" dirty="0" err="1">
                <a:ln w="0"/>
                <a:solidFill>
                  <a:srgbClr val="FFC000"/>
                </a:solidFill>
                <a:effectLst>
                  <a:outerShdw blurRad="60007" dist="200025" dir="15000000" sy="30000" kx="-1800000" algn="bl" rotWithShape="0">
                    <a:prstClr val="black">
                      <a:alpha val="32000"/>
                    </a:prstClr>
                  </a:outerShdw>
                  <a:reflection blurRad="6350" stA="60000" endA="900" endPos="58000" dir="5400000" sy="-100000" algn="bl" rotWithShape="0"/>
                </a:effectLst>
              </a:rPr>
              <a:t>Puertollano</a:t>
            </a:r>
            <a:r>
              <a:rPr lang="es-E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63500">
                    <a:schemeClr val="accent1">
                      <a:satMod val="175000"/>
                      <a:alpha val="40000"/>
                    </a:schemeClr>
                  </a:glow>
                  <a:outerShdw blurRad="50800" dist="38100" dir="18900000" algn="bl" rotWithShape="0">
                    <a:prstClr val="black">
                      <a:alpha val="40000"/>
                    </a:prstClr>
                  </a:outerShdw>
                  <a:reflection blurRad="12700" stA="50000" endPos="50000" dist="5000" dir="5400000" sy="-100000" rotWithShape="0"/>
                </a:effectLst>
              </a:rPr>
              <a:t> </a:t>
            </a:r>
          </a:p>
        </p:txBody>
      </p:sp>
      <p:sp>
        <p:nvSpPr>
          <p:cNvPr id="6" name="5 CuadroTexto"/>
          <p:cNvSpPr txBox="1"/>
          <p:nvPr/>
        </p:nvSpPr>
        <p:spPr>
          <a:xfrm>
            <a:off x="539552" y="1347614"/>
            <a:ext cx="8208912" cy="1938992"/>
          </a:xfrm>
          <a:prstGeom prst="rect">
            <a:avLst/>
          </a:prstGeom>
          <a:noFill/>
        </p:spPr>
        <p:txBody>
          <a:bodyPr wrap="square" rtlCol="0">
            <a:spAutoFit/>
            <a:scene3d>
              <a:camera prst="perspectiveAbove"/>
              <a:lightRig rig="threePt" dir="t"/>
            </a:scene3d>
            <a:sp3d extrusionH="57150">
              <a:bevelT w="82550" h="38100" prst="coolSlant"/>
            </a:sp3d>
          </a:bodyPr>
          <a:lstStyle/>
          <a:p>
            <a:r>
              <a:rPr lang="es-ES" sz="2000" i="1" dirty="0" err="1" smtClean="0">
                <a:solidFill>
                  <a:srgbClr val="FFC000"/>
                </a:solidFill>
                <a:effectLst>
                  <a:outerShdw blurRad="38100" dist="38100" dir="2700000" algn="tl">
                    <a:srgbClr val="000000">
                      <a:alpha val="43137"/>
                    </a:srgbClr>
                  </a:outerShdw>
                </a:effectLst>
                <a:latin typeface="Lucida Bright" pitchFamily="18" charset="0"/>
              </a:rPr>
              <a:t>Puertollano</a:t>
            </a:r>
            <a:r>
              <a:rPr lang="es-ES" sz="2000" i="1" dirty="0" smtClean="0">
                <a:solidFill>
                  <a:srgbClr val="FFC000"/>
                </a:solidFill>
                <a:effectLst>
                  <a:outerShdw blurRad="38100" dist="38100" dir="2700000" algn="tl">
                    <a:srgbClr val="000000">
                      <a:alpha val="43137"/>
                    </a:srgbClr>
                  </a:outerShdw>
                </a:effectLst>
                <a:latin typeface="Lucida Bright" pitchFamily="18" charset="0"/>
              </a:rPr>
              <a:t> es un municipio y localidad española de la provincia de Ciudad Real, en la comunidad autónoma de Castilla-La Mancha. Con una población de 45.195 habitantes (INE 2024), se trata del séptimo municipio más poblado de la región. Recibe los sobrenombres de "la ciudad minera" y "faro industrial de La Mancha", debido a su tradición minera y a su poder industrial.</a:t>
            </a:r>
            <a:endParaRPr lang="es-ES" sz="2000" i="1" dirty="0">
              <a:solidFill>
                <a:srgbClr val="FFC000"/>
              </a:solidFill>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3435846"/>
            <a:ext cx="8424936" cy="1323439"/>
          </a:xfrm>
          <a:prstGeom prst="rect">
            <a:avLst/>
          </a:prstGeom>
          <a:noFill/>
        </p:spPr>
        <p:txBody>
          <a:bodyPr wrap="square" rtlCol="0">
            <a:spAutoFit/>
            <a:scene3d>
              <a:camera prst="perspectiveAbove"/>
              <a:lightRig rig="threePt" dir="t"/>
            </a:scene3d>
            <a:sp3d extrusionH="57150">
              <a:bevelT w="82550" h="38100" prst="coolSlant"/>
            </a:sp3d>
          </a:bodyPr>
          <a:lstStyle/>
          <a:p>
            <a:r>
              <a:rPr lang="es-ES" sz="2000" i="1" dirty="0" err="1" smtClean="0">
                <a:solidFill>
                  <a:srgbClr val="FFC000"/>
                </a:solidFill>
                <a:effectLst>
                  <a:outerShdw blurRad="38100" dist="38100" dir="2700000" algn="tl">
                    <a:srgbClr val="000000">
                      <a:alpha val="43137"/>
                    </a:srgbClr>
                  </a:outerShdw>
                </a:effectLst>
                <a:latin typeface="Lucida Bright" pitchFamily="18" charset="0"/>
              </a:rPr>
              <a:t>Puertollano</a:t>
            </a:r>
            <a:r>
              <a:rPr lang="es-ES" sz="2000" i="1" dirty="0" smtClean="0">
                <a:solidFill>
                  <a:srgbClr val="FFC000"/>
                </a:solidFill>
                <a:effectLst>
                  <a:outerShdw blurRad="38100" dist="38100" dir="2700000" algn="tl">
                    <a:srgbClr val="000000">
                      <a:alpha val="43137"/>
                    </a:srgbClr>
                  </a:outerShdw>
                </a:effectLst>
                <a:latin typeface="Lucida Bright" pitchFamily="18" charset="0"/>
              </a:rPr>
              <a:t> se ubica en la parte central de la provincia de Ciudad Real, integrado en la comarca de </a:t>
            </a:r>
            <a:r>
              <a:rPr lang="es-ES" sz="2000" i="1" u="sng" dirty="0" smtClean="0">
                <a:solidFill>
                  <a:srgbClr val="FFC000"/>
                </a:solidFill>
                <a:effectLst>
                  <a:outerShdw blurRad="38100" dist="38100" dir="2700000" algn="tl">
                    <a:srgbClr val="000000">
                      <a:alpha val="43137"/>
                    </a:srgbClr>
                  </a:outerShdw>
                </a:effectLst>
                <a:latin typeface="Lucida Bright" pitchFamily="18" charset="0"/>
              </a:rPr>
              <a:t>Campo de Calatrava</a:t>
            </a:r>
            <a:r>
              <a:rPr lang="es-ES" sz="2000" i="1" dirty="0" smtClean="0">
                <a:solidFill>
                  <a:srgbClr val="FFC000"/>
                </a:solidFill>
                <a:effectLst>
                  <a:outerShdw blurRad="38100" dist="38100" dir="2700000" algn="tl">
                    <a:srgbClr val="000000">
                      <a:alpha val="43137"/>
                    </a:srgbClr>
                  </a:outerShdw>
                </a:effectLst>
                <a:latin typeface="Lucida Bright" pitchFamily="18" charset="0"/>
              </a:rPr>
              <a:t> y perteneciente a la región histórica de La Mancha, se encuentra a 44 km al sur de la capital provincial, Ciudad Real.</a:t>
            </a:r>
            <a:endParaRPr lang="es-ES" sz="2000" i="1" dirty="0">
              <a:solidFill>
                <a:srgbClr val="FFC000"/>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7000">
        <p:wipe/>
      </p:transition>
    </mc:Choice>
    <mc:Fallback xmlns="">
      <p:transition spd="slow" advTm="5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1"/>
                                          </p:val>
                                        </p:tav>
                                        <p:tav tm="100000">
                                          <p:val>
                                            <p:strVal val="#ppt_x"/>
                                          </p:val>
                                        </p:tav>
                                      </p:tavLst>
                                    </p:anim>
                                    <p:anim calcmode="lin" valueType="num">
                                      <p:cBhvr>
                                        <p:cTn id="15" dur="1000" fill="hold"/>
                                        <p:tgtEl>
                                          <p:spTgt spid="6"/>
                                        </p:tgtEl>
                                        <p:attrNameLst>
                                          <p:attrName>ppt_y</p:attrName>
                                        </p:attrNameLst>
                                      </p:cBhvr>
                                      <p:tavLst>
                                        <p:tav tm="0">
                                          <p:val>
                                            <p:strVal val="#ppt_y"/>
                                          </p:val>
                                        </p:tav>
                                        <p:tav tm="100000">
                                          <p:val>
                                            <p:strVal val="#ppt_y"/>
                                          </p:val>
                                        </p:tav>
                                      </p:tavLst>
                                    </p:anim>
                                  </p:childTnLst>
                                </p:cTn>
                              </p:par>
                            </p:childTnLst>
                          </p:cTn>
                        </p:par>
                        <p:par>
                          <p:cTn id="16" fill="hold">
                            <p:stCondLst>
                              <p:cond delay="33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143500"/>
          </a:xfrm>
          <a:prstGeom prst="frame">
            <a:avLst>
              <a:gd name="adj1" fmla="val 3717"/>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374650"/>
            <a:ext cx="1216025" cy="6858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Marco"/>
          <p:cNvSpPr/>
          <p:nvPr/>
        </p:nvSpPr>
        <p:spPr>
          <a:xfrm>
            <a:off x="214313" y="160338"/>
            <a:ext cx="4214812" cy="4822825"/>
          </a:xfrm>
          <a:prstGeom prst="frame">
            <a:avLst>
              <a:gd name="adj1" fmla="val 5167"/>
            </a:avLst>
          </a:prstGeom>
          <a:solidFill>
            <a:schemeClr val="tx1">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500563" y="160338"/>
            <a:ext cx="4429125" cy="4822825"/>
          </a:xfrm>
          <a:prstGeom prst="frame">
            <a:avLst>
              <a:gd name="adj1" fmla="val 5167"/>
            </a:avLst>
          </a:prstGeom>
          <a:solidFill>
            <a:schemeClr val="tx1">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0"/>
            <a:ext cx="142876" cy="535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28596" y="3321849"/>
            <a:ext cx="3786214" cy="21431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143125" y="588963"/>
            <a:ext cx="214313" cy="6858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68313" y="411163"/>
            <a:ext cx="3746500" cy="4375150"/>
          </a:xfrm>
          <a:prstGeom prst="rect">
            <a:avLst/>
          </a:prstGeom>
          <a:solidFill>
            <a:schemeClr val="accent1">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716463" y="411163"/>
            <a:ext cx="3998912" cy="4357687"/>
          </a:xfrm>
          <a:prstGeom prst="rect">
            <a:avLst/>
          </a:prstGeom>
          <a:solidFill>
            <a:schemeClr val="accent1">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74391" y="4282350"/>
            <a:ext cx="748883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se ubica en la parte central de la provincia de Ciudad Real, a 37 km de la propia capital provincial, Ciudad Real</a:t>
            </a:r>
            <a:r>
              <a:rPr lang="es-ES" i="1" dirty="0" smtClean="0">
                <a:effectLst>
                  <a:glow rad="101600">
                    <a:schemeClr val="accent2">
                      <a:satMod val="175000"/>
                      <a:alpha val="40000"/>
                    </a:schemeClr>
                  </a:glow>
                  <a:outerShdw blurRad="38100" dist="38100" dir="2700000" algn="tl">
                    <a:srgbClr val="000000">
                      <a:alpha val="43137"/>
                    </a:srgbClr>
                  </a:outerShdw>
                </a:effectLst>
              </a:rPr>
              <a:t>.</a:t>
            </a:r>
            <a:endParaRPr lang="es-ES" i="1" dirty="0" smtClean="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9000">
        <p14:vortex dir="r"/>
        <p:sndAc>
          <p:stSnd loop="1">
            <p:snd r:embed="rId2" name="Variadas.wav"/>
          </p:stSnd>
        </p:sndAc>
      </p:transition>
    </mc:Choice>
    <mc:Fallback>
      <p:transition spd="slow" advTm="1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2/3*#ppt_w"/>
                                          </p:val>
                                        </p:tav>
                                        <p:tav tm="100000">
                                          <p:val>
                                            <p:strVal val="#ppt_w"/>
                                          </p:val>
                                        </p:tav>
                                      </p:tavLst>
                                    </p:anim>
                                    <p:anim calcmode="lin" valueType="num">
                                      <p:cBhvr>
                                        <p:cTn id="36" dur="5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Buck.palace.soldiers.arp.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1">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143500"/>
          </a:xfrm>
          <a:prstGeom prst="rect">
            <a:avLst/>
          </a:prstGeom>
          <a:solidFill>
            <a:schemeClr val="bg2">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6 CuadroTexto"/>
          <p:cNvSpPr txBox="1"/>
          <p:nvPr/>
        </p:nvSpPr>
        <p:spPr>
          <a:xfrm>
            <a:off x="287524" y="401191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vemos ahora es la refinería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o complejo petroquímico de la ciudad, </a:t>
            </a:r>
            <a:r>
              <a:rPr lang="es-ES" i="1" dirty="0" smtClean="0">
                <a:effectLst>
                  <a:glow rad="101600">
                    <a:srgbClr val="C00000">
                      <a:alpha val="60000"/>
                    </a:srgbClr>
                  </a:glow>
                  <a:outerShdw blurRad="38100" dist="38100" dir="2700000" algn="tl">
                    <a:srgbClr val="000000">
                      <a:alpha val="43137"/>
                    </a:srgbClr>
                  </a:outerShdw>
                </a:effectLst>
              </a:rPr>
              <a:t>la </a:t>
            </a:r>
            <a:r>
              <a:rPr lang="es-ES" i="1" dirty="0" smtClean="0">
                <a:effectLst>
                  <a:glow rad="101600">
                    <a:srgbClr val="C00000">
                      <a:alpha val="60000"/>
                    </a:srgbClr>
                  </a:glow>
                  <a:outerShdw blurRad="38100" dist="38100" dir="2700000" algn="tl">
                    <a:srgbClr val="000000">
                      <a:alpha val="43137"/>
                    </a:srgbClr>
                  </a:outerShdw>
                </a:effectLst>
              </a:rPr>
              <a:t>distancia desde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al complejo petroquímico </a:t>
            </a:r>
            <a:r>
              <a:rPr lang="es-ES" i="1" dirty="0" smtClean="0">
                <a:effectLst>
                  <a:glow rad="101600">
                    <a:srgbClr val="C00000">
                      <a:alpha val="60000"/>
                    </a:srgbClr>
                  </a:glow>
                  <a:outerShdw blurRad="38100" dist="38100" dir="2700000" algn="tl">
                    <a:srgbClr val="000000">
                      <a:alpha val="43137"/>
                    </a:srgbClr>
                  </a:outerShdw>
                </a:effectLst>
              </a:rPr>
              <a:t>quizás sea de un kilómetro, pero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prácticamente </a:t>
            </a:r>
            <a:r>
              <a:rPr lang="es-ES" i="1" dirty="0" smtClean="0">
                <a:effectLst>
                  <a:glow rad="101600">
                    <a:srgbClr val="C00000">
                      <a:alpha val="60000"/>
                    </a:srgbClr>
                  </a:glow>
                  <a:outerShdw blurRad="38100" dist="38100" dir="2700000" algn="tl">
                    <a:srgbClr val="000000">
                      <a:alpha val="43137"/>
                    </a:srgbClr>
                  </a:outerShdw>
                </a:effectLst>
              </a:rPr>
              <a:t>están </a:t>
            </a:r>
            <a:r>
              <a:rPr lang="es-ES" i="1" dirty="0" smtClean="0">
                <a:effectLst>
                  <a:glow rad="101600">
                    <a:srgbClr val="C00000">
                      <a:alpha val="60000"/>
                    </a:srgbClr>
                  </a:glow>
                  <a:outerShdw blurRad="38100" dist="38100" dir="2700000" algn="tl">
                    <a:srgbClr val="000000">
                      <a:alpha val="43137"/>
                    </a:srgbClr>
                  </a:outerShdw>
                </a:effectLst>
              </a:rPr>
              <a:t>en la misma zona.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vortex/>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9687943_extras_albumes_0_102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5">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inauguración, en 1966, la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constituye uno de los principales complejos petrolíferos del país. Es también la única refinería española que se encuentra situada en el interior, y está conectada mediante un sistema de oleoductos a las costas mediterránea y atlántica.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Parliamentary_Building_01 belfast.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bg2">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3568" y="4011910"/>
            <a:ext cx="77041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Que yo recuerde, en los años 60 y 70, este Complejo Petroquímico, tenía por aquel entonces  el mismo nombre que  el equipo de fútbol llamado C.D. Calvo </a:t>
            </a:r>
            <a:r>
              <a:rPr lang="es-ES" i="1" dirty="0" err="1">
                <a:effectLst>
                  <a:glow rad="101600">
                    <a:schemeClr val="accent2">
                      <a:satMod val="175000"/>
                      <a:alpha val="40000"/>
                    </a:schemeClr>
                  </a:glow>
                  <a:outerShdw blurRad="38100" dist="38100" dir="2700000" algn="tl">
                    <a:srgbClr val="000000">
                      <a:alpha val="43137"/>
                    </a:srgbClr>
                  </a:outerShdw>
                </a:effectLst>
              </a:rPr>
              <a:t>Sotelo</a:t>
            </a:r>
            <a:r>
              <a:rPr lang="es-ES" i="1" dirty="0">
                <a:effectLst>
                  <a:glow rad="101600">
                    <a:schemeClr val="accent2">
                      <a:satMod val="175000"/>
                      <a:alpha val="40000"/>
                    </a:schemeClr>
                  </a:glow>
                  <a:outerShdw blurRad="38100" dist="38100" dir="2700000" algn="tl">
                    <a:srgbClr val="000000">
                      <a:alpha val="43137"/>
                    </a:srgbClr>
                  </a:outerShdw>
                </a:effectLst>
              </a:rPr>
              <a:t>, creo que ahora se llama C.D.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27000">
        <p14:doors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adia-westminster.jpg"/>
          <p:cNvPicPr>
            <a:picLocks noChangeAspect="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5">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5">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8313" y="3795713"/>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a:t>
            </a:r>
            <a:r>
              <a:rPr lang="es-ES" i="1" dirty="0" smtClean="0">
                <a:effectLst>
                  <a:glow rad="101600">
                    <a:schemeClr val="accent2">
                      <a:satMod val="175000"/>
                      <a:alpha val="40000"/>
                    </a:schemeClr>
                  </a:glow>
                  <a:outerShdw blurRad="38100" dist="38100" dir="2700000" algn="tl">
                    <a:srgbClr val="000000">
                      <a:alpha val="43137"/>
                    </a:srgbClr>
                  </a:outerShdw>
                </a:effectLst>
              </a:rPr>
              <a:t>quel </a:t>
            </a:r>
            <a:r>
              <a:rPr lang="es-ES" i="1" dirty="0">
                <a:effectLst>
                  <a:glow rad="101600">
                    <a:schemeClr val="accent2">
                      <a:satMod val="175000"/>
                      <a:alpha val="40000"/>
                    </a:schemeClr>
                  </a:glow>
                  <a:outerShdw blurRad="38100" dist="38100" dir="2700000" algn="tl">
                    <a:srgbClr val="000000">
                      <a:alpha val="43137"/>
                    </a:srgbClr>
                  </a:outerShdw>
                </a:effectLst>
              </a:rPr>
              <a:t>nombre del equipo, así como el nombre del Complejo, fue impuesto por las autoridades franquistas en honor al diputado derechista, Don José </a:t>
            </a:r>
            <a:r>
              <a:rPr lang="es-ES" i="1" dirty="0" smtClean="0">
                <a:effectLst>
                  <a:glow rad="101600">
                    <a:schemeClr val="accent2">
                      <a:satMod val="175000"/>
                      <a:alpha val="40000"/>
                    </a:schemeClr>
                  </a:glow>
                  <a:outerShdw blurRad="38100" dist="38100" dir="2700000" algn="tl">
                    <a:srgbClr val="000000">
                      <a:alpha val="43137"/>
                    </a:srgbClr>
                  </a:outerShdw>
                </a:effectLst>
              </a:rPr>
              <a:t>Calvo Sotelo </a:t>
            </a:r>
            <a:r>
              <a:rPr lang="es-ES" i="1" dirty="0">
                <a:effectLst>
                  <a:glow rad="101600">
                    <a:schemeClr val="accent2">
                      <a:satMod val="175000"/>
                      <a:alpha val="40000"/>
                    </a:schemeClr>
                  </a:glow>
                  <a:outerShdw blurRad="38100" dist="38100" dir="2700000" algn="tl">
                    <a:srgbClr val="000000">
                      <a:alpha val="43137"/>
                    </a:srgbClr>
                  </a:outerShdw>
                </a:effectLst>
              </a:rPr>
              <a:t>muerto en 1936, por los disparos de unos anarquistas. Pero eso es otra historia.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grpId="0"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8692320_extras_albumes_0_1024.jpg"/>
          <p:cNvPicPr>
            <a:picLocks noChangeAspect="1"/>
          </p:cNvPicPr>
          <p:nvPr/>
        </p:nvPicPr>
        <p:blipFill>
          <a:blip r:embed="rId2" cstate="print"/>
          <a:stretch>
            <a:fillRect/>
          </a:stretch>
        </p:blipFill>
        <p:spPr bwMode="auto">
          <a:xfrm>
            <a:off x="0" y="3117"/>
            <a:ext cx="9144000" cy="513726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2571750"/>
            <a:ext cx="9144000" cy="2571750"/>
          </a:xfrm>
          <a:prstGeom prst="triangle">
            <a:avLst>
              <a:gd name="adj" fmla="val 50670"/>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flipV="1">
            <a:off x="0" y="0"/>
            <a:ext cx="9144000" cy="2571750"/>
          </a:xfrm>
          <a:prstGeom prst="triangle">
            <a:avLst>
              <a:gd name="adj" fmla="val 49702"/>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250031" y="250031"/>
            <a:ext cx="5143500" cy="4643438"/>
          </a:xfrm>
          <a:prstGeom prst="triangle">
            <a:avLst>
              <a:gd name="adj" fmla="val 50944"/>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286250" y="285750"/>
            <a:ext cx="5143500" cy="4572000"/>
          </a:xfrm>
          <a:prstGeom prst="triangle">
            <a:avLst>
              <a:gd name="adj" fmla="val 49463"/>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complejo petroquímico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está formado principalmente por una planta refinadora de petróleo, una planta de lubricantes y una planta de olefinas. Para el año 2006 la refinería poseía una capacidad de tratamiento de unos 7,5 millones de toneladas al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ripple dir="r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21"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4)">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57332527_extras_albumes_0_102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83568" y="4011910"/>
            <a:ext cx="80645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En nuestro recorrido, llegamos a este </a:t>
            </a:r>
            <a:r>
              <a:rPr lang="es-ES" i="1" dirty="0">
                <a:effectLst>
                  <a:glow rad="101600">
                    <a:schemeClr val="accent2">
                      <a:satMod val="175000"/>
                      <a:alpha val="40000"/>
                    </a:schemeClr>
                  </a:glow>
                  <a:outerShdw blurRad="38100" dist="38100" dir="2700000" algn="tl">
                    <a:srgbClr val="000000">
                      <a:alpha val="43137"/>
                    </a:srgbClr>
                  </a:outerShdw>
                </a:effectLst>
              </a:rPr>
              <a:t>pequeño lago </a:t>
            </a:r>
            <a:r>
              <a:rPr lang="es-ES" i="1" dirty="0" smtClean="0">
                <a:effectLst>
                  <a:glow rad="101600">
                    <a:schemeClr val="accent2">
                      <a:satMod val="175000"/>
                      <a:alpha val="40000"/>
                    </a:schemeClr>
                  </a:glow>
                  <a:outerShdw blurRad="38100" dist="38100" dir="2700000" algn="tl">
                    <a:srgbClr val="000000">
                      <a:alpha val="43137"/>
                    </a:srgbClr>
                  </a:outerShdw>
                </a:effectLst>
              </a:rPr>
              <a:t>en el que creo recordar, que </a:t>
            </a:r>
            <a:r>
              <a:rPr lang="es-ES" i="1" dirty="0">
                <a:effectLst>
                  <a:glow rad="101600">
                    <a:schemeClr val="accent2">
                      <a:satMod val="175000"/>
                      <a:alpha val="40000"/>
                    </a:schemeClr>
                  </a:glow>
                  <a:outerShdw blurRad="38100" dist="38100" dir="2700000" algn="tl">
                    <a:srgbClr val="000000">
                      <a:alpha val="43137"/>
                    </a:srgbClr>
                  </a:outerShdw>
                </a:effectLst>
              </a:rPr>
              <a:t>había una especie de zoo al que </a:t>
            </a:r>
            <a:r>
              <a:rPr lang="es-ES" i="1" dirty="0" smtClean="0">
                <a:effectLst>
                  <a:glow rad="101600">
                    <a:schemeClr val="accent2">
                      <a:satMod val="175000"/>
                      <a:alpha val="40000"/>
                    </a:schemeClr>
                  </a:glow>
                  <a:outerShdw blurRad="38100" dist="38100" dir="2700000" algn="tl">
                    <a:srgbClr val="000000">
                      <a:alpha val="43137"/>
                    </a:srgbClr>
                  </a:outerShdw>
                </a:effectLst>
              </a:rPr>
              <a:t>veníamos </a:t>
            </a:r>
            <a:r>
              <a:rPr lang="es-ES" i="1" dirty="0">
                <a:effectLst>
                  <a:glow rad="101600">
                    <a:schemeClr val="accent2">
                      <a:satMod val="175000"/>
                      <a:alpha val="40000"/>
                    </a:schemeClr>
                  </a:glow>
                  <a:outerShdw blurRad="38100" dist="38100" dir="2700000" algn="tl">
                    <a:srgbClr val="000000">
                      <a:alpha val="43137"/>
                    </a:srgbClr>
                  </a:outerShdw>
                </a:effectLst>
              </a:rPr>
              <a:t>algunos domingos toda la familia a verlo…. </a:t>
            </a:r>
          </a:p>
        </p:txBody>
      </p:sp>
    </p:spTree>
  </p:cSld>
  <p:clrMapOvr>
    <a:masterClrMapping/>
  </p:clrMapOvr>
  <mc:AlternateContent xmlns:mc="http://schemas.openxmlformats.org/markup-compatibility/2006" xmlns:p14="http://schemas.microsoft.com/office/powerpoint/2010/main">
    <mc:Choice Requires="p14">
      <p:transition spd="slow" p14:dur="2500" advTm="23000">
        <p:wheel spokes="1"/>
      </p:transition>
    </mc:Choice>
    <mc:Fallback xmlns="">
      <p:transition spd="slow" advTm="2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nk_of_Scotland_HQ edimburgo.jpg"/>
          <p:cNvPicPr>
            <a:picLocks noChangeAspect="1"/>
          </p:cNvPicPr>
          <p:nvPr/>
        </p:nvPicPr>
        <p:blipFill>
          <a:blip r:embed="rId2" cstate="print"/>
          <a:srcRect/>
          <a:stretch>
            <a:fillRect/>
          </a:stretch>
        </p:blipFill>
        <p:spPr bwMode="auto">
          <a:xfrm>
            <a:off x="12700" y="0"/>
            <a:ext cx="91186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143500"/>
          </a:xfrm>
          <a:prstGeom prst="rect">
            <a:avLst/>
          </a:prstGeom>
          <a:solidFill>
            <a:srgbClr val="0070C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576" y="4299942"/>
            <a:ext cx="7704138"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….a este zoo se le llamaba “Las </a:t>
            </a:r>
            <a:r>
              <a:rPr lang="es-ES" i="1" dirty="0" err="1">
                <a:effectLst>
                  <a:glow rad="101600">
                    <a:srgbClr val="C00000">
                      <a:alpha val="60000"/>
                    </a:srgbClr>
                  </a:glow>
                  <a:outerShdw blurRad="38100" dist="38100" dir="2700000" algn="tl">
                    <a:srgbClr val="1F497D"/>
                  </a:outerShdw>
                </a:effectLst>
              </a:rPr>
              <a:t>Pozitas</a:t>
            </a:r>
            <a:r>
              <a:rPr lang="es-ES" i="1" dirty="0">
                <a:effectLst>
                  <a:glow rad="101600">
                    <a:srgbClr val="C00000">
                      <a:alpha val="60000"/>
                    </a:srgbClr>
                  </a:glow>
                  <a:outerShdw blurRad="38100" dist="38100" dir="2700000" algn="tl">
                    <a:srgbClr val="1F497D"/>
                  </a:outerShdw>
                </a:effectLst>
              </a:rPr>
              <a:t>”, no puedo afirmar en que lugar estaba, pues de esto hace ya más de </a:t>
            </a:r>
            <a:r>
              <a:rPr lang="es-ES" i="1" dirty="0" smtClean="0">
                <a:effectLst>
                  <a:glow rad="101600">
                    <a:srgbClr val="C00000">
                      <a:alpha val="60000"/>
                    </a:srgbClr>
                  </a:glow>
                  <a:outerShdw blurRad="38100" dist="38100" dir="2700000" algn="tl">
                    <a:srgbClr val="1F497D"/>
                  </a:outerShdw>
                </a:effectLst>
              </a:rPr>
              <a:t>60 </a:t>
            </a:r>
            <a:r>
              <a:rPr lang="es-ES" i="1" dirty="0">
                <a:effectLst>
                  <a:glow rad="101600">
                    <a:srgbClr val="C00000">
                      <a:alpha val="60000"/>
                    </a:srgbClr>
                  </a:glow>
                  <a:outerShdw blurRad="38100" dist="38100" dir="2700000" algn="tl">
                    <a:srgbClr val="1F497D"/>
                  </a:outerShdw>
                </a:effectLst>
              </a:rPr>
              <a:t>años y yo era un niño.</a:t>
            </a:r>
          </a:p>
        </p:txBody>
      </p:sp>
    </p:spTree>
  </p:cSld>
  <p:clrMapOvr>
    <a:masterClrMapping/>
  </p:clrMapOvr>
  <mc:AlternateContent xmlns:mc="http://schemas.openxmlformats.org/markup-compatibility/2006" xmlns:p14="http://schemas.microsoft.com/office/powerpoint/2010/main">
    <mc:Choice Requires="p14">
      <p:transition spd="slow" p14:dur="2250" advTm="20000">
        <p:wheel spokes="1"/>
      </p:transition>
    </mc:Choice>
    <mc:Fallback xmlns="">
      <p:transition spd="slow" advTm="2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1757279_extras_albumes_0_102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9144000" cy="5143500"/>
          </a:xfrm>
          <a:prstGeom prst="diamond">
            <a:avLst/>
          </a:prstGeom>
          <a:solidFill>
            <a:schemeClr val="accent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0" y="411163"/>
            <a:ext cx="9144000" cy="4249737"/>
          </a:xfrm>
          <a:prstGeom prst="diamond">
            <a:avLst/>
          </a:prstGeom>
          <a:solidFill>
            <a:schemeClr val="accent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083918"/>
            <a:ext cx="82804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Nos adentramos por la Avenida 1º de Mayo, y mientras recorremos estas calles, creo que es bueno que sepamos un poco de esta ciudad, pues el saber no ocupa lugar.</a:t>
            </a:r>
          </a:p>
        </p:txBody>
      </p:sp>
    </p:spTree>
  </p:cSld>
  <p:clrMapOvr>
    <a:masterClrMapping/>
  </p:clrMapOvr>
  <mc:AlternateContent xmlns:mc="http://schemas.openxmlformats.org/markup-compatibility/2006" xmlns:p14="http://schemas.microsoft.com/office/powerpoint/2010/main">
    <mc:Choice Requires="p14">
      <p:transition spd="slow" p14:dur="2250" advTm="23000">
        <p14:wheelReverse spokes="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fast_Queen_University.jpg"/>
          <p:cNvPicPr>
            <a:picLocks noChangeAspect="1"/>
          </p:cNvPicPr>
          <p:nvPr/>
        </p:nvPicPr>
        <p:blipFill>
          <a:blip r:embed="rId2" cstate="print"/>
          <a:stretch>
            <a:fillRect/>
          </a:stretch>
        </p:blipFill>
        <p:spPr bwMode="auto">
          <a:xfrm>
            <a:off x="0" y="-380578"/>
            <a:ext cx="9144000"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143500"/>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755576" y="4299942"/>
            <a:ext cx="770478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ciudad de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ve satisfechas sus necesidades hídricas gracias al embalse de </a:t>
            </a:r>
            <a:r>
              <a:rPr lang="es-ES" i="1" dirty="0" err="1">
                <a:effectLst>
                  <a:glow rad="101600">
                    <a:schemeClr val="accent2">
                      <a:satMod val="175000"/>
                      <a:alpha val="40000"/>
                    </a:schemeClr>
                  </a:glow>
                  <a:outerShdw blurRad="38100" dist="38100" dir="2700000" algn="tl">
                    <a:srgbClr val="000000">
                      <a:alpha val="43137"/>
                    </a:srgbClr>
                  </a:outerShdw>
                </a:effectLst>
              </a:rPr>
              <a:t>Montoro</a:t>
            </a:r>
            <a:r>
              <a:rPr lang="es-ES" i="1" dirty="0">
                <a:effectLst>
                  <a:glow rad="101600">
                    <a:schemeClr val="accent2">
                      <a:satMod val="175000"/>
                      <a:alpha val="40000"/>
                    </a:schemeClr>
                  </a:glow>
                  <a:outerShdw blurRad="38100" dist="38100" dir="2700000" algn="tl">
                    <a:srgbClr val="000000">
                      <a:alpha val="43137"/>
                    </a:srgbClr>
                  </a:outerShdw>
                </a:effectLst>
              </a:rPr>
              <a:t>, situado en el término municipal de </a:t>
            </a:r>
            <a:r>
              <a:rPr lang="es-ES" i="1" dirty="0" err="1">
                <a:effectLst>
                  <a:glow rad="101600">
                    <a:schemeClr val="accent2">
                      <a:satMod val="175000"/>
                      <a:alpha val="40000"/>
                    </a:schemeClr>
                  </a:glow>
                  <a:outerShdw blurRad="38100" dist="38100" dir="2700000" algn="tl">
                    <a:srgbClr val="000000">
                      <a:alpha val="43137"/>
                    </a:srgbClr>
                  </a:outerShdw>
                </a:effectLst>
              </a:rPr>
              <a:t>Mestanza</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
        <p:nvSpPr>
          <p:cNvPr id="8" name="7 CuadroTexto"/>
          <p:cNvSpPr txBox="1"/>
          <p:nvPr/>
        </p:nvSpPr>
        <p:spPr>
          <a:xfrm>
            <a:off x="1547813" y="915988"/>
            <a:ext cx="2505814" cy="46166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Calle </a:t>
            </a:r>
            <a:r>
              <a:rPr lang="es-ES" sz="24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Menéndez</a:t>
            </a:r>
            <a:endPar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34458197_extras_albumes_0_1024.jpg"/>
          <p:cNvPicPr>
            <a:picLocks noChangeAspect="1"/>
          </p:cNvPicPr>
          <p:nvPr/>
        </p:nvPicPr>
        <p:blipFill>
          <a:blip r:embed="rId2" cstate="print"/>
          <a:stretch>
            <a:fillRect/>
          </a:stretch>
        </p:blipFill>
        <p:spPr bwMode="auto">
          <a:xfrm>
            <a:off x="0" y="-668610"/>
            <a:ext cx="9143999" cy="662473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8313" y="4300538"/>
            <a:ext cx="784701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goza de un clima mediterráneo continental con inviernos fríos y secos y veranos calurosos.</a:t>
            </a:r>
          </a:p>
        </p:txBody>
      </p:sp>
      <p:sp>
        <p:nvSpPr>
          <p:cNvPr id="7" name="6 CuadroTexto"/>
          <p:cNvSpPr txBox="1"/>
          <p:nvPr/>
        </p:nvSpPr>
        <p:spPr>
          <a:xfrm>
            <a:off x="3348038" y="1203325"/>
            <a:ext cx="1980029" cy="46166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Calle </a:t>
            </a:r>
            <a:r>
              <a:rPr lang="es-ES" sz="24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Puerto</a:t>
            </a:r>
            <a:endPar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prism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fast-college.jpg"/>
          <p:cNvPicPr>
            <a:picLocks noChangeAspect="1"/>
          </p:cNvPicPr>
          <p:nvPr/>
        </p:nvPicPr>
        <p:blipFill>
          <a:blip r:embed="rId2" cstate="print"/>
          <a:stretch>
            <a:fillRect/>
          </a:stretch>
        </p:blipFill>
        <p:spPr bwMode="auto">
          <a:xfrm>
            <a:off x="0" y="-452586"/>
            <a:ext cx="9143999" cy="612068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0070C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227934"/>
            <a:ext cx="828092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1F497D"/>
                  </a:outerShdw>
                </a:effectLst>
              </a:rPr>
              <a:t>Su altitud de 711 </a:t>
            </a:r>
            <a:r>
              <a:rPr lang="es-ES" i="1" dirty="0" err="1">
                <a:effectLst>
                  <a:glow rad="101600">
                    <a:schemeClr val="accent2">
                      <a:satMod val="175000"/>
                      <a:alpha val="40000"/>
                    </a:schemeClr>
                  </a:glow>
                  <a:outerShdw blurRad="38100" dist="38100" dir="2700000" algn="tl">
                    <a:srgbClr val="1F497D"/>
                  </a:outerShdw>
                </a:effectLst>
              </a:rPr>
              <a:t>mts</a:t>
            </a:r>
            <a:r>
              <a:rPr lang="es-ES" i="1" dirty="0">
                <a:effectLst>
                  <a:glow rad="101600">
                    <a:schemeClr val="accent2">
                      <a:satMod val="175000"/>
                      <a:alpha val="40000"/>
                    </a:schemeClr>
                  </a:glow>
                  <a:outerShdw blurRad="38100" dist="38100" dir="2700000" algn="tl">
                    <a:srgbClr val="1F497D"/>
                  </a:outerShdw>
                </a:effectLst>
              </a:rPr>
              <a:t>. y su orografía le sumergen dentro de una fuerte oscilación térmica anual, con bajas temperaturas invernales y altas en el estío.</a:t>
            </a:r>
          </a:p>
        </p:txBody>
      </p:sp>
      <p:sp>
        <p:nvSpPr>
          <p:cNvPr id="8" name="7 CuadroTexto"/>
          <p:cNvSpPr txBox="1"/>
          <p:nvPr/>
        </p:nvSpPr>
        <p:spPr>
          <a:xfrm>
            <a:off x="1619250" y="1276350"/>
            <a:ext cx="1980029" cy="46166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Calle </a:t>
            </a:r>
            <a:r>
              <a:rPr lang="es-ES" sz="24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Puerto</a:t>
            </a:r>
            <a:endPar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restig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4000"/>
                                        <p:tgtEl>
                                          <p:spTgt spid="4"/>
                                        </p:tgtEl>
                                      </p:cBhvr>
                                    </p:animEffect>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03003822_extras_albumes_0_1024.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a:off x="0" y="2517775"/>
            <a:ext cx="9144000" cy="2625725"/>
          </a:xfrm>
          <a:prstGeom prst="trapezoid">
            <a:avLst>
              <a:gd name="adj" fmla="val 55627"/>
            </a:avLst>
          </a:prstGeom>
          <a:solidFill>
            <a:schemeClr val="accent1">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9144000" cy="2517774"/>
          </a:xfrm>
          <a:prstGeom prst="trapezoid">
            <a:avLst>
              <a:gd name="adj" fmla="val 57258"/>
            </a:avLst>
          </a:prstGeom>
          <a:solidFill>
            <a:schemeClr val="accent1">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5400000">
            <a:off x="-1607343" y="1607343"/>
            <a:ext cx="5143500" cy="1928813"/>
          </a:xfrm>
          <a:prstGeom prst="triangle">
            <a:avLst>
              <a:gd name="adj" fmla="val 49310"/>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5607844" y="1607344"/>
            <a:ext cx="5143500" cy="1928812"/>
          </a:xfrm>
          <a:prstGeom prst="triangle">
            <a:avLst>
              <a:gd name="adj" fmla="val 49310"/>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84213" y="4300538"/>
            <a:ext cx="684011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esta zona aparece citado por primera vez en la Concordia de 1245 con la denominación de "</a:t>
            </a:r>
            <a:r>
              <a:rPr lang="es-ES" i="1" dirty="0" err="1">
                <a:effectLst>
                  <a:glow rad="101600">
                    <a:schemeClr val="accent2">
                      <a:satMod val="175000"/>
                      <a:alpha val="40000"/>
                    </a:schemeClr>
                  </a:glow>
                  <a:outerShdw blurRad="38100" dist="38100" dir="2700000" algn="tl">
                    <a:srgbClr val="000000">
                      <a:alpha val="43137"/>
                    </a:srgbClr>
                  </a:outerShdw>
                </a:effectLst>
              </a:rPr>
              <a:t>Puertoplano</a:t>
            </a:r>
            <a:r>
              <a:rPr lang="es-ES" i="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3500" advTm="18000">
        <p14:glitter pattern="hexago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5000"/>
                                        <p:tgtEl>
                                          <p:spTgt spid="4"/>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righton.jpg"/>
          <p:cNvPicPr>
            <a:picLocks noChangeAspect="1"/>
          </p:cNvPicPr>
          <p:nvPr/>
        </p:nvPicPr>
        <p:blipFill>
          <a:blip r:embed="rId2" cstate="print"/>
          <a:stretch>
            <a:fillRect/>
          </a:stretch>
        </p:blipFill>
        <p:spPr bwMode="auto">
          <a:xfrm>
            <a:off x="0" y="-236562"/>
            <a:ext cx="9143999"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6">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2">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4213" y="4371975"/>
            <a:ext cx="6984131"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nacimiento de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está ligado al proceso repoblador de Castilla en el siglo XIII, encabezado por la Orden de Calatrava.</a:t>
            </a:r>
          </a:p>
        </p:txBody>
      </p:sp>
      <p:sp>
        <p:nvSpPr>
          <p:cNvPr id="8" name="7 CuadroTexto"/>
          <p:cNvSpPr txBox="1"/>
          <p:nvPr/>
        </p:nvSpPr>
        <p:spPr>
          <a:xfrm>
            <a:off x="3779912" y="627534"/>
            <a:ext cx="3780202" cy="46166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sz="2400" i="1" dirty="0">
                <a:effectLst>
                  <a:glow rad="101600">
                    <a:srgbClr val="C00000">
                      <a:alpha val="60000"/>
                    </a:srgbClr>
                  </a:glow>
                  <a:outerShdw blurRad="38100" dist="38100" dir="2700000" algn="tl">
                    <a:srgbClr val="1F497D"/>
                  </a:outerShdw>
                </a:effectLst>
                <a:latin typeface="Lucida Bright" pitchFamily="18" charset="0"/>
              </a:rPr>
              <a:t>Plaza </a:t>
            </a:r>
            <a:r>
              <a:rPr lang="es-ES" sz="2400" i="1" dirty="0" smtClean="0">
                <a:effectLst>
                  <a:glow rad="101600">
                    <a:srgbClr val="C00000">
                      <a:alpha val="60000"/>
                    </a:srgbClr>
                  </a:glow>
                  <a:outerShdw blurRad="38100" dist="38100" dir="2700000" algn="tl">
                    <a:srgbClr val="1F497D"/>
                  </a:outerShdw>
                </a:effectLst>
                <a:latin typeface="Lucida Bright" pitchFamily="18" charset="0"/>
              </a:rPr>
              <a:t>pilar de los burros</a:t>
            </a:r>
            <a:endParaRPr lang="es-ES" sz="2400" i="1" dirty="0">
              <a:effectLst>
                <a:glow rad="101600">
                  <a:srgbClr val="C00000">
                    <a:alpha val="60000"/>
                  </a:srgbClr>
                </a:glow>
                <a:outerShdw blurRad="38100" dist="38100" dir="2700000" algn="tl">
                  <a:srgbClr val="1F497D"/>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1319813_extras_albumes_0_1024.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547664" y="4371950"/>
            <a:ext cx="546822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Subiendo cuesta arriba por la Calle de San Pedro,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llegamos al cerro de Santa Ana a respirar aire puro.</a:t>
            </a:r>
          </a:p>
        </p:txBody>
      </p:sp>
    </p:spTree>
  </p:cSld>
  <p:clrMapOvr>
    <a:masterClrMapping/>
  </p:clrMapOvr>
  <mc:AlternateContent xmlns:mc="http://schemas.openxmlformats.org/markup-compatibility/2006" xmlns:p14="http://schemas.microsoft.com/office/powerpoint/2010/main">
    <mc:Choice Requires="p14">
      <p:transition spd="slow" p14:dur="3500" advTm="18000">
        <p14:glitter dir="r" pattern="hexago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1" presetClass="exit" presetSubtype="2" fill="hold" nodeType="withEffect">
                                  <p:stCondLst>
                                    <p:cond delay="0"/>
                                  </p:stCondLst>
                                  <p:childTnLst>
                                    <p:animEffect transition="out" filter="wheel(2)">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7962330_extras_albumes_0_1024.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785813" cy="26797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8358188" y="0"/>
            <a:ext cx="785812" cy="26797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857250" y="0"/>
            <a:ext cx="785813" cy="3268663"/>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7500938" y="0"/>
            <a:ext cx="785812" cy="3268663"/>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1714500" y="0"/>
            <a:ext cx="785813" cy="3857625"/>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643688" y="0"/>
            <a:ext cx="785812" cy="3857625"/>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2571750" y="0"/>
            <a:ext cx="785813" cy="4340225"/>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5786438" y="0"/>
            <a:ext cx="785812" cy="4340225"/>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3429000" y="0"/>
            <a:ext cx="714375" cy="4822825"/>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5000625" y="0"/>
            <a:ext cx="714375" cy="4822825"/>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4214813" y="0"/>
            <a:ext cx="714375" cy="51435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uadroTexto"/>
          <p:cNvSpPr txBox="1"/>
          <p:nvPr/>
        </p:nvSpPr>
        <p:spPr>
          <a:xfrm>
            <a:off x="755576" y="4083918"/>
            <a:ext cx="7920880"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una ciudad ligada a la minería. Su historia y su impresionante arquitectura industrial se han convertido en uno de los atractivos turísticos de la </a:t>
            </a:r>
            <a:r>
              <a:rPr lang="es-ES" i="1" dirty="0" smtClean="0">
                <a:effectLst>
                  <a:glow rad="101600">
                    <a:srgbClr val="C00000">
                      <a:alpha val="60000"/>
                    </a:srgbClr>
                  </a:glow>
                  <a:outerShdw blurRad="38100" dist="38100" dir="2700000" algn="tl">
                    <a:srgbClr val="000000">
                      <a:alpha val="43137"/>
                    </a:srgbClr>
                  </a:outerShdw>
                </a:effectLst>
              </a:rPr>
              <a:t>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0-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0-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14"/>
                                        </p:tgtEl>
                                        <p:attrNameLst>
                                          <p:attrName>ppt_x</p:attrName>
                                        </p:attrNameLst>
                                      </p:cBhvr>
                                      <p:tavLst>
                                        <p:tav tm="0">
                                          <p:val>
                                            <p:strVal val="ppt_x"/>
                                          </p:val>
                                        </p:tav>
                                        <p:tav tm="100000">
                                          <p:val>
                                            <p:strVal val="ppt_x"/>
                                          </p:val>
                                        </p:tav>
                                      </p:tavLst>
                                    </p:anim>
                                    <p:anim calcmode="lin" valueType="num">
                                      <p:cBhvr additive="base">
                                        <p:cTn id="23" dur="5000"/>
                                        <p:tgtEl>
                                          <p:spTgt spid="14"/>
                                        </p:tgtEl>
                                        <p:attrNameLst>
                                          <p:attrName>ppt_y</p:attrName>
                                        </p:attrNameLst>
                                      </p:cBhvr>
                                      <p:tavLst>
                                        <p:tav tm="0">
                                          <p:val>
                                            <p:strVal val="ppt_y"/>
                                          </p:val>
                                        </p:tav>
                                        <p:tav tm="100000">
                                          <p:val>
                                            <p:strVal val="0-ppt_h/2"/>
                                          </p:val>
                                        </p:tav>
                                      </p:tavLst>
                                    </p:anim>
                                    <p:set>
                                      <p:cBhvr>
                                        <p:cTn id="24" dur="1" fill="hold">
                                          <p:stCondLst>
                                            <p:cond delay="4999"/>
                                          </p:stCondLst>
                                        </p:cTn>
                                        <p:tgtEl>
                                          <p:spTgt spid="14"/>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0-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0-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7"/>
                                        </p:tgtEl>
                                        <p:attrNameLst>
                                          <p:attrName>ppt_x</p:attrName>
                                        </p:attrNameLst>
                                      </p:cBhvr>
                                      <p:tavLst>
                                        <p:tav tm="0">
                                          <p:val>
                                            <p:strVal val="ppt_x"/>
                                          </p:val>
                                        </p:tav>
                                        <p:tav tm="100000">
                                          <p:val>
                                            <p:strVal val="ppt_x"/>
                                          </p:val>
                                        </p:tav>
                                      </p:tavLst>
                                    </p:anim>
                                    <p:anim calcmode="lin" valueType="num">
                                      <p:cBhvr additive="base">
                                        <p:cTn id="35" dur="5000"/>
                                        <p:tgtEl>
                                          <p:spTgt spid="17"/>
                                        </p:tgtEl>
                                        <p:attrNameLst>
                                          <p:attrName>ppt_y</p:attrName>
                                        </p:attrNameLst>
                                      </p:cBhvr>
                                      <p:tavLst>
                                        <p:tav tm="0">
                                          <p:val>
                                            <p:strVal val="ppt_y"/>
                                          </p:val>
                                        </p:tav>
                                        <p:tav tm="100000">
                                          <p:val>
                                            <p:strVal val="0-ppt_h/2"/>
                                          </p:val>
                                        </p:tav>
                                      </p:tavLst>
                                    </p:anim>
                                    <p:set>
                                      <p:cBhvr>
                                        <p:cTn id="36" dur="1" fill="hold">
                                          <p:stCondLst>
                                            <p:cond delay="4999"/>
                                          </p:stCondLst>
                                        </p:cTn>
                                        <p:tgtEl>
                                          <p:spTgt spid="17"/>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5000"/>
                                        <p:tgtEl>
                                          <p:spTgt spid="18"/>
                                        </p:tgtEl>
                                        <p:attrNameLst>
                                          <p:attrName>ppt_x</p:attrName>
                                        </p:attrNameLst>
                                      </p:cBhvr>
                                      <p:tavLst>
                                        <p:tav tm="0">
                                          <p:val>
                                            <p:strVal val="ppt_x"/>
                                          </p:val>
                                        </p:tav>
                                        <p:tav tm="100000">
                                          <p:val>
                                            <p:strVal val="ppt_x"/>
                                          </p:val>
                                        </p:tav>
                                      </p:tavLst>
                                    </p:anim>
                                    <p:anim calcmode="lin" valueType="num">
                                      <p:cBhvr additive="base">
                                        <p:cTn id="39" dur="5000"/>
                                        <p:tgtEl>
                                          <p:spTgt spid="18"/>
                                        </p:tgtEl>
                                        <p:attrNameLst>
                                          <p:attrName>ppt_y</p:attrName>
                                        </p:attrNameLst>
                                      </p:cBhvr>
                                      <p:tavLst>
                                        <p:tav tm="0">
                                          <p:val>
                                            <p:strVal val="ppt_y"/>
                                          </p:val>
                                        </p:tav>
                                        <p:tav tm="100000">
                                          <p:val>
                                            <p:strVal val="0-ppt_h/2"/>
                                          </p:val>
                                        </p:tav>
                                      </p:tavLst>
                                    </p:anim>
                                    <p:set>
                                      <p:cBhvr>
                                        <p:cTn id="40" dur="1" fill="hold">
                                          <p:stCondLst>
                                            <p:cond delay="4999"/>
                                          </p:stCondLst>
                                        </p:cTn>
                                        <p:tgtEl>
                                          <p:spTgt spid="18"/>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5000"/>
                                        <p:tgtEl>
                                          <p:spTgt spid="19"/>
                                        </p:tgtEl>
                                        <p:attrNameLst>
                                          <p:attrName>ppt_x</p:attrName>
                                        </p:attrNameLst>
                                      </p:cBhvr>
                                      <p:tavLst>
                                        <p:tav tm="0">
                                          <p:val>
                                            <p:strVal val="ppt_x"/>
                                          </p:val>
                                        </p:tav>
                                        <p:tav tm="100000">
                                          <p:val>
                                            <p:strVal val="ppt_x"/>
                                          </p:val>
                                        </p:tav>
                                      </p:tavLst>
                                    </p:anim>
                                    <p:anim calcmode="lin" valueType="num">
                                      <p:cBhvr additive="base">
                                        <p:cTn id="43" dur="5000"/>
                                        <p:tgtEl>
                                          <p:spTgt spid="19"/>
                                        </p:tgtEl>
                                        <p:attrNameLst>
                                          <p:attrName>ppt_y</p:attrName>
                                        </p:attrNameLst>
                                      </p:cBhvr>
                                      <p:tavLst>
                                        <p:tav tm="0">
                                          <p:val>
                                            <p:strVal val="ppt_y"/>
                                          </p:val>
                                        </p:tav>
                                        <p:tav tm="100000">
                                          <p:val>
                                            <p:strVal val="0-ppt_h/2"/>
                                          </p:val>
                                        </p:tav>
                                      </p:tavLst>
                                    </p:anim>
                                    <p:set>
                                      <p:cBhvr>
                                        <p:cTn id="44" dur="1" fill="hold">
                                          <p:stCondLst>
                                            <p:cond delay="4999"/>
                                          </p:stCondLst>
                                        </p:cTn>
                                        <p:tgtEl>
                                          <p:spTgt spid="19"/>
                                        </p:tgtEl>
                                        <p:attrNameLst>
                                          <p:attrName>style.visibility</p:attrName>
                                        </p:attrNameLst>
                                      </p:cBhvr>
                                      <p:to>
                                        <p:strVal val="hidden"/>
                                      </p:to>
                                    </p:set>
                                  </p:childTnLst>
                                </p:cTn>
                              </p:par>
                              <p:par>
                                <p:cTn id="45" presetID="2" presetClass="exit" presetSubtype="1" fill="hold" nodeType="withEffect">
                                  <p:stCondLst>
                                    <p:cond delay="0"/>
                                  </p:stCondLst>
                                  <p:childTnLst>
                                    <p:anim calcmode="lin" valueType="num">
                                      <p:cBhvr additive="base">
                                        <p:cTn id="46" dur="5000"/>
                                        <p:tgtEl>
                                          <p:spTgt spid="20"/>
                                        </p:tgtEl>
                                        <p:attrNameLst>
                                          <p:attrName>ppt_x</p:attrName>
                                        </p:attrNameLst>
                                      </p:cBhvr>
                                      <p:tavLst>
                                        <p:tav tm="0">
                                          <p:val>
                                            <p:strVal val="ppt_x"/>
                                          </p:val>
                                        </p:tav>
                                        <p:tav tm="100000">
                                          <p:val>
                                            <p:strVal val="ppt_x"/>
                                          </p:val>
                                        </p:tav>
                                      </p:tavLst>
                                    </p:anim>
                                    <p:anim calcmode="lin" valueType="num">
                                      <p:cBhvr additive="base">
                                        <p:cTn id="47" dur="5000"/>
                                        <p:tgtEl>
                                          <p:spTgt spid="20"/>
                                        </p:tgtEl>
                                        <p:attrNameLst>
                                          <p:attrName>ppt_y</p:attrName>
                                        </p:attrNameLst>
                                      </p:cBhvr>
                                      <p:tavLst>
                                        <p:tav tm="0">
                                          <p:val>
                                            <p:strVal val="ppt_y"/>
                                          </p:val>
                                        </p:tav>
                                        <p:tav tm="100000">
                                          <p:val>
                                            <p:strVal val="0-ppt_h/2"/>
                                          </p:val>
                                        </p:tav>
                                      </p:tavLst>
                                    </p:anim>
                                    <p:set>
                                      <p:cBhvr>
                                        <p:cTn id="48" dur="1" fill="hold">
                                          <p:stCondLst>
                                            <p:cond delay="4999"/>
                                          </p:stCondLst>
                                        </p:cTn>
                                        <p:tgtEl>
                                          <p:spTgt spid="20"/>
                                        </p:tgtEl>
                                        <p:attrNameLst>
                                          <p:attrName>style.visibility</p:attrName>
                                        </p:attrNameLst>
                                      </p:cBhvr>
                                      <p:to>
                                        <p:strVal val="hidden"/>
                                      </p:to>
                                    </p:set>
                                  </p:childTnLst>
                                </p:cTn>
                              </p:par>
                              <p:par>
                                <p:cTn id="49" presetID="2" presetClass="entr" presetSubtype="4"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0" fill="hold"/>
                                        <p:tgtEl>
                                          <p:spTgt spid="4"/>
                                        </p:tgtEl>
                                        <p:attrNameLst>
                                          <p:attrName>ppt_x</p:attrName>
                                        </p:attrNameLst>
                                      </p:cBhvr>
                                      <p:tavLst>
                                        <p:tav tm="0">
                                          <p:val>
                                            <p:strVal val="#ppt_x"/>
                                          </p:val>
                                        </p:tav>
                                        <p:tav tm="100000">
                                          <p:val>
                                            <p:strVal val="#ppt_x"/>
                                          </p:val>
                                        </p:tav>
                                      </p:tavLst>
                                    </p:anim>
                                    <p:anim calcmode="lin" valueType="num">
                                      <p:cBhvr additive="base">
                                        <p:cTn id="52" dur="5000" fill="hold"/>
                                        <p:tgtEl>
                                          <p:spTgt spid="4"/>
                                        </p:tgtEl>
                                        <p:attrNameLst>
                                          <p:attrName>ppt_y</p:attrName>
                                        </p:attrNameLst>
                                      </p:cBhvr>
                                      <p:tavLst>
                                        <p:tav tm="0">
                                          <p:val>
                                            <p:strVal val="1+#ppt_h/2"/>
                                          </p:val>
                                        </p:tav>
                                        <p:tav tm="100000">
                                          <p:val>
                                            <p:strVal val="#ppt_y"/>
                                          </p:val>
                                        </p:tav>
                                      </p:tavLst>
                                    </p:anim>
                                  </p:childTnLst>
                                </p:cTn>
                              </p:par>
                              <p:par>
                                <p:cTn id="53" presetID="8"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diamond(in)">
                                      <p:cBhvr>
                                        <p:cTn id="55" dur="5000"/>
                                        <p:tgtEl>
                                          <p:spTgt spid="4"/>
                                        </p:tgtEl>
                                      </p:cBhvr>
                                    </p:animEffect>
                                  </p:childTnLst>
                                </p:cTn>
                              </p:par>
                            </p:childTnLst>
                          </p:cTn>
                        </p:par>
                        <p:par>
                          <p:cTn id="56" fill="hold">
                            <p:stCondLst>
                              <p:cond delay="5000"/>
                            </p:stCondLst>
                            <p:childTnLst>
                              <p:par>
                                <p:cTn id="57" presetID="40" presetClass="entr" presetSubtype="0" fill="hold" grpId="0" nodeType="afterEffect">
                                  <p:stCondLst>
                                    <p:cond delay="0"/>
                                  </p:stCondLst>
                                  <p:iterate type="lt">
                                    <p:tmPct val="10000"/>
                                  </p:iterate>
                                  <p:childTnLst>
                                    <p:set>
                                      <p:cBhvr>
                                        <p:cTn id="58" dur="1" fill="hold">
                                          <p:stCondLst>
                                            <p:cond delay="0"/>
                                          </p:stCondLst>
                                        </p:cTn>
                                        <p:tgtEl>
                                          <p:spTgt spid="21"/>
                                        </p:tgtEl>
                                        <p:attrNameLst>
                                          <p:attrName>style.visibility</p:attrName>
                                        </p:attrNameLst>
                                      </p:cBhvr>
                                      <p:to>
                                        <p:strVal val="visible"/>
                                      </p:to>
                                    </p:set>
                                    <p:animEffect transition="in" filter="fade">
                                      <p:cBhvr>
                                        <p:cTn id="59" dur="1000"/>
                                        <p:tgtEl>
                                          <p:spTgt spid="21"/>
                                        </p:tgtEl>
                                      </p:cBhvr>
                                    </p:animEffect>
                                    <p:anim calcmode="lin" valueType="num">
                                      <p:cBhvr>
                                        <p:cTn id="60" dur="1000" fill="hold"/>
                                        <p:tgtEl>
                                          <p:spTgt spid="21"/>
                                        </p:tgtEl>
                                        <p:attrNameLst>
                                          <p:attrName>ppt_x</p:attrName>
                                        </p:attrNameLst>
                                      </p:cBhvr>
                                      <p:tavLst>
                                        <p:tav tm="0">
                                          <p:val>
                                            <p:strVal val="#ppt_x-.1"/>
                                          </p:val>
                                        </p:tav>
                                        <p:tav tm="100000">
                                          <p:val>
                                            <p:strVal val="#ppt_x"/>
                                          </p:val>
                                        </p:tav>
                                      </p:tavLst>
                                    </p:anim>
                                    <p:anim calcmode="lin" valueType="num">
                                      <p:cBhvr>
                                        <p:cTn id="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Kumbh-Mela-Sadhu-Snan-image.jpg"/>
          <p:cNvPicPr>
            <a:picLocks noGrp="1" noChangeAspect="1"/>
          </p:cNvPicPr>
          <p:nvPr>
            <p:ph idx="1"/>
          </p:nvPr>
        </p:nvPicPr>
        <p:blipFill>
          <a:blip r:embed="rId2" cstate="print"/>
          <a:stretch>
            <a:fillRect/>
          </a:stretch>
        </p:blipFill>
        <p:spPr>
          <a:xfrm>
            <a:off x="0" y="-308570"/>
            <a:ext cx="9144000" cy="590465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299942"/>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 en la provincia de Ciudad Real, en Castilla-La Mancha,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es el vivo retrato de un pasado y un presente estrechamente unido a la minería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21" presetClass="exit" presetSubtype="8" fill="hold" nodeType="withEffect">
                                  <p:stCondLst>
                                    <p:cond delay="0"/>
                                  </p:stCondLst>
                                  <p:childTnLst>
                                    <p:animEffect transition="out" filter="wheel(8)">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02 Museo minero6.jpg"/>
          <p:cNvPicPr>
            <a:picLocks noChangeAspect="1"/>
          </p:cNvPicPr>
          <p:nvPr/>
        </p:nvPicPr>
        <p:blipFill>
          <a:blip r:embed="rId2" cstate="print"/>
          <a:stretch>
            <a:fillRect/>
          </a:stretch>
        </p:blipFill>
        <p:spPr>
          <a:xfrm>
            <a:off x="0" y="0"/>
            <a:ext cx="9144000" cy="5143500"/>
          </a:xfrm>
          <a:prstGeom prst="rect">
            <a:avLst/>
          </a:prstGeom>
        </p:spPr>
      </p:pic>
      <p:pic>
        <p:nvPicPr>
          <p:cNvPr id="12" name="11 Imagen" descr="02 Museo minero6.jpg"/>
          <p:cNvPicPr>
            <a:picLocks noChangeAspect="1"/>
          </p:cNvPicPr>
          <p:nvPr/>
        </p:nvPicPr>
        <p:blipFill>
          <a:blip r:embed="rId2" cstate="print"/>
          <a:stretch>
            <a:fillRect/>
          </a:stretch>
        </p:blipFill>
        <p:spPr>
          <a:xfrm>
            <a:off x="0" y="0"/>
            <a:ext cx="9144000" cy="5143500"/>
          </a:xfrm>
          <a:prstGeom prst="rect">
            <a:avLst/>
          </a:prstGeom>
        </p:spPr>
      </p:pic>
      <p:pic>
        <p:nvPicPr>
          <p:cNvPr id="4" name="3 Imagen" descr="Brighton_Museum_and_Art_Gallery_.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3795886"/>
            <a:ext cx="79563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desarrollo de la minería, a finales del siglo XIX, y la revolución industrial transformaron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en una localidad con más de 50.000 habitantes.</a:t>
            </a:r>
          </a:p>
          <a:p>
            <a:r>
              <a:rPr lang="es-ES" i="1" dirty="0" smtClean="0">
                <a:effectLst>
                  <a:glow rad="101600">
                    <a:srgbClr val="C00000">
                      <a:alpha val="60000"/>
                    </a:srgbClr>
                  </a:glow>
                  <a:outerShdw blurRad="38100" dist="38100" dir="2700000" algn="tl">
                    <a:srgbClr val="000000">
                      <a:alpha val="43137"/>
                    </a:srgbClr>
                  </a:outerShdw>
                </a:effectLst>
              </a:rPr>
              <a:t>La ciudad alberga actualmente una increíble arquitectura industrial que nos permite imaginar y conocer en </a:t>
            </a:r>
            <a:r>
              <a:rPr lang="es-ES" i="1" dirty="0" smtClean="0">
                <a:effectLst>
                  <a:glow rad="101600">
                    <a:srgbClr val="C00000">
                      <a:alpha val="60000"/>
                    </a:srgbClr>
                  </a:glow>
                  <a:outerShdw blurRad="38100" dist="38100" dir="2700000" algn="tl">
                    <a:srgbClr val="000000">
                      <a:alpha val="43137"/>
                    </a:srgbClr>
                  </a:outerShdw>
                </a:effectLst>
              </a:rPr>
              <a:t>profundidad.</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4716016" y="987574"/>
            <a:ext cx="3188693" cy="400110"/>
          </a:xfrm>
          <a:prstGeom prst="rect">
            <a:avLst/>
          </a:prstGeom>
          <a:noFill/>
        </p:spPr>
        <p:txBody>
          <a:bodyPr wrap="non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Castillete del Pozo Norte</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dir="r"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5000"/>
                                        <p:tgtEl>
                                          <p:spTgt spid="4"/>
                                        </p:tgtEl>
                                      </p:cBhvr>
                                    </p:animEffect>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10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ristolcat.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2">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salida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otro elemento simbólico nos recuerda de nuevo la importancia de este sector económico, se trata del Museo de la Minería, ubicado en el parque Pozo Norte.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pattern="rectang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61006813.jpg"/>
          <p:cNvPicPr>
            <a:picLocks noGrp="1" noChangeAspect="1"/>
          </p:cNvPicPr>
          <p:nvPr>
            <p:ph idx="1"/>
          </p:nvPr>
        </p:nvPicPr>
        <p:blipFill>
          <a:blip r:embed="rId2" cstate="print"/>
          <a:stretch>
            <a:fillRect/>
          </a:stretch>
        </p:blipFill>
        <p:spPr>
          <a:xfrm>
            <a:off x="0" y="-308570"/>
            <a:ext cx="9144000" cy="576064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principal de esta galería está formado por un cuerpo central y dos naves, que rodean el </a:t>
            </a:r>
            <a:r>
              <a:rPr lang="es-ES" b="1" i="1" dirty="0" smtClean="0">
                <a:effectLst>
                  <a:glow rad="101600">
                    <a:srgbClr val="C00000">
                      <a:alpha val="60000"/>
                    </a:srgbClr>
                  </a:glow>
                  <a:outerShdw blurRad="38100" dist="38100" dir="2700000" algn="tl">
                    <a:srgbClr val="000000">
                      <a:alpha val="43137"/>
                    </a:srgbClr>
                  </a:outerShdw>
                </a:effectLst>
              </a:rPr>
              <a:t>Castillete del Pozo Norte</a:t>
            </a:r>
            <a:r>
              <a:rPr lang="es-ES" i="1" dirty="0" smtClean="0">
                <a:effectLst>
                  <a:glow rad="101600">
                    <a:srgbClr val="C00000">
                      <a:alpha val="60000"/>
                    </a:srgbClr>
                  </a:glow>
                  <a:outerShdw blurRad="38100" dist="38100" dir="2700000" algn="tl">
                    <a:srgbClr val="000000">
                      <a:alpha val="43137"/>
                    </a:srgbClr>
                  </a:outerShdw>
                </a:effectLst>
              </a:rPr>
              <a:t>, del año 1928 y mide cerca de 30 metros de altura, que dio servicio al pozo más productivo de la cuenca y es uno de los mejor conservados.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2000">
        <p14:shred pattern="rectang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782000_extras_albumes_0_1024.jpg"/>
          <p:cNvPicPr>
            <a:picLocks noChangeAspect="1"/>
          </p:cNvPicPr>
          <p:nvPr/>
        </p:nvPicPr>
        <p:blipFill>
          <a:blip r:embed="rId2" cstate="print"/>
          <a:stretch>
            <a:fillRect/>
          </a:stretch>
        </p:blipFill>
        <p:spPr bwMode="auto">
          <a:xfrm>
            <a:off x="0" y="-308570"/>
            <a:ext cx="9143999" cy="5760640"/>
          </a:xfrm>
          <a:prstGeom prst="rect">
            <a:avLst/>
          </a:prstGeom>
          <a:solidFill>
            <a:srgbClr val="FF3300">
              <a:alpha val="52156"/>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0"/>
            <a:ext cx="9144000" cy="5143500"/>
          </a:xfrm>
          <a:prstGeom prst="trapezoid">
            <a:avLst>
              <a:gd name="adj" fmla="val 67469"/>
            </a:avLst>
          </a:prstGeom>
          <a:solidFill>
            <a:schemeClr val="accent6">
              <a:lumMod val="50000"/>
              <a:alpha val="52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flipV="1">
            <a:off x="0" y="0"/>
            <a:ext cx="3500438" cy="5143500"/>
          </a:xfrm>
          <a:prstGeom prst="rtTriangle">
            <a:avLst/>
          </a:prstGeom>
          <a:solidFill>
            <a:schemeClr val="accent6">
              <a:lumMod val="50000"/>
              <a:alpha val="52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5580061" y="0"/>
            <a:ext cx="3563937" cy="5143500"/>
          </a:xfrm>
          <a:prstGeom prst="rtTriangle">
            <a:avLst/>
          </a:prstGeom>
          <a:solidFill>
            <a:schemeClr val="accent6">
              <a:lumMod val="50000"/>
              <a:alpha val="52000"/>
            </a:scheme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por este museo nos permite conocer los detalles de la cuenca minera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de la que se conservan actualmente ocho castilletes, como el </a:t>
            </a:r>
            <a:r>
              <a:rPr lang="es-ES" b="1" i="1" dirty="0" smtClean="0">
                <a:effectLst>
                  <a:glow rad="101600">
                    <a:srgbClr val="C00000">
                      <a:alpha val="60000"/>
                    </a:srgbClr>
                  </a:glow>
                  <a:outerShdw blurRad="38100" dist="38100" dir="2700000" algn="tl">
                    <a:srgbClr val="000000">
                      <a:alpha val="43137"/>
                    </a:srgbClr>
                  </a:outerShdw>
                </a:effectLst>
              </a:rPr>
              <a:t>Pozo </a:t>
            </a:r>
            <a:r>
              <a:rPr lang="es-ES" b="1" i="1" dirty="0" err="1" smtClean="0">
                <a:effectLst>
                  <a:glow rad="101600">
                    <a:srgbClr val="C00000">
                      <a:alpha val="60000"/>
                    </a:srgbClr>
                  </a:glow>
                  <a:outerShdw blurRad="38100" dist="38100" dir="2700000" algn="tl">
                    <a:srgbClr val="000000">
                      <a:alpha val="43137"/>
                    </a:srgbClr>
                  </a:outerShdw>
                </a:effectLst>
              </a:rPr>
              <a:t>Elorza</a:t>
            </a:r>
            <a:r>
              <a:rPr lang="es-ES" i="1" dirty="0" smtClean="0">
                <a:effectLst>
                  <a:glow rad="101600">
                    <a:srgbClr val="C00000">
                      <a:alpha val="60000"/>
                    </a:srgbClr>
                  </a:glow>
                  <a:outerShdw blurRad="38100" dist="38100" dir="2700000" algn="tl">
                    <a:srgbClr val="000000">
                      <a:alpha val="43137"/>
                    </a:srgbClr>
                  </a:outerShdw>
                </a:effectLst>
              </a:rPr>
              <a:t>. También permanece en pie el apartadero de Calatrava, en la salida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en dirección a Córdoba.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3000">
        <p14:shred pattern="rectangle" dir="ou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7" presetClass="exit" presetSubtype="8" fill="hold" nodeType="withEffect">
                                  <p:stCondLst>
                                    <p:cond delay="0"/>
                                  </p:stCondLst>
                                  <p:childTnLst>
                                    <p:anim calcmode="lin" valueType="num">
                                      <p:cBhvr>
                                        <p:cTn id="9" dur="5000"/>
                                        <p:tgtEl>
                                          <p:spTgt spid="7"/>
                                        </p:tgtEl>
                                        <p:attrNameLst>
                                          <p:attrName>ppt_x</p:attrName>
                                        </p:attrNameLst>
                                      </p:cBhvr>
                                      <p:tavLst>
                                        <p:tav tm="0">
                                          <p:val>
                                            <p:strVal val="ppt_x"/>
                                          </p:val>
                                        </p:tav>
                                        <p:tav tm="100000">
                                          <p:val>
                                            <p:strVal val="ppt_x-ppt_w/2"/>
                                          </p:val>
                                        </p:tav>
                                      </p:tavLst>
                                    </p:anim>
                                    <p:anim calcmode="lin" valueType="num">
                                      <p:cBhvr>
                                        <p:cTn id="10" dur="5000"/>
                                        <p:tgtEl>
                                          <p:spTgt spid="7"/>
                                        </p:tgtEl>
                                        <p:attrNameLst>
                                          <p:attrName>ppt_y</p:attrName>
                                        </p:attrNameLst>
                                      </p:cBhvr>
                                      <p:tavLst>
                                        <p:tav tm="0">
                                          <p:val>
                                            <p:strVal val="ppt_y"/>
                                          </p:val>
                                        </p:tav>
                                        <p:tav tm="100000">
                                          <p:val>
                                            <p:strVal val="ppt_y"/>
                                          </p:val>
                                        </p:tav>
                                      </p:tavLst>
                                    </p:anim>
                                    <p:anim calcmode="lin" valueType="num">
                                      <p:cBhvr>
                                        <p:cTn id="11" dur="5000"/>
                                        <p:tgtEl>
                                          <p:spTgt spid="7"/>
                                        </p:tgtEl>
                                        <p:attrNameLst>
                                          <p:attrName>ppt_w</p:attrName>
                                        </p:attrNameLst>
                                      </p:cBhvr>
                                      <p:tavLst>
                                        <p:tav tm="0">
                                          <p:val>
                                            <p:strVal val="ppt_w"/>
                                          </p:val>
                                        </p:tav>
                                        <p:tav tm="100000">
                                          <p:val>
                                            <p:fltVal val="0"/>
                                          </p:val>
                                        </p:tav>
                                      </p:tavLst>
                                    </p:anim>
                                    <p:anim calcmode="lin" valueType="num">
                                      <p:cBhvr>
                                        <p:cTn id="12" dur="5000"/>
                                        <p:tgtEl>
                                          <p:spTgt spid="7"/>
                                        </p:tgtEl>
                                        <p:attrNameLst>
                                          <p:attrName>ppt_h</p:attrName>
                                        </p:attrNameLst>
                                      </p:cBhvr>
                                      <p:tavLst>
                                        <p:tav tm="0">
                                          <p:val>
                                            <p:strVal val="ppt_h"/>
                                          </p:val>
                                        </p:tav>
                                        <p:tav tm="100000">
                                          <p:val>
                                            <p:strVal val="ppt_h"/>
                                          </p:val>
                                        </p:tav>
                                      </p:tavLst>
                                    </p:anim>
                                    <p:set>
                                      <p:cBhvr>
                                        <p:cTn id="13" dur="1" fill="hold">
                                          <p:stCondLst>
                                            <p:cond delay="4999"/>
                                          </p:stCondLst>
                                        </p:cTn>
                                        <p:tgtEl>
                                          <p:spTgt spid="7"/>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5000"/>
                                        <p:tgtEl>
                                          <p:spTgt spid="8"/>
                                        </p:tgtEl>
                                        <p:attrNameLst>
                                          <p:attrName>ppt_x</p:attrName>
                                        </p:attrNameLst>
                                      </p:cBhvr>
                                      <p:tavLst>
                                        <p:tav tm="0">
                                          <p:val>
                                            <p:strVal val="ppt_x"/>
                                          </p:val>
                                        </p:tav>
                                        <p:tav tm="100000">
                                          <p:val>
                                            <p:strVal val="ppt_x+ppt_w/2"/>
                                          </p:val>
                                        </p:tav>
                                      </p:tavLst>
                                    </p:anim>
                                    <p:anim calcmode="lin" valueType="num">
                                      <p:cBhvr>
                                        <p:cTn id="16" dur="5000"/>
                                        <p:tgtEl>
                                          <p:spTgt spid="8"/>
                                        </p:tgtEl>
                                        <p:attrNameLst>
                                          <p:attrName>ppt_y</p:attrName>
                                        </p:attrNameLst>
                                      </p:cBhvr>
                                      <p:tavLst>
                                        <p:tav tm="0">
                                          <p:val>
                                            <p:strVal val="ppt_y"/>
                                          </p:val>
                                        </p:tav>
                                        <p:tav tm="100000">
                                          <p:val>
                                            <p:strVal val="ppt_y"/>
                                          </p:val>
                                        </p:tav>
                                      </p:tavLst>
                                    </p:anim>
                                    <p:anim calcmode="lin" valueType="num">
                                      <p:cBhvr>
                                        <p:cTn id="17" dur="5000"/>
                                        <p:tgtEl>
                                          <p:spTgt spid="8"/>
                                        </p:tgtEl>
                                        <p:attrNameLst>
                                          <p:attrName>ppt_w</p:attrName>
                                        </p:attrNameLst>
                                      </p:cBhvr>
                                      <p:tavLst>
                                        <p:tav tm="0">
                                          <p:val>
                                            <p:strVal val="ppt_w"/>
                                          </p:val>
                                        </p:tav>
                                        <p:tav tm="100000">
                                          <p:val>
                                            <p:fltVal val="0"/>
                                          </p:val>
                                        </p:tav>
                                      </p:tavLst>
                                    </p:anim>
                                    <p:anim calcmode="lin" valueType="num">
                                      <p:cBhvr>
                                        <p:cTn id="18" dur="5000"/>
                                        <p:tgtEl>
                                          <p:spTgt spid="8"/>
                                        </p:tgtEl>
                                        <p:attrNameLst>
                                          <p:attrName>ppt_h</p:attrName>
                                        </p:attrNameLst>
                                      </p:cBhvr>
                                      <p:tavLst>
                                        <p:tav tm="0">
                                          <p:val>
                                            <p:strVal val="ppt_h"/>
                                          </p:val>
                                        </p:tav>
                                        <p:tav tm="100000">
                                          <p:val>
                                            <p:strVal val="ppt_h"/>
                                          </p:val>
                                        </p:tav>
                                      </p:tavLst>
                                    </p:anim>
                                    <p:set>
                                      <p:cBhvr>
                                        <p:cTn id="19" dur="1" fill="hold">
                                          <p:stCondLst>
                                            <p:cond delay="4999"/>
                                          </p:stCondLst>
                                        </p:cTn>
                                        <p:tgtEl>
                                          <p:spTgt spid="8"/>
                                        </p:tgtEl>
                                        <p:attrNameLst>
                                          <p:attrName>style.visibility</p:attrName>
                                        </p:attrNameLst>
                                      </p:cBhvr>
                                      <p:to>
                                        <p:strVal val="hidden"/>
                                      </p:to>
                                    </p:set>
                                  </p:childTnLst>
                                </p:cTn>
                              </p:par>
                              <p:par>
                                <p:cTn id="20" presetID="23" presetClass="entr" presetSubtype="3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6*min(max(#ppt_w*#ppt_h,.3),1)-7.4)/-.7*#ppt_w"/>
                                          </p:val>
                                        </p:tav>
                                        <p:tav tm="100000">
                                          <p:val>
                                            <p:strVal val="#ppt_w"/>
                                          </p:val>
                                        </p:tav>
                                      </p:tavLst>
                                    </p:anim>
                                    <p:anim calcmode="lin" valueType="num">
                                      <p:cBhvr>
                                        <p:cTn id="23" dur="5000" fill="hold"/>
                                        <p:tgtEl>
                                          <p:spTgt spid="4"/>
                                        </p:tgtEl>
                                        <p:attrNameLst>
                                          <p:attrName>ppt_h</p:attrName>
                                        </p:attrNameLst>
                                      </p:cBhvr>
                                      <p:tavLst>
                                        <p:tav tm="0">
                                          <p:val>
                                            <p:strVal val="(6*min(max(#ppt_w*#ppt_h,.3),1)-7.4)/-.7*#ppt_h"/>
                                          </p:val>
                                        </p:tav>
                                        <p:tav tm="100000">
                                          <p:val>
                                            <p:strVal val="#ppt_h"/>
                                          </p:val>
                                        </p:tav>
                                      </p:tavLst>
                                    </p:anim>
                                    <p:anim calcmode="lin" valueType="num">
                                      <p:cBhvr>
                                        <p:cTn id="24" dur="5000" fill="hold"/>
                                        <p:tgtEl>
                                          <p:spTgt spid="4"/>
                                        </p:tgtEl>
                                        <p:attrNameLst>
                                          <p:attrName>ppt_x</p:attrName>
                                        </p:attrNameLst>
                                      </p:cBhvr>
                                      <p:tavLst>
                                        <p:tav tm="0">
                                          <p:val>
                                            <p:fltVal val="0.5"/>
                                          </p:val>
                                        </p:tav>
                                        <p:tav tm="100000">
                                          <p:val>
                                            <p:strVal val="#ppt_x"/>
                                          </p:val>
                                        </p:tav>
                                      </p:tavLst>
                                    </p:anim>
                                    <p:anim calcmode="lin" valueType="num">
                                      <p:cBhvr>
                                        <p:cTn id="25" dur="5000" fill="hold"/>
                                        <p:tgtEl>
                                          <p:spTgt spid="4"/>
                                        </p:tgtEl>
                                        <p:attrNameLst>
                                          <p:attrName>ppt_y</p:attrName>
                                        </p:attrNameLst>
                                      </p:cBhvr>
                                      <p:tavLst>
                                        <p:tav tm="0">
                                          <p:val>
                                            <p:strVal val="1+(6*min(max(#ppt_w*#ppt_h,.3),1)-7.4)/-.7*#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vertical)">
                                      <p:cBhvr>
                                        <p:cTn id="28" dur="5000"/>
                                        <p:tgtEl>
                                          <p:spTgt spid="4"/>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ltonhill-edimburg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legado de la extracción minera en la ciudad también se aprecia en un cerro artificial que forma parte de la fisonomía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El Terry. Se trata de la mayor escombrera de la cuenca, donde </a:t>
            </a:r>
            <a:r>
              <a:rPr lang="es-ES" i="1" dirty="0" err="1" smtClean="0">
                <a:effectLst>
                  <a:glow rad="101600">
                    <a:srgbClr val="C00000">
                      <a:alpha val="60000"/>
                    </a:srgbClr>
                  </a:glow>
                  <a:outerShdw blurRad="38100" dist="38100" dir="2700000" algn="tl">
                    <a:srgbClr val="000000">
                      <a:alpha val="43137"/>
                    </a:srgbClr>
                  </a:outerShdw>
                </a:effectLst>
              </a:rPr>
              <a:t>Peñarroya</a:t>
            </a:r>
            <a:r>
              <a:rPr lang="es-ES" i="1" dirty="0" smtClean="0">
                <a:effectLst>
                  <a:glow rad="101600">
                    <a:srgbClr val="C00000">
                      <a:alpha val="60000"/>
                    </a:srgbClr>
                  </a:glow>
                  <a:outerShdw blurRad="38100" dist="38100" dir="2700000" algn="tl">
                    <a:srgbClr val="000000">
                      <a:alpha val="43137"/>
                    </a:srgbClr>
                  </a:outerShdw>
                </a:effectLst>
              </a:rPr>
              <a:t> centralizó la producción de escorias, recuperada en el año 2010 como parque urbano.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ppt_x</p:attrName>
                                        </p:attrNameLst>
                                      </p:cBhvr>
                                      <p:tavLst>
                                        <p:tav tm="0">
                                          <p:val>
                                            <p:strVal val="#ppt_x"/>
                                          </p:val>
                                        </p:tav>
                                        <p:tav tm="100000">
                                          <p:val>
                                            <p:strVal val="#ppt_x"/>
                                          </p:val>
                                        </p:tav>
                                      </p:tavLst>
                                    </p:anim>
                                    <p:anim calcmode="lin" valueType="num">
                                      <p:cBhvr>
                                        <p:cTn id="18" dur="5000" fill="hold"/>
                                        <p:tgtEl>
                                          <p:spTgt spid="4"/>
                                        </p:tgtEl>
                                        <p:attrNameLst>
                                          <p:attrName>ppt_y</p:attrName>
                                        </p:attrNameLst>
                                      </p:cBhvr>
                                      <p:tavLst>
                                        <p:tav tm="0">
                                          <p:val>
                                            <p:strVal val="#ppt_y-#ppt_h/2"/>
                                          </p:val>
                                        </p:tav>
                                        <p:tav tm="100000">
                                          <p:val>
                                            <p:strVal val="#ppt_y"/>
                                          </p:val>
                                        </p:tav>
                                      </p:tavLst>
                                    </p:anim>
                                    <p:anim calcmode="lin" valueType="num">
                                      <p:cBhvr>
                                        <p:cTn id="19" dur="5000" fill="hold"/>
                                        <p:tgtEl>
                                          <p:spTgt spid="4"/>
                                        </p:tgtEl>
                                        <p:attrNameLst>
                                          <p:attrName>ppt_w</p:attrName>
                                        </p:attrNameLst>
                                      </p:cBhvr>
                                      <p:tavLst>
                                        <p:tav tm="0">
                                          <p:val>
                                            <p:strVal val="#ppt_w"/>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nterbptagotica.jpg"/>
          <p:cNvPicPr>
            <a:picLocks noChangeAspect="1"/>
          </p:cNvPicPr>
          <p:nvPr/>
        </p:nvPicPr>
        <p:blipFill>
          <a:blip r:embed="rId2" cstate="print"/>
          <a:stretch>
            <a:fillRect/>
          </a:stretch>
        </p:blipFill>
        <p:spPr bwMode="auto">
          <a:xfrm>
            <a:off x="0" y="-740618"/>
            <a:ext cx="9144000" cy="67687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2">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la arquitectura industrial,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alberga diversos monumentos en homenaje y recuerdo a los obreros que durante décadas horadaron esta tierra, como el </a:t>
            </a:r>
            <a:r>
              <a:rPr lang="es-ES" b="1" i="1" dirty="0" smtClean="0">
                <a:effectLst>
                  <a:glow rad="101600">
                    <a:srgbClr val="C00000">
                      <a:alpha val="60000"/>
                    </a:srgbClr>
                  </a:glow>
                  <a:outerShdw blurRad="38100" dist="38100" dir="2700000" algn="tl">
                    <a:srgbClr val="000000">
                      <a:alpha val="43137"/>
                    </a:srgbClr>
                  </a:outerShdw>
                </a:effectLst>
              </a:rPr>
              <a:t>Monumento al Minero</a:t>
            </a:r>
            <a:r>
              <a:rPr lang="es-ES" i="1" dirty="0" smtClean="0">
                <a:effectLst>
                  <a:glow rad="101600">
                    <a:srgbClr val="C00000">
                      <a:alpha val="60000"/>
                    </a:srgbClr>
                  </a:glow>
                  <a:outerShdw blurRad="38100" dist="38100" dir="2700000" algn="tl">
                    <a:srgbClr val="000000">
                      <a:alpha val="43137"/>
                    </a:srgbClr>
                  </a:outerShdw>
                </a:effectLst>
              </a:rPr>
              <a:t>, situado en el </a:t>
            </a:r>
            <a:r>
              <a:rPr lang="es-ES" b="1" i="1" dirty="0" smtClean="0">
                <a:effectLst>
                  <a:glow rad="101600">
                    <a:srgbClr val="C00000">
                      <a:alpha val="60000"/>
                    </a:srgbClr>
                  </a:glow>
                  <a:outerShdw blurRad="38100" dist="38100" dir="2700000" algn="tl">
                    <a:srgbClr val="000000">
                      <a:alpha val="43137"/>
                    </a:srgbClr>
                  </a:outerShdw>
                </a:effectLst>
              </a:rPr>
              <a:t>cerro de Santa Ana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honeycomb/>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nterbury.jpg"/>
          <p:cNvPicPr>
            <a:picLocks noChangeAspect="1"/>
          </p:cNvPicPr>
          <p:nvPr/>
        </p:nvPicPr>
        <p:blipFill>
          <a:blip r:embed="rId2" cstate="print"/>
          <a:stretch>
            <a:fillRect/>
          </a:stretch>
        </p:blipFill>
        <p:spPr bwMode="auto">
          <a:xfrm>
            <a:off x="0" y="-884634"/>
            <a:ext cx="9144000" cy="65527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5">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1435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escultura, inaugurada en 1983, tenemos una excelente panorámica de toda la ciudad que no podemos perdernos. Se trata de todo un símbolo para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0.7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tle1.jpg"/>
          <p:cNvPicPr>
            <a:picLocks noChangeAspect="1"/>
          </p:cNvPicPr>
          <p:nvPr/>
        </p:nvPicPr>
        <p:blipFill>
          <a:blip r:embed="rId2" cstate="print"/>
          <a:stretch>
            <a:fillRect/>
          </a:stretch>
        </p:blipFill>
        <p:spPr bwMode="auto">
          <a:xfrm>
            <a:off x="0" y="-236562"/>
            <a:ext cx="9143999"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5">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coloso de bronce de 17 metros de altura y estilo neorrealista que representa a un minero que emerge de la tierra, donde deja el sudor y su vida extrayendo el negro mineral.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0608183_extras_albumes_0_1024.jpg"/>
          <p:cNvPicPr>
            <a:picLocks noChangeAspect="1"/>
          </p:cNvPicPr>
          <p:nvPr/>
        </p:nvPicPr>
        <p:blipFill>
          <a:blip r:embed="rId3" cstate="print"/>
          <a:stretch>
            <a:fillRect/>
          </a:stretch>
        </p:blipFill>
        <p:spPr bwMode="auto">
          <a:xfrm>
            <a:off x="0" y="-452586"/>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143500"/>
          </a:xfrm>
          <a:prstGeom prst="frame">
            <a:avLst>
              <a:gd name="adj1" fmla="val 8592"/>
            </a:avLst>
          </a:prstGeom>
          <a:solidFill>
            <a:schemeClr val="bg1">
              <a:lumMod val="85000"/>
              <a:lumOff val="1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642938" y="482600"/>
            <a:ext cx="7858125" cy="4178300"/>
          </a:xfrm>
          <a:prstGeom prst="frame">
            <a:avLst>
              <a:gd name="adj1" fmla="val 9724"/>
            </a:avLst>
          </a:prstGeom>
          <a:solidFill>
            <a:schemeClr val="bg1">
              <a:lumMod val="85000"/>
              <a:lumOff val="1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1285875" y="911225"/>
            <a:ext cx="6572250" cy="3268663"/>
          </a:xfrm>
          <a:prstGeom prst="frame">
            <a:avLst>
              <a:gd name="adj1" fmla="val 11533"/>
            </a:avLst>
          </a:prstGeom>
          <a:solidFill>
            <a:schemeClr val="bg1">
              <a:lumMod val="85000"/>
              <a:lumOff val="1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928813" y="1339850"/>
            <a:ext cx="5357812" cy="2411413"/>
          </a:xfrm>
          <a:prstGeom prst="frame">
            <a:avLst>
              <a:gd name="adj1" fmla="val 14966"/>
            </a:avLst>
          </a:prstGeom>
          <a:solidFill>
            <a:schemeClr val="bg1">
              <a:lumMod val="85000"/>
              <a:lumOff val="1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500313" y="1768475"/>
            <a:ext cx="4214812" cy="1554163"/>
          </a:xfrm>
          <a:prstGeom prst="frame">
            <a:avLst>
              <a:gd name="adj1" fmla="val 17249"/>
            </a:avLst>
          </a:prstGeom>
          <a:solidFill>
            <a:schemeClr val="bg1">
              <a:lumMod val="85000"/>
              <a:lumOff val="1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071813" y="2089150"/>
            <a:ext cx="3143250" cy="879475"/>
          </a:xfrm>
          <a:prstGeom prst="frame">
            <a:avLst>
              <a:gd name="adj1" fmla="val 28019"/>
            </a:avLst>
          </a:prstGeom>
          <a:solidFill>
            <a:schemeClr val="bg1">
              <a:lumMod val="85000"/>
              <a:lumOff val="1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uadroTexto"/>
          <p:cNvSpPr txBox="1"/>
          <p:nvPr/>
        </p:nvSpPr>
        <p:spPr>
          <a:xfrm>
            <a:off x="611560"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autor es el escultor José </a:t>
            </a:r>
            <a:r>
              <a:rPr lang="es-ES" i="1" dirty="0" err="1" smtClean="0">
                <a:effectLst>
                  <a:glow rad="101600">
                    <a:srgbClr val="C00000">
                      <a:alpha val="60000"/>
                    </a:srgbClr>
                  </a:glow>
                  <a:outerShdw blurRad="38100" dist="38100" dir="2700000" algn="tl">
                    <a:srgbClr val="000000">
                      <a:alpha val="43137"/>
                    </a:srgbClr>
                  </a:outerShdw>
                </a:effectLst>
              </a:rPr>
              <a:t>Noja</a:t>
            </a:r>
            <a:r>
              <a:rPr lang="es-ES" i="1" dirty="0" smtClean="0">
                <a:effectLst>
                  <a:glow rad="101600">
                    <a:srgbClr val="C00000">
                      <a:alpha val="60000"/>
                    </a:srgbClr>
                  </a:glow>
                  <a:outerShdw blurRad="38100" dist="38100" dir="2700000" algn="tl">
                    <a:srgbClr val="000000">
                      <a:alpha val="43137"/>
                    </a:srgbClr>
                  </a:outerShdw>
                </a:effectLst>
              </a:rPr>
              <a:t>, que también dio forma a otra escultura de la ciudad, el Monumento a la Minería que encontramos en el puente de San Agustín.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ip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6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6000" fill="hold"/>
                                        <p:tgtEl>
                                          <p:spTgt spid="4"/>
                                        </p:tgtEl>
                                        <p:attrNameLst>
                                          <p:attrName>ppt_w</p:attrName>
                                        </p:attrNameLst>
                                      </p:cBhvr>
                                      <p:tavLst>
                                        <p:tav tm="0">
                                          <p:val>
                                            <p:strVal val="4/3*#ppt_w"/>
                                          </p:val>
                                        </p:tav>
                                        <p:tav tm="100000">
                                          <p:val>
                                            <p:strVal val="#ppt_w"/>
                                          </p:val>
                                        </p:tav>
                                      </p:tavLst>
                                    </p:anim>
                                    <p:anim calcmode="lin" valueType="num">
                                      <p:cBhvr>
                                        <p:cTn id="29" dur="6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rascacielos de Tokio.jpg"/>
          <p:cNvPicPr>
            <a:picLocks noChangeAspect="1"/>
          </p:cNvPicPr>
          <p:nvPr/>
        </p:nvPicPr>
        <p:blipFill>
          <a:blip r:embed="rId2" cstate="print"/>
          <a:stretch>
            <a:fillRect/>
          </a:stretch>
        </p:blipFill>
        <p:spPr bwMode="auto">
          <a:xfrm>
            <a:off x="0" y="3117"/>
            <a:ext cx="9144000" cy="514038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5">
              <a:lumMod val="40000"/>
              <a:lumOff val="6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371950"/>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paso que damos en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nos recuerda el oficio que ha forjado los cimientos de esta ciudad, la minería.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warp dir="i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39" presetClass="entr" presetSubtype="0" ac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7" dur="5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8" dur="5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9" dur="50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342635789-great-performance-of-ravels-bolero-ballet-at-festival-of-carthage_1340944.jpg"/>
          <p:cNvPicPr>
            <a:picLocks noChangeAspect="1"/>
          </p:cNvPicPr>
          <p:nvPr/>
        </p:nvPicPr>
        <p:blipFill>
          <a:blip r:embed="rId2" cstate="print"/>
          <a:stretch>
            <a:fillRect/>
          </a:stretch>
        </p:blipFill>
        <p:spPr bwMode="auto">
          <a:xfrm>
            <a:off x="0" y="-524594"/>
            <a:ext cx="9144000" cy="59766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342635789-great-performance-of-ravels-bolero-ballet-at-festival-of-carthage_1340944.jpg"/>
          <p:cNvPicPr>
            <a:picLocks noChangeAspect="1"/>
          </p:cNvPicPr>
          <p:nvPr/>
        </p:nvPicPr>
        <p:blipFill>
          <a:blip r:embed="rId2" cstate="print"/>
          <a:stretch>
            <a:fillRect/>
          </a:stretch>
        </p:blipFill>
        <p:spPr bwMode="auto">
          <a:xfrm>
            <a:off x="0" y="-524594"/>
            <a:ext cx="9144000" cy="59766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0070C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sus 17 metros de altura, tallado en bronce y con un peso de 14 toneladas, el Monumento al Minero se ha convertido en uno de los iconos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ciudad minera por excelencia.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warp dir="i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nodeType="withEffect">
                                  <p:stCondLst>
                                    <p:cond delay="0"/>
                                  </p:stCondLst>
                                  <p:childTnLst>
                                    <p:animEffect transition="out" filter="randombar(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4/3*#ppt_w"/>
                                          </p:val>
                                        </p:tav>
                                        <p:tav tm="100000">
                                          <p:val>
                                            <p:strVal val="#ppt_w"/>
                                          </p:val>
                                        </p:tav>
                                      </p:tavLst>
                                    </p:anim>
                                    <p:anim calcmode="lin" valueType="num">
                                      <p:cBhvr>
                                        <p:cTn id="18" dur="5000" fill="hold"/>
                                        <p:tgtEl>
                                          <p:spTgt spid="7"/>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5000"/>
                                        <p:tgtEl>
                                          <p:spTgt spid="7"/>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palacio del emperador Mikado.jpg"/>
          <p:cNvPicPr>
            <a:picLocks noChangeAspect="1"/>
          </p:cNvPicPr>
          <p:nvPr/>
        </p:nvPicPr>
        <p:blipFill>
          <a:blip r:embed="rId2" cstate="print"/>
          <a:stretch>
            <a:fillRect/>
          </a:stretch>
        </p:blipFill>
        <p:spPr bwMode="auto">
          <a:xfrm>
            <a:off x="0" y="-452586"/>
            <a:ext cx="9143999"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2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2">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3795886"/>
            <a:ext cx="8280919"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Situado en el Cerro de Santa Ana, desde donde se tiene una impresionante panorámica de la ciudad. Como se está haciendo de noche, </a:t>
            </a:r>
            <a:r>
              <a:rPr lang="es-ES" i="1" dirty="0">
                <a:effectLst>
                  <a:glow rad="101600">
                    <a:schemeClr val="accent2">
                      <a:satMod val="175000"/>
                      <a:alpha val="40000"/>
                    </a:schemeClr>
                  </a:glow>
                  <a:outerShdw blurRad="38100" dist="38100" dir="2700000" algn="tl">
                    <a:srgbClr val="000000">
                      <a:alpha val="43137"/>
                    </a:srgbClr>
                  </a:outerShdw>
                </a:effectLst>
              </a:rPr>
              <a:t>hora es ya de que continuemos conociendo otras </a:t>
            </a:r>
            <a:r>
              <a:rPr lang="es-ES" i="1" dirty="0" smtClean="0">
                <a:effectLst>
                  <a:glow rad="101600">
                    <a:schemeClr val="accent2">
                      <a:satMod val="175000"/>
                      <a:alpha val="40000"/>
                    </a:schemeClr>
                  </a:glow>
                  <a:outerShdw blurRad="38100" dist="38100" dir="2700000" algn="tl">
                    <a:srgbClr val="000000">
                      <a:alpha val="43137"/>
                    </a:srgbClr>
                  </a:outerShdw>
                </a:effectLst>
              </a:rPr>
              <a:t>cosas </a:t>
            </a:r>
            <a:r>
              <a:rPr lang="es-ES" i="1" dirty="0">
                <a:effectLst>
                  <a:glow rad="101600">
                    <a:schemeClr val="accent2">
                      <a:satMod val="175000"/>
                      <a:alpha val="40000"/>
                    </a:schemeClr>
                  </a:glow>
                  <a:outerShdw blurRad="38100" dist="38100" dir="2700000" algn="tl">
                    <a:srgbClr val="000000">
                      <a:alpha val="43137"/>
                    </a:srgbClr>
                  </a:outerShdw>
                </a:effectLst>
              </a:rPr>
              <a:t>de </a:t>
            </a:r>
            <a:r>
              <a:rPr lang="es-ES" i="1" dirty="0" smtClean="0">
                <a:effectLst>
                  <a:glow rad="101600">
                    <a:schemeClr val="accent2">
                      <a:satMod val="175000"/>
                      <a:alpha val="40000"/>
                    </a:schemeClr>
                  </a:glow>
                  <a:outerShdw blurRad="38100" dist="38100" dir="2700000" algn="tl">
                    <a:srgbClr val="000000">
                      <a:alpha val="43137"/>
                    </a:srgbClr>
                  </a:outerShdw>
                </a:effectLst>
              </a:rPr>
              <a:t>esta ciudad </a:t>
            </a:r>
            <a:r>
              <a:rPr lang="es-ES" i="1" dirty="0">
                <a:effectLst>
                  <a:glow rad="101600">
                    <a:schemeClr val="accent2">
                      <a:satMod val="175000"/>
                      <a:alpha val="40000"/>
                    </a:schemeClr>
                  </a:glow>
                  <a:outerShdw blurRad="38100" dist="38100" dir="2700000" algn="tl">
                    <a:srgbClr val="000000">
                      <a:alpha val="43137"/>
                    </a:srgbClr>
                  </a:outerShdw>
                </a:effectLst>
              </a:rPr>
              <a:t>de las dos mentiras, pues ni </a:t>
            </a:r>
            <a:r>
              <a:rPr lang="es-ES" i="1" dirty="0" smtClean="0">
                <a:effectLst>
                  <a:glow rad="101600">
                    <a:schemeClr val="accent2">
                      <a:satMod val="175000"/>
                      <a:alpha val="40000"/>
                    </a:schemeClr>
                  </a:glow>
                  <a:outerShdw blurRad="38100" dist="38100" dir="2700000" algn="tl">
                    <a:srgbClr val="000000">
                      <a:alpha val="43137"/>
                    </a:srgbClr>
                  </a:outerShdw>
                </a:effectLst>
              </a:rPr>
              <a:t>tiene</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puerto, ni es llano.</a:t>
            </a:r>
          </a:p>
        </p:txBody>
      </p:sp>
    </p:spTree>
  </p:cSld>
  <p:clrMapOvr>
    <a:masterClrMapping/>
  </p:clrMapOvr>
  <mc:AlternateContent xmlns:mc="http://schemas.openxmlformats.org/markup-compatibility/2006" xmlns:p14="http://schemas.microsoft.com/office/powerpoint/2010/main">
    <mc:Choice Requires="p14">
      <p:transition spd="slow" p14:dur="2250" advTm="31000">
        <p14:warp/>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yo-Japan-Skyline-Night-Wallpaper[3] (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2">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2">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8" y="4300538"/>
            <a:ext cx="792125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Paseo de San Gregorio, se encuentra lo que en su día fue la Casa de Baños, hoy es una Oficina de Turismo y Atención Ciudadana.</a:t>
            </a:r>
          </a:p>
        </p:txBody>
      </p:sp>
    </p:spTree>
  </p:cSld>
  <p:clrMapOvr>
    <a:masterClrMapping/>
  </p:clrMapOvr>
  <mc:AlternateContent xmlns:mc="http://schemas.openxmlformats.org/markup-compatibility/2006" xmlns:p14="http://schemas.microsoft.com/office/powerpoint/2010/main">
    <mc:Choice Requires="p14">
      <p:transition spd="slow" p14:dur="2250" advTm="20000">
        <p:comb/>
      </p:transition>
    </mc:Choice>
    <mc:Fallback xmlns="">
      <p:transition spd="slow" advTm="2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52800304_extras_albumes_0_1024.jpg"/>
          <p:cNvPicPr>
            <a:picLocks noChangeAspect="1"/>
          </p:cNvPicPr>
          <p:nvPr/>
        </p:nvPicPr>
        <p:blipFill>
          <a:blip r:embed="rId2" cstate="print"/>
          <a:stretch>
            <a:fillRect/>
          </a:stretch>
        </p:blipFill>
        <p:spPr bwMode="auto">
          <a:xfrm>
            <a:off x="23889" y="0"/>
            <a:ext cx="9120111"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560"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 Baños es un antiguo balneario de agua agria medicinal que, en la actualidad, es utilizado como Oficina Municipal de Turismo. Es una obra arquitectónica que data de la época de Felipe II (1850).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comb/>
      </p:transition>
    </mc:Choice>
    <mc:Fallback xmlns="">
      <p:transition spd="slow" advTm="2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3774017_jpg_1000x1000_q85.jpg"/>
          <p:cNvPicPr>
            <a:picLocks noChangeAspect="1"/>
          </p:cNvPicPr>
          <p:nvPr/>
        </p:nvPicPr>
        <p:blipFill>
          <a:blip r:embed="rId2" cstate="print"/>
          <a:stretch>
            <a:fillRect/>
          </a:stretch>
        </p:blipFill>
        <p:spPr bwMode="auto">
          <a:xfrm>
            <a:off x="0" y="3117"/>
            <a:ext cx="9144000" cy="513726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5">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750" y="4084638"/>
            <a:ext cx="79914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monumento mas representativo en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de tiempos pasados y presentes, lo es sin duda La Fuente Agria, es tan antigua como la población y contar aquí su historia, se haría eterno.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win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ascacielos de Shinjuku forma de huevo.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alpha val="6392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preguntamos en la calle por el nombre de un manantial de agua carbónica    y ferruginosa, difícilmente quien nos conteste sabrá responder. Sin embargo, si la pregunta es por la Fuente Agria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la respuesta será inmediata.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ythroug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estaurante.jpg"/>
          <p:cNvPicPr>
            <a:picLocks noChangeAspect="1"/>
          </p:cNvPicPr>
          <p:nvPr/>
        </p:nvPicPr>
        <p:blipFill>
          <a:blip r:embed="rId2" cstate="print"/>
          <a:stretch>
            <a:fillRect/>
          </a:stretch>
        </p:blipFill>
        <p:spPr bwMode="auto">
          <a:xfrm>
            <a:off x="0" y="-596602"/>
            <a:ext cx="9144000" cy="6192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116340">
              <a:alpha val="5568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1520"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emblemático manantial, ubicado en pleno centro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no solo ha saciado la sed de generaciones, sino que se ha convertido en un símbolo de identidad para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87002023.jpg"/>
          <p:cNvPicPr>
            <a:picLocks noChangeAspect="1"/>
          </p:cNvPicPr>
          <p:nvPr/>
        </p:nvPicPr>
        <p:blipFill>
          <a:blip r:embed="rId2" cstate="print"/>
          <a:stretch>
            <a:fillRect/>
          </a:stretch>
        </p:blipFill>
        <p:spPr bwMode="auto">
          <a:xfrm>
            <a:off x="0" y="-308570"/>
            <a:ext cx="9144000" cy="5832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5">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Fuente Agria es el manantial más característico de la zona volcánica del Campo de Calatrava. Su origen se remonta a la actividad geológica de la zona hace millones de años que dio lugar a aguas carbónicas y ferruginosas, conocidas como «hervideros» por el burbujeo que producen al brotar.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lythrough dir="ou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 (1).jpg"/>
          <p:cNvPicPr>
            <a:picLocks noChangeAspect="1"/>
          </p:cNvPicPr>
          <p:nvPr/>
        </p:nvPicPr>
        <p:blipFill>
          <a:blip r:embed="rId2" cstate="print"/>
          <a:stretch>
            <a:fillRect/>
          </a:stretch>
        </p:blipFill>
        <p:spPr bwMode="auto">
          <a:xfrm>
            <a:off x="0" y="-236562"/>
            <a:ext cx="9144000" cy="56886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4">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Documentada desde el siglo XIV, la fuente ha sido testigo de la evolución de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desde su época como núcleo ganadero y textil hasta su desarrollo como ciudad industrial.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ferris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jardín naturaleza.jpg"/>
          <p:cNvPicPr>
            <a:picLocks noChangeAspect="1"/>
          </p:cNvPicPr>
          <p:nvPr/>
        </p:nvPicPr>
        <p:blipFill>
          <a:blip r:embed="rId2" cstate="print"/>
          <a:stretch>
            <a:fillRect/>
          </a:stretch>
        </p:blipFill>
        <p:spPr bwMode="auto">
          <a:xfrm>
            <a:off x="0" y="-452586"/>
            <a:ext cx="9144000" cy="612068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00B0F0">
              <a:alpha val="5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1">
              <a:lumMod val="65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576"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XVII, se realizaron las primeras obras para canalizar sus aguas, y desde entonces comenzó a usarse como balneario, siendo un punto de referencia para la población.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Akihabara.jpg"/>
          <p:cNvPicPr>
            <a:picLocks noChangeAspect="1"/>
          </p:cNvPicPr>
          <p:nvPr/>
        </p:nvPicPr>
        <p:blipFill>
          <a:blip r:embed="rId2" cstate="print"/>
          <a:stretch>
            <a:fillRect/>
          </a:stretch>
        </p:blipFill>
        <p:spPr bwMode="auto">
          <a:xfrm>
            <a:off x="0" y="-380578"/>
            <a:ext cx="9143999" cy="59046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Tokio Akihabara.jpg"/>
          <p:cNvPicPr>
            <a:picLocks noChangeAspect="1"/>
          </p:cNvPicPr>
          <p:nvPr/>
        </p:nvPicPr>
        <p:blipFill>
          <a:blip r:embed="rId2" cstate="print"/>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011910"/>
            <a:ext cx="8208912" cy="923330"/>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Su fama trascendió las fronteras comarcales gracias a médicos como Alfonso Limón Montero, quien en el siglo XVII destacó sus propiedades medicinales, y Carlos </a:t>
            </a:r>
            <a:r>
              <a:rPr lang="es-ES" i="1" dirty="0" err="1" smtClean="0">
                <a:effectLst>
                  <a:glow rad="101600">
                    <a:srgbClr val="C00000">
                      <a:alpha val="60000"/>
                    </a:srgbClr>
                  </a:glow>
                  <a:outerShdw blurRad="38100" dist="38100" dir="2700000" algn="tl">
                    <a:srgbClr val="000000">
                      <a:alpha val="43137"/>
                    </a:srgbClr>
                  </a:outerShdw>
                </a:effectLst>
              </a:rPr>
              <a:t>Mestre</a:t>
            </a:r>
            <a:r>
              <a:rPr lang="es-ES" i="1" dirty="0" smtClean="0">
                <a:effectLst>
                  <a:glow rad="101600">
                    <a:srgbClr val="C00000">
                      <a:alpha val="60000"/>
                    </a:srgbClr>
                  </a:glow>
                  <a:outerShdw blurRad="38100" dist="38100" dir="2700000" algn="tl">
                    <a:srgbClr val="000000">
                      <a:alpha val="43137"/>
                    </a:srgbClr>
                  </a:outerShdw>
                </a:effectLst>
              </a:rPr>
              <a:t> y Marzal, que en el siglo XIX promovió su uso terapéutico.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erris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6"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5000"/>
                                        <p:tgtEl>
                                          <p:spTgt spid="7"/>
                                        </p:tgtEl>
                                      </p:cBhvr>
                                    </p:animEffect>
                                  </p:childTnLst>
                                </p:cTn>
                              </p:par>
                              <p:par>
                                <p:cTn id="21" presetID="23" presetClass="entr" presetSubtype="28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0" fill="hold"/>
                                        <p:tgtEl>
                                          <p:spTgt spid="7"/>
                                        </p:tgtEl>
                                        <p:attrNameLst>
                                          <p:attrName>ppt_w</p:attrName>
                                        </p:attrNameLst>
                                      </p:cBhvr>
                                      <p:tavLst>
                                        <p:tav tm="0">
                                          <p:val>
                                            <p:strVal val="4/3*#ppt_w"/>
                                          </p:val>
                                        </p:tav>
                                        <p:tav tm="100000">
                                          <p:val>
                                            <p:strVal val="#ppt_w"/>
                                          </p:val>
                                        </p:tav>
                                      </p:tavLst>
                                    </p:anim>
                                    <p:anim calcmode="lin" valueType="num">
                                      <p:cBhvr>
                                        <p:cTn id="24" dur="5000" fill="hold"/>
                                        <p:tgtEl>
                                          <p:spTgt spid="7"/>
                                        </p:tgtEl>
                                        <p:attrNameLst>
                                          <p:attrName>ppt_h</p:attrName>
                                        </p:attrNameLst>
                                      </p:cBhvr>
                                      <p:tavLst>
                                        <p:tav tm="0">
                                          <p:val>
                                            <p:strVal val="4/3*#ppt_h"/>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jpg"/>
          <p:cNvPicPr>
            <a:picLocks noChangeAspect="1"/>
          </p:cNvPicPr>
          <p:nvPr/>
        </p:nvPicPr>
        <p:blipFill>
          <a:blip r:embed="rId2" cstate="print"/>
          <a:stretch>
            <a:fillRect/>
          </a:stretch>
        </p:blipFill>
        <p:spPr bwMode="auto">
          <a:xfrm>
            <a:off x="0" y="11113"/>
            <a:ext cx="9144000" cy="558497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827584" y="3795886"/>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día de hoy, la Fuente Agria continúa siendo un lugar emblemático en </a:t>
            </a:r>
            <a:r>
              <a:rPr lang="es-ES" i="1" dirty="0" err="1" smtClean="0">
                <a:effectLst>
                  <a:glow rad="101600">
                    <a:srgbClr val="C00000">
                      <a:alpha val="60000"/>
                    </a:srgbClr>
                  </a:glow>
                  <a:outerShdw blurRad="38100" dist="38100" dir="2700000" algn="tl">
                    <a:srgbClr val="000000">
                      <a:alpha val="43137"/>
                    </a:srgbClr>
                  </a:outerShdw>
                </a:effectLst>
              </a:rPr>
              <a:t>Puertollano</a:t>
            </a:r>
            <a:r>
              <a:rPr lang="es-ES" i="1" dirty="0" smtClean="0">
                <a:effectLst>
                  <a:glow rad="101600">
                    <a:srgbClr val="C00000">
                      <a:alpha val="60000"/>
                    </a:srgbClr>
                  </a:glow>
                  <a:outerShdw blurRad="38100" dist="38100" dir="2700000" algn="tl">
                    <a:srgbClr val="000000">
                      <a:alpha val="43137"/>
                    </a:srgbClr>
                  </a:outerShdw>
                </a:effectLst>
              </a:rPr>
              <a:t>. Ubicada en el céntrico Paseo de San Gregorio, su entorno ha sido cuidadosamente integrado en un espacio ajardinado que invita al paseo y a su disfrute.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21"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5000"/>
                                        <p:tgtEl>
                                          <p:spTgt spid="4"/>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coche de la calle Japó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654321">
              <a:alpha val="6078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1">
              <a:lumMod val="65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Paseo de san Gregorio es un paraíso terrenal que ha sido escenario de importantes acontecimientos de la ciudad, y de las vidas de sus </a:t>
            </a:r>
            <a:r>
              <a:rPr lang="es-ES" i="1" dirty="0" err="1" smtClean="0">
                <a:effectLst>
                  <a:glow rad="101600">
                    <a:srgbClr val="C00000">
                      <a:alpha val="60000"/>
                    </a:srgbClr>
                  </a:glow>
                  <a:outerShdw blurRad="38100" dist="38100" dir="2700000" algn="tl">
                    <a:srgbClr val="000000">
                      <a:alpha val="43137"/>
                    </a:srgbClr>
                  </a:outerShdw>
                </a:effectLst>
              </a:rPr>
              <a:t>transeuntes</a:t>
            </a:r>
            <a:r>
              <a:rPr lang="es-ES" i="1" dirty="0" smtClean="0">
                <a:effectLst>
                  <a:glow rad="101600">
                    <a:srgbClr val="C00000">
                      <a:alpha val="60000"/>
                    </a:srgbClr>
                  </a:glow>
                  <a:outerShdw blurRad="38100" dist="38100" dir="2700000" algn="tl">
                    <a:srgbClr val="000000">
                      <a:alpha val="43137"/>
                    </a:srgbClr>
                  </a:outerShdw>
                </a:effectLst>
              </a:rPr>
              <a:t>. El que más y el que menos, entre idas y venidas, habrá recorrido entre sus jardines una distancia como de aquí a Lima por menos.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conveyor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éro-2011-2012-Illustration-5_940.jpg"/>
          <p:cNvPicPr>
            <a:picLocks noChangeAspect="1"/>
          </p:cNvPicPr>
          <p:nvPr/>
        </p:nvPicPr>
        <p:blipFill>
          <a:blip r:embed="rId2" cstate="print"/>
          <a:stretch>
            <a:fillRect/>
          </a:stretch>
        </p:blipFill>
        <p:spPr bwMode="auto">
          <a:xfrm>
            <a:off x="0" y="-380578"/>
            <a:ext cx="9144000" cy="5832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9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día sin bajar al Paseo es un día incompleto, un día tristón porque carece de la alegría que dan las plantas, el rumor del agua en la Fuente Agria y las conversaciones de los paisanos. El Paseo alegra hasta a los pajarillos.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500"/>
                                        <p:tgtEl>
                                          <p:spTgt spid="5"/>
                                        </p:tgtEl>
                                      </p:cBhvr>
                                    </p:animEffect>
                                    <p:set>
                                      <p:cBhvr>
                                        <p:cTn id="7" dur="1" fill="hold">
                                          <p:stCondLst>
                                            <p:cond delay="44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coches de tráfico.jpg"/>
          <p:cNvPicPr>
            <a:picLocks noChangeAspect="1"/>
          </p:cNvPicPr>
          <p:nvPr/>
        </p:nvPicPr>
        <p:blipFill>
          <a:blip r:embed="rId2" cstate="print"/>
          <a:stretch>
            <a:fillRect/>
          </a:stretch>
        </p:blipFill>
        <p:spPr bwMode="auto">
          <a:xfrm>
            <a:off x="0" y="-596602"/>
            <a:ext cx="9144000"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1">
              <a:lumMod val="65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avenida 1º de mayo hasta la ermita de la Virgen de Gracia este espacio verde abarca una superficie de 46.000 metros cuadrados donde se identifican 125 tipos de plantas que suman más de un millar de árboles y más de un centenar de arbustos.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fallOve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Comercios.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143500"/>
          </a:xfrm>
          <a:prstGeom prst="rect">
            <a:avLst/>
          </a:prstGeom>
          <a:solidFill>
            <a:schemeClr val="accent1">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Veamos unas historias en el Paseo, en las décadas de los sesenta y setenta del pasado siglo. Los quioscos de ventas diversas eran un hervidero de chicos y grandes, cada uno buscando aquello que le satisfacía.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_Balletto-di-Milano-1.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regentes principales eran: </a:t>
            </a:r>
            <a:r>
              <a:rPr lang="es-ES" b="1" i="1" dirty="0" smtClean="0">
                <a:effectLst>
                  <a:glow rad="101600">
                    <a:srgbClr val="C00000">
                      <a:alpha val="60000"/>
                    </a:srgbClr>
                  </a:glow>
                  <a:outerShdw blurRad="38100" dist="38100" dir="2700000" algn="tl">
                    <a:srgbClr val="000000">
                      <a:alpha val="43137"/>
                    </a:srgbClr>
                  </a:outerShdw>
                </a:effectLst>
              </a:rPr>
              <a:t>Juanito,</a:t>
            </a:r>
            <a:r>
              <a:rPr lang="es-ES" i="1" dirty="0" smtClean="0">
                <a:effectLst>
                  <a:glow rad="101600">
                    <a:srgbClr val="C00000">
                      <a:alpha val="60000"/>
                    </a:srgbClr>
                  </a:glow>
                  <a:outerShdw blurRad="38100" dist="38100" dir="2700000" algn="tl">
                    <a:srgbClr val="000000">
                      <a:alpha val="43137"/>
                    </a:srgbClr>
                  </a:outerShdw>
                </a:effectLst>
              </a:rPr>
              <a:t> que vendía frutos secos y tenía la rara habilidad de, tras pesar su mercancía en la balanza, lanzar las pipas, almendras o cacahuetes al aire desde el platillo y recoger el montón al vuelo en un cucurucho de papel de estraza.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6" fill="hold" nodeType="withEffect">
                                  <p:stCondLst>
                                    <p:cond delay="0"/>
                                  </p:stCondLst>
                                  <p:childTnLst>
                                    <p:animEffect transition="out" filter="barn(inHorizont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2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Horizont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de-Ravel.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1">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011910"/>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Juanito</a:t>
            </a:r>
            <a:r>
              <a:rPr lang="es-ES" i="1" dirty="0" smtClean="0">
                <a:effectLst>
                  <a:glow rad="101600">
                    <a:srgbClr val="C00000">
                      <a:alpha val="60000"/>
                    </a:srgbClr>
                  </a:glow>
                  <a:outerShdw blurRad="38100" dist="38100" dir="2700000" algn="tl">
                    <a:srgbClr val="000000">
                      <a:alpha val="43137"/>
                    </a:srgbClr>
                  </a:outerShdw>
                </a:effectLst>
              </a:rPr>
              <a:t> tenía conversación melancólica de mozo viejo, hacía sus pinitos con la poesía popular y  justificaba su soltería con una prosa abigarrada con ínfulas de ensayo. Circulaba el rumor de que guardaba mucho dinero.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honeycomb/>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_-Ravel-2009.jpg"/>
          <p:cNvPicPr>
            <a:picLocks noChangeAspect="1"/>
          </p:cNvPicPr>
          <p:nvPr/>
        </p:nvPicPr>
        <p:blipFill>
          <a:blip r:embed="rId2" cstate="print"/>
          <a:stretch>
            <a:fillRect/>
          </a:stretch>
        </p:blipFill>
        <p:spPr bwMode="auto">
          <a:xfrm>
            <a:off x="0" y="-308570"/>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83918"/>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Paulino</a:t>
            </a:r>
            <a:r>
              <a:rPr lang="es-ES" i="1" dirty="0" smtClean="0">
                <a:effectLst>
                  <a:glow rad="101600">
                    <a:srgbClr val="C00000">
                      <a:alpha val="60000"/>
                    </a:srgbClr>
                  </a:glow>
                  <a:outerShdw blurRad="38100" dist="38100" dir="2700000" algn="tl">
                    <a:srgbClr val="000000">
                      <a:alpha val="43137"/>
                    </a:srgbClr>
                  </a:outerShdw>
                </a:effectLst>
              </a:rPr>
              <a:t> vendía novelas del oeste de Marcial Lafuente Estefanía, Keith </a:t>
            </a:r>
            <a:r>
              <a:rPr lang="es-ES" i="1" dirty="0" err="1" smtClean="0">
                <a:effectLst>
                  <a:glow rad="101600">
                    <a:srgbClr val="C00000">
                      <a:alpha val="60000"/>
                    </a:srgbClr>
                  </a:glow>
                  <a:outerShdw blurRad="38100" dist="38100" dir="2700000" algn="tl">
                    <a:srgbClr val="000000">
                      <a:alpha val="43137"/>
                    </a:srgbClr>
                  </a:outerShdw>
                </a:effectLst>
              </a:rPr>
              <a:t>Luger</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Silver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Kane</a:t>
            </a:r>
            <a:r>
              <a:rPr lang="es-ES" i="1" dirty="0" smtClean="0">
                <a:effectLst>
                  <a:glow rad="101600">
                    <a:srgbClr val="C00000">
                      <a:alpha val="60000"/>
                    </a:srgbClr>
                  </a:glow>
                  <a:outerShdw blurRad="38100" dist="38100" dir="2700000" algn="tl">
                    <a:srgbClr val="000000">
                      <a:alpha val="43137"/>
                    </a:srgbClr>
                  </a:outerShdw>
                </a:effectLst>
              </a:rPr>
              <a:t> y novelas amorosas de Corín Tellado o  cambiaba novelas  viejas por nuevas. También era lacónico en su modo de expresarse.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prism isContent="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lero-ravel-berbere3.jpg"/>
          <p:cNvPicPr>
            <a:picLocks noChangeAspect="1"/>
          </p:cNvPicPr>
          <p:nvPr/>
        </p:nvPicPr>
        <p:blipFill>
          <a:blip r:embed="rId3" cstate="print"/>
          <a:stretch>
            <a:fillRect/>
          </a:stretch>
        </p:blipFill>
        <p:spPr bwMode="auto">
          <a:xfrm>
            <a:off x="0" y="0"/>
            <a:ext cx="51435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5148064" cy="5143500"/>
          </a:xfrm>
          <a:prstGeom prst="rect">
            <a:avLst/>
          </a:prstGeom>
          <a:solidFill>
            <a:schemeClr val="tx2">
              <a:lumMod val="9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508104" y="1491630"/>
            <a:ext cx="3384376" cy="224676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Dora</a:t>
            </a:r>
            <a:r>
              <a:rPr lang="es-ES" sz="2000" i="1" dirty="0" smtClean="0">
                <a:effectLst>
                  <a:glow rad="101600">
                    <a:srgbClr val="C00000">
                      <a:alpha val="60000"/>
                    </a:srgbClr>
                  </a:glow>
                  <a:outerShdw blurRad="38100" dist="38100" dir="2700000" algn="tl">
                    <a:srgbClr val="000000">
                      <a:alpha val="43137"/>
                    </a:srgbClr>
                  </a:outerShdw>
                </a:effectLst>
              </a:rPr>
              <a:t> ponía al alcance de paladares exquisitos y bolsillos boyantes el genuino tabaco rubio americano, oiga, directamente desde las plantaciones sureñas.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prism isContent="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ndd16_09_120292.jpg"/>
          <p:cNvPicPr>
            <a:picLocks noChangeAspect="1"/>
          </p:cNvPicPr>
          <p:nvPr/>
        </p:nvPicPr>
        <p:blipFill>
          <a:blip r:embed="rId2" cstate="print"/>
          <a:stretch>
            <a:fillRect/>
          </a:stretch>
        </p:blipFill>
        <p:spPr bwMode="auto">
          <a:xfrm>
            <a:off x="0" y="-452586"/>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aledaños de la Concha de la Música plantaba sus reales </a:t>
            </a:r>
            <a:r>
              <a:rPr lang="es-ES" b="1" i="1" dirty="0" smtClean="0">
                <a:effectLst>
                  <a:glow rad="101600">
                    <a:srgbClr val="C00000">
                      <a:alpha val="60000"/>
                    </a:srgbClr>
                  </a:glow>
                  <a:outerShdw blurRad="38100" dist="38100" dir="2700000" algn="tl">
                    <a:srgbClr val="000000">
                      <a:alpha val="43137"/>
                    </a:srgbClr>
                  </a:outerShdw>
                </a:effectLst>
              </a:rPr>
              <a:t>El cartero</a:t>
            </a:r>
            <a:r>
              <a:rPr lang="es-ES" i="1" dirty="0" smtClean="0">
                <a:effectLst>
                  <a:glow rad="101600">
                    <a:srgbClr val="C00000">
                      <a:alpha val="60000"/>
                    </a:srgbClr>
                  </a:glow>
                  <a:outerShdw blurRad="38100" dist="38100" dir="2700000" algn="tl">
                    <a:srgbClr val="000000">
                      <a:alpha val="43137"/>
                    </a:srgbClr>
                  </a:outerShdw>
                </a:effectLst>
              </a:rPr>
              <a:t>, que comerciaba con el marisco, mayormente las quisquillas y los cangrejos de mar, que no eran tiempos de percebes ni cigalas.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prism dir="u"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palacio de congresos de arte.jpg"/>
          <p:cNvPicPr>
            <a:picLocks noChangeAspect="1"/>
          </p:cNvPicPr>
          <p:nvPr/>
        </p:nvPicPr>
        <p:blipFill>
          <a:blip r:embed="rId2" cstate="print"/>
          <a:stretch>
            <a:fillRect/>
          </a:stretch>
        </p:blipFill>
        <p:spPr bwMode="auto">
          <a:xfrm>
            <a:off x="0" y="-524594"/>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3">
              <a:lumMod val="50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2">
              <a:lumMod val="75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veladores se situaban en el espacio comprendido entre el Reloj de las Flores y la Concha de la Música, aquella Concha de eficaz cerramiento en la que la Banda de Música deleitaba a los melómanos bajo las batutas de D. Emilio Lozano y D. Ángel Parla.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pull/>
      </p:transition>
    </mc:Choice>
    <mc:Fallback xmlns="">
      <p:transition spd="slow" advTm="31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0.7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Suitengu Santuario.jpg"/>
          <p:cNvPicPr>
            <a:picLocks noChangeAspect="1"/>
          </p:cNvPicPr>
          <p:nvPr/>
        </p:nvPicPr>
        <p:blipFill>
          <a:blip r:embed="rId3" cstate="print"/>
          <a:stretch>
            <a:fillRect/>
          </a:stretch>
        </p:blipFill>
        <p:spPr bwMode="auto">
          <a:xfrm>
            <a:off x="0" y="-668610"/>
            <a:ext cx="9143999" cy="6192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2">
              <a:lumMod val="75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lumMod val="50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a:p>
            <a:pPr algn="ctr" fontAlgn="auto">
              <a:spcBef>
                <a:spcPts val="0"/>
              </a:spcBef>
              <a:spcAft>
                <a:spcPts val="0"/>
              </a:spcAft>
              <a:defRPr/>
            </a:pPr>
            <a:endParaRPr lang="es-ES" dirty="0">
              <a:ln>
                <a:solidFill>
                  <a:schemeClr val="bg1"/>
                </a:solidFill>
              </a:ln>
              <a:blipFill>
                <a:blip r:embed="rId4"/>
                <a:stretch>
                  <a:fillRect/>
                </a:stretch>
              </a:blipFill>
              <a:effectLst>
                <a:outerShdw blurRad="38100" dist="38100" dir="2700000" algn="tl">
                  <a:srgbClr val="000000">
                    <a:alpha val="43137"/>
                  </a:srgbClr>
                </a:outerShdw>
              </a:effectLst>
              <a:latin typeface="Monotype Corsiva" pitchFamily="66" charset="0"/>
            </a:endParaRPr>
          </a:p>
        </p:txBody>
      </p:sp>
      <p:sp>
        <p:nvSpPr>
          <p:cNvPr id="7" name="6 CuadroTexto"/>
          <p:cNvSpPr txBox="1"/>
          <p:nvPr/>
        </p:nvSpPr>
        <p:spPr>
          <a:xfrm>
            <a:off x="3143250" y="4660900"/>
            <a:ext cx="184150"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sz="2000">
              <a:effectLst>
                <a:outerShdw blurRad="38100" dist="38100" dir="2700000" algn="tl">
                  <a:srgbClr val="1F497D"/>
                </a:outerShdw>
              </a:effectLst>
              <a:latin typeface="Monotype Corsiva" pitchFamily="66" charset="0"/>
            </a:endParaRPr>
          </a:p>
        </p:txBody>
      </p:sp>
      <p:sp>
        <p:nvSpPr>
          <p:cNvPr id="8" name="7 CuadroTexto"/>
          <p:cNvSpPr txBox="1"/>
          <p:nvPr/>
        </p:nvSpPr>
        <p:spPr>
          <a:xfrm>
            <a:off x="1500188" y="4554538"/>
            <a:ext cx="2635250"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endParaRPr lang="es-ES" sz="2000">
              <a:solidFill>
                <a:srgbClr val="FF0000"/>
              </a:solidFill>
              <a:effectLst>
                <a:outerShdw blurRad="38100" dist="38100" dir="2700000" algn="tl">
                  <a:srgbClr val="FFFFFF"/>
                </a:outerShdw>
              </a:effectLst>
              <a:latin typeface="Monotype Corsiva" pitchFamily="66" charset="0"/>
            </a:endParaRPr>
          </a:p>
        </p:txBody>
      </p:sp>
      <p:sp>
        <p:nvSpPr>
          <p:cNvPr id="9" name="8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A poco que echemos atrás la mirada, nos vendrá al recuerdo un sinfín de ocasiones singulares de nuestra vida que tuvieron como escenario el Paseo. Caminando arriba y abajo, a izquierda y derecha, hemos desgastado sus baldosas y entre ellos me encuentro yo. ¡Qué recuerdos tan bonitos!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pull/>
      </p:transition>
    </mc:Choice>
    <mc:Fallback xmlns="">
      <p:transition spd="slow" advTm="3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Bolero2007.jpg"/>
          <p:cNvPicPr>
            <a:picLocks noChangeAspect="1"/>
          </p:cNvPicPr>
          <p:nvPr/>
        </p:nvPicPr>
        <p:blipFill>
          <a:blip r:embed="rId2" cstate="print"/>
          <a:stretch>
            <a:fillRect/>
          </a:stretch>
        </p:blipFill>
        <p:spPr bwMode="auto">
          <a:xfrm>
            <a:off x="0" y="-596602"/>
            <a:ext cx="9144000" cy="6192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1">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0825" y="4084638"/>
            <a:ext cx="871378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Gracias a la Exposición Universal de 1992 de Sevilla, el AVE tuvo su estación en </a:t>
            </a:r>
            <a:r>
              <a:rPr lang="es-ES" i="1" dirty="0" err="1">
                <a:effectLst>
                  <a:glow rad="101600">
                    <a:schemeClr val="accent2">
                      <a:satMod val="175000"/>
                      <a:alpha val="40000"/>
                    </a:schemeClr>
                  </a:glow>
                  <a:outerShdw blurRad="38100" dist="38100" dir="2700000" algn="tl">
                    <a:srgbClr val="1F497D"/>
                  </a:outerShdw>
                </a:effectLst>
              </a:rPr>
              <a:t>Puertollano</a:t>
            </a:r>
            <a:r>
              <a:rPr lang="es-ES" i="1" dirty="0">
                <a:effectLst>
                  <a:glow rad="101600">
                    <a:schemeClr val="accent2">
                      <a:satMod val="175000"/>
                      <a:alpha val="40000"/>
                    </a:schemeClr>
                  </a:glow>
                  <a:outerShdw blurRad="38100" dist="38100" dir="2700000" algn="tl">
                    <a:srgbClr val="1F497D"/>
                  </a:outerShdw>
                </a:effectLst>
              </a:rPr>
              <a:t> garantizando la comunicación con otras provincias y el aumento de población.</a:t>
            </a:r>
          </a:p>
        </p:txBody>
      </p:sp>
    </p:spTree>
  </p:cSld>
  <p:clrMapOvr>
    <a:masterClrMapping/>
  </p:clrMapOvr>
  <mc:AlternateContent xmlns:mc="http://schemas.openxmlformats.org/markup-compatibility/2006" xmlns:p14="http://schemas.microsoft.com/office/powerpoint/2010/main">
    <mc:Choice Requires="p14">
      <p:transition spd="slow" p14:dur="2250" advTm="24000">
        <p:cover/>
      </p:transition>
    </mc:Choice>
    <mc:Fallback xmlns="">
      <p:transition spd="slow" advTm="2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Japón jardín pinos.jpg"/>
          <p:cNvPicPr>
            <a:picLocks noChangeAspect="1"/>
          </p:cNvPicPr>
          <p:nvPr/>
        </p:nvPicPr>
        <p:blipFill>
          <a:blip r:embed="rId2" cstate="print"/>
          <a:srcRect/>
          <a:stretch>
            <a:fillRect/>
          </a:stretch>
        </p:blipFill>
        <p:spPr bwMode="auto">
          <a:xfrm>
            <a:off x="0" y="0"/>
            <a:ext cx="9144000" cy="5811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8313" y="4084638"/>
            <a:ext cx="81375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templo de Nuestra Señora de La Asunción, comenzó a edificarse en el siglo XVI sobre el terreno que ocupaba una pequeña iglesia, mencionada en 1245 en escritos de la Orden de Calatrava.</a:t>
            </a:r>
          </a:p>
        </p:txBody>
      </p:sp>
    </p:spTree>
  </p:cSld>
  <p:clrMapOvr>
    <a:masterClrMapping/>
  </p:clrMapOvr>
  <mc:AlternateContent xmlns:mc="http://schemas.openxmlformats.org/markup-compatibility/2006" xmlns:p14="http://schemas.microsoft.com/office/powerpoint/2010/main">
    <mc:Choice Requires="p14">
      <p:transition spd="slow" p14:dur="2250" advTm="26000">
        <p:cover/>
      </p:transition>
    </mc:Choice>
    <mc:Fallback xmlns="">
      <p:transition spd="slow" advTm="26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noche puente.jpg"/>
          <p:cNvPicPr>
            <a:picLocks noChangeAspect="1"/>
          </p:cNvPicPr>
          <p:nvPr/>
        </p:nvPicPr>
        <p:blipFill>
          <a:blip r:embed="rId2" cstate="print"/>
          <a:srcRect/>
          <a:stretch>
            <a:fillRect/>
          </a:stretch>
        </p:blipFill>
        <p:spPr bwMode="auto">
          <a:xfrm>
            <a:off x="0" y="6350"/>
            <a:ext cx="9144000" cy="51308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accent6">
              <a:lumMod val="40000"/>
              <a:lumOff val="60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2">
              <a:lumMod val="40000"/>
              <a:lumOff val="60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288" y="4587875"/>
            <a:ext cx="7633096"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estilo es gótico decadente en el interior, y renacentista en su exterior.</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6000">
        <p15:prstTrans prst="pageCurlDoub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0.7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1435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maurice-ravel-classical-4310357-o.jpg"/>
          <p:cNvPicPr>
            <a:picLocks noChangeAspect="1"/>
          </p:cNvPicPr>
          <p:nvPr/>
        </p:nvPicPr>
        <p:blipFill>
          <a:blip r:embed="rId2" cstate="print"/>
          <a:stretch>
            <a:fillRect/>
          </a:stretch>
        </p:blipFill>
        <p:spPr bwMode="auto">
          <a:xfrm>
            <a:off x="0" y="-308570"/>
            <a:ext cx="9144000"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bg2">
              <a:lumMod val="40000"/>
              <a:lumOff val="6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011910"/>
            <a:ext cx="792088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una de las ciudades españolas mejor comunicadas, cuenta con: La estación de tren AVE/Renfe </a:t>
            </a:r>
            <a:r>
              <a:rPr lang="es-ES" i="1" dirty="0" err="1">
                <a:effectLst>
                  <a:glow rad="101600">
                    <a:schemeClr val="accent2">
                      <a:satMod val="175000"/>
                      <a:alpha val="40000"/>
                    </a:schemeClr>
                  </a:glow>
                  <a:outerShdw blurRad="38100" dist="38100" dir="2700000" algn="tl">
                    <a:srgbClr val="000000">
                      <a:alpha val="43137"/>
                    </a:srgbClr>
                  </a:outerShdw>
                </a:effectLst>
              </a:rPr>
              <a:t>Puertollano</a:t>
            </a:r>
            <a:r>
              <a:rPr lang="es-ES" i="1" dirty="0">
                <a:effectLst>
                  <a:glow rad="101600">
                    <a:schemeClr val="accent2">
                      <a:satMod val="175000"/>
                      <a:alpha val="40000"/>
                    </a:schemeClr>
                  </a:glow>
                  <a:outerShdw blurRad="38100" dist="38100" dir="2700000" algn="tl">
                    <a:srgbClr val="000000">
                      <a:alpha val="43137"/>
                    </a:srgbClr>
                  </a:outerShdw>
                </a:effectLst>
              </a:rPr>
              <a:t>. AVE Madrid-Sevilla, AVE </a:t>
            </a:r>
            <a:r>
              <a:rPr lang="es-ES" i="1" dirty="0" smtClean="0">
                <a:effectLst>
                  <a:glow rad="101600">
                    <a:schemeClr val="accent2">
                      <a:satMod val="175000"/>
                      <a:alpha val="40000"/>
                    </a:schemeClr>
                  </a:glow>
                  <a:outerShdw blurRad="38100" dist="38100" dir="2700000" algn="tl">
                    <a:srgbClr val="000000">
                      <a:alpha val="43137"/>
                    </a:srgbClr>
                  </a:outerShdw>
                </a:effectLst>
              </a:rPr>
              <a:t>Madrid-Málaga, y </a:t>
            </a:r>
            <a:r>
              <a:rPr lang="es-ES" i="1" dirty="0" smtClean="0">
                <a:effectLst>
                  <a:glow rad="101600">
                    <a:schemeClr val="accent2">
                      <a:satMod val="175000"/>
                      <a:alpha val="40000"/>
                    </a:schemeClr>
                  </a:glow>
                  <a:outerShdw blurRad="38100" dist="38100" dir="2700000" algn="tl">
                    <a:srgbClr val="1F497D"/>
                  </a:outerShdw>
                </a:effectLst>
              </a:rPr>
              <a:t>trenes AVE que unen </a:t>
            </a:r>
            <a:r>
              <a:rPr lang="es-ES" i="1" dirty="0" err="1" smtClean="0">
                <a:effectLst>
                  <a:glow rad="101600">
                    <a:schemeClr val="accent2">
                      <a:satMod val="175000"/>
                      <a:alpha val="40000"/>
                    </a:schemeClr>
                  </a:glow>
                  <a:outerShdw blurRad="38100" dist="38100" dir="2700000" algn="tl">
                    <a:srgbClr val="1F497D"/>
                  </a:outerShdw>
                </a:effectLst>
              </a:rPr>
              <a:t>Puertollano</a:t>
            </a:r>
            <a:r>
              <a:rPr lang="es-ES" i="1" dirty="0" smtClean="0">
                <a:effectLst>
                  <a:glow rad="101600">
                    <a:schemeClr val="accent2">
                      <a:satMod val="175000"/>
                      <a:alpha val="40000"/>
                    </a:schemeClr>
                  </a:glow>
                  <a:outerShdw blurRad="38100" dist="38100" dir="2700000" algn="tl">
                    <a:srgbClr val="1F497D"/>
                  </a:outerShdw>
                </a:effectLst>
              </a:rPr>
              <a:t> con Valencia y Barcelona.</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kio centro de la ciudad crepuscular.jpg"/>
          <p:cNvPicPr>
            <a:picLocks noChangeAspect="1"/>
          </p:cNvPicPr>
          <p:nvPr/>
        </p:nvPicPr>
        <p:blipFill>
          <a:blip r:embed="rId2" cstate="print"/>
          <a:stretch>
            <a:fillRect/>
          </a:stretch>
        </p:blipFill>
        <p:spPr bwMode="auto">
          <a:xfrm>
            <a:off x="0" y="-380578"/>
            <a:ext cx="9144000" cy="59766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rgbClr val="00B0F0">
              <a:alpha val="61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143500"/>
          </a:xfrm>
          <a:prstGeom prst="rect">
            <a:avLst/>
          </a:prstGeom>
          <a:solidFill>
            <a:schemeClr val="accent3">
              <a:lumMod val="50000"/>
              <a:alpha val="6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3651870"/>
            <a:ext cx="8280722" cy="132343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Y trenes </a:t>
            </a:r>
            <a:r>
              <a:rPr lang="es-ES" sz="2000" i="1" dirty="0" err="1">
                <a:effectLst>
                  <a:glow rad="101600">
                    <a:schemeClr val="accent2">
                      <a:satMod val="175000"/>
                      <a:alpha val="40000"/>
                    </a:schemeClr>
                  </a:glow>
                  <a:outerShdw blurRad="38100" dist="38100" dir="2700000" algn="tl">
                    <a:srgbClr val="000000">
                      <a:alpha val="43137"/>
                    </a:srgbClr>
                  </a:outerShdw>
                </a:effectLst>
              </a:rPr>
              <a:t>Á</a:t>
            </a:r>
            <a:r>
              <a:rPr lang="es-ES" sz="2000" i="1" dirty="0" err="1" smtClean="0">
                <a:effectLst>
                  <a:glow rad="101600">
                    <a:schemeClr val="accent2">
                      <a:satMod val="175000"/>
                      <a:alpha val="40000"/>
                    </a:schemeClr>
                  </a:glow>
                  <a:outerShdw blurRad="38100" dist="38100" dir="2700000" algn="tl">
                    <a:srgbClr val="000000">
                      <a:alpha val="43137"/>
                    </a:srgbClr>
                  </a:outerShdw>
                </a:effectLst>
              </a:rPr>
              <a:t>lvia</a:t>
            </a:r>
            <a:r>
              <a:rPr lang="es-ES" sz="2000" i="1" dirty="0" smtClean="0">
                <a:effectLst>
                  <a:glow rad="101600">
                    <a:schemeClr val="accent2">
                      <a:satMod val="175000"/>
                      <a:alpha val="40000"/>
                    </a:schemeClr>
                  </a:glow>
                  <a:outerShdw blurRad="38100" dist="38100" dir="2700000" algn="tl">
                    <a:srgbClr val="000000">
                      <a:alpha val="43137"/>
                    </a:srgbClr>
                  </a:outerShdw>
                </a:effectLst>
              </a:rPr>
              <a:t> </a:t>
            </a:r>
            <a:r>
              <a:rPr lang="es-ES" sz="2000" i="1" dirty="0">
                <a:effectLst>
                  <a:glow rad="101600">
                    <a:schemeClr val="accent2">
                      <a:satMod val="175000"/>
                      <a:alpha val="40000"/>
                    </a:schemeClr>
                  </a:glow>
                  <a:outerShdw blurRad="38100" dist="38100" dir="2700000" algn="tl">
                    <a:srgbClr val="000000">
                      <a:alpha val="43137"/>
                    </a:srgbClr>
                  </a:outerShdw>
                </a:effectLst>
              </a:rPr>
              <a:t>y </a:t>
            </a:r>
            <a:r>
              <a:rPr lang="es-ES" sz="2000" i="1" dirty="0" err="1" smtClean="0">
                <a:effectLst>
                  <a:glow rad="101600">
                    <a:schemeClr val="accent2">
                      <a:satMod val="175000"/>
                      <a:alpha val="40000"/>
                    </a:schemeClr>
                  </a:glow>
                  <a:outerShdw blurRad="38100" dist="38100" dir="2700000" algn="tl">
                    <a:srgbClr val="000000">
                      <a:alpha val="43137"/>
                    </a:srgbClr>
                  </a:outerShdw>
                </a:effectLst>
              </a:rPr>
              <a:t>Altária</a:t>
            </a:r>
            <a:r>
              <a:rPr lang="es-ES" sz="2000" i="1" dirty="0" smtClean="0">
                <a:effectLst>
                  <a:glow rad="101600">
                    <a:schemeClr val="accent2">
                      <a:satMod val="175000"/>
                      <a:alpha val="40000"/>
                    </a:schemeClr>
                  </a:glow>
                  <a:outerShdw blurRad="38100" dist="38100" dir="2700000" algn="tl">
                    <a:srgbClr val="000000">
                      <a:alpha val="43137"/>
                    </a:srgbClr>
                  </a:outerShdw>
                </a:effectLst>
              </a:rPr>
              <a:t> </a:t>
            </a:r>
            <a:r>
              <a:rPr lang="es-ES" sz="2000" i="1" dirty="0">
                <a:effectLst>
                  <a:glow rad="101600">
                    <a:schemeClr val="accent2">
                      <a:satMod val="175000"/>
                      <a:alpha val="40000"/>
                    </a:schemeClr>
                  </a:glow>
                  <a:outerShdw blurRad="38100" dist="38100" dir="2700000" algn="tl">
                    <a:srgbClr val="000000">
                      <a:alpha val="43137"/>
                    </a:srgbClr>
                  </a:outerShdw>
                </a:effectLst>
              </a:rPr>
              <a:t>que unen a través de </a:t>
            </a:r>
            <a:r>
              <a:rPr lang="es-ES" sz="2000" i="1" dirty="0" err="1">
                <a:effectLst>
                  <a:glow rad="101600">
                    <a:schemeClr val="accent2">
                      <a:satMod val="175000"/>
                      <a:alpha val="40000"/>
                    </a:schemeClr>
                  </a:glow>
                  <a:outerShdw blurRad="38100" dist="38100" dir="2700000" algn="tl">
                    <a:srgbClr val="000000">
                      <a:alpha val="43137"/>
                    </a:srgbClr>
                  </a:outerShdw>
                </a:effectLst>
              </a:rPr>
              <a:t>Puertollano</a:t>
            </a:r>
            <a:r>
              <a:rPr lang="es-ES" sz="2000" i="1" dirty="0">
                <a:effectLst>
                  <a:glow rad="101600">
                    <a:schemeClr val="accent2">
                      <a:satMod val="175000"/>
                      <a:alpha val="40000"/>
                    </a:schemeClr>
                  </a:glow>
                  <a:outerShdw blurRad="38100" dist="38100" dir="2700000" algn="tl">
                    <a:srgbClr val="000000">
                      <a:alpha val="43137"/>
                    </a:srgbClr>
                  </a:outerShdw>
                </a:effectLst>
              </a:rPr>
              <a:t> a Madrid con Granada, Algeciras, Cádiz y </a:t>
            </a:r>
            <a:r>
              <a:rPr lang="es-ES" sz="2000" i="1" dirty="0" smtClean="0">
                <a:effectLst>
                  <a:glow rad="101600">
                    <a:schemeClr val="accent2">
                      <a:satMod val="175000"/>
                      <a:alpha val="40000"/>
                    </a:schemeClr>
                  </a:glow>
                  <a:outerShdw blurRad="38100" dist="38100" dir="2700000" algn="tl">
                    <a:srgbClr val="000000">
                      <a:alpha val="43137"/>
                    </a:srgbClr>
                  </a:outerShdw>
                </a:effectLst>
              </a:rPr>
              <a:t>Huelva. ¿Cuántas ciudades tienen tan buena comunicación férrea como esta? Déjame que lo piense…. Tal vez ninguna.</a:t>
            </a:r>
            <a:endParaRPr lang="es-ES" sz="2000"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dir="ou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0.7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2339751" y="0"/>
            <a:ext cx="4392489" cy="699542"/>
          </a:xfrm>
          <a:prstGeom prst="rect">
            <a:avLst/>
          </a:prstGeom>
        </p:spPr>
        <p:txBody>
          <a:bodyPr wrap="none" fromWordArt="1">
            <a:prstTxWarp prst="textDeflate">
              <a:avLst>
                <a:gd name="adj" fmla="val 24903"/>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2699792" y="843558"/>
            <a:ext cx="3528392" cy="576064"/>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907704" y="1779662"/>
            <a:ext cx="5544616" cy="576064"/>
          </a:xfrm>
          <a:prstGeom prst="rect">
            <a:avLst/>
          </a:prstGeom>
        </p:spPr>
        <p:txBody>
          <a:bodyPr wrap="none" fromWordArt="1">
            <a:prstTxWarp prst="textCanUp">
              <a:avLst>
                <a:gd name="adj" fmla="val 78018"/>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El amor de Laura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835696" y="3003798"/>
            <a:ext cx="4464496" cy="648072"/>
          </a:xfrm>
          <a:prstGeom prst="rect">
            <a:avLst/>
          </a:prstGeom>
        </p:spPr>
        <p:txBody>
          <a:bodyPr wrap="none" fromWordArt="1">
            <a:prstTxWarp prst="textCanDown">
              <a:avLst>
                <a:gd name="adj" fmla="val 5185"/>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A pesar de todo</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979712" y="3651870"/>
            <a:ext cx="5184576" cy="613346"/>
          </a:xfrm>
          <a:prstGeom prst="rect">
            <a:avLst/>
          </a:prstGeom>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190500" h="38100"/>
          </a:sp3d>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Reserva el último baile para mí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907704" y="2427734"/>
            <a:ext cx="4680519" cy="54667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Bésame mucho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4"/>
          <p:cNvSpPr>
            <a:spLocks noChangeArrowheads="1" noChangeShapeType="1" noTextEdit="1"/>
          </p:cNvSpPr>
          <p:nvPr/>
        </p:nvSpPr>
        <p:spPr bwMode="auto">
          <a:xfrm>
            <a:off x="2195736" y="4299942"/>
            <a:ext cx="4824536" cy="504056"/>
          </a:xfrm>
          <a:prstGeom prst="rect">
            <a:avLst/>
          </a:prstGeom>
        </p:spPr>
        <p:txBody>
          <a:bodyPr wrap="none" fromWordArt="1">
            <a:prstTxWarp prst="textCanUp">
              <a:avLst>
                <a:gd name="adj" fmla="val 78018"/>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Paco de Lucía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23" presetClass="entr" presetSubtype="16"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 calcmode="lin" valueType="num">
                                      <p:cBhvr>
                                        <p:cTn id="21" dur="2000" fill="hold"/>
                                        <p:tgtEl>
                                          <p:spTgt spid="78852"/>
                                        </p:tgtEl>
                                        <p:attrNameLst>
                                          <p:attrName>ppt_w</p:attrName>
                                        </p:attrNameLst>
                                      </p:cBhvr>
                                      <p:tavLst>
                                        <p:tav tm="0">
                                          <p:val>
                                            <p:fltVal val="0"/>
                                          </p:val>
                                        </p:tav>
                                        <p:tav tm="100000">
                                          <p:val>
                                            <p:strVal val="#ppt_w"/>
                                          </p:val>
                                        </p:tav>
                                      </p:tavLst>
                                    </p:anim>
                                    <p:anim calcmode="lin" valueType="num">
                                      <p:cBhvr>
                                        <p:cTn id="22" dur="2000" fill="hold"/>
                                        <p:tgtEl>
                                          <p:spTgt spid="78852"/>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23" presetClass="entr" presetSubtype="16" fill="hold"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fltVal val="0"/>
                                          </p:val>
                                        </p:tav>
                                        <p:tav tm="100000">
                                          <p:val>
                                            <p:strVal val="#ppt_h"/>
                                          </p:val>
                                        </p:tav>
                                      </p:tavLst>
                                    </p:anim>
                                  </p:childTnLst>
                                </p:cTn>
                              </p:par>
                            </p:childTnLst>
                          </p:cTn>
                        </p:par>
                        <p:par>
                          <p:cTn id="28" fill="hold">
                            <p:stCondLst>
                              <p:cond delay="9500"/>
                            </p:stCondLst>
                            <p:childTnLst>
                              <p:par>
                                <p:cTn id="29" presetID="23" presetClass="entr" presetSubtype="16" fill="hold" nodeType="afterEffect">
                                  <p:stCondLst>
                                    <p:cond delay="500"/>
                                  </p:stCondLst>
                                  <p:childTnLst>
                                    <p:set>
                                      <p:cBhvr>
                                        <p:cTn id="30" dur="1" fill="hold">
                                          <p:stCondLst>
                                            <p:cond delay="0"/>
                                          </p:stCondLst>
                                        </p:cTn>
                                        <p:tgtEl>
                                          <p:spTgt spid="78854"/>
                                        </p:tgtEl>
                                        <p:attrNameLst>
                                          <p:attrName>style.visibility</p:attrName>
                                        </p:attrNameLst>
                                      </p:cBhvr>
                                      <p:to>
                                        <p:strVal val="visible"/>
                                      </p:to>
                                    </p:set>
                                    <p:anim calcmode="lin" valueType="num">
                                      <p:cBhvr>
                                        <p:cTn id="31" dur="2000" fill="hold"/>
                                        <p:tgtEl>
                                          <p:spTgt spid="78854"/>
                                        </p:tgtEl>
                                        <p:attrNameLst>
                                          <p:attrName>ppt_w</p:attrName>
                                        </p:attrNameLst>
                                      </p:cBhvr>
                                      <p:tavLst>
                                        <p:tav tm="0">
                                          <p:val>
                                            <p:fltVal val="0"/>
                                          </p:val>
                                        </p:tav>
                                        <p:tav tm="100000">
                                          <p:val>
                                            <p:strVal val="#ppt_w"/>
                                          </p:val>
                                        </p:tav>
                                      </p:tavLst>
                                    </p:anim>
                                    <p:anim calcmode="lin" valueType="num">
                                      <p:cBhvr>
                                        <p:cTn id="32" dur="2000" fill="hold"/>
                                        <p:tgtEl>
                                          <p:spTgt spid="78854"/>
                                        </p:tgtEl>
                                        <p:attrNameLst>
                                          <p:attrName>ppt_h</p:attrName>
                                        </p:attrNameLst>
                                      </p:cBhvr>
                                      <p:tavLst>
                                        <p:tav tm="0">
                                          <p:val>
                                            <p:fltVal val="0"/>
                                          </p:val>
                                        </p:tav>
                                        <p:tav tm="100000">
                                          <p:val>
                                            <p:strVal val="#ppt_h"/>
                                          </p:val>
                                        </p:tav>
                                      </p:tavLst>
                                    </p:anim>
                                  </p:childTnLst>
                                </p:cTn>
                              </p:par>
                            </p:childTnLst>
                          </p:cTn>
                        </p:par>
                        <p:par>
                          <p:cTn id="33" fill="hold">
                            <p:stCondLst>
                              <p:cond delay="12000"/>
                            </p:stCondLst>
                            <p:childTnLst>
                              <p:par>
                                <p:cTn id="34" presetID="23" presetClass="entr" presetSubtype="16" fill="hold" nodeType="afterEffect">
                                  <p:stCondLst>
                                    <p:cond delay="500"/>
                                  </p:stCondLst>
                                  <p:childTnLst>
                                    <p:set>
                                      <p:cBhvr>
                                        <p:cTn id="35" dur="1" fill="hold">
                                          <p:stCondLst>
                                            <p:cond delay="0"/>
                                          </p:stCondLst>
                                        </p:cTn>
                                        <p:tgtEl>
                                          <p:spTgt spid="78855"/>
                                        </p:tgtEl>
                                        <p:attrNameLst>
                                          <p:attrName>style.visibility</p:attrName>
                                        </p:attrNameLst>
                                      </p:cBhvr>
                                      <p:to>
                                        <p:strVal val="visible"/>
                                      </p:to>
                                    </p:set>
                                    <p:anim calcmode="lin" valueType="num">
                                      <p:cBhvr>
                                        <p:cTn id="36" dur="2000" fill="hold"/>
                                        <p:tgtEl>
                                          <p:spTgt spid="78855"/>
                                        </p:tgtEl>
                                        <p:attrNameLst>
                                          <p:attrName>ppt_w</p:attrName>
                                        </p:attrNameLst>
                                      </p:cBhvr>
                                      <p:tavLst>
                                        <p:tav tm="0">
                                          <p:val>
                                            <p:fltVal val="0"/>
                                          </p:val>
                                        </p:tav>
                                        <p:tav tm="100000">
                                          <p:val>
                                            <p:strVal val="#ppt_w"/>
                                          </p:val>
                                        </p:tav>
                                      </p:tavLst>
                                    </p:anim>
                                    <p:anim calcmode="lin" valueType="num">
                                      <p:cBhvr>
                                        <p:cTn id="37" dur="2000" fill="hold"/>
                                        <p:tgtEl>
                                          <p:spTgt spid="78855"/>
                                        </p:tgtEl>
                                        <p:attrNameLst>
                                          <p:attrName>ppt_h</p:attrName>
                                        </p:attrNameLst>
                                      </p:cBhvr>
                                      <p:tavLst>
                                        <p:tav tm="0">
                                          <p:val>
                                            <p:fltVal val="0"/>
                                          </p:val>
                                        </p:tav>
                                        <p:tav tm="100000">
                                          <p:val>
                                            <p:strVal val="#ppt_h"/>
                                          </p:val>
                                        </p:tav>
                                      </p:tavLst>
                                    </p:anim>
                                  </p:childTnLst>
                                </p:cTn>
                              </p:par>
                            </p:childTnLst>
                          </p:cTn>
                        </p:par>
                        <p:par>
                          <p:cTn id="38" fill="hold">
                            <p:stCondLst>
                              <p:cond delay="14500"/>
                            </p:stCondLst>
                            <p:childTnLst>
                              <p:par>
                                <p:cTn id="39" presetID="23" presetClass="entr" presetSubtype="16" fill="hold" nodeType="afterEffect">
                                  <p:stCondLst>
                                    <p:cond delay="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7586"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7587"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758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a:ln w="9525">
            <a:noFill/>
            <a:miter lim="800000"/>
            <a:headEnd/>
            <a:tailEnd/>
          </a:ln>
        </p:spPr>
      </p:pic>
      <p:sp>
        <p:nvSpPr>
          <p:cNvPr id="67589"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7590"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7591"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67592"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67593"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67594"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67595"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67596"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2333</TotalTime>
  <Words>2357</Words>
  <Application>Microsoft Office PowerPoint</Application>
  <PresentationFormat>Presentación en pantalla (16:9)</PresentationFormat>
  <Paragraphs>103</Paragraphs>
  <Slides>59</Slides>
  <Notes>4</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59</vt:i4>
      </vt:variant>
    </vt:vector>
  </HeadingPairs>
  <TitlesOfParts>
    <vt:vector size="70" baseType="lpstr">
      <vt:lpstr>Arial</vt:lpstr>
      <vt:lpstr>Arial Black</vt:lpstr>
      <vt:lpstr>Calibri</vt:lpstr>
      <vt:lpstr>High Tower Text</vt:lpstr>
      <vt:lpstr>Highlight LET</vt:lpstr>
      <vt:lpstr>Kristen ITC</vt:lpstr>
      <vt:lpstr>Lucida Bright</vt:lpstr>
      <vt:lpstr>Monotype Corsiva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256</cp:revision>
  <dcterms:created xsi:type="dcterms:W3CDTF">2015-01-10T21:31:26Z</dcterms:created>
  <dcterms:modified xsi:type="dcterms:W3CDTF">2025-05-29T11:26:38Z</dcterms:modified>
</cp:coreProperties>
</file>