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5"/>
  </p:notesMasterIdLst>
  <p:sldIdLst>
    <p:sldId id="479" r:id="rId3"/>
    <p:sldId id="481" r:id="rId4"/>
    <p:sldId id="336" r:id="rId5"/>
    <p:sldId id="441" r:id="rId6"/>
    <p:sldId id="442" r:id="rId7"/>
    <p:sldId id="443" r:id="rId8"/>
    <p:sldId id="444" r:id="rId9"/>
    <p:sldId id="445" r:id="rId10"/>
    <p:sldId id="446" r:id="rId11"/>
    <p:sldId id="451" r:id="rId12"/>
    <p:sldId id="448" r:id="rId13"/>
    <p:sldId id="449" r:id="rId14"/>
    <p:sldId id="447" r:id="rId15"/>
    <p:sldId id="450" r:id="rId16"/>
    <p:sldId id="452" r:id="rId17"/>
    <p:sldId id="454" r:id="rId18"/>
    <p:sldId id="453" r:id="rId19"/>
    <p:sldId id="455" r:id="rId20"/>
    <p:sldId id="456" r:id="rId21"/>
    <p:sldId id="458" r:id="rId22"/>
    <p:sldId id="457" r:id="rId23"/>
    <p:sldId id="461" r:id="rId24"/>
    <p:sldId id="460" r:id="rId25"/>
    <p:sldId id="469" r:id="rId26"/>
    <p:sldId id="464" r:id="rId27"/>
    <p:sldId id="465" r:id="rId28"/>
    <p:sldId id="459" r:id="rId29"/>
    <p:sldId id="474" r:id="rId30"/>
    <p:sldId id="473" r:id="rId31"/>
    <p:sldId id="476" r:id="rId32"/>
    <p:sldId id="480" r:id="rId33"/>
    <p:sldId id="482" r:id="rId34"/>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95h3GAyFK2yUF1V3F7TZdQ==" hashData="uI8DoGNfsTxcWGrvIp0eIQUtZCc="/>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703" autoAdjust="0"/>
    <p:restoredTop sz="96338" autoAdjust="0"/>
  </p:normalViewPr>
  <p:slideViewPr>
    <p:cSldViewPr>
      <p:cViewPr>
        <p:scale>
          <a:sx n="60" d="100"/>
          <a:sy n="60" d="100"/>
        </p:scale>
        <p:origin x="840" y="49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CA2D4F5B-AD1D-4AD5-ABAD-7BD85781AC0D}" type="datetimeFigureOut">
              <a:rPr lang="es-ES"/>
              <a:pPr>
                <a:defRPr/>
              </a:pPr>
              <a:t>17/11/2023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B290B369-3F21-414D-B431-6796D6D79FAD}"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0C217E7C-B592-4683-940B-CCE238CB96F7}" type="datetimeFigureOut">
              <a:rPr lang="es-ES"/>
              <a:pPr>
                <a:defRPr/>
              </a:pPr>
              <a:t>17/11/2023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5058799-CA5C-40E6-9DF2-37D36C4E9D12}" type="slidenum">
              <a:rPr lang="es-ES"/>
              <a:pPr>
                <a:defRPr/>
              </a:pPr>
              <a:t>‹Nº›</a:t>
            </a:fld>
            <a:endParaRPr lang="es-ES"/>
          </a:p>
        </p:txBody>
      </p:sp>
    </p:spTree>
  </p:cSld>
  <p:clrMapOvr>
    <a:masterClrMapping/>
  </p:clrMapOvr>
  <p:transition spd="med"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131BC2E-940A-4181-A041-571C506F93DD}" type="datetimeFigureOut">
              <a:rPr lang="es-ES"/>
              <a:pPr>
                <a:defRPr/>
              </a:pPr>
              <a:t>17/11/2023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3035BD3-31B1-441E-9A52-47C9196CCAE0}" type="slidenum">
              <a:rPr lang="es-ES"/>
              <a:pPr>
                <a:defRPr/>
              </a:pPr>
              <a:t>‹Nº›</a:t>
            </a:fld>
            <a:endParaRPr lang="es-ES"/>
          </a:p>
        </p:txBody>
      </p:sp>
    </p:spTree>
  </p:cSld>
  <p:clrMapOvr>
    <a:masterClrMapping/>
  </p:clrMapOvr>
  <p:transition spd="med"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A215303-AA83-45CC-A517-D52F94A6074B}" type="datetimeFigureOut">
              <a:rPr lang="es-ES"/>
              <a:pPr>
                <a:defRPr/>
              </a:pPr>
              <a:t>17/11/2023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83C06D4-3E0C-42A0-BF4E-A297C46975BD}" type="slidenum">
              <a:rPr lang="es-ES"/>
              <a:pPr>
                <a:defRPr/>
              </a:pPr>
              <a:t>‹Nº›</a:t>
            </a:fld>
            <a:endParaRPr lang="es-ES"/>
          </a:p>
        </p:txBody>
      </p:sp>
    </p:spTree>
  </p:cSld>
  <p:clrMapOvr>
    <a:masterClrMapping/>
  </p:clrMapOvr>
  <p:transition spd="med"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333FB4B3-882E-4EDF-B7EE-A322271DD8F1}" type="datetimeFigureOut">
              <a:rPr lang="es-ES"/>
              <a:pPr>
                <a:defRPr/>
              </a:pPr>
              <a:t>17/11/2023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2FB8EEBD-17AF-44D4-BE8B-28C5FE70179F}" type="slidenum">
              <a:rPr lang="es-ES"/>
              <a:pPr>
                <a:defRPr/>
              </a:pPr>
              <a:t>‹Nº›</a:t>
            </a:fld>
            <a:endParaRPr lang="es-ES"/>
          </a:p>
        </p:txBody>
      </p:sp>
    </p:spTree>
  </p:cSld>
  <p:clrMapOvr>
    <a:masterClrMapping/>
  </p:clrMapOvr>
  <p:transition spd="med"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4917B3C-2EB5-4ACE-B012-651CC6A0CE4A}" type="datetimeFigureOut">
              <a:rPr lang="es-ES"/>
              <a:pPr>
                <a:defRPr/>
              </a:pPr>
              <a:t>17/11/2023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579136DA-FE93-40A3-8343-CC6AFEBEC029}" type="slidenum">
              <a:rPr lang="es-ES"/>
              <a:pPr>
                <a:defRPr/>
              </a:pPr>
              <a:t>‹Nº›</a:t>
            </a:fld>
            <a:endParaRPr lang="es-ES"/>
          </a:p>
        </p:txBody>
      </p:sp>
    </p:spTree>
  </p:cSld>
  <p:clrMapOvr>
    <a:masterClrMapping/>
  </p:clrMapOvr>
  <p:transition spd="med"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301D5489-434A-40D4-BC5F-A6B772F74BEA}" type="datetimeFigureOut">
              <a:rPr lang="es-ES"/>
              <a:pPr>
                <a:defRPr/>
              </a:pPr>
              <a:t>17/11/2023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A0D9AE20-DE85-435B-BFFC-D7B190173CB8}" type="slidenum">
              <a:rPr lang="es-ES"/>
              <a:pPr>
                <a:defRPr/>
              </a:pPr>
              <a:t>‹Nº›</a:t>
            </a:fld>
            <a:endParaRPr lang="es-ES"/>
          </a:p>
        </p:txBody>
      </p:sp>
    </p:spTree>
  </p:cSld>
  <p:clrMapOvr>
    <a:masterClrMapping/>
  </p:clrMapOvr>
  <p:transition spd="med"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AEF53C3A-13E7-4A3A-A4DC-F6F3724BDC4C}" type="datetimeFigureOut">
              <a:rPr lang="es-ES"/>
              <a:pPr>
                <a:defRPr/>
              </a:pPr>
              <a:t>17/11/2023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EAB96B09-07A8-4F91-ABC6-8C1F28D8DB3D}" type="slidenum">
              <a:rPr lang="es-ES"/>
              <a:pPr>
                <a:defRPr/>
              </a:pPr>
              <a:t>‹Nº›</a:t>
            </a:fld>
            <a:endParaRPr lang="es-ES"/>
          </a:p>
        </p:txBody>
      </p:sp>
    </p:spTree>
  </p:cSld>
  <p:clrMapOvr>
    <a:masterClrMapping/>
  </p:clrMapOvr>
  <p:transition spd="med"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0077613-9C14-4CC5-AC6A-ADF4450FD047}" type="datetimeFigureOut">
              <a:rPr lang="es-ES"/>
              <a:pPr>
                <a:defRPr/>
              </a:pPr>
              <a:t>17/11/2023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F44D528-4905-4F22-9FBD-B1E8ECD6D25A}" type="slidenum">
              <a:rPr lang="es-ES"/>
              <a:pPr>
                <a:defRPr/>
              </a:pPr>
              <a:t>‹Nº›</a:t>
            </a:fld>
            <a:endParaRPr lang="es-ES"/>
          </a:p>
        </p:txBody>
      </p:sp>
    </p:spTree>
  </p:cSld>
  <p:clrMapOvr>
    <a:masterClrMapping/>
  </p:clrMapOvr>
  <p:transition spd="med"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73A34CA-D70C-4CED-B667-71AF6C991E33}" type="datetimeFigureOut">
              <a:rPr lang="es-ES"/>
              <a:pPr>
                <a:defRPr/>
              </a:pPr>
              <a:t>17/11/2023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DDD0B42-027C-4237-972A-29DEE5D7D162}" type="slidenum">
              <a:rPr lang="es-ES"/>
              <a:pPr>
                <a:defRPr/>
              </a:pPr>
              <a:t>‹Nº›</a:t>
            </a:fld>
            <a:endParaRPr lang="es-ES"/>
          </a:p>
        </p:txBody>
      </p:sp>
    </p:spTree>
  </p:cSld>
  <p:clrMapOvr>
    <a:masterClrMapping/>
  </p:clrMapOvr>
  <p:transition spd="med"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BE76163-4A0E-4C99-B666-CB7AC9011A61}" type="datetimeFigureOut">
              <a:rPr lang="es-ES"/>
              <a:pPr>
                <a:defRPr/>
              </a:pPr>
              <a:t>17/11/2023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EF28EB8-DA8D-4EA0-96DF-2BC5A6F751F0}" type="slidenum">
              <a:rPr lang="es-ES"/>
              <a:pPr>
                <a:defRPr/>
              </a:pPr>
              <a:t>‹Nº›</a:t>
            </a:fld>
            <a:endParaRPr lang="es-ES"/>
          </a:p>
        </p:txBody>
      </p:sp>
    </p:spTree>
  </p:cSld>
  <p:clrMapOvr>
    <a:masterClrMapping/>
  </p:clrMapOvr>
  <p:transition spd="med"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E679F47-ED4A-482B-8C8C-4CF32A147B57}" type="datetimeFigureOut">
              <a:rPr lang="es-ES"/>
              <a:pPr>
                <a:defRPr/>
              </a:pPr>
              <a:t>17/11/2023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212E683-3090-473C-AB10-EB997FDF490F}" type="slidenum">
              <a:rPr lang="es-ES"/>
              <a:pPr>
                <a:defRPr/>
              </a:pPr>
              <a:t>‹Nº›</a:t>
            </a:fld>
            <a:endParaRPr lang="es-ES"/>
          </a:p>
        </p:txBody>
      </p:sp>
    </p:spTree>
  </p:cSld>
  <p:clrMapOvr>
    <a:masterClrMapping/>
  </p:clrMapOvr>
  <p:transition spd="med"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6055777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587D2D3A-6E74-40E7-ADE3-B2878D8CCAB1}" type="datetimeFigureOut">
              <a:rPr lang="es-ES"/>
              <a:pPr>
                <a:defRPr/>
              </a:pPr>
              <a:t>17/11/2023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4771FA34-9F2A-4908-BC72-721E00989AAD}"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254832411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hyperlink" Target="https://vk.com/mispps" TargetMode="External"/><Relationship Id="rId3" Type="http://schemas.openxmlformats.org/officeDocument/2006/relationships/image" Target="../media/image56.png"/><Relationship Id="rId7" Type="http://schemas.openxmlformats.org/officeDocument/2006/relationships/hyperlink" Target="https://www.facebook.com/mispps" TargetMode="External"/><Relationship Id="rId12" Type="http://schemas.openxmlformats.org/officeDocument/2006/relationships/image" Target="../media/image6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8.png"/><Relationship Id="rId11" Type="http://schemas.openxmlformats.org/officeDocument/2006/relationships/hyperlink" Target="https://plus.google.com/+Mispps/" TargetMode="External"/><Relationship Id="rId5" Type="http://schemas.openxmlformats.org/officeDocument/2006/relationships/image" Target="../media/image57.png"/><Relationship Id="rId10" Type="http://schemas.openxmlformats.org/officeDocument/2006/relationships/image" Target="../media/image6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0"/>
            <a:ext cx="7345362" cy="913284"/>
          </a:xfrm>
          <a:prstGeom prst="rect">
            <a:avLst/>
          </a:prstGeom>
        </p:spPr>
        <p:txBody>
          <a:bodyPr wrap="none" fromWordArt="1">
            <a:prstTxWarp prst="textTriangle">
              <a:avLst>
                <a:gd name="adj" fmla="val 31659"/>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Recorriendo Pisa - Italia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899592" y="112930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la red </a:t>
            </a:r>
          </a:p>
        </p:txBody>
      </p:sp>
      <p:sp>
        <p:nvSpPr>
          <p:cNvPr id="16389" name="WordArt 5"/>
          <p:cNvSpPr>
            <a:spLocks noChangeArrowheads="1" noChangeShapeType="1" noTextEdit="1"/>
          </p:cNvSpPr>
          <p:nvPr/>
        </p:nvSpPr>
        <p:spPr bwMode="auto">
          <a:xfrm>
            <a:off x="683568" y="242545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547664" y="3649588"/>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endParaRPr>
          </a:p>
        </p:txBody>
      </p:sp>
      <p:sp>
        <p:nvSpPr>
          <p:cNvPr id="16391" name="WordArt 7"/>
          <p:cNvSpPr>
            <a:spLocks noChangeArrowheads="1" noChangeShapeType="1" noTextEdit="1"/>
          </p:cNvSpPr>
          <p:nvPr/>
        </p:nvSpPr>
        <p:spPr bwMode="auto">
          <a:xfrm>
            <a:off x="2555776" y="4585692"/>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000" advTm="15000">
        <p:split orient="vert"/>
      </p:transition>
    </mc:Choice>
    <mc:Fallback>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35696" y="193204"/>
            <a:ext cx="5461752" cy="646331"/>
          </a:xfrm>
          <a:prstGeom prst="rect">
            <a:avLst/>
          </a:prstGeom>
          <a:noFill/>
        </p:spPr>
        <p:txBody>
          <a:bodyPr wrap="none" lIns="91440" tIns="45720" rIns="91440" bIns="45720">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36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Un Recorrido por Pisa </a:t>
            </a:r>
            <a:endParaRPr lang="es-ES" sz="3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3" name="2 CuadroTexto"/>
          <p:cNvSpPr txBox="1"/>
          <p:nvPr/>
        </p:nvSpPr>
        <p:spPr>
          <a:xfrm>
            <a:off x="467544" y="1057300"/>
            <a:ext cx="8280920" cy="2308324"/>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ciudad de Pisa fue originalmente una base naval y un importante puerto comercial durante muchos siglos. El período terrible de esta zona fue alrededor del siglo X cuando era una zona marítima, considerada uno de los cuatro principales estados marítimos de la historia de Italia.</a:t>
            </a:r>
            <a:endParaRPr lang="es-ES" sz="24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4" name="3 CuadroTexto"/>
          <p:cNvSpPr txBox="1"/>
          <p:nvPr/>
        </p:nvSpPr>
        <p:spPr>
          <a:xfrm>
            <a:off x="467544" y="3793604"/>
            <a:ext cx="8352928" cy="1569660"/>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Hoy Pisa es una ciudad ubicada en el centro de Italia, en la región de Toscana.</a:t>
            </a:r>
          </a:p>
          <a:p>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Pisa, la atracción más destacada que suelen visitar los turistas es la Torre Inclinada.</a:t>
            </a:r>
            <a:endParaRPr lang="es-ES" sz="24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250" advTm="45000">
        <p14:vortex dir="r"/>
      </p:transition>
    </mc:Choice>
    <mc:Fallback>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270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827584" y="4945732"/>
            <a:ext cx="7200800" cy="646331"/>
          </a:xfrm>
          <a:prstGeom prst="rect">
            <a:avLst/>
          </a:prstGeom>
          <a:noFill/>
        </p:spPr>
        <p:txBody>
          <a:bodyPr wrap="square" rtlCol="0">
            <a:spAutoFit/>
          </a:bodyPr>
          <a:lstStyle/>
          <a:p>
            <a:r>
              <a:rPr lang="es-ES" i="1" cap="all" dirty="0" smtClean="0">
                <a:effectLst>
                  <a:glow rad="101600">
                    <a:srgbClr val="C00000">
                      <a:alpha val="60000"/>
                    </a:srgbClr>
                  </a:glow>
                  <a:outerShdw blurRad="38100" dist="38100" dir="2700000" algn="tl">
                    <a:srgbClr val="000000">
                      <a:alpha val="43137"/>
                    </a:srgbClr>
                  </a:outerShdw>
                </a:effectLst>
              </a:rPr>
              <a:t>CONSTRUCCIÓN MAJESTUOSA. </a:t>
            </a:r>
            <a:r>
              <a:rPr lang="es-ES" i="1" dirty="0" smtClean="0">
                <a:effectLst>
                  <a:glow rad="101600">
                    <a:srgbClr val="C00000">
                      <a:alpha val="60000"/>
                    </a:srgbClr>
                  </a:glow>
                  <a:outerShdw blurRad="38100" dist="38100" dir="2700000" algn="tl">
                    <a:srgbClr val="000000">
                      <a:alpha val="43137"/>
                    </a:srgbClr>
                  </a:outerShdw>
                </a:effectLst>
              </a:rPr>
              <a:t>La Torre de Pisa, una historia que comenzó hace 850 años.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4"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7544" y="4945732"/>
            <a:ext cx="828092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9 de agosto de 1173, la próspera ciudad de Pisa colocó la primera piedra del campanario de la catedral de Santa María Asunta, en la </a:t>
            </a:r>
            <a:r>
              <a:rPr lang="es-ES" i="1" dirty="0" err="1" smtClean="0">
                <a:effectLst>
                  <a:glow rad="101600">
                    <a:srgbClr val="C00000">
                      <a:alpha val="60000"/>
                    </a:srgbClr>
                  </a:glow>
                  <a:outerShdw blurRad="38100" dist="38100" dir="2700000" algn="tl">
                    <a:srgbClr val="000000">
                      <a:alpha val="43137"/>
                    </a:srgbClr>
                  </a:outerShdw>
                </a:effectLst>
              </a:rPr>
              <a:t>piazza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dei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Miracoli</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6000">
        <p14:flythrough/>
        <p:sndAc>
          <p:stSnd loop="1">
            <p:snd r:embed="rId2" name="Variadas.wav"/>
          </p:stSnd>
        </p:sndAc>
      </p:transition>
    </mc:Choice>
    <mc:Fallback>
      <p:transition spd="slow" advTm="36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1900"/>
                            </p:stCondLst>
                            <p:childTnLst>
                              <p:par>
                                <p:cTn id="15" presetID="10" presetClass="entr" presetSubtype="0" fill="hold" nodeType="after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4000"/>
                                        <p:tgtEl>
                                          <p:spTgt spid="4"/>
                                        </p:tgtEl>
                                      </p:cBhvr>
                                    </p:animEffect>
                                  </p:childTnLst>
                                </p:cTn>
                              </p:par>
                            </p:childTnLst>
                          </p:cTn>
                        </p:par>
                        <p:par>
                          <p:cTn id="18" fill="hold">
                            <p:stCondLst>
                              <p:cond delay="189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297660"/>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Pisa es una ciudad legendaria y una de las más famosas de esta región de </a:t>
            </a:r>
            <a:r>
              <a:rPr lang="es-ES" b="1" i="1" dirty="0" smtClean="0">
                <a:effectLst>
                  <a:glow rad="101600">
                    <a:srgbClr val="C00000">
                      <a:alpha val="60000"/>
                    </a:srgbClr>
                  </a:glow>
                  <a:outerShdw blurRad="38100" dist="38100" dir="2700000" algn="tl">
                    <a:srgbClr val="000000">
                      <a:alpha val="43137"/>
                    </a:srgbClr>
                  </a:outerShdw>
                </a:effectLst>
              </a:rPr>
              <a:t>Italia</a:t>
            </a:r>
            <a:r>
              <a:rPr lang="es-ES" i="1" dirty="0" smtClean="0">
                <a:effectLst>
                  <a:glow rad="101600">
                    <a:srgbClr val="C00000">
                      <a:alpha val="60000"/>
                    </a:srgbClr>
                  </a:glow>
                  <a:outerShdw blurRad="38100" dist="38100" dir="2700000" algn="tl">
                    <a:srgbClr val="000000">
                      <a:alpha val="43137"/>
                    </a:srgbClr>
                  </a:outerShdw>
                </a:effectLst>
              </a:rPr>
              <a:t>. Los turistas a menudo se detienen en Pisa en el camino a </a:t>
            </a:r>
            <a:r>
              <a:rPr lang="es-ES" b="1" i="1" dirty="0" smtClean="0">
                <a:effectLst>
                  <a:glow rad="101600">
                    <a:srgbClr val="C00000">
                      <a:alpha val="60000"/>
                    </a:srgbClr>
                  </a:glow>
                  <a:outerShdw blurRad="38100" dist="38100" dir="2700000" algn="tl">
                    <a:srgbClr val="000000">
                      <a:alpha val="43137"/>
                    </a:srgbClr>
                  </a:outerShdw>
                </a:effectLst>
              </a:rPr>
              <a:t>Florencia</a:t>
            </a:r>
            <a:r>
              <a:rPr lang="es-ES" i="1" dirty="0" smtClean="0">
                <a:effectLst>
                  <a:glow rad="101600">
                    <a:srgbClr val="C00000">
                      <a:alpha val="60000"/>
                    </a:srgbClr>
                  </a:glow>
                  <a:outerShdw blurRad="38100" dist="38100" dir="2700000" algn="tl">
                    <a:srgbClr val="000000">
                      <a:alpha val="43137"/>
                    </a:srgbClr>
                  </a:outerShdw>
                </a:effectLst>
              </a:rPr>
              <a:t>, pero es una ciudad fantástica donde alojarse y ofrece muchos más sitios que solo su legendaria torre inclinada.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7544"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Situada en la costa occidental de Italia, Pisa está a solo 20 minutos del mar de Liguria y tiene excelentes conexiones de transporte a Florencia, Livorno y La Spezia.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2000">
        <p14:prism isContent="1" isInverted="1"/>
      </p:transition>
    </mc:Choice>
    <mc:Fallback>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6300"/>
                            </p:stCondLst>
                            <p:childTnLst>
                              <p:par>
                                <p:cTn id="15" presetID="10" presetClass="entr" presetSubtype="0" fill="hold" nodeType="afterEffect">
                                  <p:stCondLst>
                                    <p:cond delay="3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333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una población de solo 91.000 habitantes, es una de las ciudades más pequeñas de la región de Toscana en Italia, pero históricamente ha sido una de las más importantes e influyentes.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rcRect/>
          <a:stretch>
            <a:fillRect/>
          </a:stretch>
        </p:blipFill>
        <p:spPr bwMode="auto">
          <a:xfrm>
            <a:off x="-541338" y="0"/>
            <a:ext cx="10082213" cy="5715000"/>
          </a:xfrm>
          <a:prstGeom prst="rect">
            <a:avLst/>
          </a:prstGeom>
          <a:noFill/>
          <a:ln w="9525">
            <a:noFill/>
            <a:miter lim="800000"/>
            <a:headEnd/>
            <a:tailEnd/>
          </a:ln>
        </p:spPr>
      </p:pic>
      <p:sp>
        <p:nvSpPr>
          <p:cNvPr id="6" name="5 CuadroTexto"/>
          <p:cNvSpPr txBox="1"/>
          <p:nvPr/>
        </p:nvSpPr>
        <p:spPr>
          <a:xfrm>
            <a:off x="467544" y="4945732"/>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el siglo XI y en adelante, Pisa saltó a la fama y se convirtió en una de las principales repúblicas marítimas de Italia.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3000">
        <p14:window dir="vert"/>
      </p:transition>
    </mc:Choice>
    <mc:Fallback>
      <p:transition spd="slow" advTm="4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0300"/>
                            </p:stCondLst>
                            <p:childTnLst>
                              <p:par>
                                <p:cTn id="15" presetID="10" presetClass="entr" presetSubtype="0" fill="hold" nodeType="afterEffect">
                                  <p:stCondLst>
                                    <p:cond delay="3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273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ciudad experimentó un gran desarrollo y creció en población y se invirtió en la ciudad para mejorar su infraestructura y construir sus monumentos de fama mundial que aún se mantienen en pie.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Hoy en día, la ciudad aún mantiene sus puertos y esto representa gran parte de su economía, además, debido a edificios emblemáticos como la Torre Inclinada, Pisa tiene una infraestructura turística bien desarrollada.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2000">
        <p14:prism isContent="1"/>
      </p:transition>
    </mc:Choice>
    <mc:Fallback>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1000"/>
                            </p:stCondLst>
                            <p:childTnLst>
                              <p:par>
                                <p:cTn id="15" presetID="10" presetClass="entr" presetSubtype="0" fill="hold" nodeType="after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4000"/>
                                        <p:tgtEl>
                                          <p:spTgt spid="4"/>
                                        </p:tgtEl>
                                      </p:cBhvr>
                                    </p:animEffect>
                                  </p:childTnLst>
                                </p:cTn>
                              </p:par>
                            </p:childTnLst>
                          </p:cTn>
                        </p:par>
                        <p:par>
                          <p:cTn id="18" fill="hold">
                            <p:stCondLst>
                              <p:cond delay="28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755576" y="4657700"/>
            <a:ext cx="74888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aquellos que deseen visitar Pisa, esta ciudad tiene una fantástica variedad de hermosos edificios históricos y, de hecho, cuenta con más de 20 iglesias históricas.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CuadroTexto"/>
          <p:cNvSpPr txBox="1"/>
          <p:nvPr/>
        </p:nvSpPr>
        <p:spPr>
          <a:xfrm>
            <a:off x="1403648" y="1561356"/>
            <a:ext cx="5472608" cy="461665"/>
          </a:xfrm>
          <a:prstGeom prst="rect">
            <a:avLst/>
          </a:prstGeom>
          <a:noFill/>
        </p:spPr>
        <p:txBody>
          <a:bodyPr wrap="square" rtlCol="0">
            <a:spAutoFit/>
          </a:bodyPr>
          <a:lstStyle/>
          <a:p>
            <a:r>
              <a:rPr lang="pt-BR"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Catedral de Santa Maria Assunta</a:t>
            </a:r>
            <a:endParaRPr lang="pt-BR"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pic>
        <p:nvPicPr>
          <p:cNvPr id="4" name="3 Imagen" descr="354539.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7544"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Pisa tiene algunos museos de clase mundial y hermosos paisajes a lo largo de las orillas del río </a:t>
            </a:r>
            <a:r>
              <a:rPr lang="es-ES" i="1" dirty="0" err="1" smtClean="0">
                <a:effectLst>
                  <a:glow rad="101600">
                    <a:srgbClr val="C00000">
                      <a:alpha val="60000"/>
                    </a:srgbClr>
                  </a:glow>
                  <a:outerShdw blurRad="38100" dist="38100" dir="2700000" algn="tl">
                    <a:srgbClr val="000000">
                      <a:alpha val="43137"/>
                    </a:srgbClr>
                  </a:outerShdw>
                </a:effectLst>
              </a:rPr>
              <a:t>Arno</a:t>
            </a:r>
            <a:r>
              <a:rPr lang="es-ES" i="1" dirty="0" smtClean="0">
                <a:effectLst>
                  <a:glow rad="101600">
                    <a:srgbClr val="C00000">
                      <a:alpha val="60000"/>
                    </a:srgbClr>
                  </a:glow>
                  <a:outerShdw blurRad="38100" dist="38100" dir="2700000" algn="tl">
                    <a:srgbClr val="000000">
                      <a:alpha val="43137"/>
                    </a:srgbClr>
                  </a:outerShdw>
                </a:effectLst>
              </a:rPr>
              <a:t>. Esta ciudad histórica vale mucho más que una visita fugaz y sirve como una base ideal para aquellos que deseen explorar esta región de la Toscana.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8000">
        <p14:conveyor dir="l"/>
      </p:transition>
    </mc:Choice>
    <mc:Fallback>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23" presetClass="entr" presetSubtype="16"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2000" fill="hold"/>
                                        <p:tgtEl>
                                          <p:spTgt spid="8"/>
                                        </p:tgtEl>
                                        <p:attrNameLst>
                                          <p:attrName>ppt_w</p:attrName>
                                        </p:attrNameLst>
                                      </p:cBhvr>
                                      <p:tavLst>
                                        <p:tav tm="0">
                                          <p:val>
                                            <p:fltVal val="0"/>
                                          </p:val>
                                        </p:tav>
                                        <p:tav tm="100000">
                                          <p:val>
                                            <p:strVal val="#ppt_w"/>
                                          </p:val>
                                        </p:tav>
                                      </p:tavLst>
                                    </p:anim>
                                    <p:anim calcmode="lin" valueType="num">
                                      <p:cBhvr>
                                        <p:cTn id="12" dur="2000" fill="hold"/>
                                        <p:tgtEl>
                                          <p:spTgt spid="8"/>
                                        </p:tgtEl>
                                        <p:attrNameLst>
                                          <p:attrName>ppt_h</p:attrName>
                                        </p:attrNameLst>
                                      </p:cBhvr>
                                      <p:tavLst>
                                        <p:tav tm="0">
                                          <p:val>
                                            <p:fltVal val="0"/>
                                          </p:val>
                                        </p:tav>
                                        <p:tav tm="100000">
                                          <p:val>
                                            <p:strVal val="#ppt_h"/>
                                          </p:val>
                                        </p:tav>
                                      </p:tavLst>
                                    </p:anim>
                                  </p:childTnLst>
                                </p:cTn>
                              </p:par>
                            </p:childTnLst>
                          </p:cTn>
                        </p:par>
                        <p:par>
                          <p:cTn id="13" fill="hold">
                            <p:stCondLst>
                              <p:cond delay="6000"/>
                            </p:stCondLst>
                            <p:childTnLst>
                              <p:par>
                                <p:cTn id="14" presetID="10" presetClass="exit" presetSubtype="0" fill="hold" grpId="1" nodeType="afterEffect">
                                  <p:stCondLst>
                                    <p:cond delay="2000"/>
                                  </p:stCondLst>
                                  <p:childTnLst>
                                    <p:animEffect transition="out" filter="fade">
                                      <p:cBhvr>
                                        <p:cTn id="15" dur="2000"/>
                                        <p:tgtEl>
                                          <p:spTgt spid="8"/>
                                        </p:tgtEl>
                                      </p:cBhvr>
                                    </p:animEffect>
                                    <p:set>
                                      <p:cBhvr>
                                        <p:cTn id="16" dur="1" fill="hold">
                                          <p:stCondLst>
                                            <p:cond delay="1999"/>
                                          </p:stCondLst>
                                        </p:cTn>
                                        <p:tgtEl>
                                          <p:spTgt spid="8"/>
                                        </p:tgtEl>
                                        <p:attrNameLst>
                                          <p:attrName>style.visibility</p:attrName>
                                        </p:attrNameLst>
                                      </p:cBhvr>
                                      <p:to>
                                        <p:strVal val="hidden"/>
                                      </p:to>
                                    </p:set>
                                  </p:childTnLst>
                                </p:cTn>
                              </p:par>
                            </p:childTnLst>
                          </p:cTn>
                        </p:par>
                        <p:par>
                          <p:cTn id="17" fill="hold">
                            <p:stCondLst>
                              <p:cond delay="10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25200"/>
                            </p:stCondLst>
                            <p:childTnLst>
                              <p:par>
                                <p:cTn id="24" presetID="10" presetClass="entr" presetSubtype="0" fill="hold" nodeType="afterEffect">
                                  <p:stCondLst>
                                    <p:cond delay="300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4000"/>
                                        <p:tgtEl>
                                          <p:spTgt spid="4"/>
                                        </p:tgtEl>
                                      </p:cBhvr>
                                    </p:animEffect>
                                  </p:childTnLst>
                                </p:cTn>
                              </p:par>
                            </p:childTnLst>
                          </p:cTn>
                        </p:par>
                        <p:par>
                          <p:cTn id="27" fill="hold">
                            <p:stCondLst>
                              <p:cond delay="322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8" grpId="1"/>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rcRect/>
          <a:stretch>
            <a:fillRect/>
          </a:stretch>
        </p:blipFill>
        <p:spPr bwMode="auto">
          <a:xfrm>
            <a:off x="-396875" y="0"/>
            <a:ext cx="9864725" cy="5715000"/>
          </a:xfrm>
          <a:prstGeom prst="rect">
            <a:avLst/>
          </a:prstGeom>
          <a:noFill/>
          <a:ln w="9525">
            <a:noFill/>
            <a:miter lim="800000"/>
            <a:headEnd/>
            <a:tailEnd/>
          </a:ln>
        </p:spPr>
      </p:pic>
      <p:sp>
        <p:nvSpPr>
          <p:cNvPr id="5" name="4 CuadroTexto"/>
          <p:cNvSpPr txBox="1"/>
          <p:nvPr/>
        </p:nvSpPr>
        <p:spPr>
          <a:xfrm>
            <a:off x="467544" y="4873724"/>
            <a:ext cx="831641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se encuentra dentro de la Piazza </a:t>
            </a:r>
            <a:r>
              <a:rPr lang="es-ES" i="1" dirty="0" err="1" smtClean="0">
                <a:effectLst>
                  <a:glow rad="101600">
                    <a:srgbClr val="C00000">
                      <a:alpha val="60000"/>
                    </a:srgbClr>
                  </a:glow>
                  <a:outerShdw blurRad="38100" dist="38100" dir="2700000" algn="tl">
                    <a:srgbClr val="000000">
                      <a:alpha val="43137"/>
                    </a:srgbClr>
                  </a:outerShdw>
                </a:effectLst>
              </a:rPr>
              <a:t>dei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Miracoli</a:t>
            </a:r>
            <a:r>
              <a:rPr lang="es-ES" i="1" dirty="0" smtClean="0">
                <a:effectLst>
                  <a:glow rad="101600">
                    <a:srgbClr val="C00000">
                      <a:alpha val="60000"/>
                    </a:srgbClr>
                  </a:glow>
                  <a:outerShdw blurRad="38100" dist="38100" dir="2700000" algn="tl">
                    <a:srgbClr val="000000">
                      <a:alpha val="43137"/>
                    </a:srgbClr>
                  </a:outerShdw>
                </a:effectLst>
              </a:rPr>
              <a:t>, el Baptisterio de Pisa es una atracción digna por derecho propio.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rcRect/>
          <a:stretch>
            <a:fillRect/>
          </a:stretch>
        </p:blipFill>
        <p:spPr bwMode="auto">
          <a:xfrm>
            <a:off x="-396875" y="0"/>
            <a:ext cx="9864725" cy="5715000"/>
          </a:xfrm>
          <a:prstGeom prst="rect">
            <a:avLst/>
          </a:prstGeom>
          <a:noFill/>
          <a:ln w="9525">
            <a:noFill/>
            <a:miter lim="800000"/>
            <a:headEnd/>
            <a:tailEnd/>
          </a:ln>
        </p:spPr>
      </p:pic>
      <p:sp>
        <p:nvSpPr>
          <p:cNvPr id="6" name="5 CuadroTexto"/>
          <p:cNvSpPr txBox="1"/>
          <p:nvPr/>
        </p:nvSpPr>
        <p:spPr>
          <a:xfrm>
            <a:off x="467544" y="4873724"/>
            <a:ext cx="756084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estructura fue creada casi al mismo tiempo que el </a:t>
            </a:r>
            <a:r>
              <a:rPr lang="es-ES" i="1" dirty="0" err="1" smtClean="0">
                <a:effectLst>
                  <a:glow rad="101600">
                    <a:srgbClr val="C00000">
                      <a:alpha val="60000"/>
                    </a:srgbClr>
                  </a:glow>
                  <a:outerShdw blurRad="38100" dist="38100" dir="2700000" algn="tl">
                    <a:srgbClr val="000000">
                      <a:alpha val="43137"/>
                    </a:srgbClr>
                  </a:outerShdw>
                </a:effectLst>
              </a:rPr>
              <a:t>Campanile</a:t>
            </a:r>
            <a:r>
              <a:rPr lang="es-ES" i="1" dirty="0" smtClean="0">
                <a:effectLst>
                  <a:glow rad="101600">
                    <a:srgbClr val="C00000">
                      <a:alpha val="60000"/>
                    </a:srgbClr>
                  </a:glow>
                  <a:outerShdw blurRad="38100" dist="38100" dir="2700000" algn="tl">
                    <a:srgbClr val="000000">
                      <a:alpha val="43137"/>
                    </a:srgbClr>
                  </a:outerShdw>
                </a:effectLst>
              </a:rPr>
              <a:t> y fue construida para reemplazar el antiguo baptisterio original.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conveyor dir="l"/>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4900"/>
                            </p:stCondLst>
                            <p:childTnLst>
                              <p:par>
                                <p:cTn id="15" presetID="10" presetClass="entr" presetSubtype="0" fill="hold" nodeType="afterEffect">
                                  <p:stCondLst>
                                    <p:cond delay="3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219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755576" y="4585692"/>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catedral a veces se ve eclipsada por la torre inclinada, pero es una hermosa estructura por derecho propio y es absolutamente imprescindible cuando visite Pisa.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rcRect/>
          <a:stretch>
            <a:fillRect/>
          </a:stretch>
        </p:blipFill>
        <p:spPr bwMode="auto">
          <a:xfrm>
            <a:off x="1" y="-814388"/>
            <a:ext cx="9143999" cy="6985001"/>
          </a:xfrm>
          <a:prstGeom prst="rect">
            <a:avLst/>
          </a:prstGeom>
          <a:noFill/>
          <a:ln w="9525">
            <a:noFill/>
            <a:miter lim="800000"/>
            <a:headEnd/>
            <a:tailEnd/>
          </a:ln>
        </p:spPr>
      </p:pic>
      <p:sp>
        <p:nvSpPr>
          <p:cNvPr id="6" name="5 CuadroTexto"/>
          <p:cNvSpPr txBox="1"/>
          <p:nvPr/>
        </p:nvSpPr>
        <p:spPr>
          <a:xfrm>
            <a:off x="1403648" y="1777380"/>
            <a:ext cx="4032448"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Santa María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della</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Spina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1043608" y="4585692"/>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esta iglesia es realmente bastante pequeña, es considerada una de las más bellas de Pisa debido a su diseño ornamentado y su ubicación junto al río.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9000">
        <p14:ferris dir="l"/>
      </p:transition>
    </mc:Choice>
    <mc:Fallback>
      <p:transition spd="slow" advTm="4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8900"/>
                            </p:stCondLst>
                            <p:childTnLst>
                              <p:par>
                                <p:cTn id="15" presetID="10" presetClass="entr" presetSubtype="0" fill="hold" nodeType="afterEffect">
                                  <p:stCondLst>
                                    <p:cond delay="3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childTnLst>
                          </p:cTn>
                        </p:par>
                        <p:par>
                          <p:cTn id="18" fill="hold">
                            <p:stCondLst>
                              <p:cond delay="25900"/>
                            </p:stCondLst>
                            <p:childTnLst>
                              <p:par>
                                <p:cTn id="19" presetID="23" presetClass="entr" presetSubtype="16"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childTnLst>
                                </p:cTn>
                              </p:par>
                            </p:childTnLst>
                          </p:cTn>
                        </p:par>
                        <p:par>
                          <p:cTn id="23" fill="hold">
                            <p:stCondLst>
                              <p:cond delay="27900"/>
                            </p:stCondLst>
                            <p:childTnLst>
                              <p:par>
                                <p:cTn id="24" presetID="10" presetClass="exit" presetSubtype="0" fill="hold" grpId="1" nodeType="afterEffect">
                                  <p:stCondLst>
                                    <p:cond delay="2000"/>
                                  </p:stCondLst>
                                  <p:childTnLst>
                                    <p:animEffect transition="out" filter="fade">
                                      <p:cBhvr>
                                        <p:cTn id="25" dur="2000"/>
                                        <p:tgtEl>
                                          <p:spTgt spid="6"/>
                                        </p:tgtEl>
                                      </p:cBhvr>
                                    </p:animEffect>
                                    <p:set>
                                      <p:cBhvr>
                                        <p:cTn id="26" dur="1" fill="hold">
                                          <p:stCondLst>
                                            <p:cond delay="1999"/>
                                          </p:stCondLst>
                                        </p:cTn>
                                        <p:tgtEl>
                                          <p:spTgt spid="6"/>
                                        </p:tgtEl>
                                        <p:attrNameLst>
                                          <p:attrName>style.visibility</p:attrName>
                                        </p:attrNameLst>
                                      </p:cBhvr>
                                      <p:to>
                                        <p:strVal val="hidden"/>
                                      </p:to>
                                    </p:set>
                                  </p:childTnLst>
                                </p:cTn>
                              </p:par>
                            </p:childTnLst>
                          </p:cTn>
                        </p:par>
                        <p:par>
                          <p:cTn id="27" fill="hold">
                            <p:stCondLst>
                              <p:cond delay="319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6" grpId="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39552" y="4297660"/>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Piazza Vittorio </a:t>
            </a:r>
            <a:r>
              <a:rPr lang="es-ES" i="1" dirty="0" err="1" smtClean="0">
                <a:effectLst>
                  <a:glow rad="101600">
                    <a:srgbClr val="C00000">
                      <a:alpha val="60000"/>
                    </a:srgbClr>
                  </a:glow>
                  <a:outerShdw blurRad="38100" dist="38100" dir="2700000" algn="tl">
                    <a:srgbClr val="000000">
                      <a:alpha val="43137"/>
                    </a:srgbClr>
                  </a:outerShdw>
                </a:effectLst>
              </a:rPr>
              <a:t>Emanuelle</a:t>
            </a:r>
            <a:r>
              <a:rPr lang="es-ES" i="1" dirty="0" smtClean="0">
                <a:effectLst>
                  <a:glow rad="101600">
                    <a:srgbClr val="C00000">
                      <a:alpha val="60000"/>
                    </a:srgbClr>
                  </a:glow>
                  <a:outerShdw blurRad="38100" dist="38100" dir="2700000" algn="tl">
                    <a:srgbClr val="000000">
                      <a:alpha val="43137"/>
                    </a:srgbClr>
                  </a:outerShdw>
                </a:effectLst>
              </a:rPr>
              <a:t> II, pese a no ser la plaza más destacable de la ciudad, tiene algunos de los edificios de tipo toscano más bellos de ésta. En su centro está el monumento dedicado a Víctor Manuel II, el primer rey italiano después de la unificación de Italia.</a:t>
            </a:r>
          </a:p>
        </p:txBody>
      </p:sp>
      <p:sp>
        <p:nvSpPr>
          <p:cNvPr id="5" name="4 CuadroTexto"/>
          <p:cNvSpPr txBox="1"/>
          <p:nvPr/>
        </p:nvSpPr>
        <p:spPr>
          <a:xfrm>
            <a:off x="1907704" y="1777380"/>
            <a:ext cx="4536504"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Piazza Vittorio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Emanuele</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II</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pic>
        <p:nvPicPr>
          <p:cNvPr id="15" name="14 Imagen" descr="354539.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528" y="4081636"/>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las cosas recomendables que hacer en Pisa si tenemos algo de tiempo, es </a:t>
            </a:r>
            <a:r>
              <a:rPr lang="es-ES" b="1" i="1" dirty="0" smtClean="0">
                <a:effectLst>
                  <a:glow rad="101600">
                    <a:srgbClr val="C00000">
                      <a:alpha val="60000"/>
                    </a:srgbClr>
                  </a:glow>
                  <a:outerShdw blurRad="38100" dist="38100" dir="2700000" algn="tl">
                    <a:srgbClr val="000000">
                      <a:alpha val="43137"/>
                    </a:srgbClr>
                  </a:outerShdw>
                </a:effectLst>
              </a:rPr>
              <a:t>pasear por las calles del centro histórico</a:t>
            </a:r>
            <a:r>
              <a:rPr lang="es-ES" i="1" dirty="0" smtClean="0">
                <a:effectLst>
                  <a:glow rad="101600">
                    <a:srgbClr val="C00000">
                      <a:alpha val="60000"/>
                    </a:srgbClr>
                  </a:glow>
                  <a:outerShdw blurRad="38100" dist="38100" dir="2700000" algn="tl">
                    <a:srgbClr val="000000">
                      <a:alpha val="43137"/>
                    </a:srgbClr>
                  </a:outerShdw>
                </a:effectLst>
              </a:rPr>
              <a:t>, sobre todo por el barrio de Santa María. Está cerca de los </a:t>
            </a:r>
            <a:r>
              <a:rPr lang="es-ES" b="1" i="1" dirty="0" smtClean="0">
                <a:effectLst>
                  <a:glow rad="101600">
                    <a:srgbClr val="C00000">
                      <a:alpha val="60000"/>
                    </a:srgbClr>
                  </a:glow>
                  <a:outerShdw blurRad="38100" dist="38100" dir="2700000" algn="tl">
                    <a:srgbClr val="000000">
                      <a:alpha val="43137"/>
                    </a:srgbClr>
                  </a:outerShdw>
                </a:effectLst>
              </a:rPr>
              <a:t>monumentos más importantes que ver en Pisa</a:t>
            </a:r>
            <a:r>
              <a:rPr lang="es-ES" i="1" dirty="0" smtClean="0">
                <a:effectLst>
                  <a:glow rad="101600">
                    <a:srgbClr val="C00000">
                      <a:alpha val="60000"/>
                    </a:srgbClr>
                  </a:glow>
                  <a:outerShdw blurRad="38100" dist="38100" dir="2700000" algn="tl">
                    <a:srgbClr val="000000">
                      <a:alpha val="43137"/>
                    </a:srgbClr>
                  </a:outerShdw>
                </a:effectLst>
              </a:rPr>
              <a:t>. También está el centro de la Universidad de Pisa, la Escuela Normal Superior y la Universidad Hospital Santa Clara.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71000">
        <p15:prstTrans prst="curtains"/>
      </p:transition>
    </mc:Choice>
    <mc:Fallback>
      <p:transition spd="slow" advTm="7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23" presetClass="entr" presetSubtype="1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fltVal val="0"/>
                                          </p:val>
                                        </p:tav>
                                        <p:tav tm="100000">
                                          <p:val>
                                            <p:strVal val="#ppt_h"/>
                                          </p:val>
                                        </p:tav>
                                      </p:tavLst>
                                    </p:anim>
                                  </p:childTnLst>
                                </p:cTn>
                              </p:par>
                            </p:childTnLst>
                          </p:cTn>
                        </p:par>
                        <p:par>
                          <p:cTn id="13" fill="hold">
                            <p:stCondLst>
                              <p:cond delay="6000"/>
                            </p:stCondLst>
                            <p:childTnLst>
                              <p:par>
                                <p:cTn id="14" presetID="10" presetClass="exit" presetSubtype="0" fill="hold" grpId="1" nodeType="afterEffect">
                                  <p:stCondLst>
                                    <p:cond delay="2000"/>
                                  </p:stCondLst>
                                  <p:childTnLst>
                                    <p:animEffect transition="out" filter="fade">
                                      <p:cBhvr>
                                        <p:cTn id="15" dur="2000"/>
                                        <p:tgtEl>
                                          <p:spTgt spid="5"/>
                                        </p:tgtEl>
                                      </p:cBhvr>
                                    </p:animEffect>
                                    <p:set>
                                      <p:cBhvr>
                                        <p:cTn id="16" dur="1" fill="hold">
                                          <p:stCondLst>
                                            <p:cond delay="1999"/>
                                          </p:stCondLst>
                                        </p:cTn>
                                        <p:tgtEl>
                                          <p:spTgt spid="5"/>
                                        </p:tgtEl>
                                        <p:attrNameLst>
                                          <p:attrName>style.visibility</p:attrName>
                                        </p:attrNameLst>
                                      </p:cBhvr>
                                      <p:to>
                                        <p:strVal val="hidden"/>
                                      </p:to>
                                    </p:set>
                                  </p:childTnLst>
                                </p:cTn>
                              </p:par>
                            </p:childTnLst>
                          </p:cTn>
                        </p:par>
                        <p:par>
                          <p:cTn id="17" fill="hold">
                            <p:stCondLst>
                              <p:cond delay="10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33200"/>
                            </p:stCondLst>
                            <p:childTnLst>
                              <p:par>
                                <p:cTn id="24" presetID="10" presetClass="entr" presetSubtype="0" fill="hold" nodeType="afterEffect">
                                  <p:stCondLst>
                                    <p:cond delay="100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4000"/>
                                        <p:tgtEl>
                                          <p:spTgt spid="15"/>
                                        </p:tgtEl>
                                      </p:cBhvr>
                                    </p:animEffect>
                                  </p:childTnLst>
                                </p:cTn>
                              </p:par>
                            </p:childTnLst>
                          </p:cTn>
                        </p:par>
                        <p:par>
                          <p:cTn id="27" fill="hold">
                            <p:stCondLst>
                              <p:cond delay="382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p:bldP spid="5" grpId="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907704" y="409228"/>
            <a:ext cx="3384376"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Piazza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dei</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Cavalieri</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Antiguamente, esta plaza era el centro de la actividad civil de la ciudad, y desde mediados del siglo XVI fue también la </a:t>
            </a:r>
            <a:r>
              <a:rPr lang="es-ES" b="1" i="1" dirty="0" smtClean="0">
                <a:effectLst>
                  <a:glow rad="101600">
                    <a:srgbClr val="C00000">
                      <a:alpha val="60000"/>
                    </a:srgbClr>
                  </a:glow>
                  <a:outerShdw blurRad="38100" dist="38100" dir="2700000" algn="tl">
                    <a:srgbClr val="000000">
                      <a:alpha val="43137"/>
                    </a:srgbClr>
                  </a:outerShdw>
                </a:effectLst>
              </a:rPr>
              <a:t>sede de la Orden de Caballeros de San Esteban</a:t>
            </a:r>
            <a:r>
              <a:rPr lang="es-ES" i="1" dirty="0" smtClean="0">
                <a:effectLst>
                  <a:glow rad="101600">
                    <a:srgbClr val="C00000">
                      <a:alpha val="60000"/>
                    </a:srgbClr>
                  </a:glow>
                  <a:outerShdw blurRad="38100" dist="38100" dir="2700000" algn="tl">
                    <a:srgbClr val="000000">
                      <a:alpha val="43137"/>
                    </a:srgbClr>
                  </a:outerShdw>
                </a:effectLst>
              </a:rPr>
              <a:t>. Actualmente aloja la sede de la </a:t>
            </a:r>
            <a:r>
              <a:rPr lang="es-ES" b="1" i="1" dirty="0" err="1" smtClean="0">
                <a:effectLst>
                  <a:glow rad="101600">
                    <a:srgbClr val="C00000">
                      <a:alpha val="60000"/>
                    </a:srgbClr>
                  </a:glow>
                  <a:outerShdw blurRad="38100" dist="38100" dir="2700000" algn="tl">
                    <a:srgbClr val="000000">
                      <a:alpha val="43137"/>
                    </a:srgbClr>
                  </a:outerShdw>
                </a:effectLst>
              </a:rPr>
              <a:t>Scuola</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Normale</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Superiore</a:t>
            </a:r>
            <a:r>
              <a:rPr lang="es-ES" i="1" dirty="0" smtClean="0">
                <a:effectLst>
                  <a:glow rad="101600">
                    <a:srgbClr val="C00000">
                      <a:alpha val="60000"/>
                    </a:srgbClr>
                  </a:glow>
                  <a:outerShdw blurRad="38100" dist="38100" dir="2700000" algn="tl">
                    <a:srgbClr val="000000">
                      <a:alpha val="43137"/>
                    </a:srgbClr>
                  </a:outerShdw>
                </a:effectLst>
              </a:rPr>
              <a:t>, en el </a:t>
            </a:r>
            <a:r>
              <a:rPr lang="es-ES" b="1" i="1" dirty="0" smtClean="0">
                <a:effectLst>
                  <a:glow rad="101600">
                    <a:srgbClr val="C00000">
                      <a:alpha val="60000"/>
                    </a:srgbClr>
                  </a:glow>
                  <a:outerShdw blurRad="38100" dist="38100" dir="2700000" algn="tl">
                    <a:srgbClr val="000000">
                      <a:alpha val="43137"/>
                    </a:srgbClr>
                  </a:outerShdw>
                </a:effectLst>
              </a:rPr>
              <a:t>Palazzo </a:t>
            </a:r>
            <a:r>
              <a:rPr lang="es-ES" b="1" i="1" dirty="0" err="1" smtClean="0">
                <a:effectLst>
                  <a:glow rad="101600">
                    <a:srgbClr val="C00000">
                      <a:alpha val="60000"/>
                    </a:srgbClr>
                  </a:glow>
                  <a:outerShdw blurRad="38100" dist="38100" dir="2700000" algn="tl">
                    <a:srgbClr val="000000">
                      <a:alpha val="43137"/>
                    </a:srgbClr>
                  </a:outerShdw>
                </a:effectLst>
              </a:rPr>
              <a:t>della</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Carovana</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8" name="7 Imagen" descr="195762.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779912" y="1993404"/>
            <a:ext cx="2376264" cy="461665"/>
          </a:xfrm>
          <a:prstGeom prst="rect">
            <a:avLst/>
          </a:prstGeom>
          <a:noFill/>
        </p:spPr>
        <p:txBody>
          <a:bodyPr wrap="square" rtlCol="0">
            <a:spAutoFit/>
          </a:bodyPr>
          <a:lstStyle/>
          <a:p>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Borgo</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Stretto</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755576" y="4369668"/>
            <a:ext cx="756084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 está buscando una combinación de arquitectura fantástica y compras minoristas de alta gama, el </a:t>
            </a:r>
            <a:r>
              <a:rPr lang="es-ES" i="1" dirty="0" err="1" smtClean="0">
                <a:effectLst>
                  <a:glow rad="101600">
                    <a:srgbClr val="C00000">
                      <a:alpha val="60000"/>
                    </a:srgbClr>
                  </a:glow>
                  <a:outerShdw blurRad="38100" dist="38100" dir="2700000" algn="tl">
                    <a:srgbClr val="000000">
                      <a:alpha val="43137"/>
                    </a:srgbClr>
                  </a:outerShdw>
                </a:effectLst>
              </a:rPr>
              <a:t>Borgo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Stretto</a:t>
            </a:r>
            <a:r>
              <a:rPr lang="es-ES" i="1" dirty="0" smtClean="0">
                <a:effectLst>
                  <a:glow rad="101600">
                    <a:srgbClr val="C00000">
                      <a:alpha val="60000"/>
                    </a:srgbClr>
                  </a:glow>
                  <a:outerShdw blurRad="38100" dist="38100" dir="2700000" algn="tl">
                    <a:srgbClr val="000000">
                      <a:alpha val="43137"/>
                    </a:srgbClr>
                  </a:outerShdw>
                </a:effectLst>
              </a:rPr>
              <a:t> es el lugar para visitar. Esta encantadora calle se encuentra en el corazón de la ciudad y comienza en la Piazza Garibaldi al lado del Ponte di Mezzo.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70000">
        <p14:warp dir="in"/>
      </p:transition>
    </mc:Choice>
    <mc:Fallback>
      <p:transition spd="slow" advTm="7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23"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fltVal val="0"/>
                                          </p:val>
                                        </p:tav>
                                        <p:tav tm="100000">
                                          <p:val>
                                            <p:strVal val="#ppt_w"/>
                                          </p:val>
                                        </p:tav>
                                      </p:tavLst>
                                    </p:anim>
                                    <p:anim calcmode="lin" valueType="num">
                                      <p:cBhvr>
                                        <p:cTn id="12" dur="2000" fill="hold"/>
                                        <p:tgtEl>
                                          <p:spTgt spid="6"/>
                                        </p:tgtEl>
                                        <p:attrNameLst>
                                          <p:attrName>ppt_h</p:attrName>
                                        </p:attrNameLst>
                                      </p:cBhvr>
                                      <p:tavLst>
                                        <p:tav tm="0">
                                          <p:val>
                                            <p:fltVal val="0"/>
                                          </p:val>
                                        </p:tav>
                                        <p:tav tm="100000">
                                          <p:val>
                                            <p:strVal val="#ppt_h"/>
                                          </p:val>
                                        </p:tav>
                                      </p:tavLst>
                                    </p:anim>
                                  </p:childTnLst>
                                </p:cTn>
                              </p:par>
                            </p:childTnLst>
                          </p:cTn>
                        </p:par>
                        <p:par>
                          <p:cTn id="13" fill="hold">
                            <p:stCondLst>
                              <p:cond delay="6000"/>
                            </p:stCondLst>
                            <p:childTnLst>
                              <p:par>
                                <p:cTn id="14" presetID="10" presetClass="exit" presetSubtype="0" fill="hold" grpId="1" nodeType="afterEffect">
                                  <p:stCondLst>
                                    <p:cond delay="2000"/>
                                  </p:stCondLst>
                                  <p:childTnLst>
                                    <p:animEffect transition="out" filter="fade">
                                      <p:cBhvr>
                                        <p:cTn id="15" dur="2000"/>
                                        <p:tgtEl>
                                          <p:spTgt spid="6"/>
                                        </p:tgtEl>
                                      </p:cBhvr>
                                    </p:animEffect>
                                    <p:set>
                                      <p:cBhvr>
                                        <p:cTn id="16" dur="1" fill="hold">
                                          <p:stCondLst>
                                            <p:cond delay="1999"/>
                                          </p:stCondLst>
                                        </p:cTn>
                                        <p:tgtEl>
                                          <p:spTgt spid="6"/>
                                        </p:tgtEl>
                                        <p:attrNameLst>
                                          <p:attrName>style.visibility</p:attrName>
                                        </p:attrNameLst>
                                      </p:cBhvr>
                                      <p:to>
                                        <p:strVal val="hidden"/>
                                      </p:to>
                                    </p:set>
                                  </p:childTnLst>
                                </p:cTn>
                              </p:par>
                            </p:childTnLst>
                          </p:cTn>
                        </p:par>
                        <p:par>
                          <p:cTn id="17" fill="hold">
                            <p:stCondLst>
                              <p:cond delay="10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par>
                          <p:cTn id="23" fill="hold">
                            <p:stCondLst>
                              <p:cond delay="32000"/>
                            </p:stCondLst>
                            <p:childTnLst>
                              <p:par>
                                <p:cTn id="24" presetID="10" presetClass="entr" presetSubtype="0" fill="hold" nodeType="afterEffect">
                                  <p:stCondLst>
                                    <p:cond delay="100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4000"/>
                                        <p:tgtEl>
                                          <p:spTgt spid="8"/>
                                        </p:tgtEl>
                                      </p:cBhvr>
                                    </p:animEffect>
                                  </p:childTnLst>
                                </p:cTn>
                              </p:par>
                            </p:childTnLst>
                          </p:cTn>
                        </p:par>
                        <p:par>
                          <p:cTn id="27" fill="hold">
                            <p:stCondLst>
                              <p:cond delay="37000"/>
                            </p:stCondLst>
                            <p:childTnLst>
                              <p:par>
                                <p:cTn id="28" presetID="23" presetClass="entr" presetSubtype="16" fill="hold" grpId="0" nodeType="after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2000" fill="hold"/>
                                        <p:tgtEl>
                                          <p:spTgt spid="4"/>
                                        </p:tgtEl>
                                        <p:attrNameLst>
                                          <p:attrName>ppt_w</p:attrName>
                                        </p:attrNameLst>
                                      </p:cBhvr>
                                      <p:tavLst>
                                        <p:tav tm="0">
                                          <p:val>
                                            <p:fltVal val="0"/>
                                          </p:val>
                                        </p:tav>
                                        <p:tav tm="100000">
                                          <p:val>
                                            <p:strVal val="#ppt_w"/>
                                          </p:val>
                                        </p:tav>
                                      </p:tavLst>
                                    </p:anim>
                                    <p:anim calcmode="lin" valueType="num">
                                      <p:cBhvr>
                                        <p:cTn id="31" dur="2000" fill="hold"/>
                                        <p:tgtEl>
                                          <p:spTgt spid="4"/>
                                        </p:tgtEl>
                                        <p:attrNameLst>
                                          <p:attrName>ppt_h</p:attrName>
                                        </p:attrNameLst>
                                      </p:cBhvr>
                                      <p:tavLst>
                                        <p:tav tm="0">
                                          <p:val>
                                            <p:fltVal val="0"/>
                                          </p:val>
                                        </p:tav>
                                        <p:tav tm="100000">
                                          <p:val>
                                            <p:strVal val="#ppt_h"/>
                                          </p:val>
                                        </p:tav>
                                      </p:tavLst>
                                    </p:anim>
                                  </p:childTnLst>
                                </p:cTn>
                              </p:par>
                            </p:childTnLst>
                          </p:cTn>
                        </p:par>
                        <p:par>
                          <p:cTn id="32" fill="hold">
                            <p:stCondLst>
                              <p:cond delay="39000"/>
                            </p:stCondLst>
                            <p:childTnLst>
                              <p:par>
                                <p:cTn id="33" presetID="10" presetClass="exit" presetSubtype="0" fill="hold" grpId="1" nodeType="afterEffect">
                                  <p:stCondLst>
                                    <p:cond delay="2000"/>
                                  </p:stCondLst>
                                  <p:childTnLst>
                                    <p:animEffect transition="out" filter="fade">
                                      <p:cBhvr>
                                        <p:cTn id="34" dur="2000"/>
                                        <p:tgtEl>
                                          <p:spTgt spid="4"/>
                                        </p:tgtEl>
                                      </p:cBhvr>
                                    </p:animEffect>
                                    <p:set>
                                      <p:cBhvr>
                                        <p:cTn id="35" dur="1" fill="hold">
                                          <p:stCondLst>
                                            <p:cond delay="1999"/>
                                          </p:stCondLst>
                                        </p:cTn>
                                        <p:tgtEl>
                                          <p:spTgt spid="4"/>
                                        </p:tgtEl>
                                        <p:attrNameLst>
                                          <p:attrName>style.visibility</p:attrName>
                                        </p:attrNameLst>
                                      </p:cBhvr>
                                      <p:to>
                                        <p:strVal val="hidden"/>
                                      </p:to>
                                    </p:set>
                                  </p:childTnLst>
                                </p:cTn>
                              </p:par>
                            </p:childTnLst>
                          </p:cTn>
                        </p:par>
                        <p:par>
                          <p:cTn id="36" fill="hold">
                            <p:stCondLst>
                              <p:cond delay="4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5"/>
                                        </p:tgtEl>
                                        <p:attrNameLst>
                                          <p:attrName>style.visibility</p:attrName>
                                        </p:attrNameLst>
                                      </p:cBhvr>
                                      <p:to>
                                        <p:strVal val="visible"/>
                                      </p:to>
                                    </p:set>
                                    <p:animEffect transition="in" filter="fade">
                                      <p:cBhvr>
                                        <p:cTn id="39" dur="1000"/>
                                        <p:tgtEl>
                                          <p:spTgt spid="5"/>
                                        </p:tgtEl>
                                      </p:cBhvr>
                                    </p:animEffect>
                                    <p:anim calcmode="lin" valueType="num">
                                      <p:cBhvr>
                                        <p:cTn id="40" dur="1000" fill="hold"/>
                                        <p:tgtEl>
                                          <p:spTgt spid="5"/>
                                        </p:tgtEl>
                                        <p:attrNameLst>
                                          <p:attrName>ppt_x</p:attrName>
                                        </p:attrNameLst>
                                      </p:cBhvr>
                                      <p:tavLst>
                                        <p:tav tm="0">
                                          <p:val>
                                            <p:strVal val="#ppt_x-.1"/>
                                          </p:val>
                                        </p:tav>
                                        <p:tav tm="100000">
                                          <p:val>
                                            <p:strVal val="#ppt_x"/>
                                          </p:val>
                                        </p:tav>
                                      </p:tavLst>
                                    </p:anim>
                                    <p:anim calcmode="lin" valueType="num">
                                      <p:cBhvr>
                                        <p:cTn id="4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4" grpId="0"/>
      <p:bldP spid="4" grpId="1"/>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563888" y="1633364"/>
            <a:ext cx="2376264" cy="461665"/>
          </a:xfrm>
          <a:prstGeom prst="rect">
            <a:avLst/>
          </a:prstGeom>
          <a:noFill/>
        </p:spPr>
        <p:txBody>
          <a:bodyPr wrap="square" rtlCol="0">
            <a:spAutoFit/>
          </a:bodyPr>
          <a:lstStyle/>
          <a:p>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Borgo</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Stretto</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611560" y="4369668"/>
            <a:ext cx="77048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lado de la Piazza Garibaldi, encontramos la que es, probablemente, una de las calles más encantadoras del centro histórico de Pisa: el </a:t>
            </a:r>
            <a:r>
              <a:rPr lang="es-ES" b="1" i="1" dirty="0" err="1" smtClean="0">
                <a:effectLst>
                  <a:glow rad="101600">
                    <a:srgbClr val="C00000">
                      <a:alpha val="60000"/>
                    </a:srgbClr>
                  </a:glow>
                  <a:outerShdw blurRad="38100" dist="38100" dir="2700000" algn="tl">
                    <a:srgbClr val="000000">
                      <a:alpha val="43137"/>
                    </a:srgbClr>
                  </a:outerShdw>
                </a:effectLst>
              </a:rPr>
              <a:t>Borgo</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Stretto</a:t>
            </a:r>
            <a:r>
              <a:rPr lang="es-ES" b="1" i="1" dirty="0" smtClean="0">
                <a:effectLst>
                  <a:glow rad="101600">
                    <a:srgbClr val="C00000">
                      <a:alpha val="60000"/>
                    </a:srgbClr>
                  </a:glow>
                  <a:outerShdw blurRad="38100" dist="38100" dir="2700000" algn="tl">
                    <a:srgbClr val="000000">
                      <a:alpha val="43137"/>
                    </a:srgbClr>
                  </a:outerShdw>
                </a:effectLst>
              </a:rPr>
              <a:t>.</a:t>
            </a:r>
            <a:r>
              <a:rPr lang="es-ES" i="1" dirty="0" smtClean="0">
                <a:effectLst>
                  <a:glow rad="101600">
                    <a:srgbClr val="C00000">
                      <a:alpha val="60000"/>
                    </a:srgbClr>
                  </a:glow>
                  <a:outerShdw blurRad="38100" dist="38100" dir="2700000" algn="tl">
                    <a:srgbClr val="000000">
                      <a:alpha val="43137"/>
                    </a:srgbClr>
                  </a:outerShdw>
                </a:effectLst>
              </a:rPr>
              <a:t> Uno de los lugares más pintorescos de la ciudad y con ese </a:t>
            </a:r>
            <a:r>
              <a:rPr lang="es-ES" b="1" i="1" dirty="0" smtClean="0">
                <a:effectLst>
                  <a:glow rad="101600">
                    <a:srgbClr val="C00000">
                      <a:alpha val="60000"/>
                    </a:srgbClr>
                  </a:glow>
                  <a:outerShdw blurRad="38100" dist="38100" dir="2700000" algn="tl">
                    <a:srgbClr val="000000">
                      <a:alpha val="43137"/>
                    </a:srgbClr>
                  </a:outerShdw>
                </a:effectLst>
              </a:rPr>
              <a:t>aire romántico</a:t>
            </a:r>
            <a:r>
              <a:rPr lang="es-ES" i="1" dirty="0" smtClean="0">
                <a:effectLst>
                  <a:glow rad="101600">
                    <a:srgbClr val="C00000">
                      <a:alpha val="60000"/>
                    </a:srgbClr>
                  </a:glow>
                  <a:outerShdw blurRad="38100" dist="38100" dir="2700000" algn="tl">
                    <a:srgbClr val="000000">
                      <a:alpha val="43137"/>
                    </a:srgbClr>
                  </a:outerShdw>
                </a:effectLst>
              </a:rPr>
              <a:t> que no puedes perderte.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1907704" y="1489348"/>
            <a:ext cx="2160240"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Corso Italia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467544"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Corso Italia, perteneciente al barrio de San </a:t>
            </a:r>
            <a:r>
              <a:rPr lang="es-ES" i="1" dirty="0" err="1" smtClean="0">
                <a:effectLst>
                  <a:glow rad="101600">
                    <a:srgbClr val="C00000">
                      <a:alpha val="60000"/>
                    </a:srgbClr>
                  </a:glow>
                  <a:outerShdw blurRad="38100" dist="38100" dir="2700000" algn="tl">
                    <a:srgbClr val="000000">
                      <a:alpha val="43137"/>
                    </a:srgbClr>
                  </a:outerShdw>
                </a:effectLst>
              </a:rPr>
              <a:t>Martino</a:t>
            </a:r>
            <a:r>
              <a:rPr lang="es-ES" i="1" dirty="0" smtClean="0">
                <a:effectLst>
                  <a:glow rad="101600">
                    <a:srgbClr val="C00000">
                      <a:alpha val="60000"/>
                    </a:srgbClr>
                  </a:glow>
                  <a:outerShdw blurRad="38100" dist="38100" dir="2700000" algn="tl">
                    <a:srgbClr val="000000">
                      <a:alpha val="43137"/>
                    </a:srgbClr>
                  </a:outerShdw>
                </a:effectLst>
              </a:rPr>
              <a:t>, es una calle peatonal, y una de las </a:t>
            </a:r>
            <a:r>
              <a:rPr lang="es-ES" b="1" i="1" dirty="0" smtClean="0">
                <a:effectLst>
                  <a:glow rad="101600">
                    <a:srgbClr val="C00000">
                      <a:alpha val="60000"/>
                    </a:srgbClr>
                  </a:glow>
                  <a:outerShdw blurRad="38100" dist="38100" dir="2700000" algn="tl">
                    <a:srgbClr val="000000">
                      <a:alpha val="43137"/>
                    </a:srgbClr>
                  </a:outerShdw>
                </a:effectLst>
              </a:rPr>
              <a:t>calles con más vida y concurridas de Pisa</a:t>
            </a:r>
            <a:r>
              <a:rPr lang="es-ES" i="1" dirty="0" smtClean="0">
                <a:effectLst>
                  <a:glow rad="101600">
                    <a:srgbClr val="C00000">
                      <a:alpha val="60000"/>
                    </a:srgbClr>
                  </a:glow>
                  <a:outerShdw blurRad="38100" dist="38100" dir="2700000" algn="tl">
                    <a:srgbClr val="000000">
                      <a:alpha val="43137"/>
                    </a:srgbClr>
                  </a:outerShdw>
                </a:effectLst>
              </a:rPr>
              <a:t>. Está considerada como la principal calle comercial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64000">
        <p:comb/>
      </p:transition>
    </mc:Choice>
    <mc:Fallback>
      <p:transition spd="slow" advTm="64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childTnLst>
                          </p:cTn>
                        </p:par>
                        <p:par>
                          <p:cTn id="8" fill="hold">
                            <p:stCondLst>
                              <p:cond delay="4000"/>
                            </p:stCondLst>
                            <p:childTnLst>
                              <p:par>
                                <p:cTn id="9" presetID="2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childTnLst>
                          </p:cTn>
                        </p:par>
                        <p:par>
                          <p:cTn id="13" fill="hold">
                            <p:stCondLst>
                              <p:cond delay="6000"/>
                            </p:stCondLst>
                            <p:childTnLst>
                              <p:par>
                                <p:cTn id="14" presetID="10" presetClass="exit" presetSubtype="0" fill="hold" grpId="1" nodeType="afterEffect">
                                  <p:stCondLst>
                                    <p:cond delay="2000"/>
                                  </p:stCondLst>
                                  <p:childTnLst>
                                    <p:animEffect transition="out" filter="fade">
                                      <p:cBhvr>
                                        <p:cTn id="15" dur="2000"/>
                                        <p:tgtEl>
                                          <p:spTgt spid="4"/>
                                        </p:tgtEl>
                                      </p:cBhvr>
                                    </p:animEffect>
                                    <p:set>
                                      <p:cBhvr>
                                        <p:cTn id="16" dur="1" fill="hold">
                                          <p:stCondLst>
                                            <p:cond delay="1999"/>
                                          </p:stCondLst>
                                        </p:cTn>
                                        <p:tgtEl>
                                          <p:spTgt spid="4"/>
                                        </p:tgtEl>
                                        <p:attrNameLst>
                                          <p:attrName>style.visibility</p:attrName>
                                        </p:attrNameLst>
                                      </p:cBhvr>
                                      <p:to>
                                        <p:strVal val="hidden"/>
                                      </p:to>
                                    </p:set>
                                  </p:childTnLst>
                                </p:cTn>
                              </p:par>
                            </p:childTnLst>
                          </p:cTn>
                        </p:par>
                        <p:par>
                          <p:cTn id="17" fill="hold">
                            <p:stCondLst>
                              <p:cond delay="10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31600"/>
                            </p:stCondLst>
                            <p:childTnLst>
                              <p:par>
                                <p:cTn id="24" presetID="10" presetClass="entr" presetSubtype="0" fill="hold" nodeType="afterEffect">
                                  <p:stCondLst>
                                    <p:cond delay="100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4000"/>
                                        <p:tgtEl>
                                          <p:spTgt spid="15"/>
                                        </p:tgtEl>
                                      </p:cBhvr>
                                    </p:animEffect>
                                  </p:childTnLst>
                                </p:cTn>
                              </p:par>
                            </p:childTnLst>
                          </p:cTn>
                        </p:par>
                        <p:par>
                          <p:cTn id="27" fill="hold">
                            <p:stCondLst>
                              <p:cond delay="36600"/>
                            </p:stCondLst>
                            <p:childTnLst>
                              <p:par>
                                <p:cTn id="28" presetID="23" presetClass="entr" presetSubtype="16"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2000" fill="hold"/>
                                        <p:tgtEl>
                                          <p:spTgt spid="6"/>
                                        </p:tgtEl>
                                        <p:attrNameLst>
                                          <p:attrName>ppt_w</p:attrName>
                                        </p:attrNameLst>
                                      </p:cBhvr>
                                      <p:tavLst>
                                        <p:tav tm="0">
                                          <p:val>
                                            <p:fltVal val="0"/>
                                          </p:val>
                                        </p:tav>
                                        <p:tav tm="100000">
                                          <p:val>
                                            <p:strVal val="#ppt_w"/>
                                          </p:val>
                                        </p:tav>
                                      </p:tavLst>
                                    </p:anim>
                                    <p:anim calcmode="lin" valueType="num">
                                      <p:cBhvr>
                                        <p:cTn id="31" dur="2000" fill="hold"/>
                                        <p:tgtEl>
                                          <p:spTgt spid="6"/>
                                        </p:tgtEl>
                                        <p:attrNameLst>
                                          <p:attrName>ppt_h</p:attrName>
                                        </p:attrNameLst>
                                      </p:cBhvr>
                                      <p:tavLst>
                                        <p:tav tm="0">
                                          <p:val>
                                            <p:fltVal val="0"/>
                                          </p:val>
                                        </p:tav>
                                        <p:tav tm="100000">
                                          <p:val>
                                            <p:strVal val="#ppt_h"/>
                                          </p:val>
                                        </p:tav>
                                      </p:tavLst>
                                    </p:anim>
                                  </p:childTnLst>
                                </p:cTn>
                              </p:par>
                            </p:childTnLst>
                          </p:cTn>
                        </p:par>
                        <p:par>
                          <p:cTn id="32" fill="hold">
                            <p:stCondLst>
                              <p:cond delay="38600"/>
                            </p:stCondLst>
                            <p:childTnLst>
                              <p:par>
                                <p:cTn id="33" presetID="10" presetClass="exit" presetSubtype="0" fill="hold" grpId="1" nodeType="afterEffect">
                                  <p:stCondLst>
                                    <p:cond delay="2000"/>
                                  </p:stCondLst>
                                  <p:childTnLst>
                                    <p:animEffect transition="out" filter="fade">
                                      <p:cBhvr>
                                        <p:cTn id="34" dur="2000"/>
                                        <p:tgtEl>
                                          <p:spTgt spid="6"/>
                                        </p:tgtEl>
                                      </p:cBhvr>
                                    </p:animEffect>
                                    <p:set>
                                      <p:cBhvr>
                                        <p:cTn id="35" dur="1" fill="hold">
                                          <p:stCondLst>
                                            <p:cond delay="1999"/>
                                          </p:stCondLst>
                                        </p:cTn>
                                        <p:tgtEl>
                                          <p:spTgt spid="6"/>
                                        </p:tgtEl>
                                        <p:attrNameLst>
                                          <p:attrName>style.visibility</p:attrName>
                                        </p:attrNameLst>
                                      </p:cBhvr>
                                      <p:to>
                                        <p:strVal val="hidden"/>
                                      </p:to>
                                    </p:set>
                                  </p:childTnLst>
                                </p:cTn>
                              </p:par>
                            </p:childTnLst>
                          </p:cTn>
                        </p:par>
                        <p:par>
                          <p:cTn id="36" fill="hold">
                            <p:stCondLst>
                              <p:cond delay="426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7"/>
                                        </p:tgtEl>
                                        <p:attrNameLst>
                                          <p:attrName>style.visibility</p:attrName>
                                        </p:attrNameLst>
                                      </p:cBhvr>
                                      <p:to>
                                        <p:strVal val="visible"/>
                                      </p:to>
                                    </p:set>
                                    <p:animEffect transition="in" filter="fade">
                                      <p:cBhvr>
                                        <p:cTn id="39" dur="1000"/>
                                        <p:tgtEl>
                                          <p:spTgt spid="7"/>
                                        </p:tgtEl>
                                      </p:cBhvr>
                                    </p:animEffect>
                                    <p:anim calcmode="lin" valueType="num">
                                      <p:cBhvr>
                                        <p:cTn id="40" dur="1000" fill="hold"/>
                                        <p:tgtEl>
                                          <p:spTgt spid="7"/>
                                        </p:tgtEl>
                                        <p:attrNameLst>
                                          <p:attrName>ppt_x</p:attrName>
                                        </p:attrNameLst>
                                      </p:cBhvr>
                                      <p:tavLst>
                                        <p:tav tm="0">
                                          <p:val>
                                            <p:strVal val="#ppt_x-.1"/>
                                          </p:val>
                                        </p:tav>
                                        <p:tav tm="100000">
                                          <p:val>
                                            <p:strVal val="#ppt_x"/>
                                          </p:val>
                                        </p:tav>
                                      </p:tavLst>
                                    </p:anim>
                                    <p:anim calcmode="lin" valueType="num">
                                      <p:cBhvr>
                                        <p:cTn id="4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6" grpId="0"/>
      <p:bldP spid="6" grpId="1"/>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1691680" y="1561356"/>
            <a:ext cx="4032448"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Centro histórico de Pisa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2352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latin typeface="Lucida Bright" pitchFamily="18" charset="0"/>
              </a:rPr>
              <a:t>En el casco antiguo de Pisa, más allá de la Piazza </a:t>
            </a:r>
            <a:r>
              <a:rPr lang="es-ES"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dei</a:t>
            </a:r>
            <a:r>
              <a:rPr lang="es-ES"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Miracoli</a:t>
            </a:r>
            <a:r>
              <a:rPr lang="es-ES" i="1" dirty="0" smtClean="0">
                <a:effectLst>
                  <a:glow rad="101600">
                    <a:srgbClr val="C00000">
                      <a:alpha val="60000"/>
                    </a:srgbClr>
                  </a:glow>
                  <a:outerShdw blurRad="38100" dist="38100" dir="2700000" algn="tl">
                    <a:srgbClr val="000000">
                      <a:alpha val="43137"/>
                    </a:srgbClr>
                  </a:outerShdw>
                </a:effectLst>
                <a:latin typeface="Lucida Bright" pitchFamily="18" charset="0"/>
              </a:rPr>
              <a:t>, se pueden visitar dos zonas características conocidas por los pisanos como «</a:t>
            </a:r>
            <a:r>
              <a:rPr lang="es-ES"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Borgo</a:t>
            </a:r>
            <a:r>
              <a:rPr lang="es-ES"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Stretto</a:t>
            </a:r>
            <a:r>
              <a:rPr lang="es-ES" i="1" dirty="0" smtClean="0">
                <a:effectLst>
                  <a:glow rad="101600">
                    <a:srgbClr val="C00000">
                      <a:alpha val="60000"/>
                    </a:srgbClr>
                  </a:glow>
                  <a:outerShdw blurRad="38100" dist="38100" dir="2700000" algn="tl">
                    <a:srgbClr val="000000">
                      <a:alpha val="43137"/>
                    </a:srgbClr>
                  </a:outerShdw>
                </a:effectLst>
                <a:latin typeface="Lucida Bright" pitchFamily="18" charset="0"/>
              </a:rPr>
              <a:t>» y «</a:t>
            </a:r>
            <a:r>
              <a:rPr lang="es-ES"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Borgo</a:t>
            </a:r>
            <a:r>
              <a:rPr lang="es-ES" i="1" dirty="0" smtClean="0">
                <a:effectLst>
                  <a:glow rad="101600">
                    <a:srgbClr val="C00000">
                      <a:alpha val="60000"/>
                    </a:srgbClr>
                  </a:glow>
                  <a:outerShdw blurRad="38100" dist="38100" dir="2700000" algn="tl">
                    <a:srgbClr val="000000">
                      <a:alpha val="43137"/>
                    </a:srgbClr>
                  </a:outerShdw>
                </a:effectLst>
                <a:latin typeface="Lucida Bright" pitchFamily="18" charset="0"/>
              </a:rPr>
              <a:t> Largo» (en español Burgo estrecho y Burgo amplio/ancho).</a:t>
            </a:r>
            <a:endParaRPr lang="es-ES"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pic>
        <p:nvPicPr>
          <p:cNvPr id="6" name="5 Imagen" descr="354539.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1763688" y="2569468"/>
            <a:ext cx="4680520"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Museo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dell’Opera</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del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Duomo</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este museo tiene una gran cantidad de tesoros deliciosos, ¡es uno de los menos visitados en Pisa! El Museo de la Catedral está ubicado en la Piazza </a:t>
            </a:r>
            <a:r>
              <a:rPr lang="es-ES" i="1" dirty="0" err="1" smtClean="0">
                <a:effectLst>
                  <a:glow rad="101600">
                    <a:srgbClr val="C00000">
                      <a:alpha val="60000"/>
                    </a:srgbClr>
                  </a:glow>
                  <a:outerShdw blurRad="38100" dist="38100" dir="2700000" algn="tl">
                    <a:srgbClr val="000000">
                      <a:alpha val="43137"/>
                    </a:srgbClr>
                  </a:outerShdw>
                </a:effectLst>
              </a:rPr>
              <a:t>dei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Miracoli</a:t>
            </a:r>
            <a:r>
              <a:rPr lang="es-ES" i="1" dirty="0" smtClean="0">
                <a:effectLst>
                  <a:glow rad="101600">
                    <a:srgbClr val="C00000">
                      <a:alpha val="60000"/>
                    </a:srgbClr>
                  </a:glow>
                  <a:outerShdw blurRad="38100" dist="38100" dir="2700000" algn="tl">
                    <a:srgbClr val="000000">
                      <a:alpha val="43137"/>
                    </a:srgbClr>
                  </a:outerShdw>
                </a:effectLst>
              </a:rPr>
              <a:t> y ofrece fantásticas vistas de la torre inclinada desde las ventanas de su segundo piso.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6000">
        <p14:prism isInverted="1"/>
      </p:transition>
    </mc:Choice>
    <mc:Fallback>
      <p:transition spd="slow" advTm="6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2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childTnLst>
                                </p:cTn>
                              </p:par>
                            </p:childTnLst>
                          </p:cTn>
                        </p:par>
                        <p:par>
                          <p:cTn id="13" fill="hold">
                            <p:stCondLst>
                              <p:cond delay="6000"/>
                            </p:stCondLst>
                            <p:childTnLst>
                              <p:par>
                                <p:cTn id="14" presetID="10" presetClass="exit" presetSubtype="0" fill="hold" grpId="1" nodeType="afterEffect">
                                  <p:stCondLst>
                                    <p:cond delay="2000"/>
                                  </p:stCondLst>
                                  <p:childTnLst>
                                    <p:animEffect transition="out" filter="fade">
                                      <p:cBhvr>
                                        <p:cTn id="15" dur="2000"/>
                                        <p:tgtEl>
                                          <p:spTgt spid="4"/>
                                        </p:tgtEl>
                                      </p:cBhvr>
                                    </p:animEffect>
                                    <p:set>
                                      <p:cBhvr>
                                        <p:cTn id="16" dur="1" fill="hold">
                                          <p:stCondLst>
                                            <p:cond delay="1999"/>
                                          </p:stCondLst>
                                        </p:cTn>
                                        <p:tgtEl>
                                          <p:spTgt spid="4"/>
                                        </p:tgtEl>
                                        <p:attrNameLst>
                                          <p:attrName>style.visibility</p:attrName>
                                        </p:attrNameLst>
                                      </p:cBhvr>
                                      <p:to>
                                        <p:strVal val="hidden"/>
                                      </p:to>
                                    </p:set>
                                  </p:childTnLst>
                                </p:cTn>
                              </p:par>
                            </p:childTnLst>
                          </p:cTn>
                        </p:par>
                        <p:par>
                          <p:cTn id="17" fill="hold">
                            <p:stCondLst>
                              <p:cond delay="10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000"/>
                                        <p:tgtEl>
                                          <p:spTgt spid="5"/>
                                        </p:tgtEl>
                                      </p:cBhvr>
                                    </p:animEffect>
                                    <p:anim calcmode="lin" valueType="num">
                                      <p:cBhvr>
                                        <p:cTn id="21" dur="1000" fill="hold"/>
                                        <p:tgtEl>
                                          <p:spTgt spid="5"/>
                                        </p:tgtEl>
                                        <p:attrNameLst>
                                          <p:attrName>ppt_x</p:attrName>
                                        </p:attrNameLst>
                                      </p:cBhvr>
                                      <p:tavLst>
                                        <p:tav tm="0">
                                          <p:val>
                                            <p:strVal val="#ppt_x-.1"/>
                                          </p:val>
                                        </p:tav>
                                        <p:tav tm="100000">
                                          <p:val>
                                            <p:strVal val="#ppt_x"/>
                                          </p:val>
                                        </p:tav>
                                      </p:tavLst>
                                    </p:anim>
                                    <p:anim calcmode="lin" valueType="num">
                                      <p:cBhvr>
                                        <p:cTn id="22" dur="1000" fill="hold"/>
                                        <p:tgtEl>
                                          <p:spTgt spid="5"/>
                                        </p:tgtEl>
                                        <p:attrNameLst>
                                          <p:attrName>ppt_y</p:attrName>
                                        </p:attrNameLst>
                                      </p:cBhvr>
                                      <p:tavLst>
                                        <p:tav tm="0">
                                          <p:val>
                                            <p:strVal val="#ppt_y"/>
                                          </p:val>
                                        </p:tav>
                                        <p:tav tm="100000">
                                          <p:val>
                                            <p:strVal val="#ppt_y"/>
                                          </p:val>
                                        </p:tav>
                                      </p:tavLst>
                                    </p:anim>
                                  </p:childTnLst>
                                </p:cTn>
                              </p:par>
                            </p:childTnLst>
                          </p:cTn>
                        </p:par>
                        <p:par>
                          <p:cTn id="23" fill="hold">
                            <p:stCondLst>
                              <p:cond delay="29500"/>
                            </p:stCondLst>
                            <p:childTnLst>
                              <p:par>
                                <p:cTn id="24" presetID="10" presetClass="entr" presetSubtype="0" fill="hold" nodeType="afterEffect">
                                  <p:stCondLst>
                                    <p:cond delay="100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4000"/>
                                        <p:tgtEl>
                                          <p:spTgt spid="6"/>
                                        </p:tgtEl>
                                      </p:cBhvr>
                                    </p:animEffect>
                                  </p:childTnLst>
                                </p:cTn>
                              </p:par>
                            </p:childTnLst>
                          </p:cTn>
                        </p:par>
                        <p:par>
                          <p:cTn id="27" fill="hold">
                            <p:stCondLst>
                              <p:cond delay="34500"/>
                            </p:stCondLst>
                            <p:childTnLst>
                              <p:par>
                                <p:cTn id="28" presetID="23" presetClass="entr" presetSubtype="16"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2000" fill="hold"/>
                                        <p:tgtEl>
                                          <p:spTgt spid="7"/>
                                        </p:tgtEl>
                                        <p:attrNameLst>
                                          <p:attrName>ppt_w</p:attrName>
                                        </p:attrNameLst>
                                      </p:cBhvr>
                                      <p:tavLst>
                                        <p:tav tm="0">
                                          <p:val>
                                            <p:fltVal val="0"/>
                                          </p:val>
                                        </p:tav>
                                        <p:tav tm="100000">
                                          <p:val>
                                            <p:strVal val="#ppt_w"/>
                                          </p:val>
                                        </p:tav>
                                      </p:tavLst>
                                    </p:anim>
                                    <p:anim calcmode="lin" valueType="num">
                                      <p:cBhvr>
                                        <p:cTn id="31" dur="2000" fill="hold"/>
                                        <p:tgtEl>
                                          <p:spTgt spid="7"/>
                                        </p:tgtEl>
                                        <p:attrNameLst>
                                          <p:attrName>ppt_h</p:attrName>
                                        </p:attrNameLst>
                                      </p:cBhvr>
                                      <p:tavLst>
                                        <p:tav tm="0">
                                          <p:val>
                                            <p:fltVal val="0"/>
                                          </p:val>
                                        </p:tav>
                                        <p:tav tm="100000">
                                          <p:val>
                                            <p:strVal val="#ppt_h"/>
                                          </p:val>
                                        </p:tav>
                                      </p:tavLst>
                                    </p:anim>
                                  </p:childTnLst>
                                </p:cTn>
                              </p:par>
                            </p:childTnLst>
                          </p:cTn>
                        </p:par>
                        <p:par>
                          <p:cTn id="32" fill="hold">
                            <p:stCondLst>
                              <p:cond delay="36500"/>
                            </p:stCondLst>
                            <p:childTnLst>
                              <p:par>
                                <p:cTn id="33" presetID="10" presetClass="exit" presetSubtype="0" fill="hold" grpId="1" nodeType="afterEffect">
                                  <p:stCondLst>
                                    <p:cond delay="2000"/>
                                  </p:stCondLst>
                                  <p:childTnLst>
                                    <p:animEffect transition="out" filter="fade">
                                      <p:cBhvr>
                                        <p:cTn id="34" dur="2000"/>
                                        <p:tgtEl>
                                          <p:spTgt spid="7"/>
                                        </p:tgtEl>
                                      </p:cBhvr>
                                    </p:animEffect>
                                    <p:set>
                                      <p:cBhvr>
                                        <p:cTn id="35" dur="1" fill="hold">
                                          <p:stCondLst>
                                            <p:cond delay="1999"/>
                                          </p:stCondLst>
                                        </p:cTn>
                                        <p:tgtEl>
                                          <p:spTgt spid="7"/>
                                        </p:tgtEl>
                                        <p:attrNameLst>
                                          <p:attrName>style.visibility</p:attrName>
                                        </p:attrNameLst>
                                      </p:cBhvr>
                                      <p:to>
                                        <p:strVal val="hidden"/>
                                      </p:to>
                                    </p:set>
                                  </p:childTnLst>
                                </p:cTn>
                              </p:par>
                            </p:childTnLst>
                          </p:cTn>
                        </p:par>
                        <p:par>
                          <p:cTn id="36" fill="hold">
                            <p:stCondLst>
                              <p:cond delay="405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8"/>
                                        </p:tgtEl>
                                        <p:attrNameLst>
                                          <p:attrName>style.visibility</p:attrName>
                                        </p:attrNameLst>
                                      </p:cBhvr>
                                      <p:to>
                                        <p:strVal val="visible"/>
                                      </p:to>
                                    </p:set>
                                    <p:animEffect transition="in" filter="fade">
                                      <p:cBhvr>
                                        <p:cTn id="39" dur="1000"/>
                                        <p:tgtEl>
                                          <p:spTgt spid="8"/>
                                        </p:tgtEl>
                                      </p:cBhvr>
                                    </p:animEffect>
                                    <p:anim calcmode="lin" valueType="num">
                                      <p:cBhvr>
                                        <p:cTn id="40" dur="1000" fill="hold"/>
                                        <p:tgtEl>
                                          <p:spTgt spid="8"/>
                                        </p:tgtEl>
                                        <p:attrNameLst>
                                          <p:attrName>ppt_x</p:attrName>
                                        </p:attrNameLst>
                                      </p:cBhvr>
                                      <p:tavLst>
                                        <p:tav tm="0">
                                          <p:val>
                                            <p:strVal val="#ppt_x-.1"/>
                                          </p:val>
                                        </p:tav>
                                        <p:tav tm="100000">
                                          <p:val>
                                            <p:strVal val="#ppt_x"/>
                                          </p:val>
                                        </p:tav>
                                      </p:tavLst>
                                    </p:anim>
                                    <p:anim calcmode="lin" valueType="num">
                                      <p:cBhvr>
                                        <p:cTn id="4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7" grpId="0"/>
      <p:bldP spid="7" grpId="1"/>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267744" y="841276"/>
            <a:ext cx="2952328"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Museo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Nazionale</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611560" y="4585692"/>
            <a:ext cx="734481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Ubicado a orillas del río </a:t>
            </a:r>
            <a:r>
              <a:rPr lang="es-ES" i="1" dirty="0" err="1" smtClean="0">
                <a:effectLst>
                  <a:glow rad="101600">
                    <a:srgbClr val="C00000">
                      <a:alpha val="60000"/>
                    </a:srgbClr>
                  </a:glow>
                  <a:outerShdw blurRad="38100" dist="38100" dir="2700000" algn="tl">
                    <a:srgbClr val="000000">
                      <a:alpha val="43137"/>
                    </a:srgbClr>
                  </a:outerShdw>
                </a:effectLst>
              </a:rPr>
              <a:t>Arno</a:t>
            </a:r>
            <a:r>
              <a:rPr lang="es-ES" i="1" dirty="0" smtClean="0">
                <a:effectLst>
                  <a:glow rad="101600">
                    <a:srgbClr val="C00000">
                      <a:alpha val="60000"/>
                    </a:srgbClr>
                  </a:glow>
                  <a:outerShdw blurRad="38100" dist="38100" dir="2700000" algn="tl">
                    <a:srgbClr val="000000">
                      <a:alpha val="43137"/>
                    </a:srgbClr>
                  </a:outerShdw>
                </a:effectLst>
              </a:rPr>
              <a:t>, el Museo Nacional de Pisa es el museo más preciado de la ciudad y presenta algunos artefactos y esculturas impresionantes.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6" name="5 Imagen" descr="195762.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9" name="8 CuadroTexto"/>
          <p:cNvSpPr txBox="1"/>
          <p:nvPr/>
        </p:nvSpPr>
        <p:spPr>
          <a:xfrm>
            <a:off x="2411760" y="1777380"/>
            <a:ext cx="3168352"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La Muralla de Pisa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10" name="9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muralla de Pisa </a:t>
            </a:r>
            <a:r>
              <a:rPr lang="es-ES" b="1" i="1" dirty="0" smtClean="0">
                <a:effectLst>
                  <a:glow rad="101600">
                    <a:srgbClr val="C00000">
                      <a:alpha val="60000"/>
                    </a:srgbClr>
                  </a:glow>
                  <a:outerShdw blurRad="38100" dist="38100" dir="2700000" algn="tl">
                    <a:srgbClr val="000000">
                      <a:alpha val="43137"/>
                    </a:srgbClr>
                  </a:outerShdw>
                </a:effectLst>
              </a:rPr>
              <a:t>envuelve el casco histórico</a:t>
            </a:r>
            <a:r>
              <a:rPr lang="es-ES" i="1" dirty="0" smtClean="0">
                <a:effectLst>
                  <a:glow rad="101600">
                    <a:srgbClr val="C00000">
                      <a:alpha val="60000"/>
                    </a:srgbClr>
                  </a:glow>
                  <a:outerShdw blurRad="38100" dist="38100" dir="2700000" algn="tl">
                    <a:srgbClr val="000000">
                      <a:alpha val="43137"/>
                    </a:srgbClr>
                  </a:outerShdw>
                </a:effectLst>
              </a:rPr>
              <a:t> de la ciudad, y podemos encontrar restos de ella en la Piazza </a:t>
            </a:r>
            <a:r>
              <a:rPr lang="es-ES" i="1" dirty="0" err="1" smtClean="0">
                <a:effectLst>
                  <a:glow rad="101600">
                    <a:srgbClr val="C00000">
                      <a:alpha val="60000"/>
                    </a:srgbClr>
                  </a:glow>
                  <a:outerShdw blurRad="38100" dist="38100" dir="2700000" algn="tl">
                    <a:srgbClr val="000000">
                      <a:alpha val="43137"/>
                    </a:srgbClr>
                  </a:outerShdw>
                </a:effectLst>
              </a:rPr>
              <a:t>dei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Miracoli</a:t>
            </a:r>
            <a:r>
              <a:rPr lang="es-ES" i="1" dirty="0" smtClean="0">
                <a:effectLst>
                  <a:glow rad="101600">
                    <a:srgbClr val="C00000">
                      <a:alpha val="60000"/>
                    </a:srgbClr>
                  </a:glow>
                  <a:outerShdw blurRad="38100" dist="38100" dir="2700000" algn="tl">
                    <a:srgbClr val="000000">
                      <a:alpha val="43137"/>
                    </a:srgbClr>
                  </a:outerShdw>
                </a:effectLst>
              </a:rPr>
              <a:t>. No deja de ser algo curioso, que ya que vas a visitar el resto de monumentos, no cuesta nada echarle un vistazo.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8000">
        <p14:doors dir="vert"/>
      </p:transition>
    </mc:Choice>
    <mc:Fallback>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2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2000" fill="hold"/>
                                        <p:tgtEl>
                                          <p:spTgt spid="7"/>
                                        </p:tgtEl>
                                        <p:attrNameLst>
                                          <p:attrName>ppt_w</p:attrName>
                                        </p:attrNameLst>
                                      </p:cBhvr>
                                      <p:tavLst>
                                        <p:tav tm="0">
                                          <p:val>
                                            <p:fltVal val="0"/>
                                          </p:val>
                                        </p:tav>
                                        <p:tav tm="100000">
                                          <p:val>
                                            <p:strVal val="#ppt_w"/>
                                          </p:val>
                                        </p:tav>
                                      </p:tavLst>
                                    </p:anim>
                                    <p:anim calcmode="lin" valueType="num">
                                      <p:cBhvr>
                                        <p:cTn id="12" dur="2000" fill="hold"/>
                                        <p:tgtEl>
                                          <p:spTgt spid="7"/>
                                        </p:tgtEl>
                                        <p:attrNameLst>
                                          <p:attrName>ppt_h</p:attrName>
                                        </p:attrNameLst>
                                      </p:cBhvr>
                                      <p:tavLst>
                                        <p:tav tm="0">
                                          <p:val>
                                            <p:fltVal val="0"/>
                                          </p:val>
                                        </p:tav>
                                        <p:tav tm="100000">
                                          <p:val>
                                            <p:strVal val="#ppt_h"/>
                                          </p:val>
                                        </p:tav>
                                      </p:tavLst>
                                    </p:anim>
                                  </p:childTnLst>
                                </p:cTn>
                              </p:par>
                            </p:childTnLst>
                          </p:cTn>
                        </p:par>
                        <p:par>
                          <p:cTn id="13" fill="hold">
                            <p:stCondLst>
                              <p:cond delay="6000"/>
                            </p:stCondLst>
                            <p:childTnLst>
                              <p:par>
                                <p:cTn id="14" presetID="10" presetClass="exit" presetSubtype="0" fill="hold" grpId="1" nodeType="afterEffect">
                                  <p:stCondLst>
                                    <p:cond delay="2000"/>
                                  </p:stCondLst>
                                  <p:childTnLst>
                                    <p:animEffect transition="out" filter="fade">
                                      <p:cBhvr>
                                        <p:cTn id="15" dur="2000"/>
                                        <p:tgtEl>
                                          <p:spTgt spid="7"/>
                                        </p:tgtEl>
                                      </p:cBhvr>
                                    </p:animEffect>
                                    <p:set>
                                      <p:cBhvr>
                                        <p:cTn id="16" dur="1" fill="hold">
                                          <p:stCondLst>
                                            <p:cond delay="1999"/>
                                          </p:stCondLst>
                                        </p:cTn>
                                        <p:tgtEl>
                                          <p:spTgt spid="7"/>
                                        </p:tgtEl>
                                        <p:attrNameLst>
                                          <p:attrName>style.visibility</p:attrName>
                                        </p:attrNameLst>
                                      </p:cBhvr>
                                      <p:to>
                                        <p:strVal val="hidden"/>
                                      </p:to>
                                    </p:set>
                                  </p:childTnLst>
                                </p:cTn>
                              </p:par>
                            </p:childTnLst>
                          </p:cTn>
                        </p:par>
                        <p:par>
                          <p:cTn id="17" fill="hold">
                            <p:stCondLst>
                              <p:cond delay="10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par>
                          <p:cTn id="23" fill="hold">
                            <p:stCondLst>
                              <p:cond delay="23800"/>
                            </p:stCondLst>
                            <p:childTnLst>
                              <p:par>
                                <p:cTn id="24" presetID="10" presetClass="entr" presetSubtype="0" fill="hold" nodeType="afterEffect">
                                  <p:stCondLst>
                                    <p:cond delay="100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4000"/>
                                        <p:tgtEl>
                                          <p:spTgt spid="6"/>
                                        </p:tgtEl>
                                      </p:cBhvr>
                                    </p:animEffect>
                                  </p:childTnLst>
                                </p:cTn>
                              </p:par>
                            </p:childTnLst>
                          </p:cTn>
                        </p:par>
                        <p:par>
                          <p:cTn id="27" fill="hold">
                            <p:stCondLst>
                              <p:cond delay="28800"/>
                            </p:stCondLst>
                            <p:childTnLst>
                              <p:par>
                                <p:cTn id="28" presetID="23" presetClass="entr" presetSubtype="16"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2000" fill="hold"/>
                                        <p:tgtEl>
                                          <p:spTgt spid="9"/>
                                        </p:tgtEl>
                                        <p:attrNameLst>
                                          <p:attrName>ppt_w</p:attrName>
                                        </p:attrNameLst>
                                      </p:cBhvr>
                                      <p:tavLst>
                                        <p:tav tm="0">
                                          <p:val>
                                            <p:fltVal val="0"/>
                                          </p:val>
                                        </p:tav>
                                        <p:tav tm="100000">
                                          <p:val>
                                            <p:strVal val="#ppt_w"/>
                                          </p:val>
                                        </p:tav>
                                      </p:tavLst>
                                    </p:anim>
                                    <p:anim calcmode="lin" valueType="num">
                                      <p:cBhvr>
                                        <p:cTn id="31" dur="2000" fill="hold"/>
                                        <p:tgtEl>
                                          <p:spTgt spid="9"/>
                                        </p:tgtEl>
                                        <p:attrNameLst>
                                          <p:attrName>ppt_h</p:attrName>
                                        </p:attrNameLst>
                                      </p:cBhvr>
                                      <p:tavLst>
                                        <p:tav tm="0">
                                          <p:val>
                                            <p:fltVal val="0"/>
                                          </p:val>
                                        </p:tav>
                                        <p:tav tm="100000">
                                          <p:val>
                                            <p:strVal val="#ppt_h"/>
                                          </p:val>
                                        </p:tav>
                                      </p:tavLst>
                                    </p:anim>
                                  </p:childTnLst>
                                </p:cTn>
                              </p:par>
                            </p:childTnLst>
                          </p:cTn>
                        </p:par>
                        <p:par>
                          <p:cTn id="32" fill="hold">
                            <p:stCondLst>
                              <p:cond delay="30800"/>
                            </p:stCondLst>
                            <p:childTnLst>
                              <p:par>
                                <p:cTn id="33" presetID="10" presetClass="exit" presetSubtype="0" fill="hold" grpId="1" nodeType="afterEffect">
                                  <p:stCondLst>
                                    <p:cond delay="0"/>
                                  </p:stCondLst>
                                  <p:childTnLst>
                                    <p:animEffect transition="out" filter="fade">
                                      <p:cBhvr>
                                        <p:cTn id="34" dur="2000"/>
                                        <p:tgtEl>
                                          <p:spTgt spid="9"/>
                                        </p:tgtEl>
                                      </p:cBhvr>
                                    </p:animEffect>
                                    <p:set>
                                      <p:cBhvr>
                                        <p:cTn id="35" dur="1" fill="hold">
                                          <p:stCondLst>
                                            <p:cond delay="1999"/>
                                          </p:stCondLst>
                                        </p:cTn>
                                        <p:tgtEl>
                                          <p:spTgt spid="9"/>
                                        </p:tgtEl>
                                        <p:attrNameLst>
                                          <p:attrName>style.visibility</p:attrName>
                                        </p:attrNameLst>
                                      </p:cBhvr>
                                      <p:to>
                                        <p:strVal val="hidden"/>
                                      </p:to>
                                    </p:set>
                                  </p:childTnLst>
                                </p:cTn>
                              </p:par>
                            </p:childTnLst>
                          </p:cTn>
                        </p:par>
                        <p:par>
                          <p:cTn id="36" fill="hold">
                            <p:stCondLst>
                              <p:cond delay="328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000"/>
                                        <p:tgtEl>
                                          <p:spTgt spid="10"/>
                                        </p:tgtEl>
                                      </p:cBhvr>
                                    </p:animEffect>
                                    <p:anim calcmode="lin" valueType="num">
                                      <p:cBhvr>
                                        <p:cTn id="40" dur="1000" fill="hold"/>
                                        <p:tgtEl>
                                          <p:spTgt spid="10"/>
                                        </p:tgtEl>
                                        <p:attrNameLst>
                                          <p:attrName>ppt_x</p:attrName>
                                        </p:attrNameLst>
                                      </p:cBhvr>
                                      <p:tavLst>
                                        <p:tav tm="0">
                                          <p:val>
                                            <p:strVal val="#ppt_x-.1"/>
                                          </p:val>
                                        </p:tav>
                                        <p:tav tm="100000">
                                          <p:val>
                                            <p:strVal val="#ppt_x"/>
                                          </p:val>
                                        </p:tav>
                                      </p:tavLst>
                                    </p:anim>
                                    <p:anim calcmode="lin" valueType="num">
                                      <p:cBhvr>
                                        <p:cTn id="4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P spid="8" grpId="0"/>
      <p:bldP spid="9" grpId="0"/>
      <p:bldP spid="9" grpId="1"/>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rcRect/>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899592" y="1345332"/>
            <a:ext cx="3528392"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Palazzo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dei</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Cavalieri</a:t>
            </a:r>
            <a:endPar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251520"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Plaza de los Caballeros es una de las plazas principales de Pisa y el Palazzo </a:t>
            </a:r>
            <a:r>
              <a:rPr lang="es-ES" i="1" dirty="0" err="1" smtClean="0">
                <a:effectLst>
                  <a:glow rad="101600">
                    <a:srgbClr val="C00000">
                      <a:alpha val="60000"/>
                    </a:srgbClr>
                  </a:glow>
                  <a:outerShdw blurRad="38100" dist="38100" dir="2700000" algn="tl">
                    <a:srgbClr val="000000">
                      <a:alpha val="43137"/>
                    </a:srgbClr>
                  </a:outerShdw>
                </a:effectLst>
              </a:rPr>
              <a:t>dei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Cavalieri</a:t>
            </a:r>
            <a:r>
              <a:rPr lang="es-ES" i="1" dirty="0" smtClean="0">
                <a:effectLst>
                  <a:glow rad="101600">
                    <a:srgbClr val="C00000">
                      <a:alpha val="60000"/>
                    </a:srgbClr>
                  </a:glow>
                  <a:outerShdw blurRad="38100" dist="38100" dir="2700000" algn="tl">
                    <a:srgbClr val="000000">
                      <a:alpha val="43137"/>
                    </a:srgbClr>
                  </a:outerShdw>
                </a:effectLst>
              </a:rPr>
              <a:t> es un hermoso palacio que es la atracción central. Este palacio fue construido en el siglo XVI y originalmente era la sede de los Caballeros de San Esteban.</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1691680" y="985292"/>
            <a:ext cx="3240360"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Piazza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dei</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Miracoli</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endParaRPr lang="es-ES" sz="2400" b="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395536"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nombre de</a:t>
            </a:r>
            <a:r>
              <a:rPr lang="es-ES" b="1" i="1" dirty="0" smtClean="0">
                <a:effectLst>
                  <a:glow rad="101600">
                    <a:srgbClr val="C00000">
                      <a:alpha val="60000"/>
                    </a:srgbClr>
                  </a:glow>
                  <a:outerShdw blurRad="38100" dist="38100" dir="2700000" algn="tl">
                    <a:srgbClr val="000000">
                      <a:alpha val="43137"/>
                    </a:srgbClr>
                  </a:outerShdw>
                </a:effectLst>
              </a:rPr>
              <a:t> Piazza </a:t>
            </a:r>
            <a:r>
              <a:rPr lang="es-ES" b="1" i="1" dirty="0" err="1" smtClean="0">
                <a:effectLst>
                  <a:glow rad="101600">
                    <a:srgbClr val="C00000">
                      <a:alpha val="60000"/>
                    </a:srgbClr>
                  </a:glow>
                  <a:outerShdw blurRad="38100" dist="38100" dir="2700000" algn="tl">
                    <a:srgbClr val="000000">
                      <a:alpha val="43137"/>
                    </a:srgbClr>
                  </a:outerShdw>
                </a:effectLst>
              </a:rPr>
              <a:t>dei</a:t>
            </a:r>
            <a:r>
              <a:rPr lang="es-ES" b="1" i="1" dirty="0" smtClean="0">
                <a:effectLst>
                  <a:glow rad="101600">
                    <a:srgbClr val="C00000">
                      <a:alpha val="60000"/>
                    </a:srgbClr>
                  </a:glow>
                  <a:outerShdw blurRad="38100" dist="38100" dir="2700000" algn="tl">
                    <a:srgbClr val="000000">
                      <a:alpha val="43137"/>
                    </a:srgbClr>
                  </a:outerShdw>
                </a:effectLst>
              </a:rPr>
              <a:t> </a:t>
            </a:r>
            <a:r>
              <a:rPr lang="es-ES" b="1" i="1" dirty="0" err="1" smtClean="0">
                <a:effectLst>
                  <a:glow rad="101600">
                    <a:srgbClr val="C00000">
                      <a:alpha val="60000"/>
                    </a:srgbClr>
                  </a:glow>
                  <a:outerShdw blurRad="38100" dist="38100" dir="2700000" algn="tl">
                    <a:srgbClr val="000000">
                      <a:alpha val="43137"/>
                    </a:srgbClr>
                  </a:outerShdw>
                </a:effectLst>
              </a:rPr>
              <a:t>Miracoli</a:t>
            </a:r>
            <a:r>
              <a:rPr lang="es-ES" i="1" dirty="0" smtClean="0">
                <a:effectLst>
                  <a:glow rad="101600">
                    <a:srgbClr val="C00000">
                      <a:alpha val="60000"/>
                    </a:srgbClr>
                  </a:glow>
                  <a:outerShdw blurRad="38100" dist="38100" dir="2700000" algn="tl">
                    <a:srgbClr val="000000">
                      <a:alpha val="43137"/>
                    </a:srgbClr>
                  </a:outerShdw>
                </a:effectLst>
              </a:rPr>
              <a:t> se debe a la novela «Tal vez sí, Tal vez no», del conocido poeta Gabriele </a:t>
            </a:r>
            <a:r>
              <a:rPr lang="es-ES" i="1" dirty="0" err="1" smtClean="0">
                <a:effectLst>
                  <a:glow rad="101600">
                    <a:srgbClr val="C00000">
                      <a:alpha val="60000"/>
                    </a:srgbClr>
                  </a:glow>
                  <a:outerShdw blurRad="38100" dist="38100" dir="2700000" algn="tl">
                    <a:srgbClr val="000000">
                      <a:alpha val="43137"/>
                    </a:srgbClr>
                  </a:outerShdw>
                </a:effectLst>
              </a:rPr>
              <a:t>d’Annunzio</a:t>
            </a:r>
            <a:r>
              <a:rPr lang="es-ES" i="1" dirty="0" smtClean="0">
                <a:effectLst>
                  <a:glow rad="101600">
                    <a:srgbClr val="C00000">
                      <a:alpha val="60000"/>
                    </a:srgbClr>
                  </a:glow>
                  <a:outerShdw blurRad="38100" dist="38100" dir="2700000" algn="tl">
                    <a:srgbClr val="000000">
                      <a:alpha val="43137"/>
                    </a:srgbClr>
                  </a:outerShdw>
                </a:effectLst>
              </a:rPr>
              <a:t>, en la cual se refiere a la plaza del </a:t>
            </a:r>
            <a:r>
              <a:rPr lang="es-ES" i="1" dirty="0" err="1" smtClean="0">
                <a:effectLst>
                  <a:glow rad="101600">
                    <a:srgbClr val="C00000">
                      <a:alpha val="60000"/>
                    </a:srgbClr>
                  </a:glow>
                  <a:outerShdw blurRad="38100" dist="38100" dir="2700000" algn="tl">
                    <a:srgbClr val="000000">
                      <a:alpha val="43137"/>
                    </a:srgbClr>
                  </a:outerShdw>
                </a:effectLst>
              </a:rPr>
              <a:t>Duomo</a:t>
            </a:r>
            <a:r>
              <a:rPr lang="es-ES" i="1" dirty="0" smtClean="0">
                <a:effectLst>
                  <a:glow rad="101600">
                    <a:srgbClr val="C00000">
                      <a:alpha val="60000"/>
                    </a:srgbClr>
                  </a:glow>
                  <a:outerShdw blurRad="38100" dist="38100" dir="2700000" algn="tl">
                    <a:srgbClr val="000000">
                      <a:alpha val="43137"/>
                    </a:srgbClr>
                  </a:outerShdw>
                </a:effectLst>
              </a:rPr>
              <a:t> como a un «</a:t>
            </a:r>
            <a:r>
              <a:rPr lang="es-ES" i="1" dirty="0" err="1" smtClean="0">
                <a:effectLst>
                  <a:glow rad="101600">
                    <a:srgbClr val="C00000">
                      <a:alpha val="60000"/>
                    </a:srgbClr>
                  </a:glow>
                  <a:outerShdw blurRad="38100" dist="38100" dir="2700000" algn="tl">
                    <a:srgbClr val="000000">
                      <a:alpha val="43137"/>
                    </a:srgbClr>
                  </a:outerShdw>
                </a:effectLst>
              </a:rPr>
              <a:t>Prato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dei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Miracoli</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64000">
        <p14:prism/>
      </p:transition>
    </mc:Choice>
    <mc:Fallback>
      <p:transition spd="slow" advTm="6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23" presetClass="entr" presetSubtype="1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fltVal val="0"/>
                                          </p:val>
                                        </p:tav>
                                        <p:tav tm="100000">
                                          <p:val>
                                            <p:strVal val="#ppt_h"/>
                                          </p:val>
                                        </p:tav>
                                      </p:tavLst>
                                    </p:anim>
                                  </p:childTnLst>
                                </p:cTn>
                              </p:par>
                            </p:childTnLst>
                          </p:cTn>
                        </p:par>
                        <p:par>
                          <p:cTn id="13" fill="hold">
                            <p:stCondLst>
                              <p:cond delay="6000"/>
                            </p:stCondLst>
                            <p:childTnLst>
                              <p:par>
                                <p:cTn id="14" presetID="10" presetClass="exit" presetSubtype="0" fill="hold" grpId="1" nodeType="afterEffect">
                                  <p:stCondLst>
                                    <p:cond delay="2000"/>
                                  </p:stCondLst>
                                  <p:childTnLst>
                                    <p:animEffect transition="out" filter="fade">
                                      <p:cBhvr>
                                        <p:cTn id="15" dur="2000"/>
                                        <p:tgtEl>
                                          <p:spTgt spid="5"/>
                                        </p:tgtEl>
                                      </p:cBhvr>
                                    </p:animEffect>
                                    <p:set>
                                      <p:cBhvr>
                                        <p:cTn id="16" dur="1" fill="hold">
                                          <p:stCondLst>
                                            <p:cond delay="1999"/>
                                          </p:stCondLst>
                                        </p:cTn>
                                        <p:tgtEl>
                                          <p:spTgt spid="5"/>
                                        </p:tgtEl>
                                        <p:attrNameLst>
                                          <p:attrName>style.visibility</p:attrName>
                                        </p:attrNameLst>
                                      </p:cBhvr>
                                      <p:to>
                                        <p:strVal val="hidden"/>
                                      </p:to>
                                    </p:set>
                                  </p:childTnLst>
                                </p:cTn>
                              </p:par>
                            </p:childTnLst>
                          </p:cTn>
                        </p:par>
                        <p:par>
                          <p:cTn id="17" fill="hold">
                            <p:stCondLst>
                              <p:cond delay="10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31500"/>
                            </p:stCondLst>
                            <p:childTnLst>
                              <p:par>
                                <p:cTn id="24" presetID="10" presetClass="entr" presetSubtype="0" fill="hold" nodeType="afterEffect">
                                  <p:stCondLst>
                                    <p:cond delay="100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4000"/>
                                        <p:tgtEl>
                                          <p:spTgt spid="15"/>
                                        </p:tgtEl>
                                      </p:cBhvr>
                                    </p:animEffect>
                                  </p:childTnLst>
                                </p:cTn>
                              </p:par>
                            </p:childTnLst>
                          </p:cTn>
                        </p:par>
                        <p:par>
                          <p:cTn id="27" fill="hold">
                            <p:stCondLst>
                              <p:cond delay="36500"/>
                            </p:stCondLst>
                            <p:childTnLst>
                              <p:par>
                                <p:cTn id="28" presetID="23" presetClass="entr" presetSubtype="16"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2000" fill="hold"/>
                                        <p:tgtEl>
                                          <p:spTgt spid="7"/>
                                        </p:tgtEl>
                                        <p:attrNameLst>
                                          <p:attrName>ppt_w</p:attrName>
                                        </p:attrNameLst>
                                      </p:cBhvr>
                                      <p:tavLst>
                                        <p:tav tm="0">
                                          <p:val>
                                            <p:fltVal val="0"/>
                                          </p:val>
                                        </p:tav>
                                        <p:tav tm="100000">
                                          <p:val>
                                            <p:strVal val="#ppt_w"/>
                                          </p:val>
                                        </p:tav>
                                      </p:tavLst>
                                    </p:anim>
                                    <p:anim calcmode="lin" valueType="num">
                                      <p:cBhvr>
                                        <p:cTn id="31" dur="2000" fill="hold"/>
                                        <p:tgtEl>
                                          <p:spTgt spid="7"/>
                                        </p:tgtEl>
                                        <p:attrNameLst>
                                          <p:attrName>ppt_h</p:attrName>
                                        </p:attrNameLst>
                                      </p:cBhvr>
                                      <p:tavLst>
                                        <p:tav tm="0">
                                          <p:val>
                                            <p:fltVal val="0"/>
                                          </p:val>
                                        </p:tav>
                                        <p:tav tm="100000">
                                          <p:val>
                                            <p:strVal val="#ppt_h"/>
                                          </p:val>
                                        </p:tav>
                                      </p:tavLst>
                                    </p:anim>
                                  </p:childTnLst>
                                </p:cTn>
                              </p:par>
                            </p:childTnLst>
                          </p:cTn>
                        </p:par>
                        <p:par>
                          <p:cTn id="32" fill="hold">
                            <p:stCondLst>
                              <p:cond delay="38500"/>
                            </p:stCondLst>
                            <p:childTnLst>
                              <p:par>
                                <p:cTn id="33" presetID="10" presetClass="exit" presetSubtype="0" fill="hold" grpId="1" nodeType="afterEffect">
                                  <p:stCondLst>
                                    <p:cond delay="2000"/>
                                  </p:stCondLst>
                                  <p:childTnLst>
                                    <p:animEffect transition="out" filter="fade">
                                      <p:cBhvr>
                                        <p:cTn id="34" dur="2000"/>
                                        <p:tgtEl>
                                          <p:spTgt spid="7"/>
                                        </p:tgtEl>
                                      </p:cBhvr>
                                    </p:animEffect>
                                    <p:set>
                                      <p:cBhvr>
                                        <p:cTn id="35" dur="1" fill="hold">
                                          <p:stCondLst>
                                            <p:cond delay="1999"/>
                                          </p:stCondLst>
                                        </p:cTn>
                                        <p:tgtEl>
                                          <p:spTgt spid="7"/>
                                        </p:tgtEl>
                                        <p:attrNameLst>
                                          <p:attrName>style.visibility</p:attrName>
                                        </p:attrNameLst>
                                      </p:cBhvr>
                                      <p:to>
                                        <p:strVal val="hidden"/>
                                      </p:to>
                                    </p:set>
                                  </p:childTnLst>
                                </p:cTn>
                              </p:par>
                            </p:childTnLst>
                          </p:cTn>
                        </p:par>
                        <p:par>
                          <p:cTn id="36" fill="hold">
                            <p:stCondLst>
                              <p:cond delay="425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8"/>
                                        </p:tgtEl>
                                        <p:attrNameLst>
                                          <p:attrName>style.visibility</p:attrName>
                                        </p:attrNameLst>
                                      </p:cBhvr>
                                      <p:to>
                                        <p:strVal val="visible"/>
                                      </p:to>
                                    </p:set>
                                    <p:animEffect transition="in" filter="fade">
                                      <p:cBhvr>
                                        <p:cTn id="39" dur="1000"/>
                                        <p:tgtEl>
                                          <p:spTgt spid="8"/>
                                        </p:tgtEl>
                                      </p:cBhvr>
                                    </p:animEffect>
                                    <p:anim calcmode="lin" valueType="num">
                                      <p:cBhvr>
                                        <p:cTn id="40" dur="1000" fill="hold"/>
                                        <p:tgtEl>
                                          <p:spTgt spid="8"/>
                                        </p:tgtEl>
                                        <p:attrNameLst>
                                          <p:attrName>ppt_x</p:attrName>
                                        </p:attrNameLst>
                                      </p:cBhvr>
                                      <p:tavLst>
                                        <p:tav tm="0">
                                          <p:val>
                                            <p:strVal val="#ppt_x-.1"/>
                                          </p:val>
                                        </p:tav>
                                        <p:tav tm="100000">
                                          <p:val>
                                            <p:strVal val="#ppt_x"/>
                                          </p:val>
                                        </p:tav>
                                      </p:tavLst>
                                    </p:anim>
                                    <p:anim calcmode="lin" valueType="num">
                                      <p:cBhvr>
                                        <p:cTn id="4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P spid="7" grpId="1"/>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Estromatolitos hace 3500 millones años.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547664" y="1849388"/>
            <a:ext cx="3888432"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Torre inclinada de Pisa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Construida en el siglo XII después de la catedral, pronto se descubrió que los cimientos eran inestables y el edificio comenzó a inclinarse. Hasta el día de hoy, la torre todavía se inclina y se han tomado medidas para garantizar que no se derrumbe.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560"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famosa torre de Pisa se empezó a </a:t>
            </a:r>
            <a:r>
              <a:rPr lang="es-ES" b="1" i="1" dirty="0" smtClean="0">
                <a:effectLst>
                  <a:glow rad="101600">
                    <a:srgbClr val="C00000">
                      <a:alpha val="60000"/>
                    </a:srgbClr>
                  </a:glow>
                  <a:outerShdw blurRad="38100" dist="38100" dir="2700000" algn="tl">
                    <a:srgbClr val="000000">
                      <a:alpha val="43137"/>
                    </a:srgbClr>
                  </a:outerShdw>
                </a:effectLst>
              </a:rPr>
              <a:t>construir en el año 1173</a:t>
            </a:r>
            <a:r>
              <a:rPr lang="es-ES" i="1" dirty="0" smtClean="0">
                <a:effectLst>
                  <a:glow rad="101600">
                    <a:srgbClr val="C00000">
                      <a:alpha val="60000"/>
                    </a:srgbClr>
                  </a:glow>
                  <a:outerShdw blurRad="38100" dist="38100" dir="2700000" algn="tl">
                    <a:srgbClr val="000000">
                      <a:alpha val="43137"/>
                    </a:srgbClr>
                  </a:outerShdw>
                </a:effectLst>
              </a:rPr>
              <a:t>, y ya desde el principio, comenzó a dar problemas de inestabilidad, debido a que estaba levantada sobre un suelo arenoso.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8000">
        <p14:gallery dir="l"/>
      </p:transition>
    </mc:Choice>
    <mc:Fallback>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4000"/>
                                        <p:tgtEl>
                                          <p:spTgt spid="8"/>
                                        </p:tgtEl>
                                      </p:cBhvr>
                                    </p:animEffect>
                                  </p:childTnLst>
                                </p:cTn>
                              </p:par>
                            </p:childTnLst>
                          </p:cTn>
                        </p:par>
                        <p:par>
                          <p:cTn id="8" fill="hold">
                            <p:stCondLst>
                              <p:cond delay="4000"/>
                            </p:stCondLst>
                            <p:childTnLst>
                              <p:par>
                                <p:cTn id="9" presetID="23" presetClass="entr" presetSubtype="1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fltVal val="0"/>
                                          </p:val>
                                        </p:tav>
                                        <p:tav tm="100000">
                                          <p:val>
                                            <p:strVal val="#ppt_h"/>
                                          </p:val>
                                        </p:tav>
                                      </p:tavLst>
                                    </p:anim>
                                  </p:childTnLst>
                                </p:cTn>
                              </p:par>
                            </p:childTnLst>
                          </p:cTn>
                        </p:par>
                        <p:par>
                          <p:cTn id="13" fill="hold">
                            <p:stCondLst>
                              <p:cond delay="6000"/>
                            </p:stCondLst>
                            <p:childTnLst>
                              <p:par>
                                <p:cTn id="14" presetID="10" presetClass="exit" presetSubtype="0" fill="hold" grpId="1" nodeType="afterEffect">
                                  <p:stCondLst>
                                    <p:cond delay="2000"/>
                                  </p:stCondLst>
                                  <p:childTnLst>
                                    <p:animEffect transition="out" filter="fade">
                                      <p:cBhvr>
                                        <p:cTn id="15" dur="2000"/>
                                        <p:tgtEl>
                                          <p:spTgt spid="5"/>
                                        </p:tgtEl>
                                      </p:cBhvr>
                                    </p:animEffect>
                                    <p:set>
                                      <p:cBhvr>
                                        <p:cTn id="16" dur="1" fill="hold">
                                          <p:stCondLst>
                                            <p:cond delay="1999"/>
                                          </p:stCondLst>
                                        </p:cTn>
                                        <p:tgtEl>
                                          <p:spTgt spid="5"/>
                                        </p:tgtEl>
                                        <p:attrNameLst>
                                          <p:attrName>style.visibility</p:attrName>
                                        </p:attrNameLst>
                                      </p:cBhvr>
                                      <p:to>
                                        <p:strVal val="hidden"/>
                                      </p:to>
                                    </p:set>
                                  </p:childTnLst>
                                </p:cTn>
                              </p:par>
                            </p:childTnLst>
                          </p:cTn>
                        </p:par>
                        <p:par>
                          <p:cTn id="17" fill="hold">
                            <p:stCondLst>
                              <p:cond delay="10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31500"/>
                            </p:stCondLst>
                            <p:childTnLst>
                              <p:par>
                                <p:cTn id="24" presetID="10" presetClass="entr" presetSubtype="0" fill="hold" nodeType="afterEffect">
                                  <p:stCondLst>
                                    <p:cond delay="300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4000"/>
                                        <p:tgtEl>
                                          <p:spTgt spid="4"/>
                                        </p:tgtEl>
                                      </p:cBhvr>
                                    </p:animEffect>
                                  </p:childTnLst>
                                </p:cTn>
                              </p:par>
                            </p:childTnLst>
                          </p:cTn>
                        </p:par>
                        <p:par>
                          <p:cTn id="27" fill="hold">
                            <p:stCondLst>
                              <p:cond delay="385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rcRect/>
          <a:stretch>
            <a:fillRect/>
          </a:stretch>
        </p:blipFill>
        <p:spPr bwMode="auto">
          <a:xfrm>
            <a:off x="0" y="0"/>
            <a:ext cx="9144000" cy="5707063"/>
          </a:xfrm>
          <a:prstGeom prst="rect">
            <a:avLst/>
          </a:prstGeom>
          <a:noFill/>
          <a:ln w="9525">
            <a:noFill/>
            <a:miter lim="800000"/>
            <a:headEnd/>
            <a:tailEnd/>
          </a:ln>
        </p:spPr>
      </p:pic>
      <p:sp>
        <p:nvSpPr>
          <p:cNvPr id="4" name="3 CuadroTexto"/>
          <p:cNvSpPr txBox="1"/>
          <p:nvPr/>
        </p:nvSpPr>
        <p:spPr>
          <a:xfrm>
            <a:off x="539552"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Torre de Pisa es una </a:t>
            </a:r>
            <a:r>
              <a:rPr lang="es-ES" b="1" i="1" dirty="0" smtClean="0">
                <a:effectLst>
                  <a:glow rad="101600">
                    <a:srgbClr val="C00000">
                      <a:alpha val="60000"/>
                    </a:srgbClr>
                  </a:glow>
                  <a:outerShdw blurRad="38100" dist="38100" dir="2700000" algn="tl">
                    <a:srgbClr val="000000">
                      <a:alpha val="43137"/>
                    </a:srgbClr>
                  </a:outerShdw>
                </a:effectLst>
              </a:rPr>
              <a:t>torre campanario</a:t>
            </a:r>
            <a:r>
              <a:rPr lang="es-ES" i="1" dirty="0" smtClean="0">
                <a:effectLst>
                  <a:glow rad="101600">
                    <a:srgbClr val="C00000">
                      <a:alpha val="60000"/>
                    </a:srgbClr>
                  </a:glow>
                  <a:outerShdw blurRad="38100" dist="38100" dir="2700000" algn="tl">
                    <a:srgbClr val="000000">
                      <a:alpha val="43137"/>
                    </a:srgbClr>
                  </a:outerShdw>
                </a:effectLst>
              </a:rPr>
              <a:t> de la catedral que está justo al lado. Su altura real son 60 metros, aunque como está inclinada, actualmente mide </a:t>
            </a:r>
            <a:r>
              <a:rPr lang="es-ES" b="1" i="1" dirty="0" smtClean="0">
                <a:effectLst>
                  <a:glow rad="101600">
                    <a:srgbClr val="C00000">
                      <a:alpha val="60000"/>
                    </a:srgbClr>
                  </a:glow>
                  <a:outerShdw blurRad="38100" dist="38100" dir="2700000" algn="tl">
                    <a:srgbClr val="000000">
                      <a:alpha val="43137"/>
                    </a:srgbClr>
                  </a:outerShdw>
                </a:effectLst>
              </a:rPr>
              <a:t>56,67 metros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empezó a construir en el año </a:t>
            </a:r>
            <a:r>
              <a:rPr lang="es-ES" b="1" i="1" dirty="0" smtClean="0">
                <a:effectLst>
                  <a:glow rad="101600">
                    <a:srgbClr val="C00000">
                      <a:alpha val="60000"/>
                    </a:srgbClr>
                  </a:glow>
                  <a:outerShdw blurRad="38100" dist="38100" dir="2700000" algn="tl">
                    <a:srgbClr val="000000">
                      <a:alpha val="43137"/>
                    </a:srgbClr>
                  </a:outerShdw>
                </a:effectLst>
              </a:rPr>
              <a:t>1173</a:t>
            </a:r>
            <a:r>
              <a:rPr lang="es-ES" i="1" dirty="0" smtClean="0">
                <a:effectLst>
                  <a:glow rad="101600">
                    <a:srgbClr val="C00000">
                      <a:alpha val="60000"/>
                    </a:srgbClr>
                  </a:glow>
                  <a:outerShdw blurRad="38100" dist="38100" dir="2700000" algn="tl">
                    <a:srgbClr val="000000">
                      <a:alpha val="43137"/>
                    </a:srgbClr>
                  </a:outerShdw>
                </a:effectLst>
              </a:rPr>
              <a:t>, pero cuando apenas se llevaban 3 plantas, </a:t>
            </a:r>
            <a:r>
              <a:rPr lang="es-ES" b="1" i="1" dirty="0" smtClean="0">
                <a:effectLst>
                  <a:glow rad="101600">
                    <a:srgbClr val="C00000">
                      <a:alpha val="60000"/>
                    </a:srgbClr>
                  </a:glow>
                  <a:outerShdw blurRad="38100" dist="38100" dir="2700000" algn="tl">
                    <a:srgbClr val="000000">
                      <a:alpha val="43137"/>
                    </a:srgbClr>
                  </a:outerShdw>
                </a:effectLst>
              </a:rPr>
              <a:t>comenzó a inclinarse debido al suelo inestable que tenía como cimientos</a:t>
            </a:r>
            <a:r>
              <a:rPr lang="es-ES" i="1" dirty="0" smtClean="0">
                <a:effectLst>
                  <a:glow rad="101600">
                    <a:srgbClr val="C00000">
                      <a:alpha val="60000"/>
                    </a:srgbClr>
                  </a:glow>
                  <a:outerShdw blurRad="38100" dist="38100" dir="2700000" algn="tl">
                    <a:srgbClr val="000000">
                      <a:alpha val="43137"/>
                    </a:srgbClr>
                  </a:outerShdw>
                </a:effectLst>
              </a:rPr>
              <a:t>. Un grave error del arquitecto que la diseñó. Se cree que fue </a:t>
            </a:r>
            <a:r>
              <a:rPr lang="es-ES" b="1" i="1" dirty="0" err="1" smtClean="0">
                <a:effectLst>
                  <a:glow rad="101600">
                    <a:srgbClr val="C00000">
                      <a:alpha val="60000"/>
                    </a:srgbClr>
                  </a:glow>
                  <a:outerShdw blurRad="38100" dist="38100" dir="2700000" algn="tl">
                    <a:srgbClr val="000000">
                      <a:alpha val="43137"/>
                    </a:srgbClr>
                  </a:outerShdw>
                </a:effectLst>
              </a:rPr>
              <a:t>Bonnano</a:t>
            </a:r>
            <a:r>
              <a:rPr lang="es-ES" b="1" i="1" dirty="0" smtClean="0">
                <a:effectLst>
                  <a:glow rad="101600">
                    <a:srgbClr val="C00000">
                      <a:alpha val="60000"/>
                    </a:srgbClr>
                  </a:glow>
                  <a:outerShdw blurRad="38100" dist="38100" dir="2700000" algn="tl">
                    <a:srgbClr val="000000">
                      <a:alpha val="43137"/>
                    </a:srgbClr>
                  </a:outerShdw>
                </a:effectLst>
              </a:rPr>
              <a:t> Pisano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48000">
        <p14:flip dir="r"/>
      </p:transition>
    </mc:Choice>
    <mc:Fallback>
      <p:transition spd="slow" advTm="4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1"/>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8800"/>
                            </p:stCondLst>
                            <p:childTnLst>
                              <p:par>
                                <p:cTn id="15" presetID="10" presetClass="entr" presetSubtype="0" fill="hold" nodeType="afterEffect">
                                  <p:stCondLst>
                                    <p:cond delay="3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258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febrero de 1964, el gobierno italiano pidió ayuda para evitar la caída de la torre, y tras años trabajando en los métodos de estabilización, ésta cerró sus puertas al público en 1990, abriéndolas de nuevo después de unos cuantos años de esfuerzo.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rcRect/>
          <a:stretch>
            <a:fillRect/>
          </a:stretch>
        </p:blipFill>
        <p:spPr bwMode="auto">
          <a:xfrm>
            <a:off x="0" y="0"/>
            <a:ext cx="9144000" cy="5715001"/>
          </a:xfrm>
          <a:prstGeom prst="rect">
            <a:avLst/>
          </a:prstGeom>
          <a:noFill/>
          <a:ln w="9525">
            <a:noFill/>
            <a:miter lim="800000"/>
            <a:headEnd/>
            <a:tailEnd/>
          </a:ln>
        </p:spPr>
      </p:pic>
      <p:sp>
        <p:nvSpPr>
          <p:cNvPr id="5" name="4 CuadroTexto"/>
          <p:cNvSpPr txBox="1"/>
          <p:nvPr/>
        </p:nvSpPr>
        <p:spPr>
          <a:xfrm>
            <a:off x="683568"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torre tiene 56 metros de altura, una inclinación de unos 4 grados y posee 257 escalones en su interior. Ésta se sitúa en el lado este de la plaza y es el </a:t>
            </a:r>
            <a:r>
              <a:rPr lang="es-ES" b="1" i="1" dirty="0" smtClean="0">
                <a:effectLst>
                  <a:glow rad="101600">
                    <a:srgbClr val="C00000">
                      <a:alpha val="60000"/>
                    </a:srgbClr>
                  </a:glow>
                  <a:outerShdw blurRad="38100" dist="38100" dir="2700000" algn="tl">
                    <a:srgbClr val="000000">
                      <a:alpha val="43137"/>
                    </a:srgbClr>
                  </a:outerShdw>
                </a:effectLst>
              </a:rPr>
              <a:t>campanario de la catedral</a:t>
            </a:r>
            <a:r>
              <a:rPr lang="es-ES" i="1" dirty="0" smtClean="0">
                <a:effectLst>
                  <a:glow rad="101600">
                    <a:srgbClr val="C00000">
                      <a:alpha val="60000"/>
                    </a:srgb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53000">
        <p14:switch dir="r"/>
      </p:transition>
    </mc:Choice>
    <mc:Fallback>
      <p:transition spd="slow" advTm="5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5600"/>
                            </p:stCondLst>
                            <p:childTnLst>
                              <p:par>
                                <p:cTn id="19" presetID="10" presetClass="entr" presetSubtype="0" fill="hold" nodeType="afterEffect">
                                  <p:stCondLst>
                                    <p:cond delay="3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4000"/>
                                        <p:tgtEl>
                                          <p:spTgt spid="16"/>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4000" fill="hold"/>
                                        <p:tgtEl>
                                          <p:spTgt spid="16"/>
                                        </p:tgtEl>
                                        <p:attrNameLst>
                                          <p:attrName>ppt_w</p:attrName>
                                        </p:attrNameLst>
                                      </p:cBhvr>
                                      <p:tavLst>
                                        <p:tav tm="0">
                                          <p:val>
                                            <p:strVal val="4/3*#ppt_w"/>
                                          </p:val>
                                        </p:tav>
                                        <p:tav tm="100000">
                                          <p:val>
                                            <p:strVal val="#ppt_w"/>
                                          </p:val>
                                        </p:tav>
                                      </p:tavLst>
                                    </p:anim>
                                    <p:anim calcmode="lin" valueType="num">
                                      <p:cBhvr>
                                        <p:cTn id="25" dur="4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326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79167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torre de Pisa </a:t>
            </a:r>
            <a:r>
              <a:rPr lang="es-ES" b="1" i="1" dirty="0" smtClean="0">
                <a:effectLst>
                  <a:glow rad="101600">
                    <a:srgbClr val="C00000">
                      <a:alpha val="60000"/>
                    </a:srgbClr>
                  </a:glow>
                  <a:outerShdw blurRad="38100" dist="38100" dir="2700000" algn="tl">
                    <a:srgbClr val="000000">
                      <a:alpha val="43137"/>
                    </a:srgbClr>
                  </a:outerShdw>
                </a:effectLst>
              </a:rPr>
              <a:t>estuvo más de 20 años cerrada al público</a:t>
            </a:r>
            <a:r>
              <a:rPr lang="es-ES" i="1" dirty="0" smtClean="0">
                <a:effectLst>
                  <a:glow rad="101600">
                    <a:srgbClr val="C00000">
                      <a:alpha val="60000"/>
                    </a:srgbClr>
                  </a:glow>
                  <a:outerShdw blurRad="38100" dist="38100" dir="2700000" algn="tl">
                    <a:srgbClr val="000000">
                      <a:alpha val="43137"/>
                    </a:srgbClr>
                  </a:outerShdw>
                </a:effectLst>
              </a:rPr>
              <a:t>. Y es que debido a que año a año iba torciéndose más y más, se decidió su cierre para estabilizarla.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rcRect/>
          <a:stretch>
            <a:fillRect/>
          </a:stretch>
        </p:blipFill>
        <p:spPr bwMode="auto">
          <a:xfrm>
            <a:off x="0" y="-311150"/>
            <a:ext cx="9144000" cy="6408738"/>
          </a:xfrm>
          <a:prstGeom prst="rect">
            <a:avLst/>
          </a:prstGeom>
          <a:noFill/>
          <a:ln w="9525">
            <a:noFill/>
            <a:miter lim="800000"/>
            <a:headEnd/>
            <a:tailEnd/>
          </a:ln>
        </p:spPr>
      </p:pic>
      <p:sp>
        <p:nvSpPr>
          <p:cNvPr id="5" name="4 CuadroTexto"/>
          <p:cNvSpPr txBox="1"/>
          <p:nvPr/>
        </p:nvSpPr>
        <p:spPr>
          <a:xfrm>
            <a:off x="683568"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obras de estabilización de la torre de Pisa empezaron en 1990 y no fue hasta el año 2011 cuando la torre de Pisa volvió a abrir al público, recuperando la inclinación que tenía en el año 1700. Detalle del campanario (octavo nivel de la torre).</a:t>
            </a:r>
          </a:p>
        </p:txBody>
      </p:sp>
    </p:spTree>
  </p:cSld>
  <p:clrMapOvr>
    <a:masterClrMapping/>
  </p:clrMapOvr>
  <mc:AlternateContent xmlns:mc="http://schemas.openxmlformats.org/markup-compatibility/2006">
    <mc:Choice xmlns:p14="http://schemas.microsoft.com/office/powerpoint/2010/main" Requires="p14">
      <p:transition spd="slow" p14:dur="2500" advTm="50000">
        <p14:shred/>
      </p:transition>
    </mc:Choice>
    <mc:Fallback>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1"/>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7600"/>
                            </p:stCondLst>
                            <p:childTnLst>
                              <p:par>
                                <p:cTn id="15" presetID="10" presetClass="entr" presetSubtype="0" fill="hold" nodeType="afterEffect">
                                  <p:stCondLst>
                                    <p:cond delay="3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par>
                                <p:cTn id="18" presetID="23" presetClass="entr" presetSubtype="288" fill="hold" nodeType="withEffect">
                                  <p:stCondLst>
                                    <p:cond delay="3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000" fill="hold"/>
                                        <p:tgtEl>
                                          <p:spTgt spid="16"/>
                                        </p:tgtEl>
                                        <p:attrNameLst>
                                          <p:attrName>ppt_w</p:attrName>
                                        </p:attrNameLst>
                                      </p:cBhvr>
                                      <p:tavLst>
                                        <p:tav tm="0">
                                          <p:val>
                                            <p:strVal val="4/3*#ppt_w"/>
                                          </p:val>
                                        </p:tav>
                                        <p:tav tm="100000">
                                          <p:val>
                                            <p:strVal val="#ppt_w"/>
                                          </p:val>
                                        </p:tav>
                                      </p:tavLst>
                                    </p:anim>
                                    <p:anim calcmode="lin" valueType="num">
                                      <p:cBhvr>
                                        <p:cTn id="21" dur="4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246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528" y="4369668"/>
            <a:ext cx="8424936"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Hubo intentos de solucionar la inclinación</a:t>
            </a:r>
            <a:r>
              <a:rPr lang="es-ES" i="1" dirty="0" smtClean="0">
                <a:effectLst>
                  <a:glow rad="101600">
                    <a:srgbClr val="C00000">
                      <a:alpha val="60000"/>
                    </a:srgbClr>
                  </a:glow>
                  <a:outerShdw blurRad="38100" dist="38100" dir="2700000" algn="tl">
                    <a:srgbClr val="000000">
                      <a:alpha val="43137"/>
                    </a:srgbClr>
                  </a:outerShdw>
                </a:effectLst>
              </a:rPr>
              <a:t> pero no dieron resultado y cada tanto alguna modificación hizo que la torre se inclinara todavía más. Por ejemplo, cuando se terminó el campanario con sus siete campanas, una con cada nota musical, allá por 1372. Detalle. Capiteles de los niveles intermedios.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297660"/>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en su interior no hay nada, entre el tubo vacío de piedra y los arcos exteriores, hay un pequeño pasaje con 251 escalones en espiral, que suben hasta el campanario</a:t>
            </a:r>
            <a:r>
              <a:rPr lang="es-ES" dirty="0" smtClean="0">
                <a:effectLst>
                  <a:glow rad="101600">
                    <a:srgbClr val="C00000">
                      <a:alpha val="60000"/>
                    </a:srgbClr>
                  </a:glow>
                </a:effectLst>
              </a:rPr>
              <a:t>. </a:t>
            </a:r>
            <a:r>
              <a:rPr lang="es-ES" i="1" dirty="0" smtClean="0">
                <a:effectLst>
                  <a:glow rad="101600">
                    <a:srgbClr val="C00000">
                      <a:alpha val="60000"/>
                    </a:srgbClr>
                  </a:glow>
                  <a:outerShdw blurRad="38100" dist="38100" dir="2700000" algn="tl">
                    <a:srgbClr val="000000">
                      <a:alpha val="43137"/>
                    </a:srgbClr>
                  </a:outerShdw>
                </a:effectLst>
              </a:rPr>
              <a:t>Ha subido tanta gente, que los escalones están desgastados.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62000">
        <p15:prstTrans prst="pageCurlDouble"/>
      </p:transition>
    </mc:Choice>
    <mc:Fallback>
      <p:transition spd="slow" advTm="6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1"/>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30400"/>
                            </p:stCondLst>
                            <p:childTnLst>
                              <p:par>
                                <p:cTn id="15" presetID="10" presetClass="entr" presetSubtype="0" fill="hold" nodeType="afterEffect">
                                  <p:stCondLst>
                                    <p:cond delay="3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childTnLst>
                          </p:cTn>
                        </p:par>
                        <p:par>
                          <p:cTn id="18" fill="hold">
                            <p:stCondLst>
                              <p:cond delay="374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rcRect/>
          <a:stretch>
            <a:fillRect/>
          </a:stretch>
        </p:blipFill>
        <p:spPr bwMode="auto">
          <a:xfrm>
            <a:off x="0" y="0"/>
            <a:ext cx="9144000" cy="5953844"/>
          </a:xfrm>
          <a:prstGeom prst="rect">
            <a:avLst/>
          </a:prstGeom>
          <a:noFill/>
          <a:ln w="9525">
            <a:noFill/>
            <a:miter lim="800000"/>
            <a:headEnd/>
            <a:tailEnd/>
          </a:ln>
        </p:spPr>
      </p:pic>
      <p:sp>
        <p:nvSpPr>
          <p:cNvPr id="5" name="4 CuadroTexto"/>
          <p:cNvSpPr txBox="1"/>
          <p:nvPr/>
        </p:nvSpPr>
        <p:spPr>
          <a:xfrm>
            <a:off x="539552" y="4873724"/>
            <a:ext cx="7776864" cy="646331"/>
          </a:xfrm>
          <a:prstGeom prst="rect">
            <a:avLst/>
          </a:prstGeom>
          <a:noFill/>
        </p:spPr>
        <p:txBody>
          <a:bodyPr wrap="square" rtlCol="0">
            <a:spAutoFit/>
          </a:bodyPr>
          <a:lstStyle/>
          <a:p>
            <a:r>
              <a:rPr lang="es-ES" dirty="0" smtClean="0"/>
              <a:t> </a:t>
            </a:r>
            <a:r>
              <a:rPr lang="es-ES" i="1" dirty="0" smtClean="0">
                <a:effectLst>
                  <a:glow rad="101600">
                    <a:srgbClr val="C00000">
                      <a:alpha val="60000"/>
                    </a:srgbClr>
                  </a:glow>
                  <a:outerShdw blurRad="38100" dist="38100" dir="2700000" algn="tl">
                    <a:srgbClr val="000000">
                      <a:alpha val="43137"/>
                    </a:srgbClr>
                  </a:outerShdw>
                </a:effectLst>
              </a:rPr>
              <a:t>Si queréis subir hasta arriba, deberéis subir los </a:t>
            </a:r>
            <a:r>
              <a:rPr lang="es-ES" b="1" i="1" dirty="0" smtClean="0">
                <a:effectLst>
                  <a:glow rad="101600">
                    <a:srgbClr val="C00000">
                      <a:alpha val="60000"/>
                    </a:srgbClr>
                  </a:glow>
                  <a:outerShdw blurRad="38100" dist="38100" dir="2700000" algn="tl">
                    <a:srgbClr val="000000">
                      <a:alpha val="43137"/>
                    </a:srgbClr>
                  </a:outerShdw>
                </a:effectLst>
              </a:rPr>
              <a:t>294 escalones</a:t>
            </a:r>
            <a:r>
              <a:rPr lang="es-ES" i="1" dirty="0" smtClean="0">
                <a:effectLst>
                  <a:glow rad="101600">
                    <a:srgbClr val="C00000">
                      <a:alpha val="60000"/>
                    </a:srgbClr>
                  </a:glow>
                  <a:outerShdw blurRad="38100" dist="38100" dir="2700000" algn="tl">
                    <a:srgbClr val="000000">
                      <a:alpha val="43137"/>
                    </a:srgbClr>
                  </a:outerShdw>
                </a:effectLst>
              </a:rPr>
              <a:t> que tiene. Y si, están algo inclinados.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67544" y="4585692"/>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torre tiene una </a:t>
            </a:r>
            <a:r>
              <a:rPr lang="es-ES" b="1" i="1" dirty="0" smtClean="0">
                <a:effectLst>
                  <a:glow rad="101600">
                    <a:srgbClr val="C00000">
                      <a:alpha val="60000"/>
                    </a:srgbClr>
                  </a:glow>
                  <a:outerShdw blurRad="38100" dist="38100" dir="2700000" algn="tl">
                    <a:srgbClr val="000000">
                      <a:alpha val="43137"/>
                    </a:srgbClr>
                  </a:outerShdw>
                </a:effectLst>
              </a:rPr>
              <a:t>base con arcos ciegos y quince columnas</a:t>
            </a:r>
            <a:r>
              <a:rPr lang="es-ES" i="1" dirty="0" smtClean="0">
                <a:effectLst>
                  <a:glow rad="101600">
                    <a:srgbClr val="C00000">
                      <a:alpha val="60000"/>
                    </a:srgbClr>
                  </a:glow>
                  <a:outerShdw blurRad="38100" dist="38100" dir="2700000" algn="tl">
                    <a:srgbClr val="000000">
                      <a:alpha val="43137"/>
                    </a:srgbClr>
                  </a:outerShdw>
                </a:effectLst>
              </a:rPr>
              <a:t>, </a:t>
            </a:r>
            <a:r>
              <a:rPr lang="es-ES" b="1" i="1" dirty="0" smtClean="0">
                <a:effectLst>
                  <a:glow rad="101600">
                    <a:srgbClr val="C00000">
                      <a:alpha val="60000"/>
                    </a:srgbClr>
                  </a:glow>
                  <a:outerShdw blurRad="38100" dist="38100" dir="2700000" algn="tl">
                    <a:srgbClr val="000000">
                      <a:alpha val="43137"/>
                    </a:srgbClr>
                  </a:outerShdw>
                </a:effectLst>
              </a:rPr>
              <a:t>seis niveles más con arcadas abiertas</a:t>
            </a:r>
            <a:r>
              <a:rPr lang="es-ES" i="1" dirty="0" smtClean="0">
                <a:effectLst>
                  <a:glow rad="101600">
                    <a:srgbClr val="C00000">
                      <a:alpha val="60000"/>
                    </a:srgbClr>
                  </a:glow>
                  <a:outerShdw blurRad="38100" dist="38100" dir="2700000" algn="tl">
                    <a:srgbClr val="000000">
                      <a:alpha val="43137"/>
                    </a:srgbClr>
                  </a:outerShdw>
                </a:effectLst>
              </a:rPr>
              <a:t> y finalmente el </a:t>
            </a:r>
            <a:r>
              <a:rPr lang="es-ES" b="1" i="1" dirty="0" smtClean="0">
                <a:effectLst>
                  <a:glow rad="101600">
                    <a:srgbClr val="C00000">
                      <a:alpha val="60000"/>
                    </a:srgbClr>
                  </a:glow>
                  <a:outerShdw blurRad="38100" dist="38100" dir="2700000" algn="tl">
                    <a:srgbClr val="000000">
                      <a:alpha val="43137"/>
                    </a:srgbClr>
                  </a:outerShdw>
                </a:effectLst>
              </a:rPr>
              <a:t>campanario</a:t>
            </a:r>
            <a:r>
              <a:rPr lang="es-ES" i="1" dirty="0" smtClean="0">
                <a:effectLst>
                  <a:glow rad="101600">
                    <a:srgbClr val="C00000">
                      <a:alpha val="60000"/>
                    </a:srgbClr>
                  </a:glow>
                  <a:outerShdw blurRad="38100" dist="38100" dir="2700000" algn="tl">
                    <a:srgbClr val="000000">
                      <a:alpha val="43137"/>
                    </a:srgbClr>
                  </a:outerShdw>
                </a:effectLst>
              </a:rPr>
              <a:t>. Se accede a él mediante una</a:t>
            </a:r>
            <a:r>
              <a:rPr lang="es-ES" b="1" i="1" dirty="0" smtClean="0">
                <a:effectLst>
                  <a:glow rad="101600">
                    <a:srgbClr val="C00000">
                      <a:alpha val="60000"/>
                    </a:srgbClr>
                  </a:glow>
                  <a:outerShdw blurRad="38100" dist="38100" dir="2700000" algn="tl">
                    <a:srgbClr val="000000">
                      <a:alpha val="43137"/>
                    </a:srgbClr>
                  </a:outerShdw>
                </a:effectLst>
              </a:rPr>
              <a:t> escalera interna de 294 escalones.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0000">
        <p14:ripple/>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3600"/>
                            </p:stCondLst>
                            <p:childTnLst>
                              <p:par>
                                <p:cTn id="15" presetID="10" presetClass="entr" presetSubtype="0" fill="hold" nodeType="after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196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rcRect/>
          <a:stretch>
            <a:fillRect/>
          </a:stretch>
        </p:blipFill>
        <p:spPr bwMode="auto">
          <a:xfrm>
            <a:off x="0" y="0"/>
            <a:ext cx="9144000" cy="5710238"/>
          </a:xfrm>
          <a:prstGeom prst="rect">
            <a:avLst/>
          </a:prstGeom>
          <a:noFill/>
          <a:ln w="9525">
            <a:noFill/>
            <a:miter lim="800000"/>
            <a:headEnd/>
            <a:tailEnd/>
          </a:ln>
        </p:spPr>
      </p:pic>
      <p:sp>
        <p:nvSpPr>
          <p:cNvPr id="6" name="5 CuadroTexto"/>
          <p:cNvSpPr txBox="1"/>
          <p:nvPr/>
        </p:nvSpPr>
        <p:spPr>
          <a:xfrm>
            <a:off x="323528" y="4585692"/>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podemos ver,</a:t>
            </a:r>
            <a:r>
              <a:rPr lang="es-ES" b="1" i="1" dirty="0" smtClean="0">
                <a:effectLst>
                  <a:glow rad="101600">
                    <a:srgbClr val="C00000">
                      <a:alpha val="60000"/>
                    </a:srgbClr>
                  </a:glow>
                  <a:outerShdw blurRad="38100" dist="38100" dir="2700000" algn="tl">
                    <a:srgbClr val="000000">
                      <a:alpha val="43137"/>
                    </a:srgbClr>
                  </a:outerShdw>
                </a:effectLst>
              </a:rPr>
              <a:t> dentro de la Torre de Pisa... no hay absolutamente nada</a:t>
            </a:r>
            <a:r>
              <a:rPr lang="es-ES" i="1" dirty="0" smtClean="0">
                <a:effectLst>
                  <a:glow rad="101600">
                    <a:srgbClr val="C00000">
                      <a:alpha val="60000"/>
                    </a:srgbClr>
                  </a:glow>
                  <a:outerShdw blurRad="38100" dist="38100" dir="2700000" algn="tl">
                    <a:srgbClr val="000000">
                      <a:alpha val="43137"/>
                    </a:srgbClr>
                  </a:outerShdw>
                </a:effectLst>
              </a:rPr>
              <a:t>. Es un </a:t>
            </a:r>
            <a:r>
              <a:rPr lang="es-ES" b="1" i="1" dirty="0" smtClean="0">
                <a:effectLst>
                  <a:glow rad="101600">
                    <a:srgbClr val="C00000">
                      <a:alpha val="60000"/>
                    </a:srgbClr>
                  </a:glow>
                  <a:outerShdw blurRad="38100" dist="38100" dir="2700000" algn="tl">
                    <a:srgbClr val="000000">
                      <a:alpha val="43137"/>
                    </a:srgbClr>
                  </a:outerShdw>
                </a:effectLst>
              </a:rPr>
              <a:t>tubo pelado de piedra</a:t>
            </a:r>
            <a:r>
              <a:rPr lang="es-ES" i="1" dirty="0" smtClean="0">
                <a:effectLst>
                  <a:glow rad="101600">
                    <a:srgbClr val="C00000">
                      <a:alpha val="60000"/>
                    </a:srgbClr>
                  </a:glow>
                  <a:outerShdw blurRad="38100" dist="38100" dir="2700000" algn="tl">
                    <a:srgbClr val="000000">
                      <a:alpha val="43137"/>
                    </a:srgbClr>
                  </a:outerShdw>
                </a:effectLst>
              </a:rPr>
              <a:t>. Han puesto luces, y un extraño mecanismo que no sabemos para qué sirve. Pero parece parte del sistema de estabilización.</a:t>
            </a:r>
          </a:p>
        </p:txBody>
      </p:sp>
      <p:pic>
        <p:nvPicPr>
          <p:cNvPr id="16" name="15 Imagen" descr="195762.jpg"/>
          <p:cNvPicPr>
            <a:picLocks noChangeAspect="1"/>
          </p:cNvPicPr>
          <p:nvPr/>
        </p:nvPicPr>
        <p:blipFill>
          <a:blip r:embed="rId3" cstate="print"/>
          <a:srcRect/>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539552" y="4585692"/>
            <a:ext cx="734481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verdad es que es un poco decepcionante, pero la realidad es que es una </a:t>
            </a:r>
            <a:r>
              <a:rPr lang="es-ES" b="1" i="1" dirty="0" smtClean="0">
                <a:effectLst>
                  <a:glow rad="101600">
                    <a:srgbClr val="C00000">
                      <a:alpha val="60000"/>
                    </a:srgbClr>
                  </a:glow>
                  <a:outerShdw blurRad="38100" dist="38100" dir="2700000" algn="tl">
                    <a:srgbClr val="000000">
                      <a:alpha val="43137"/>
                    </a:srgbClr>
                  </a:outerShdw>
                </a:effectLst>
              </a:rPr>
              <a:t>torre campanario</a:t>
            </a:r>
            <a:r>
              <a:rPr lang="es-ES" i="1" dirty="0" smtClean="0">
                <a:effectLst>
                  <a:glow rad="101600">
                    <a:srgbClr val="C00000">
                      <a:alpha val="60000"/>
                    </a:srgbClr>
                  </a:glow>
                  <a:outerShdw blurRad="38100" dist="38100" dir="2700000" algn="tl">
                    <a:srgbClr val="000000">
                      <a:alpha val="43137"/>
                    </a:srgbClr>
                  </a:outerShdw>
                </a:effectLst>
              </a:rPr>
              <a:t>, así que lo importante está arriba, las siete </a:t>
            </a:r>
          </a:p>
          <a:p>
            <a:r>
              <a:rPr lang="es-ES" i="1" dirty="0" smtClean="0">
                <a:effectLst>
                  <a:glow rad="101600">
                    <a:srgbClr val="C00000">
                      <a:alpha val="60000"/>
                    </a:srgbClr>
                  </a:glow>
                  <a:outerShdw blurRad="38100" dist="38100" dir="2700000" algn="tl">
                    <a:srgbClr val="000000">
                      <a:alpha val="43137"/>
                    </a:srgbClr>
                  </a:outerShdw>
                </a:effectLst>
              </a:rPr>
              <a:t>campanas. Vista superior del campanario.</a:t>
            </a:r>
          </a:p>
        </p:txBody>
      </p:sp>
    </p:spTree>
  </p:cSld>
  <p:clrMapOvr>
    <a:masterClrMapping/>
  </p:clrMapOvr>
  <mc:AlternateContent xmlns:mc="http://schemas.openxmlformats.org/markup-compatibility/2006">
    <mc:Choice xmlns:p14="http://schemas.microsoft.com/office/powerpoint/2010/main" Requires="p14">
      <p:transition spd="slow" p14:dur="2000" advTm="48000">
        <p:wheel spokes="1"/>
      </p:transition>
    </mc:Choice>
    <mc:Fallback>
      <p:transition spd="slow" advTm="48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1"/>
                                          </p:val>
                                        </p:tav>
                                        <p:tav tm="100000">
                                          <p:val>
                                            <p:strVal val="#ppt_x"/>
                                          </p:val>
                                        </p:tav>
                                      </p:tavLst>
                                    </p:anim>
                                    <p:anim calcmode="lin" valueType="num">
                                      <p:cBhvr>
                                        <p:cTn id="13" dur="10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23500"/>
                            </p:stCondLst>
                            <p:childTnLst>
                              <p:par>
                                <p:cTn id="15" presetID="10" presetClass="entr" presetSubtype="0" fill="hold" nodeType="afterEffect">
                                  <p:stCondLst>
                                    <p:cond delay="3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childTnLst>
                          </p:cTn>
                        </p:par>
                        <p:par>
                          <p:cTn id="18" fill="hold">
                            <p:stCondLst>
                              <p:cond delay="30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Supercontinente Pange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899592" y="4657700"/>
            <a:ext cx="7704856" cy="923330"/>
          </a:xfrm>
          <a:prstGeom prst="rect">
            <a:avLst/>
          </a:prstGeom>
          <a:noFill/>
        </p:spPr>
        <p:txBody>
          <a:bodyPr wrap="square" rtlCol="0">
            <a:spAutoFit/>
          </a:bodyPr>
          <a:lstStyle/>
          <a:p>
            <a:r>
              <a:rPr lang="es-ES" dirty="0" smtClean="0">
                <a:effectLst>
                  <a:glow rad="101600">
                    <a:srgbClr val="C00000">
                      <a:alpha val="60000"/>
                    </a:srgbClr>
                  </a:glow>
                </a:effectLst>
              </a:rPr>
              <a:t>Otra de sus curiosidades es que forma parte del conjunto eclesiástico de la Plaza del </a:t>
            </a:r>
            <a:r>
              <a:rPr lang="es-ES" dirty="0" err="1" smtClean="0">
                <a:effectLst>
                  <a:glow rad="101600">
                    <a:srgbClr val="C00000">
                      <a:alpha val="60000"/>
                    </a:srgbClr>
                  </a:glow>
                </a:effectLst>
              </a:rPr>
              <a:t>Duomo</a:t>
            </a:r>
            <a:r>
              <a:rPr lang="es-ES" dirty="0" smtClean="0">
                <a:effectLst>
                  <a:glow rad="101600">
                    <a:srgbClr val="C00000">
                      <a:alpha val="60000"/>
                    </a:srgbClr>
                  </a:glow>
                </a:effectLst>
              </a:rPr>
              <a:t> de Pisa. </a:t>
            </a:r>
            <a:r>
              <a:rPr lang="es-ES" b="1" dirty="0" smtClean="0">
                <a:effectLst>
                  <a:glow rad="101600">
                    <a:srgbClr val="C00000">
                      <a:alpha val="60000"/>
                    </a:srgbClr>
                  </a:glow>
                </a:effectLst>
              </a:rPr>
              <a:t>La Torre de Pisa es en realidad la torre de la catedral de Pisa</a:t>
            </a:r>
            <a:r>
              <a:rPr lang="es-ES" dirty="0" smtClean="0">
                <a:effectLst>
                  <a:glow rad="101600">
                    <a:srgbClr val="C00000">
                      <a:alpha val="60000"/>
                    </a:srgbClr>
                  </a:glow>
                </a:effectLst>
              </a:rPr>
              <a:t>, aunque está separada de ella.</a:t>
            </a:r>
            <a:endParaRPr lang="es-ES" dirty="0">
              <a:effectLst>
                <a:glow rad="101600">
                  <a:srgbClr val="C00000">
                    <a:alpha val="60000"/>
                  </a:srgbClr>
                </a:glow>
              </a:effectLst>
            </a:endParaRPr>
          </a:p>
        </p:txBody>
      </p:sp>
      <p:pic>
        <p:nvPicPr>
          <p:cNvPr id="8" name="7 Imagen" descr="354539.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39552"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Cuenta la leyenda que Galileo Galilei se subió al campanario para lanzar dos balas de cañón de distinto peso, con el objetivo de demostrar que la velocidad de caída no dependía de la masa. Pero se considera un mito.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1000">
        <p:blinds dir="vert"/>
      </p:transition>
    </mc:Choice>
    <mc:Fallback>
      <p:transition spd="slow" advTm="5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p:tgtEl>
                                          <p:spTgt spid="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1"/>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20800"/>
                            </p:stCondLst>
                            <p:childTnLst>
                              <p:par>
                                <p:cTn id="15" presetID="10" presetClass="entr" presetSubtype="0" fill="hold" nodeType="afterEffect">
                                  <p:stCondLst>
                                    <p:cond delay="30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4000"/>
                                        <p:tgtEl>
                                          <p:spTgt spid="8"/>
                                        </p:tgtEl>
                                      </p:cBhvr>
                                    </p:animEffect>
                                  </p:childTnLst>
                                </p:cTn>
                              </p:par>
                            </p:childTnLst>
                          </p:cTn>
                        </p:par>
                        <p:par>
                          <p:cTn id="18" fill="hold">
                            <p:stCondLst>
                              <p:cond delay="278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edificio se concibió como una torre cilíndrica, dividida en ocho niveles, formados por la base, seis logias o pisos y el campanario. En este, se instalaron siete campanas afinadas con las notas principales de la escala musical (do, re, mi, fa, sol, la, si).</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67544"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campanario se accede por una única puerta, rematada con un tímpano con tres figuras. El interior está circundado por dos muros de piedra caliza y mármol.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52000">
        <p:checker/>
      </p:transition>
    </mc:Choice>
    <mc:Fallback>
      <p:transition spd="slow" advTm="5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6500"/>
                            </p:stCondLst>
                            <p:childTnLst>
                              <p:par>
                                <p:cTn id="15" presetID="10" presetClass="entr" presetSubtype="0" fill="hold" nodeType="after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4000"/>
                                        <p:tgtEl>
                                          <p:spTgt spid="4"/>
                                        </p:tgtEl>
                                      </p:cBhvr>
                                    </p:animEffect>
                                  </p:childTnLst>
                                </p:cTn>
                              </p:par>
                            </p:childTnLst>
                          </p:cTn>
                        </p:par>
                        <p:par>
                          <p:cTn id="18" fill="hold">
                            <p:stCondLst>
                              <p:cond delay="335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rcRect/>
          <a:stretch>
            <a:fillRect/>
          </a:stretch>
        </p:blipFill>
        <p:spPr bwMode="auto">
          <a:xfrm>
            <a:off x="0" y="0"/>
            <a:ext cx="9144000" cy="6097588"/>
          </a:xfrm>
          <a:prstGeom prst="rect">
            <a:avLst/>
          </a:prstGeom>
          <a:noFill/>
          <a:ln w="9525">
            <a:noFill/>
            <a:miter lim="800000"/>
            <a:headEnd/>
            <a:tailEnd/>
          </a:ln>
        </p:spPr>
      </p:pic>
      <p:sp>
        <p:nvSpPr>
          <p:cNvPr id="5" name="4 CuadroTexto"/>
          <p:cNvSpPr txBox="1"/>
          <p:nvPr/>
        </p:nvSpPr>
        <p:spPr>
          <a:xfrm>
            <a:off x="395536" y="4514671"/>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Hoy en día el ángulo de inclinación es de 10 y mide 60 metros en total. Se alza en una plaza, la Plaza de los Milagros que es donde se concentra la Torre de Pisa, la catedral y el baptisterio. Nótese el ángulo correctivo del campanario en relación a la base de la torre.</a:t>
            </a:r>
          </a:p>
        </p:txBody>
      </p:sp>
      <p:pic>
        <p:nvPicPr>
          <p:cNvPr id="15" name="14 Imagen" descr="354539.jpg"/>
          <p:cNvPicPr>
            <a:picLocks noChangeAspect="1"/>
          </p:cNvPicPr>
          <p:nvPr/>
        </p:nvPicPr>
        <p:blipFill>
          <a:blip r:embed="rId3" cstate="print"/>
          <a:srcRect/>
          <a:stretch>
            <a:fillRect/>
          </a:stretch>
        </p:blipFill>
        <p:spPr bwMode="auto">
          <a:xfrm>
            <a:off x="0" y="1"/>
            <a:ext cx="9144000" cy="5715000"/>
          </a:xfrm>
          <a:prstGeom prst="rect">
            <a:avLst/>
          </a:prstGeom>
          <a:noFill/>
          <a:ln w="9525">
            <a:noFill/>
            <a:miter lim="800000"/>
            <a:headEnd/>
            <a:tailEnd/>
          </a:ln>
        </p:spPr>
      </p:pic>
      <p:sp>
        <p:nvSpPr>
          <p:cNvPr id="7" name="6 CuadroTexto"/>
          <p:cNvSpPr txBox="1"/>
          <p:nvPr/>
        </p:nvSpPr>
        <p:spPr>
          <a:xfrm>
            <a:off x="1043608" y="4873724"/>
            <a:ext cx="684076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Divertidas poses con la torre inclinada de Pisa que querrás imitar cuando vayas a verla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46000">
        <p14:honeycomb/>
      </p:transition>
    </mc:Choice>
    <mc:Fallback>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6600"/>
                            </p:stCondLst>
                            <p:childTnLst>
                              <p:par>
                                <p:cTn id="15" presetID="10" presetClass="entr" presetSubtype="0" fill="hold" nodeType="afterEffect">
                                  <p:stCondLst>
                                    <p:cond delay="3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childTnLst>
                          </p:cTn>
                        </p:par>
                        <p:par>
                          <p:cTn id="18" fill="hold">
                            <p:stCondLst>
                              <p:cond delay="336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rcRect/>
          <a:stretch>
            <a:fillRect/>
          </a:stretch>
        </p:blipFill>
        <p:spPr bwMode="auto">
          <a:xfrm>
            <a:off x="0" y="0"/>
            <a:ext cx="4427984" cy="5715000"/>
          </a:xfrm>
          <a:prstGeom prst="rect">
            <a:avLst/>
          </a:prstGeom>
          <a:noFill/>
          <a:ln w="9525">
            <a:noFill/>
            <a:miter lim="800000"/>
            <a:headEnd/>
            <a:tailEnd/>
          </a:ln>
        </p:spPr>
      </p:pic>
      <p:sp>
        <p:nvSpPr>
          <p:cNvPr id="4" name="3 CuadroTexto"/>
          <p:cNvSpPr txBox="1"/>
          <p:nvPr/>
        </p:nvSpPr>
        <p:spPr>
          <a:xfrm>
            <a:off x="4499992" y="1633364"/>
            <a:ext cx="4464496"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Cuando pensamos en Italia, uno de los monumentos que asalta inevitablemente nuestra mente es, sin duda alguna,</a:t>
            </a:r>
            <a:r>
              <a:rPr lang="es-ES" sz="2000" b="1" i="1" dirty="0" smtClean="0">
                <a:effectLst>
                  <a:glow rad="101600">
                    <a:srgbClr val="C00000">
                      <a:alpha val="60000"/>
                    </a:srgbClr>
                  </a:glow>
                  <a:outerShdw blurRad="38100" dist="38100" dir="2700000" algn="tl">
                    <a:srgbClr val="000000">
                      <a:alpha val="43137"/>
                    </a:srgbClr>
                  </a:outerShdw>
                </a:effectLst>
              </a:rPr>
              <a:t> la torre inclinada de Pisa</a:t>
            </a:r>
            <a:r>
              <a:rPr lang="es-ES" sz="2000" i="1" dirty="0" smtClean="0">
                <a:effectLst>
                  <a:glow rad="101600">
                    <a:srgbClr val="C00000">
                      <a:alpha val="60000"/>
                    </a:srgbClr>
                  </a:glow>
                  <a:outerShdw blurRad="38100" dist="38100" dir="2700000" algn="tl">
                    <a:srgbClr val="000000">
                      <a:alpha val="43137"/>
                    </a:srgbClr>
                  </a:outerShdw>
                </a:effectLst>
              </a:rPr>
              <a:t>. Y es que esta hermosa construcción del s. XII es visitada por millones de turistas anualmente, con el propósito de hacerse l</a:t>
            </a:r>
            <a:r>
              <a:rPr lang="es-ES" sz="2000" b="1" i="1" dirty="0" smtClean="0">
                <a:effectLst>
                  <a:glow rad="101600">
                    <a:srgbClr val="C00000">
                      <a:alpha val="60000"/>
                    </a:srgbClr>
                  </a:glow>
                  <a:outerShdw blurRad="38100" dist="38100" dir="2700000" algn="tl">
                    <a:srgbClr val="000000">
                      <a:alpha val="43137"/>
                    </a:srgbClr>
                  </a:outerShdw>
                </a:effectLst>
              </a:rPr>
              <a:t>a famosa foto utilizando la perspectiva forzada. </a:t>
            </a:r>
            <a:r>
              <a:rPr lang="es-ES" sz="2000" i="1" dirty="0" smtClean="0">
                <a:effectLst>
                  <a:glow rad="101600">
                    <a:srgbClr val="C00000">
                      <a:alpha val="60000"/>
                    </a:srgbClr>
                  </a:glow>
                  <a:outerShdw blurRad="38100" dist="38100" dir="2700000" algn="tl">
                    <a:srgbClr val="000000">
                      <a:alpha val="43137"/>
                    </a:srgbClr>
                  </a:outerShdw>
                </a:effectLst>
              </a:rPr>
              <a:t>Hasta los más peludos de la casa quieren hacerse la típica foto.</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7" name="6 Imagen" descr="195762.jpg"/>
          <p:cNvPicPr>
            <a:picLocks noChangeAspect="1"/>
          </p:cNvPicPr>
          <p:nvPr/>
        </p:nvPicPr>
        <p:blipFill>
          <a:blip r:embed="rId3" cstate="print"/>
          <a:srcRect/>
          <a:stretch>
            <a:fillRect/>
          </a:stretch>
        </p:blipFill>
        <p:spPr bwMode="auto">
          <a:xfrm>
            <a:off x="4716015" y="0"/>
            <a:ext cx="4427985" cy="5715000"/>
          </a:xfrm>
          <a:prstGeom prst="rect">
            <a:avLst/>
          </a:prstGeom>
          <a:noFill/>
          <a:ln w="9525">
            <a:noFill/>
            <a:miter lim="800000"/>
            <a:headEnd/>
            <a:tailEnd/>
          </a:ln>
        </p:spPr>
      </p:pic>
      <p:sp>
        <p:nvSpPr>
          <p:cNvPr id="5" name="4 CuadroTexto"/>
          <p:cNvSpPr txBox="1"/>
          <p:nvPr/>
        </p:nvSpPr>
        <p:spPr>
          <a:xfrm>
            <a:off x="179512" y="1561356"/>
            <a:ext cx="4176464"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A continuación veremos unas fotos  creativas instantáneas de turistas junto a la torre de Pisa, que podéis emular cuando vayáis a verla. </a:t>
            </a:r>
            <a:r>
              <a:rPr lang="es-ES" sz="2000" b="1" i="1" dirty="0" smtClean="0">
                <a:effectLst>
                  <a:glow rad="101600">
                    <a:srgbClr val="C00000">
                      <a:alpha val="60000"/>
                    </a:srgbClr>
                  </a:glow>
                  <a:outerShdw blurRad="38100" dist="38100" dir="2700000" algn="tl">
                    <a:srgbClr val="000000">
                      <a:alpha val="43137"/>
                    </a:srgbClr>
                  </a:outerShdw>
                </a:effectLst>
              </a:rPr>
              <a:t>¡Doble perspectiva!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63000">
        <p15:prstTrans prst="airplane"/>
      </p:transition>
    </mc:Choice>
    <mc:Fallback>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1"/>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36400"/>
                            </p:stCondLst>
                            <p:childTnLst>
                              <p:par>
                                <p:cTn id="15" presetID="10" presetClass="exit" presetSubtype="0" fill="hold" nodeType="afterEffect">
                                  <p:stCondLst>
                                    <p:cond delay="3000"/>
                                  </p:stCondLst>
                                  <p:childTnLst>
                                    <p:animEffect transition="out" filter="fade">
                                      <p:cBhvr>
                                        <p:cTn id="16" dur="2000"/>
                                        <p:tgtEl>
                                          <p:spTgt spid="15"/>
                                        </p:tgtEl>
                                      </p:cBhvr>
                                    </p:animEffect>
                                    <p:set>
                                      <p:cBhvr>
                                        <p:cTn id="17" dur="1" fill="hold">
                                          <p:stCondLst>
                                            <p:cond delay="1999"/>
                                          </p:stCondLst>
                                        </p:cTn>
                                        <p:tgtEl>
                                          <p:spTgt spid="15"/>
                                        </p:tgtEl>
                                        <p:attrNameLst>
                                          <p:attrName>style.visibility</p:attrName>
                                        </p:attrNameLst>
                                      </p:cBhvr>
                                      <p:to>
                                        <p:strVal val="hidden"/>
                                      </p:to>
                                    </p:set>
                                  </p:childTnLst>
                                </p:cTn>
                              </p:par>
                              <p:par>
                                <p:cTn id="18" presetID="10" presetClass="exit" presetSubtype="0" fill="hold" grpId="1" nodeType="withEffect">
                                  <p:stCondLst>
                                    <p:cond delay="3000"/>
                                  </p:stCondLst>
                                  <p:iterate type="lt">
                                    <p:tmPct val="0"/>
                                  </p:iterate>
                                  <p:childTnLst>
                                    <p:animEffect transition="out" filter="fade">
                                      <p:cBhvr>
                                        <p:cTn id="19" dur="2000"/>
                                        <p:tgtEl>
                                          <p:spTgt spid="4"/>
                                        </p:tgtEl>
                                      </p:cBhvr>
                                    </p:animEffect>
                                    <p:set>
                                      <p:cBhvr>
                                        <p:cTn id="20" dur="1" fill="hold">
                                          <p:stCondLst>
                                            <p:cond delay="1999"/>
                                          </p:stCondLst>
                                        </p:cTn>
                                        <p:tgtEl>
                                          <p:spTgt spid="4"/>
                                        </p:tgtEl>
                                        <p:attrNameLst>
                                          <p:attrName>style.visibility</p:attrName>
                                        </p:attrNameLst>
                                      </p:cBhvr>
                                      <p:to>
                                        <p:strVal val="hidden"/>
                                      </p:to>
                                    </p:set>
                                  </p:childTnLst>
                                </p:cTn>
                              </p:par>
                              <p:par>
                                <p:cTn id="21" presetID="10" presetClass="entr" presetSubtype="0" fill="hold" nodeType="withEffect">
                                  <p:stCondLst>
                                    <p:cond delay="300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4000"/>
                                        <p:tgtEl>
                                          <p:spTgt spid="7"/>
                                        </p:tgtEl>
                                      </p:cBhvr>
                                    </p:animEffect>
                                  </p:childTnLst>
                                </p:cTn>
                              </p:par>
                            </p:childTnLst>
                          </p:cTn>
                        </p:par>
                        <p:par>
                          <p:cTn id="24" fill="hold">
                            <p:stCondLst>
                              <p:cond delay="434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rcRect/>
          <a:stretch>
            <a:fillRect/>
          </a:stretch>
        </p:blipFill>
        <p:spPr bwMode="auto">
          <a:xfrm>
            <a:off x="0" y="0"/>
            <a:ext cx="5076825" cy="5715000"/>
          </a:xfrm>
          <a:prstGeom prst="rect">
            <a:avLst/>
          </a:prstGeom>
          <a:noFill/>
          <a:ln w="9525">
            <a:noFill/>
            <a:miter lim="800000"/>
            <a:headEnd/>
            <a:tailEnd/>
          </a:ln>
        </p:spPr>
      </p:pic>
      <p:pic>
        <p:nvPicPr>
          <p:cNvPr id="15" name="14 Imagen" descr="354539.jpg"/>
          <p:cNvPicPr>
            <a:picLocks noChangeAspect="1"/>
          </p:cNvPicPr>
          <p:nvPr/>
        </p:nvPicPr>
        <p:blipFill>
          <a:blip r:embed="rId3" cstate="print"/>
          <a:srcRect/>
          <a:stretch>
            <a:fillRect/>
          </a:stretch>
        </p:blipFill>
        <p:spPr bwMode="auto">
          <a:xfrm>
            <a:off x="0" y="0"/>
            <a:ext cx="4716463" cy="5715000"/>
          </a:xfrm>
          <a:prstGeom prst="rect">
            <a:avLst/>
          </a:prstGeom>
          <a:noFill/>
          <a:ln w="9525">
            <a:noFill/>
            <a:miter lim="800000"/>
            <a:headEnd/>
            <a:tailEnd/>
          </a:ln>
        </p:spPr>
      </p:pic>
      <p:sp>
        <p:nvSpPr>
          <p:cNvPr id="5" name="4 CuadroTexto"/>
          <p:cNvSpPr txBox="1"/>
          <p:nvPr/>
        </p:nvSpPr>
        <p:spPr>
          <a:xfrm>
            <a:off x="5220072" y="2353444"/>
            <a:ext cx="3672408"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Una torre en la mochila</a:t>
            </a:r>
            <a:endParaRPr lang="es-ES" sz="2400" b="1"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5220072" y="3505572"/>
            <a:ext cx="3312368"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Eso debe de doler….</a:t>
            </a:r>
            <a:endParaRPr lang="es-ES" sz="24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750" advTm="20000">
        <p14:glitter pattern="hexagon"/>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23" presetClass="entr" presetSubtype="1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fltVal val="0"/>
                                          </p:val>
                                        </p:tav>
                                        <p:tav tm="100000">
                                          <p:val>
                                            <p:strVal val="#ppt_h"/>
                                          </p:val>
                                        </p:tav>
                                      </p:tavLst>
                                    </p:anim>
                                  </p:childTnLst>
                                </p:cTn>
                              </p:par>
                            </p:childTnLst>
                          </p:cTn>
                        </p:par>
                        <p:par>
                          <p:cTn id="13" fill="hold">
                            <p:stCondLst>
                              <p:cond delay="6000"/>
                            </p:stCondLst>
                            <p:childTnLst>
                              <p:par>
                                <p:cTn id="14" presetID="10" presetClass="exit" presetSubtype="0" fill="hold" grpId="1" nodeType="afterEffect">
                                  <p:stCondLst>
                                    <p:cond delay="3000"/>
                                  </p:stCondLst>
                                  <p:childTnLst>
                                    <p:animEffect transition="out" filter="fade">
                                      <p:cBhvr>
                                        <p:cTn id="15" dur="2000"/>
                                        <p:tgtEl>
                                          <p:spTgt spid="5"/>
                                        </p:tgtEl>
                                      </p:cBhvr>
                                    </p:animEffect>
                                    <p:set>
                                      <p:cBhvr>
                                        <p:cTn id="16" dur="1" fill="hold">
                                          <p:stCondLst>
                                            <p:cond delay="1999"/>
                                          </p:stCondLst>
                                        </p:cTn>
                                        <p:tgtEl>
                                          <p:spTgt spid="5"/>
                                        </p:tgtEl>
                                        <p:attrNameLst>
                                          <p:attrName>style.visibility</p:attrName>
                                        </p:attrNameLst>
                                      </p:cBhvr>
                                      <p:to>
                                        <p:strVal val="hidden"/>
                                      </p:to>
                                    </p:set>
                                  </p:childTnLst>
                                </p:cTn>
                              </p:par>
                            </p:childTnLst>
                          </p:cTn>
                        </p:par>
                        <p:par>
                          <p:cTn id="17" fill="hold">
                            <p:stCondLst>
                              <p:cond delay="11000"/>
                            </p:stCondLst>
                            <p:childTnLst>
                              <p:par>
                                <p:cTn id="18" presetID="10" presetClass="entr" presetSubtype="0" fill="hold"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4000"/>
                                        <p:tgtEl>
                                          <p:spTgt spid="15"/>
                                        </p:tgtEl>
                                      </p:cBhvr>
                                    </p:animEffect>
                                  </p:childTnLst>
                                </p:cTn>
                              </p:par>
                            </p:childTnLst>
                          </p:cTn>
                        </p:par>
                        <p:par>
                          <p:cTn id="21" fill="hold">
                            <p:stCondLst>
                              <p:cond delay="15000"/>
                            </p:stCondLst>
                            <p:childTnLst>
                              <p:par>
                                <p:cTn id="22" presetID="23"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12 Imagen" descr="354539.jpg"/>
          <p:cNvPicPr>
            <a:picLocks noChangeAspect="1"/>
          </p:cNvPicPr>
          <p:nvPr/>
        </p:nvPicPr>
        <p:blipFill>
          <a:blip r:embed="rId2" cstate="print"/>
          <a:srcRect/>
          <a:stretch>
            <a:fillRect/>
          </a:stretch>
        </p:blipFill>
        <p:spPr bwMode="auto">
          <a:xfrm>
            <a:off x="0" y="0"/>
            <a:ext cx="4211638" cy="5715000"/>
          </a:xfrm>
          <a:prstGeom prst="rect">
            <a:avLst/>
          </a:prstGeom>
          <a:noFill/>
          <a:ln w="9525">
            <a:noFill/>
            <a:miter lim="800000"/>
            <a:headEnd/>
            <a:tailEnd/>
          </a:ln>
        </p:spPr>
      </p:pic>
      <p:pic>
        <p:nvPicPr>
          <p:cNvPr id="8" name="7 Imagen" descr="354539.jpg"/>
          <p:cNvPicPr>
            <a:picLocks noChangeAspect="1"/>
          </p:cNvPicPr>
          <p:nvPr/>
        </p:nvPicPr>
        <p:blipFill>
          <a:blip r:embed="rId3" cstate="print"/>
          <a:srcRect/>
          <a:stretch>
            <a:fillRect/>
          </a:stretch>
        </p:blipFill>
        <p:spPr bwMode="auto">
          <a:xfrm>
            <a:off x="0" y="0"/>
            <a:ext cx="4427538" cy="5715000"/>
          </a:xfrm>
          <a:prstGeom prst="rect">
            <a:avLst/>
          </a:prstGeom>
          <a:noFill/>
          <a:ln w="9525">
            <a:noFill/>
            <a:miter lim="800000"/>
            <a:headEnd/>
            <a:tailEnd/>
          </a:ln>
        </p:spPr>
      </p:pic>
      <p:sp>
        <p:nvSpPr>
          <p:cNvPr id="4" name="3 CuadroTexto"/>
          <p:cNvSpPr txBox="1"/>
          <p:nvPr/>
        </p:nvSpPr>
        <p:spPr>
          <a:xfrm>
            <a:off x="4644008" y="1489348"/>
            <a:ext cx="4248472" cy="1938992"/>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Algunos turistas buscan salirse de lo típico y juegan con la perspectiva forzada dando rienda suelta a su imaginación.</a:t>
            </a:r>
            <a:endParaRPr lang="es-ES" sz="2400" b="1"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4716016" y="2569468"/>
            <a:ext cx="3888432" cy="1569660"/>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Incluso hay quienes se juegan su integridad con acrobacias para hacerse la foto.</a:t>
            </a:r>
            <a:endParaRPr lang="es-ES" sz="24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doors/>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4000"/>
                                        <p:tgtEl>
                                          <p:spTgt spid="13"/>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1"/>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4900"/>
                            </p:stCondLst>
                            <p:childTnLst>
                              <p:par>
                                <p:cTn id="15" presetID="10" presetClass="exit" presetSubtype="0" fill="hold" grpId="1" nodeType="afterEffect">
                                  <p:stCondLst>
                                    <p:cond delay="3000"/>
                                  </p:stCondLst>
                                  <p:iterate type="lt">
                                    <p:tmPct val="0"/>
                                  </p:iterate>
                                  <p:childTnLst>
                                    <p:animEffect transition="out" filter="fade">
                                      <p:cBhvr>
                                        <p:cTn id="16" dur="2000"/>
                                        <p:tgtEl>
                                          <p:spTgt spid="4"/>
                                        </p:tgtEl>
                                      </p:cBhvr>
                                    </p:animEffect>
                                    <p:set>
                                      <p:cBhvr>
                                        <p:cTn id="17" dur="1" fill="hold">
                                          <p:stCondLst>
                                            <p:cond delay="1999"/>
                                          </p:stCondLst>
                                        </p:cTn>
                                        <p:tgtEl>
                                          <p:spTgt spid="4"/>
                                        </p:tgtEl>
                                        <p:attrNameLst>
                                          <p:attrName>style.visibility</p:attrName>
                                        </p:attrNameLst>
                                      </p:cBhvr>
                                      <p:to>
                                        <p:strVal val="hidden"/>
                                      </p:to>
                                    </p:set>
                                  </p:childTnLst>
                                </p:cTn>
                              </p:par>
                            </p:childTnLst>
                          </p:cTn>
                        </p:par>
                        <p:par>
                          <p:cTn id="18" fill="hold">
                            <p:stCondLst>
                              <p:cond delay="19900"/>
                            </p:stCondLst>
                            <p:childTnLst>
                              <p:par>
                                <p:cTn id="19" presetID="10" presetClass="entr" presetSubtype="0" fill="hold"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4000"/>
                                        <p:tgtEl>
                                          <p:spTgt spid="8"/>
                                        </p:tgtEl>
                                      </p:cBhvr>
                                    </p:animEffect>
                                  </p:childTnLst>
                                </p:cTn>
                              </p:par>
                            </p:childTnLst>
                          </p:cTn>
                        </p:par>
                        <p:par>
                          <p:cTn id="22" fill="hold">
                            <p:stCondLst>
                              <p:cond delay="239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354539.jpg"/>
          <p:cNvPicPr>
            <a:picLocks noChangeAspect="1"/>
          </p:cNvPicPr>
          <p:nvPr/>
        </p:nvPicPr>
        <p:blipFill>
          <a:blip r:embed="rId2" cstate="print"/>
          <a:srcRect/>
          <a:stretch>
            <a:fillRect/>
          </a:stretch>
        </p:blipFill>
        <p:spPr bwMode="auto">
          <a:xfrm>
            <a:off x="0" y="0"/>
            <a:ext cx="4260850" cy="5715000"/>
          </a:xfrm>
          <a:prstGeom prst="rect">
            <a:avLst/>
          </a:prstGeom>
          <a:noFill/>
          <a:ln w="9525">
            <a:noFill/>
            <a:miter lim="800000"/>
            <a:headEnd/>
            <a:tailEnd/>
          </a:ln>
        </p:spPr>
      </p:pic>
      <p:pic>
        <p:nvPicPr>
          <p:cNvPr id="15" name="14 Imagen" descr="354539.jpg"/>
          <p:cNvPicPr>
            <a:picLocks noChangeAspect="1"/>
          </p:cNvPicPr>
          <p:nvPr/>
        </p:nvPicPr>
        <p:blipFill>
          <a:blip r:embed="rId3" cstate="print"/>
          <a:srcRect/>
          <a:stretch>
            <a:fillRect/>
          </a:stretch>
        </p:blipFill>
        <p:spPr bwMode="auto">
          <a:xfrm>
            <a:off x="0" y="0"/>
            <a:ext cx="4610100" cy="5715000"/>
          </a:xfrm>
          <a:prstGeom prst="rect">
            <a:avLst/>
          </a:prstGeom>
          <a:noFill/>
          <a:ln w="9525">
            <a:noFill/>
            <a:miter lim="800000"/>
            <a:headEnd/>
            <a:tailEnd/>
          </a:ln>
        </p:spPr>
      </p:pic>
      <p:sp>
        <p:nvSpPr>
          <p:cNvPr id="4" name="3 CuadroTexto"/>
          <p:cNvSpPr txBox="1"/>
          <p:nvPr/>
        </p:nvSpPr>
        <p:spPr>
          <a:xfrm>
            <a:off x="4716016" y="2065412"/>
            <a:ext cx="3816424" cy="70788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Ahora sabemos por qué está inclinada…</a:t>
            </a:r>
            <a:endParaRPr lang="es-ES" sz="2000" b="1"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4788024" y="2785492"/>
            <a:ext cx="4032448" cy="1015663"/>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Y es que no hay nadie que haya visitado el complejo religioso sin hacerse la típica foto.</a:t>
            </a:r>
            <a:endParaRPr lang="es-ES" sz="2000" b="1"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ripple dir="ru"/>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4000"/>
                                        <p:tgtEl>
                                          <p:spTgt spid="10"/>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1"/>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8100"/>
                            </p:stCondLst>
                            <p:childTnLst>
                              <p:par>
                                <p:cTn id="15" presetID="10" presetClass="exit" presetSubtype="0" fill="hold" grpId="1" nodeType="afterEffect">
                                  <p:stCondLst>
                                    <p:cond delay="3000"/>
                                  </p:stCondLst>
                                  <p:iterate type="lt">
                                    <p:tmPct val="0"/>
                                  </p:iterate>
                                  <p:childTnLst>
                                    <p:animEffect transition="out" filter="fade">
                                      <p:cBhvr>
                                        <p:cTn id="16" dur="2000"/>
                                        <p:tgtEl>
                                          <p:spTgt spid="4"/>
                                        </p:tgtEl>
                                      </p:cBhvr>
                                    </p:animEffect>
                                    <p:set>
                                      <p:cBhvr>
                                        <p:cTn id="17" dur="1" fill="hold">
                                          <p:stCondLst>
                                            <p:cond delay="1999"/>
                                          </p:stCondLst>
                                        </p:cTn>
                                        <p:tgtEl>
                                          <p:spTgt spid="4"/>
                                        </p:tgtEl>
                                        <p:attrNameLst>
                                          <p:attrName>style.visibility</p:attrName>
                                        </p:attrNameLst>
                                      </p:cBhvr>
                                      <p:to>
                                        <p:strVal val="hidden"/>
                                      </p:to>
                                    </p:set>
                                  </p:childTnLst>
                                </p:cTn>
                              </p:par>
                            </p:childTnLst>
                          </p:cTn>
                        </p:par>
                        <p:par>
                          <p:cTn id="18" fill="hold">
                            <p:stCondLst>
                              <p:cond delay="13100"/>
                            </p:stCondLst>
                            <p:childTnLst>
                              <p:par>
                                <p:cTn id="19" presetID="10" presetClass="entr" presetSubtype="0"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4000"/>
                                        <p:tgtEl>
                                          <p:spTgt spid="15"/>
                                        </p:tgtEl>
                                      </p:cBhvr>
                                    </p:animEffect>
                                  </p:childTnLst>
                                </p:cTn>
                              </p:par>
                            </p:childTnLst>
                          </p:cTn>
                        </p:par>
                        <p:par>
                          <p:cTn id="22" fill="hold">
                            <p:stCondLst>
                              <p:cond delay="171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rcRect/>
          <a:stretch>
            <a:fillRect/>
          </a:stretch>
        </p:blipFill>
        <p:spPr bwMode="auto">
          <a:xfrm>
            <a:off x="0" y="-238125"/>
            <a:ext cx="9144000" cy="6408738"/>
          </a:xfrm>
          <a:prstGeom prst="rect">
            <a:avLst/>
          </a:prstGeom>
          <a:noFill/>
          <a:ln w="9525">
            <a:noFill/>
            <a:miter lim="800000"/>
            <a:headEnd/>
            <a:tailEnd/>
          </a:ln>
        </p:spPr>
      </p:pic>
      <p:pic>
        <p:nvPicPr>
          <p:cNvPr id="16" name="15 Imagen"/>
          <p:cNvPicPr>
            <a:picLocks noChangeAspect="1"/>
          </p:cNvPicPr>
          <p:nvPr/>
        </p:nvPicPr>
        <p:blipFill>
          <a:blip r:embed="rId2" cstate="print"/>
          <a:srcRect/>
          <a:stretch>
            <a:fillRect/>
          </a:stretch>
        </p:blipFill>
        <p:spPr bwMode="auto">
          <a:xfrm>
            <a:off x="0" y="-238125"/>
            <a:ext cx="9144000" cy="6408738"/>
          </a:xfrm>
          <a:prstGeom prst="rect">
            <a:avLst/>
          </a:prstGeom>
          <a:noFill/>
          <a:ln w="9525">
            <a:noFill/>
            <a:miter lim="800000"/>
            <a:headEnd/>
            <a:tailEnd/>
          </a:ln>
        </p:spPr>
      </p:pic>
      <p:sp>
        <p:nvSpPr>
          <p:cNvPr id="4" name="3 CuadroTexto"/>
          <p:cNvSpPr txBox="1"/>
          <p:nvPr/>
        </p:nvSpPr>
        <p:spPr>
          <a:xfrm>
            <a:off x="683568"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Solo o acompañado. Lo cierto es que la torre de Pisa da mucho juego en esto de la perspectiva forzada. Sea como fuere, la próxima vez que vayas a Pisa, estoy convencido de que tus fotos serán la mar de originales. Siempre hay alguien que consigue una foto la mar de original.</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3000">
        <p15:prstTrans prst="peelOff"/>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diamond(in)">
                                      <p:cBhvr>
                                        <p:cTn id="7" dur="3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3000" fill="hold"/>
                                        <p:tgtEl>
                                          <p:spTgt spid="15"/>
                                        </p:tgtEl>
                                        <p:attrNameLst>
                                          <p:attrName>ppt_w</p:attrName>
                                        </p:attrNameLst>
                                      </p:cBhvr>
                                      <p:tavLst>
                                        <p:tav tm="0">
                                          <p:val>
                                            <p:strVal val="4/3*#ppt_w"/>
                                          </p:val>
                                        </p:tav>
                                        <p:tav tm="100000">
                                          <p:val>
                                            <p:strVal val="#ppt_w"/>
                                          </p:val>
                                        </p:tav>
                                      </p:tavLst>
                                    </p:anim>
                                    <p:anim calcmode="lin" valueType="num">
                                      <p:cBhvr>
                                        <p:cTn id="11" dur="3000" fill="hold"/>
                                        <p:tgtEl>
                                          <p:spTgt spid="15"/>
                                        </p:tgtEl>
                                        <p:attrNameLst>
                                          <p:attrName>ppt_h</p:attrName>
                                        </p:attrNameLst>
                                      </p:cBhvr>
                                      <p:tavLst>
                                        <p:tav tm="0">
                                          <p:val>
                                            <p:strVal val="4/3*#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edge">
                                      <p:cBhvr>
                                        <p:cTn id="14" dur="3000"/>
                                        <p:tgtEl>
                                          <p:spTgt spid="16"/>
                                        </p:tgtEl>
                                      </p:cBhvr>
                                    </p:animEffect>
                                  </p:childTnLst>
                                </p:cTn>
                              </p:par>
                              <p:par>
                                <p:cTn id="15" presetID="23" presetClass="entr" presetSubtype="288"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3000" fill="hold"/>
                                        <p:tgtEl>
                                          <p:spTgt spid="16"/>
                                        </p:tgtEl>
                                        <p:attrNameLst>
                                          <p:attrName>ppt_w</p:attrName>
                                        </p:attrNameLst>
                                      </p:cBhvr>
                                      <p:tavLst>
                                        <p:tav tm="0">
                                          <p:val>
                                            <p:strVal val="4/3*#ppt_w"/>
                                          </p:val>
                                        </p:tav>
                                        <p:tav tm="100000">
                                          <p:val>
                                            <p:strVal val="#ppt_w"/>
                                          </p:val>
                                        </p:tav>
                                      </p:tavLst>
                                    </p:anim>
                                    <p:anim calcmode="lin" valueType="num">
                                      <p:cBhvr>
                                        <p:cTn id="18" dur="3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0"/>
            <a:ext cx="6048672" cy="704078"/>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195736" y="841276"/>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outerShdw blurRad="38100" dist="38100" dir="2700000" algn="tl">
                    <a:srgbClr val="000000">
                      <a:alpha val="43137"/>
                    </a:srgbClr>
                  </a:outerShdw>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259632" y="3073524"/>
            <a:ext cx="5976664" cy="720726"/>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latin typeface="High Tower Text"/>
              </a:rPr>
              <a:t>  </a:t>
            </a:r>
            <a:r>
              <a:rPr lang="es-ES" sz="3600" kern="10" spc="-360" dirty="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High Tower Text"/>
              </a:rPr>
              <a:t>Torero ( Renato </a:t>
            </a:r>
            <a:r>
              <a:rPr lang="es-ES" sz="3600" kern="10" spc="-360" dirty="0" err="1" smtClean="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High Tower Text"/>
              </a:rPr>
              <a:t>Carosone</a:t>
            </a:r>
            <a:r>
              <a:rPr lang="es-ES" sz="3600" kern="10" spc="-360" dirty="0" smtClean="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Georgia" pitchFamily="18" charset="0"/>
              </a:rPr>
              <a:t>   </a:t>
            </a:r>
            <a:endParaRPr lang="es-ES" sz="3600" kern="10" spc="-360" dirty="0">
              <a:ln w="12700">
                <a:solidFill>
                  <a:srgbClr val="000099"/>
                </a:solidFill>
                <a:round/>
                <a:headEnd/>
                <a:tailEnd/>
              </a:ln>
              <a:solidFill>
                <a:srgbClr val="33CCFF"/>
              </a:solidFill>
              <a:effectLst>
                <a:outerShdw blurRad="38100" dist="38100" dir="2700000" algn="tl">
                  <a:srgbClr val="000000">
                    <a:alpha val="43137"/>
                  </a:srgbClr>
                </a:outerShdw>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475656" y="2353444"/>
            <a:ext cx="5760343"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Chella´lla</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Renato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Carosone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6"/>
          <p:cNvSpPr>
            <a:spLocks noChangeArrowheads="1" noChangeShapeType="1" noTextEdit="1"/>
          </p:cNvSpPr>
          <p:nvPr/>
        </p:nvSpPr>
        <p:spPr bwMode="auto">
          <a:xfrm>
            <a:off x="1187624" y="3793604"/>
            <a:ext cx="5976664" cy="721866"/>
          </a:xfrm>
          <a:prstGeom prst="rect">
            <a:avLst/>
          </a:prstGeom>
          <a:noFill/>
          <a:ln>
            <a:noFill/>
          </a:ln>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b="1" kern="10" spc="-360" dirty="0">
                <a:ln w="12700">
                  <a:solidFill>
                    <a:srgbClr val="000099"/>
                  </a:solidFill>
                  <a:round/>
                  <a:headEnd/>
                  <a:tailEnd/>
                </a:ln>
                <a:solidFill>
                  <a:srgbClr val="33CCFF"/>
                </a:solidFill>
                <a:effectLst>
                  <a:outerShdw blurRad="38100" dist="38100" dir="2700000" algn="tl">
                    <a:srgbClr val="000000">
                      <a:alpha val="43137"/>
                    </a:srgbClr>
                  </a:outerShdw>
                </a:effectLst>
                <a:latin typeface="High Tower Text"/>
              </a:rPr>
              <a:t>  </a:t>
            </a:r>
            <a:r>
              <a:rPr lang="es-ES" sz="3600" b="1" kern="10" spc="-360" dirty="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Piccolissima</a:t>
            </a:r>
            <a:r>
              <a:rPr lang="es-ES" sz="3600" b="1" kern="10" spc="-360" dirty="0"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serenata ( Renato </a:t>
            </a:r>
            <a:r>
              <a:rPr lang="es-ES" sz="3600" b="1" kern="10" spc="-360" dirty="0" err="1"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Carosone</a:t>
            </a:r>
            <a:r>
              <a:rPr lang="es-ES" sz="3600" b="1" kern="10" spc="-360" dirty="0"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High Tower Text"/>
              </a:rPr>
              <a:t> ) </a:t>
            </a:r>
            <a:r>
              <a:rPr lang="es-ES" sz="3600" b="1" kern="10" spc="-360" dirty="0" smtClean="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Rockwell" pitchFamily="18" charset="0"/>
              </a:rPr>
              <a:t>  </a:t>
            </a:r>
            <a:endParaRPr lang="es-ES" sz="3600" b="1" kern="10" spc="-360" dirty="0">
              <a:ln w="12700">
                <a:solidFill>
                  <a:srgbClr val="000099"/>
                </a:solidFill>
                <a:round/>
                <a:headEnd/>
                <a:tailEnd/>
              </a:ln>
              <a:solidFill>
                <a:schemeClr val="accent6">
                  <a:lumMod val="20000"/>
                  <a:lumOff val="80000"/>
                </a:schemeClr>
              </a:solidFill>
              <a:effectLst>
                <a:outerShdw blurRad="38100" dist="38100" dir="2700000" algn="tl">
                  <a:srgbClr val="000000">
                    <a:alpha val="43137"/>
                  </a:srgbClr>
                </a:outerShdw>
                <a:reflection blurRad="6350" stA="60000" endA="900" endPos="58000" dir="5400000" sy="-100000" algn="bl" rotWithShape="0"/>
              </a:effectLst>
              <a:latin typeface="Rockwell" pitchFamily="18" charset="0"/>
            </a:endParaRPr>
          </a:p>
        </p:txBody>
      </p:sp>
      <p:sp>
        <p:nvSpPr>
          <p:cNvPr id="8" name="WordArt 11"/>
          <p:cNvSpPr>
            <a:spLocks noChangeArrowheads="1" noChangeShapeType="1" noTextEdit="1"/>
          </p:cNvSpPr>
          <p:nvPr/>
        </p:nvSpPr>
        <p:spPr bwMode="auto">
          <a:xfrm>
            <a:off x="1331640" y="1633364"/>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Giovanne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cu´a</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chitarra</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Renato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Carosone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1331640" y="4657700"/>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La Torre di Pisa ( Piero Solari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250" advTm="24000">
        <p14:vortex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35" presetClass="entr" presetSubtype="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2000"/>
                                        <p:tgtEl>
                                          <p:spTgt spid="7"/>
                                        </p:tgtEl>
                                      </p:cBhvr>
                                    </p:animEffect>
                                    <p:anim calcmode="lin" valueType="num">
                                      <p:cBhvr>
                                        <p:cTn id="44" dur="2000" fill="hold"/>
                                        <p:tgtEl>
                                          <p:spTgt spid="7"/>
                                        </p:tgtEl>
                                        <p:attrNameLst>
                                          <p:attrName>style.rotation</p:attrName>
                                        </p:attrNameLst>
                                      </p:cBhvr>
                                      <p:tavLst>
                                        <p:tav tm="0">
                                          <p:val>
                                            <p:fltVal val="720"/>
                                          </p:val>
                                        </p:tav>
                                        <p:tav tm="100000">
                                          <p:val>
                                            <p:fltVal val="0"/>
                                          </p:val>
                                        </p:tav>
                                      </p:tavLst>
                                    </p:anim>
                                    <p:anim calcmode="lin" valueType="num">
                                      <p:cBhvr>
                                        <p:cTn id="45" dur="2000" fill="hold"/>
                                        <p:tgtEl>
                                          <p:spTgt spid="7"/>
                                        </p:tgtEl>
                                        <p:attrNameLst>
                                          <p:attrName>ppt_h</p:attrName>
                                        </p:attrNameLst>
                                      </p:cBhvr>
                                      <p:tavLst>
                                        <p:tav tm="0">
                                          <p:val>
                                            <p:fltVal val="0"/>
                                          </p:val>
                                        </p:tav>
                                        <p:tav tm="100000">
                                          <p:val>
                                            <p:strVal val="#ppt_h"/>
                                          </p:val>
                                        </p:tav>
                                      </p:tavLst>
                                    </p:anim>
                                    <p:anim calcmode="lin" valueType="num">
                                      <p:cBhvr>
                                        <p:cTn id="46" dur="2000" fill="hold"/>
                                        <p:tgtEl>
                                          <p:spTgt spid="7"/>
                                        </p:tgtEl>
                                        <p:attrNameLst>
                                          <p:attrName>ppt_w</p:attrName>
                                        </p:attrNameLst>
                                      </p:cBhvr>
                                      <p:tavLst>
                                        <p:tav tm="0">
                                          <p:val>
                                            <p:fltVal val="0"/>
                                          </p:val>
                                        </p:tav>
                                        <p:tav tm="100000">
                                          <p:val>
                                            <p:strVal val="#ppt_w"/>
                                          </p:val>
                                        </p:tav>
                                      </p:tavLst>
                                    </p:anim>
                                  </p:childTnLst>
                                </p:cTn>
                              </p:par>
                              <p:par>
                                <p:cTn id="47" presetID="23" presetClass="entr" presetSubtype="16" fill="hold" nodeType="withEffect">
                                  <p:stCondLst>
                                    <p:cond delay="50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childTnLst>
                                </p:cTn>
                              </p:par>
                            </p:childTnLst>
                          </p:cTn>
                        </p:par>
                        <p:par>
                          <p:cTn id="51" fill="hold">
                            <p:stCondLst>
                              <p:cond delay="16500"/>
                            </p:stCondLst>
                            <p:childTnLst>
                              <p:par>
                                <p:cTn id="52" presetID="17" presetClass="entr" presetSubtype="10" fill="hold" nodeType="afterEffect">
                                  <p:stCondLst>
                                    <p:cond delay="500"/>
                                  </p:stCondLst>
                                  <p:childTnLst>
                                    <p:set>
                                      <p:cBhvr>
                                        <p:cTn id="53" dur="1" fill="hold">
                                          <p:stCondLst>
                                            <p:cond delay="0"/>
                                          </p:stCondLst>
                                        </p:cTn>
                                        <p:tgtEl>
                                          <p:spTgt spid="9"/>
                                        </p:tgtEl>
                                        <p:attrNameLst>
                                          <p:attrName>style.visibility</p:attrName>
                                        </p:attrNameLst>
                                      </p:cBhvr>
                                      <p:to>
                                        <p:strVal val="visible"/>
                                      </p:to>
                                    </p:set>
                                    <p:anim calcmode="lin" valueType="num">
                                      <p:cBhvr>
                                        <p:cTn id="54" dur="2000" fill="hold"/>
                                        <p:tgtEl>
                                          <p:spTgt spid="9"/>
                                        </p:tgtEl>
                                        <p:attrNameLst>
                                          <p:attrName>ppt_w</p:attrName>
                                        </p:attrNameLst>
                                      </p:cBhvr>
                                      <p:tavLst>
                                        <p:tav tm="0">
                                          <p:val>
                                            <p:fltVal val="0"/>
                                          </p:val>
                                        </p:tav>
                                        <p:tav tm="100000">
                                          <p:val>
                                            <p:strVal val="#ppt_w"/>
                                          </p:val>
                                        </p:tav>
                                      </p:tavLst>
                                    </p:anim>
                                    <p:anim calcmode="lin" valueType="num">
                                      <p:cBhvr>
                                        <p:cTn id="55"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87157448"/>
      </p:ext>
    </p:extLst>
  </p:cSld>
  <p:clrMapOvr>
    <a:masterClrMapping/>
  </p:clrMapOvr>
  <mc:AlternateContent xmlns:mc="http://schemas.openxmlformats.org/markup-compatibility/2006">
    <mc:Choice xmlns:p14="http://schemas.microsoft.com/office/powerpoint/2010/main" Requires="p14">
      <p:transition spd="slow" p14:dur="325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2346</Words>
  <Application>Microsoft Office PowerPoint</Application>
  <PresentationFormat>Presentación en pantalla (16:10)</PresentationFormat>
  <Paragraphs>88</Paragraphs>
  <Slides>32</Slides>
  <Notes>0</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32</vt:i4>
      </vt:variant>
    </vt:vector>
  </HeadingPairs>
  <TitlesOfParts>
    <vt:vector size="43" baseType="lpstr">
      <vt:lpstr>Arial</vt:lpstr>
      <vt:lpstr>Arial Black</vt:lpstr>
      <vt:lpstr>Calibri</vt:lpstr>
      <vt:lpstr>Georgia</vt:lpstr>
      <vt:lpstr>High Tower Text</vt:lpstr>
      <vt:lpstr>Kristen ITC</vt:lpstr>
      <vt:lpstr>Lucida Bright</vt:lpstr>
      <vt:lpstr>Rockwell</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2023-11-17T11:17:04Z</dcterms:modified>
</cp:coreProperties>
</file>