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6"/>
  </p:notesMasterIdLst>
  <p:sldIdLst>
    <p:sldId id="398" r:id="rId3"/>
    <p:sldId id="403" r:id="rId4"/>
    <p:sldId id="333" r:id="rId5"/>
    <p:sldId id="329" r:id="rId6"/>
    <p:sldId id="338" r:id="rId7"/>
    <p:sldId id="334" r:id="rId8"/>
    <p:sldId id="335" r:id="rId9"/>
    <p:sldId id="339" r:id="rId10"/>
    <p:sldId id="337" r:id="rId11"/>
    <p:sldId id="400" r:id="rId12"/>
    <p:sldId id="341" r:id="rId13"/>
    <p:sldId id="342" r:id="rId14"/>
    <p:sldId id="344" r:id="rId15"/>
    <p:sldId id="345" r:id="rId16"/>
    <p:sldId id="347" r:id="rId17"/>
    <p:sldId id="349" r:id="rId18"/>
    <p:sldId id="351" r:id="rId19"/>
    <p:sldId id="352" r:id="rId20"/>
    <p:sldId id="353" r:id="rId21"/>
    <p:sldId id="354" r:id="rId22"/>
    <p:sldId id="355" r:id="rId23"/>
    <p:sldId id="357" r:id="rId24"/>
    <p:sldId id="356" r:id="rId25"/>
    <p:sldId id="346" r:id="rId26"/>
    <p:sldId id="348" r:id="rId27"/>
    <p:sldId id="358" r:id="rId28"/>
    <p:sldId id="363" r:id="rId29"/>
    <p:sldId id="369" r:id="rId30"/>
    <p:sldId id="336" r:id="rId31"/>
    <p:sldId id="370" r:id="rId32"/>
    <p:sldId id="371" r:id="rId33"/>
    <p:sldId id="372" r:id="rId34"/>
    <p:sldId id="375" r:id="rId35"/>
    <p:sldId id="376" r:id="rId36"/>
    <p:sldId id="377" r:id="rId37"/>
    <p:sldId id="378" r:id="rId38"/>
    <p:sldId id="386" r:id="rId39"/>
    <p:sldId id="387" r:id="rId40"/>
    <p:sldId id="388" r:id="rId41"/>
    <p:sldId id="389" r:id="rId42"/>
    <p:sldId id="332" r:id="rId43"/>
    <p:sldId id="360" r:id="rId44"/>
    <p:sldId id="359" r:id="rId45"/>
    <p:sldId id="361" r:id="rId46"/>
    <p:sldId id="362" r:id="rId47"/>
    <p:sldId id="364" r:id="rId48"/>
    <p:sldId id="365" r:id="rId49"/>
    <p:sldId id="366" r:id="rId50"/>
    <p:sldId id="368" r:id="rId51"/>
    <p:sldId id="343" r:id="rId52"/>
    <p:sldId id="383" r:id="rId53"/>
    <p:sldId id="350" r:id="rId54"/>
    <p:sldId id="379" r:id="rId55"/>
    <p:sldId id="384" r:id="rId56"/>
    <p:sldId id="380" r:id="rId57"/>
    <p:sldId id="381" r:id="rId58"/>
    <p:sldId id="385" r:id="rId59"/>
    <p:sldId id="330" r:id="rId60"/>
    <p:sldId id="397" r:id="rId61"/>
    <p:sldId id="401" r:id="rId62"/>
    <p:sldId id="402" r:id="rId63"/>
    <p:sldId id="399" r:id="rId64"/>
    <p:sldId id="404" r:id="rId65"/>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BUXS9EtWHWxZBcZh8NR41A==" hashData="Xyp5mZ11+nb5FJaoWXxF8V/TtOk="/>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BA86"/>
    <a:srgbClr val="007033"/>
    <a:srgbClr val="0F282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456" autoAdjust="0"/>
    <p:restoredTop sz="94660"/>
  </p:normalViewPr>
  <p:slideViewPr>
    <p:cSldViewPr>
      <p:cViewPr>
        <p:scale>
          <a:sx n="60" d="100"/>
          <a:sy n="60" d="100"/>
        </p:scale>
        <p:origin x="624" y="46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pPr>
              <a:defRPr/>
            </a:pPr>
            <a:fld id="{9E3A53B8-680F-492B-B97A-5A9FE01F0348}" type="datetimeFigureOut">
              <a:rPr lang="es-ES"/>
              <a:pPr>
                <a:defRPr/>
              </a:pPr>
              <a:t>14/01/2024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pPr>
              <a:defRPr/>
            </a:pPr>
            <a:fld id="{1ECB0EE4-098E-477C-BF2C-6FE364084F66}"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6563"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6564" name="3 Marcador de número de diapositiva"/>
          <p:cNvSpPr>
            <a:spLocks noGrp="1"/>
          </p:cNvSpPr>
          <p:nvPr>
            <p:ph type="sldNum" sz="quarter" idx="5"/>
          </p:nvPr>
        </p:nvSpPr>
        <p:spPr bwMode="auto">
          <a:noFill/>
          <a:ln>
            <a:miter lim="800000"/>
            <a:headEnd/>
            <a:tailEnd/>
          </a:ln>
        </p:spPr>
        <p:txBody>
          <a:bodyPr/>
          <a:lstStyle/>
          <a:p>
            <a:fld id="{5901FDB6-E39C-49DE-83A6-0551C673880E}" type="slidenum">
              <a:rPr lang="es-ES" smtClean="0"/>
              <a:pPr/>
              <a:t>33</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7B27D3C0-F161-4271-8734-942BDC5D4213}" type="datetimeFigureOut">
              <a:rPr lang="es-ES"/>
              <a:pPr>
                <a:defRPr/>
              </a:pPr>
              <a:t>14/01/2024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519DD23-C478-4D6B-AF87-ED5BB1A59813}" type="slidenum">
              <a:rPr lang="es-ES"/>
              <a:pPr>
                <a:defRPr/>
              </a:pPr>
              <a:t>‹Nº›</a:t>
            </a:fld>
            <a:endParaRPr lang="es-ES"/>
          </a:p>
        </p:txBody>
      </p:sp>
    </p:spTree>
  </p:cSld>
  <p:clrMapOvr>
    <a:masterClrMapping/>
  </p:clrMapOvr>
  <p:transition spd="med" advTm="8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60D50E3-1DFF-44E4-A02B-882DCA1FAB37}" type="datetimeFigureOut">
              <a:rPr lang="es-ES"/>
              <a:pPr>
                <a:defRPr/>
              </a:pPr>
              <a:t>14/01/2024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86756A3-8643-48CD-97C2-B03DB6AC57FC}" type="slidenum">
              <a:rPr lang="es-ES"/>
              <a:pPr>
                <a:defRPr/>
              </a:pPr>
              <a:t>‹Nº›</a:t>
            </a:fld>
            <a:endParaRPr lang="es-ES"/>
          </a:p>
        </p:txBody>
      </p:sp>
    </p:spTree>
  </p:cSld>
  <p:clrMapOvr>
    <a:masterClrMapping/>
  </p:clrMapOvr>
  <p:transition spd="med" advTm="8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657A3B48-0292-4213-B875-B022922FAC04}" type="datetimeFigureOut">
              <a:rPr lang="es-ES"/>
              <a:pPr>
                <a:defRPr/>
              </a:pPr>
              <a:t>14/01/2024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29F4AFB-AAEE-4228-AF17-9A1A3A4FA4F2}" type="slidenum">
              <a:rPr lang="es-ES"/>
              <a:pPr>
                <a:defRPr/>
              </a:pPr>
              <a:t>‹Nº›</a:t>
            </a:fld>
            <a:endParaRPr lang="es-ES"/>
          </a:p>
        </p:txBody>
      </p:sp>
    </p:spTree>
  </p:cSld>
  <p:clrMapOvr>
    <a:masterClrMapping/>
  </p:clrMapOvr>
  <p:transition spd="med" advTm="8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5D4E4007-A18E-4862-922C-990B25521A16}" type="datetimeFigureOut">
              <a:rPr lang="es-ES"/>
              <a:pPr>
                <a:defRPr/>
              </a:pPr>
              <a:t>14/01/2024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1318BC98-1D22-45E0-900C-6885ED8B0B91}" type="slidenum">
              <a:rPr lang="es-ES"/>
              <a:pPr>
                <a:defRPr/>
              </a:pPr>
              <a:t>‹Nº›</a:t>
            </a:fld>
            <a:endParaRPr lang="es-ES"/>
          </a:p>
        </p:txBody>
      </p:sp>
    </p:spTree>
  </p:cSld>
  <p:clrMapOvr>
    <a:masterClrMapping/>
  </p:clrMapOvr>
  <p:transition spd="med" advTm="8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9"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9"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BBFE98BF-BBE8-4A4F-800C-E9EAF7977435}" type="datetimeFigureOut">
              <a:rPr lang="es-ES"/>
              <a:pPr>
                <a:defRPr/>
              </a:pPr>
              <a:t>14/01/2024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71D4F3FE-0E65-4ED4-AFAB-5CCE103EB7EC}" type="slidenum">
              <a:rPr lang="es-ES"/>
              <a:pPr>
                <a:defRPr/>
              </a:pPr>
              <a:t>‹Nº›</a:t>
            </a:fld>
            <a:endParaRPr lang="es-ES"/>
          </a:p>
        </p:txBody>
      </p:sp>
    </p:spTree>
  </p:cSld>
  <p:clrMapOvr>
    <a:masterClrMapping/>
  </p:clrMapOvr>
  <p:transition spd="med" advTm="8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D3B6966-4F3E-4582-8D16-0F4947F08E9B}" type="datetimeFigureOut">
              <a:rPr lang="es-ES"/>
              <a:pPr>
                <a:defRPr/>
              </a:pPr>
              <a:t>14/01/2024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FDB57666-6C42-4B3B-81B8-E93A2258A15C}" type="slidenum">
              <a:rPr lang="es-ES"/>
              <a:pPr>
                <a:defRPr/>
              </a:pPr>
              <a:t>‹Nº›</a:t>
            </a:fld>
            <a:endParaRPr lang="es-ES"/>
          </a:p>
        </p:txBody>
      </p:sp>
    </p:spTree>
  </p:cSld>
  <p:clrMapOvr>
    <a:masterClrMapping/>
  </p:clrMapOvr>
  <p:transition spd="med" advTm="8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A3563781-9A87-4DFF-BF12-1808C614F315}" type="datetimeFigureOut">
              <a:rPr lang="es-ES"/>
              <a:pPr>
                <a:defRPr/>
              </a:pPr>
              <a:t>14/01/2024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DCC9DF4A-B0C4-4876-B5A7-757B42897009}" type="slidenum">
              <a:rPr lang="es-ES"/>
              <a:pPr>
                <a:defRPr/>
              </a:pPr>
              <a:t>‹Nº›</a:t>
            </a:fld>
            <a:endParaRPr lang="es-ES"/>
          </a:p>
        </p:txBody>
      </p:sp>
    </p:spTree>
  </p:cSld>
  <p:clrMapOvr>
    <a:masterClrMapping/>
  </p:clrMapOvr>
  <p:transition spd="med" advTm="8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4"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4"/>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4" y="1195919"/>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99B8B194-2527-4E58-B4ED-065163D6420E}" type="datetimeFigureOut">
              <a:rPr lang="es-ES"/>
              <a:pPr>
                <a:defRPr/>
              </a:pPr>
              <a:t>14/01/2024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06D3F92C-82F5-4E00-9C14-CA68DDEC68D0}" type="slidenum">
              <a:rPr lang="es-ES"/>
              <a:pPr>
                <a:defRPr/>
              </a:pPr>
              <a:t>‹Nº›</a:t>
            </a:fld>
            <a:endParaRPr lang="es-ES"/>
          </a:p>
        </p:txBody>
      </p:sp>
    </p:spTree>
  </p:cSld>
  <p:clrMapOvr>
    <a:masterClrMapping/>
  </p:clrMapOvr>
  <p:transition spd="med" advTm="8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3"/>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5A7F045-D48F-4FB6-94E2-A315FF3BAF0B}" type="datetimeFigureOut">
              <a:rPr lang="es-ES"/>
              <a:pPr>
                <a:defRPr/>
              </a:pPr>
              <a:t>14/01/2024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5E07D0-B079-4105-B07E-BE595FDA9E6E}" type="slidenum">
              <a:rPr lang="es-ES"/>
              <a:pPr>
                <a:defRPr/>
              </a:pPr>
              <a:t>‹Nº›</a:t>
            </a:fld>
            <a:endParaRPr lang="es-ES"/>
          </a:p>
        </p:txBody>
      </p:sp>
    </p:spTree>
  </p:cSld>
  <p:clrMapOvr>
    <a:masterClrMapping/>
  </p:clrMapOvr>
  <p:transition spd="med" advTm="8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F3D17AA-3F5A-431E-A8CA-0D1512DAD278}" type="datetimeFigureOut">
              <a:rPr lang="es-ES"/>
              <a:pPr>
                <a:defRPr/>
              </a:pPr>
              <a:t>14/01/2024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B1A42CE-D2C2-44FD-8F44-AE922B303D0F}" type="slidenum">
              <a:rPr lang="es-ES"/>
              <a:pPr>
                <a:defRPr/>
              </a:pPr>
              <a:t>‹Nº›</a:t>
            </a:fld>
            <a:endParaRPr lang="es-ES"/>
          </a:p>
        </p:txBody>
      </p:sp>
    </p:spTree>
  </p:cSld>
  <p:clrMapOvr>
    <a:masterClrMapping/>
  </p:clrMapOvr>
  <p:transition spd="med" advTm="8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7"/>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7"/>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184A6BF-DF7A-4DD3-B303-A0327B725009}" type="datetimeFigureOut">
              <a:rPr lang="es-ES"/>
              <a:pPr>
                <a:defRPr/>
              </a:pPr>
              <a:t>14/01/2024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0B53272-B753-476C-9B08-CD70C79612D6}" type="slidenum">
              <a:rPr lang="es-ES"/>
              <a:pPr>
                <a:defRPr/>
              </a:pPr>
              <a:t>‹Nº›</a:t>
            </a:fld>
            <a:endParaRPr lang="es-ES"/>
          </a:p>
        </p:txBody>
      </p:sp>
    </p:spTree>
  </p:cSld>
  <p:clrMapOvr>
    <a:masterClrMapping/>
  </p:clrMapOvr>
  <p:transition spd="med" advTm="8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24331696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4800"/>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pPr>
              <a:defRPr/>
            </a:pPr>
            <a:fld id="{57953930-3A28-4942-AFE2-977DEA853B83}" type="datetimeFigureOut">
              <a:rPr lang="es-ES"/>
              <a:pPr>
                <a:defRPr/>
              </a:pPr>
              <a:t>14/01/2024</a:t>
            </a:fld>
            <a:endParaRPr lang="es-ES"/>
          </a:p>
        </p:txBody>
      </p:sp>
      <p:sp>
        <p:nvSpPr>
          <p:cNvPr id="5" name="4 Marcador de pie de página"/>
          <p:cNvSpPr>
            <a:spLocks noGrp="1"/>
          </p:cNvSpPr>
          <p:nvPr>
            <p:ph type="ftr" sz="quarter" idx="3"/>
          </p:nvPr>
        </p:nvSpPr>
        <p:spPr>
          <a:xfrm>
            <a:off x="3124200" y="5297488"/>
            <a:ext cx="2895600" cy="304800"/>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4800"/>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pPr>
              <a:defRPr/>
            </a:pPr>
            <a:fld id="{DF569DCF-B240-4211-8976-FE17E651E4D2}"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8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1330757586"/>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1.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899593" y="217207"/>
            <a:ext cx="7273925" cy="1201208"/>
          </a:xfrm>
          <a:prstGeom prst="rect">
            <a:avLst/>
          </a:prstGeom>
        </p:spPr>
        <p:txBody>
          <a:bodyPr wrap="none" fromWordArt="1">
            <a:prstTxWarp prst="textTriangle">
              <a:avLst>
                <a:gd name="adj" fmla="val 48584"/>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Recorriendo el Amazonas </a:t>
            </a:r>
          </a:p>
        </p:txBody>
      </p:sp>
      <p:sp>
        <p:nvSpPr>
          <p:cNvPr id="80900" name="WordArt 4"/>
          <p:cNvSpPr>
            <a:spLocks noChangeArrowheads="1" noChangeShapeType="1" noTextEdit="1"/>
          </p:cNvSpPr>
          <p:nvPr/>
        </p:nvSpPr>
        <p:spPr bwMode="auto">
          <a:xfrm>
            <a:off x="1115617" y="1817385"/>
            <a:ext cx="7056437" cy="799951"/>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80901" name="WordArt 5"/>
          <p:cNvSpPr>
            <a:spLocks noChangeArrowheads="1" noChangeShapeType="1" noTextEdit="1"/>
          </p:cNvSpPr>
          <p:nvPr/>
        </p:nvSpPr>
        <p:spPr bwMode="auto">
          <a:xfrm>
            <a:off x="1043609" y="3017518"/>
            <a:ext cx="6911975" cy="599722"/>
          </a:xfrm>
          <a:prstGeom prst="rect">
            <a:avLst/>
          </a:prstGeom>
        </p:spPr>
        <p:txBody>
          <a:bodyPr wrap="none" fromWordArt="1">
            <a:prstTxWarp prst="textFadeUp">
              <a:avLst>
                <a:gd name="adj" fmla="val 8153"/>
              </a:avLst>
            </a:prstTxWarp>
            <a:scene3d>
              <a:camera prst="perspectiveRelaxedModerately"/>
              <a:lightRig rig="threePt" dir="t"/>
            </a:scene3d>
            <a:sp3d extrusionH="57150">
              <a:bevelT w="38100" h="38100" prst="angle"/>
            </a:sp3d>
          </a:bodyPr>
          <a:lstStyle/>
          <a:p>
            <a:pPr algn="ctr">
              <a:defRPr/>
            </a:pP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y Diseño</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endPar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endParaRPr>
          </a:p>
        </p:txBody>
      </p:sp>
      <p:sp>
        <p:nvSpPr>
          <p:cNvPr id="80902" name="WordArt 6"/>
          <p:cNvSpPr>
            <a:spLocks noChangeArrowheads="1" noChangeShapeType="1" noTextEdit="1"/>
          </p:cNvSpPr>
          <p:nvPr/>
        </p:nvSpPr>
        <p:spPr bwMode="auto">
          <a:xfrm>
            <a:off x="2123728" y="4057634"/>
            <a:ext cx="4895850" cy="53975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es-ES" sz="3600" kern="10" dirty="0" smtClean="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es-ES" sz="3600" kern="10" dirty="0" smtClean="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VICENTE GARCÍA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endParaRPr>
          </a:p>
        </p:txBody>
      </p:sp>
      <p:sp>
        <p:nvSpPr>
          <p:cNvPr id="80903" name="WordArt 7"/>
          <p:cNvSpPr>
            <a:spLocks noChangeArrowheads="1" noChangeShapeType="1" noTextEdit="1"/>
          </p:cNvSpPr>
          <p:nvPr/>
        </p:nvSpPr>
        <p:spPr bwMode="auto">
          <a:xfrm>
            <a:off x="2843213" y="4857723"/>
            <a:ext cx="3529012" cy="58034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i="1"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00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051720" y="193204"/>
            <a:ext cx="4852547" cy="923330"/>
          </a:xfrm>
          <a:prstGeom prst="rect">
            <a:avLst/>
          </a:prstGeom>
          <a:noFill/>
        </p:spPr>
        <p:txBody>
          <a:bodyPr wrap="none" lIns="91440" tIns="45720" rIns="91440" bIns="45720">
            <a:prstTxWarp prst="textDeflateTop">
              <a:avLst>
                <a:gd name="adj" fmla="val 27993"/>
              </a:avLst>
            </a:prstTxWarp>
            <a:spAutoFit/>
            <a:scene3d>
              <a:camera prst="perspectiveRelaxedModerately"/>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5400" b="1" cap="none" spc="0" dirty="0" smtClean="0">
                <a:ln/>
                <a:solidFill>
                  <a:schemeClr val="accent3"/>
                </a:solidFill>
                <a:effectLst/>
              </a:rPr>
              <a:t> </a:t>
            </a:r>
            <a:r>
              <a:rPr lang="es-ES" sz="5400" b="1" cap="none" spc="0" dirty="0" smtClean="0">
                <a:ln/>
                <a:solidFill>
                  <a:schemeClr val="accent3"/>
                </a:solidFill>
                <a:effectLst>
                  <a:reflection blurRad="6350" stA="60000" endA="900" endPos="58000" dir="5400000" sy="-100000" algn="bl" rotWithShape="0"/>
                </a:effectLst>
              </a:rPr>
              <a:t>El Amazonas </a:t>
            </a:r>
            <a:endParaRPr lang="es-ES" sz="5400" b="1" cap="none" spc="0" dirty="0">
              <a:ln/>
              <a:solidFill>
                <a:schemeClr val="accent3"/>
              </a:solidFill>
              <a:effectLst>
                <a:reflection blurRad="6350" stA="60000" endA="900" endPos="58000" dir="5400000" sy="-100000" algn="bl" rotWithShape="0"/>
              </a:effectLst>
            </a:endParaRPr>
          </a:p>
        </p:txBody>
      </p:sp>
      <p:sp>
        <p:nvSpPr>
          <p:cNvPr id="3" name="2 CuadroTexto"/>
          <p:cNvSpPr txBox="1"/>
          <p:nvPr/>
        </p:nvSpPr>
        <p:spPr>
          <a:xfrm>
            <a:off x="467544" y="1417340"/>
            <a:ext cx="8424936" cy="2123658"/>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El Bosque lluvioso del Amazonas es tan grande que cubre parte de América del Sur. Es también el hogar de una increíble variedad de fauna animal la cual no se pueden encontrar en ningún otro lugar del PLANETA. El bosque del </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Amazonas </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ha sido objetivo de infinitos documentales y programas de televisión.</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467544" y="3793604"/>
            <a:ext cx="8352928" cy="1785104"/>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El Amazonas es una de las zonas más importantes de la Tierra, y a pesar de que la deforestación ha afectado a gran parte de éste, sigue siendo uno de los bosques más fascinantes dada su variedad y singularidad de sus plantas y animales que lo habitan.</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000" advTm="54000">
        <p14:vortex dir="r"/>
      </p:transition>
    </mc:Choice>
    <mc:Fallback xmlns="">
      <p:transition spd="slow" advTm="5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childTnLst>
                                </p:cTn>
                              </p:par>
                              <p:par>
                                <p:cTn id="9" presetID="23" presetClass="entr" presetSubtype="16" fill="hold" grpId="1"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childTnLst>
                                </p:cTn>
                              </p:par>
                            </p:childTnLst>
                          </p:cTn>
                        </p:par>
                        <p:par>
                          <p:cTn id="13" fill="hold">
                            <p:stCondLst>
                              <p:cond delay="2000"/>
                            </p:stCondLst>
                            <p:childTnLst>
                              <p:par>
                                <p:cTn id="14" presetID="40" presetClass="entr" presetSubtype="0" fill="hold" grpId="0" nodeType="afterEffect">
                                  <p:stCondLst>
                                    <p:cond delay="50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par>
                          <p:cTn id="19" fill="hold">
                            <p:stCondLst>
                              <p:cond delay="28400"/>
                            </p:stCondLst>
                            <p:childTnLst>
                              <p:par>
                                <p:cTn id="20" presetID="40" presetClass="entr" presetSubtype="0" fill="hold" grpId="0" nodeType="afterEffect">
                                  <p:stCondLst>
                                    <p:cond delay="50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3 Imagen" descr="01_Malaga.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bg2">
              <a:lumMod val="20000"/>
              <a:lumOff val="8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85750" y="298450"/>
            <a:ext cx="8607425" cy="5178425"/>
          </a:xfrm>
          <a:prstGeom prst="rect">
            <a:avLst/>
          </a:prstGeom>
          <a:solidFill>
            <a:schemeClr val="accent1">
              <a:lumMod val="40000"/>
              <a:lumOff val="6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500063" y="476250"/>
            <a:ext cx="8104187" cy="4772025"/>
          </a:xfrm>
          <a:prstGeom prst="rect">
            <a:avLst/>
          </a:prstGeom>
          <a:solidFill>
            <a:schemeClr val="accent1">
              <a:lumMod val="20000"/>
              <a:lumOff val="8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23528" y="4585692"/>
            <a:ext cx="8352928"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El nacimiento del río Amazonas. </a:t>
            </a:r>
            <a:r>
              <a:rPr lang="es-ES" i="1" dirty="0" smtClean="0">
                <a:effectLst>
                  <a:glow rad="101600">
                    <a:srgbClr val="C00000">
                      <a:alpha val="60000"/>
                    </a:srgbClr>
                  </a:glow>
                  <a:outerShdw blurRad="38100" dist="38100" dir="2700000" algn="tl">
                    <a:srgbClr val="000000">
                      <a:alpha val="43137"/>
                    </a:srgbClr>
                  </a:outerShdw>
                </a:effectLst>
              </a:rPr>
              <a:t>El río Amazonas nace en la quebrada Apacheta, en las faldas del Nevado </a:t>
            </a:r>
            <a:r>
              <a:rPr lang="es-ES" i="1" dirty="0" err="1" smtClean="0">
                <a:effectLst>
                  <a:glow rad="101600">
                    <a:srgbClr val="C00000">
                      <a:alpha val="60000"/>
                    </a:srgbClr>
                  </a:glow>
                  <a:outerShdw blurRad="38100" dist="38100" dir="2700000" algn="tl">
                    <a:srgbClr val="000000">
                      <a:alpha val="43137"/>
                    </a:srgbClr>
                  </a:outerShdw>
                </a:effectLst>
              </a:rPr>
              <a:t>Quehuisha</a:t>
            </a:r>
            <a:r>
              <a:rPr lang="es-ES" i="1" dirty="0" smtClean="0">
                <a:effectLst>
                  <a:glow rad="101600">
                    <a:srgbClr val="C00000">
                      <a:alpha val="60000"/>
                    </a:srgbClr>
                  </a:glow>
                  <a:outerShdw blurRad="38100" dist="38100" dir="2700000" algn="tl">
                    <a:srgbClr val="000000">
                      <a:alpha val="43137"/>
                    </a:srgbClr>
                  </a:outerShdw>
                </a:effectLst>
              </a:rPr>
              <a:t>, en Arequipa (Perú) de donde discurre el riachuelo Apacheta y finalmente, desemboca en el océano Atlántico.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8000">
        <p14:vortex dir="r"/>
        <p:sndAc>
          <p:stSnd loop="1">
            <p:snd r:embed="rId2" name="Variadas.wav"/>
          </p:stSnd>
        </p:sndAc>
      </p:transition>
    </mc:Choice>
    <mc:Fallback xmlns="">
      <p:transition spd="slow" advTm="28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500"/>
                                        <p:tgtEl>
                                          <p:spTgt spid="6"/>
                                        </p:tgtEl>
                                      </p:cBhvr>
                                    </p:animEffect>
                                    <p:set>
                                      <p:cBhvr>
                                        <p:cTn id="10" dur="1" fill="hold">
                                          <p:stCondLst>
                                            <p:cond delay="3499"/>
                                          </p:stCondLst>
                                        </p:cTn>
                                        <p:tgtEl>
                                          <p:spTgt spid="6"/>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2500"/>
                                        <p:tgtEl>
                                          <p:spTgt spid="5"/>
                                        </p:tgtEl>
                                      </p:cBhvr>
                                    </p:animEffect>
                                    <p:set>
                                      <p:cBhvr>
                                        <p:cTn id="13" dur="1" fill="hold">
                                          <p:stCondLst>
                                            <p:cond delay="24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050"/>
                                        </p:tgtEl>
                                        <p:attrNameLst>
                                          <p:attrName>style.visibility</p:attrName>
                                        </p:attrNameLst>
                                      </p:cBhvr>
                                      <p:to>
                                        <p:strVal val="visible"/>
                                      </p:to>
                                    </p:set>
                                    <p:anim calcmode="lin" valueType="num">
                                      <p:cBhvr>
                                        <p:cTn id="16" dur="5000" fill="hold"/>
                                        <p:tgtEl>
                                          <p:spTgt spid="2050"/>
                                        </p:tgtEl>
                                        <p:attrNameLst>
                                          <p:attrName>ppt_w</p:attrName>
                                        </p:attrNameLst>
                                      </p:cBhvr>
                                      <p:tavLst>
                                        <p:tav tm="0">
                                          <p:val>
                                            <p:strVal val="4/3*#ppt_w"/>
                                          </p:val>
                                        </p:tav>
                                        <p:tav tm="100000">
                                          <p:val>
                                            <p:strVal val="#ppt_w"/>
                                          </p:val>
                                        </p:tav>
                                      </p:tavLst>
                                    </p:anim>
                                    <p:anim calcmode="lin" valueType="num">
                                      <p:cBhvr>
                                        <p:cTn id="17" dur="5000" fill="hold"/>
                                        <p:tgtEl>
                                          <p:spTgt spid="2050"/>
                                        </p:tgtEl>
                                        <p:attrNameLst>
                                          <p:attrName>ppt_h</p:attrName>
                                        </p:attrNameLst>
                                      </p:cBhvr>
                                      <p:tavLst>
                                        <p:tav tm="0">
                                          <p:val>
                                            <p:strVal val="4/3*#ppt_h"/>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2702-svetik.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1">
              <a:lumMod val="40000"/>
              <a:lumOff val="6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467544"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Hasta el descubrimiento del nacimiento del río Amazonas, existían varios planteamientos como las montañas </a:t>
            </a:r>
            <a:r>
              <a:rPr lang="es-ES" i="1" dirty="0" err="1" smtClean="0">
                <a:effectLst>
                  <a:glow rad="101600">
                    <a:srgbClr val="C00000">
                      <a:alpha val="60000"/>
                    </a:srgbClr>
                  </a:glow>
                  <a:outerShdw blurRad="38100" dist="38100" dir="2700000" algn="tl">
                    <a:srgbClr val="000000">
                      <a:alpha val="43137"/>
                    </a:srgbClr>
                  </a:outerShdw>
                </a:effectLst>
              </a:rPr>
              <a:t>Mismi</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Quehuisha</a:t>
            </a:r>
            <a:r>
              <a:rPr lang="es-ES" i="1" dirty="0" smtClean="0">
                <a:effectLst>
                  <a:glow rad="101600">
                    <a:srgbClr val="C00000">
                      <a:alpha val="60000"/>
                    </a:srgbClr>
                  </a:glow>
                  <a:outerShdw blurRad="38100" dist="38100" dir="2700000" algn="tl">
                    <a:srgbClr val="000000">
                      <a:alpha val="43137"/>
                    </a:srgbClr>
                  </a:outerShdw>
                </a:effectLst>
              </a:rPr>
              <a:t>, en la provincia de </a:t>
            </a:r>
            <a:r>
              <a:rPr lang="es-ES" i="1" dirty="0" err="1" smtClean="0">
                <a:effectLst>
                  <a:glow rad="101600">
                    <a:srgbClr val="C00000">
                      <a:alpha val="60000"/>
                    </a:srgbClr>
                  </a:glow>
                  <a:outerShdw blurRad="38100" dist="38100" dir="2700000" algn="tl">
                    <a:srgbClr val="000000">
                      <a:alpha val="43137"/>
                    </a:srgbClr>
                  </a:outerShdw>
                </a:effectLst>
              </a:rPr>
              <a:t>Cailloma</a:t>
            </a:r>
            <a:r>
              <a:rPr lang="es-ES" i="1" dirty="0" smtClean="0">
                <a:effectLst>
                  <a:glow rad="101600">
                    <a:srgbClr val="C00000">
                      <a:alpha val="60000"/>
                    </a:srgbClr>
                  </a:glow>
                  <a:outerShdw blurRad="38100" dist="38100" dir="2700000" algn="tl">
                    <a:srgbClr val="000000">
                      <a:alpha val="43137"/>
                    </a:srgbClr>
                  </a:outerShdw>
                </a:effectLst>
              </a:rPr>
              <a:t> o los montes </a:t>
            </a:r>
            <a:r>
              <a:rPr lang="es-ES" i="1" dirty="0" err="1" smtClean="0">
                <a:effectLst>
                  <a:glow rad="101600">
                    <a:srgbClr val="C00000">
                      <a:alpha val="60000"/>
                    </a:srgbClr>
                  </a:glow>
                  <a:outerShdw blurRad="38100" dist="38100" dir="2700000" algn="tl">
                    <a:srgbClr val="000000">
                      <a:alpha val="43137"/>
                    </a:srgbClr>
                  </a:outerShdw>
                </a:effectLst>
              </a:rPr>
              <a:t>Minasplata</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Cutiti</a:t>
            </a:r>
            <a:r>
              <a:rPr lang="es-ES" i="1" dirty="0" smtClean="0">
                <a:effectLst>
                  <a:glow rad="101600">
                    <a:srgbClr val="C00000">
                      <a:alpha val="60000"/>
                    </a:srgbClr>
                  </a:glow>
                  <a:outerShdw blurRad="38100" dist="38100" dir="2700000" algn="tl">
                    <a:srgbClr val="000000">
                      <a:alpha val="43137"/>
                    </a:srgbClr>
                  </a:outerShdw>
                </a:effectLst>
              </a:rPr>
              <a:t>, entre otros.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5000">
        <p14:vortex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 presetClass="exit" presetSubtype="1" fill="hold" nodeType="withEffect">
                                  <p:stCondLst>
                                    <p:cond delay="0"/>
                                  </p:stCondLst>
                                  <p:childTnLst>
                                    <p:anim calcmode="lin" valueType="num">
                                      <p:cBhvr additive="base">
                                        <p:cTn id="9" dur="4000"/>
                                        <p:tgtEl>
                                          <p:spTgt spid="5"/>
                                        </p:tgtEl>
                                        <p:attrNameLst>
                                          <p:attrName>ppt_x</p:attrName>
                                        </p:attrNameLst>
                                      </p:cBhvr>
                                      <p:tavLst>
                                        <p:tav tm="0">
                                          <p:val>
                                            <p:strVal val="ppt_x"/>
                                          </p:val>
                                        </p:tav>
                                        <p:tav tm="100000">
                                          <p:val>
                                            <p:strVal val="ppt_x"/>
                                          </p:val>
                                        </p:tav>
                                      </p:tavLst>
                                    </p:anim>
                                    <p:anim calcmode="lin" valueType="num">
                                      <p:cBhvr additive="base">
                                        <p:cTn id="10" dur="4000"/>
                                        <p:tgtEl>
                                          <p:spTgt spid="5"/>
                                        </p:tgtEl>
                                        <p:attrNameLst>
                                          <p:attrName>ppt_y</p:attrName>
                                        </p:attrNameLst>
                                      </p:cBhvr>
                                      <p:tavLst>
                                        <p:tav tm="0">
                                          <p:val>
                                            <p:strVal val="ppt_y"/>
                                          </p:val>
                                        </p:tav>
                                        <p:tav tm="100000">
                                          <p:val>
                                            <p:strVal val="0-ppt_h/2"/>
                                          </p:val>
                                        </p:tav>
                                      </p:tavLst>
                                    </p:anim>
                                    <p:set>
                                      <p:cBhvr>
                                        <p:cTn id="11" dur="1" fill="hold">
                                          <p:stCondLst>
                                            <p:cond delay="3999"/>
                                          </p:stCondLst>
                                        </p:cTn>
                                        <p:tgtEl>
                                          <p:spTgt spid="5"/>
                                        </p:tgtEl>
                                        <p:attrNameLst>
                                          <p:attrName>style.visibility</p:attrName>
                                        </p:attrNameLst>
                                      </p:cBhvr>
                                      <p:to>
                                        <p:strVal val="hidden"/>
                                      </p:to>
                                    </p:set>
                                  </p:childTnLst>
                                </p:cTn>
                              </p:par>
                              <p:par>
                                <p:cTn id="12" presetID="17"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ppt_x</p:attrName>
                                        </p:attrNameLst>
                                      </p:cBhvr>
                                      <p:tavLst>
                                        <p:tav tm="0">
                                          <p:val>
                                            <p:strVal val="#ppt_x"/>
                                          </p:val>
                                        </p:tav>
                                        <p:tav tm="100000">
                                          <p:val>
                                            <p:strVal val="#ppt_x"/>
                                          </p:val>
                                        </p:tav>
                                      </p:tavLst>
                                    </p:anim>
                                    <p:anim calcmode="lin" valueType="num">
                                      <p:cBhvr>
                                        <p:cTn id="15" dur="4000" fill="hold"/>
                                        <p:tgtEl>
                                          <p:spTgt spid="4"/>
                                        </p:tgtEl>
                                        <p:attrNameLst>
                                          <p:attrName>ppt_y</p:attrName>
                                        </p:attrNameLst>
                                      </p:cBhvr>
                                      <p:tavLst>
                                        <p:tav tm="0">
                                          <p:val>
                                            <p:strVal val="#ppt_y+#ppt_h/2"/>
                                          </p:val>
                                        </p:tav>
                                        <p:tav tm="100000">
                                          <p:val>
                                            <p:strVal val="#ppt_y"/>
                                          </p:val>
                                        </p:tav>
                                      </p:tavLst>
                                    </p:anim>
                                    <p:anim calcmode="lin" valueType="num">
                                      <p:cBhvr>
                                        <p:cTn id="16" dur="4000" fill="hold"/>
                                        <p:tgtEl>
                                          <p:spTgt spid="4"/>
                                        </p:tgtEl>
                                        <p:attrNameLst>
                                          <p:attrName>ppt_w</p:attrName>
                                        </p:attrNameLst>
                                      </p:cBhvr>
                                      <p:tavLst>
                                        <p:tav tm="0">
                                          <p:val>
                                            <p:strVal val="#ppt_w"/>
                                          </p:val>
                                        </p:tav>
                                        <p:tav tm="100000">
                                          <p:val>
                                            <p:strVal val="#ppt_w"/>
                                          </p:val>
                                        </p:tav>
                                      </p:tavLst>
                                    </p:anim>
                                    <p:anim calcmode="lin" valueType="num">
                                      <p:cBhvr>
                                        <p:cTn id="17" dur="4000" fill="hold"/>
                                        <p:tgtEl>
                                          <p:spTgt spid="4"/>
                                        </p:tgtEl>
                                        <p:attrNameLst>
                                          <p:attrName>ppt_h</p:attrName>
                                        </p:attrNameLst>
                                      </p:cBhvr>
                                      <p:tavLst>
                                        <p:tav tm="0">
                                          <p:val>
                                            <p:fltVal val="0"/>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heckerboard(across)">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uena1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bg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accent3">
              <a:lumMod val="20000"/>
              <a:lumOff val="8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0" y="0"/>
            <a:ext cx="9144000" cy="5715000"/>
          </a:xfrm>
          <a:prstGeom prst="rect">
            <a:avLst/>
          </a:prstGeom>
          <a:solidFill>
            <a:schemeClr val="accent3">
              <a:lumMod val="40000"/>
              <a:lumOff val="6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23528"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1996, la expedición del Amazon </a:t>
            </a:r>
            <a:r>
              <a:rPr lang="es-ES" i="1" dirty="0" err="1" smtClean="0">
                <a:effectLst>
                  <a:glow rad="101600">
                    <a:srgbClr val="C00000">
                      <a:alpha val="60000"/>
                    </a:srgbClr>
                  </a:glow>
                  <a:outerShdw blurRad="38100" dist="38100" dir="2700000" algn="tl">
                    <a:srgbClr val="000000">
                      <a:alpha val="43137"/>
                    </a:srgbClr>
                  </a:outerShdw>
                </a:effectLst>
              </a:rPr>
              <a:t>Source</a:t>
            </a:r>
            <a:r>
              <a:rPr lang="es-ES" i="1" dirty="0" smtClean="0">
                <a:effectLst>
                  <a:glow rad="101600">
                    <a:srgbClr val="C00000">
                      <a:alpha val="60000"/>
                    </a:srgbClr>
                  </a:glow>
                  <a:outerShdw blurRad="38100" dist="38100" dir="2700000" algn="tl">
                    <a:srgbClr val="000000">
                      <a:alpha val="43137"/>
                    </a:srgbClr>
                  </a:outerShdw>
                </a:effectLst>
              </a:rPr>
              <a:t> tenía como objetivo recorrer los sectores de nevados de </a:t>
            </a:r>
            <a:r>
              <a:rPr lang="es-ES" i="1" dirty="0" err="1" smtClean="0">
                <a:effectLst>
                  <a:glow rad="101600">
                    <a:srgbClr val="C00000">
                      <a:alpha val="60000"/>
                    </a:srgbClr>
                  </a:glow>
                  <a:outerShdw blurRad="38100" dist="38100" dir="2700000" algn="tl">
                    <a:srgbClr val="000000">
                      <a:alpha val="43137"/>
                    </a:srgbClr>
                  </a:outerShdw>
                </a:effectLst>
              </a:rPr>
              <a:t>Cailloma</a:t>
            </a:r>
            <a:r>
              <a:rPr lang="es-ES" i="1" dirty="0" smtClean="0">
                <a:effectLst>
                  <a:glow rad="101600">
                    <a:srgbClr val="C00000">
                      <a:alpha val="60000"/>
                    </a:srgbClr>
                  </a:glow>
                  <a:outerShdw blurRad="38100" dist="38100" dir="2700000" algn="tl">
                    <a:srgbClr val="000000">
                      <a:alpha val="43137"/>
                    </a:srgbClr>
                  </a:outerShdw>
                </a:effectLst>
              </a:rPr>
              <a:t> para determinar donde nace el río Amazonas. Finalmente, en su informe científico se identifica la quebrada Apacheta como el origen del río Amazonas.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9000">
        <p14:vortex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2000"/>
                                        <p:tgtEl>
                                          <p:spTgt spid="5"/>
                                        </p:tgtEl>
                                      </p:cBhvr>
                                    </p:animEffect>
                                    <p:set>
                                      <p:cBhvr>
                                        <p:cTn id="13" dur="1" fill="hold">
                                          <p:stCondLst>
                                            <p:cond delay="1999"/>
                                          </p:stCondLst>
                                        </p:cTn>
                                        <p:tgtEl>
                                          <p:spTgt spid="5"/>
                                        </p:tgtEl>
                                        <p:attrNameLst>
                                          <p:attrName>style.visibility</p:attrName>
                                        </p:attrNameLst>
                                      </p:cBhvr>
                                      <p:to>
                                        <p:strVal val="hidden"/>
                                      </p:to>
                                    </p:set>
                                  </p:childTnLst>
                                </p:cTn>
                              </p:par>
                              <p:par>
                                <p:cTn id="14" presetID="6"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out)">
                                      <p:cBhvr>
                                        <p:cTn id="16" dur="3000"/>
                                        <p:tgtEl>
                                          <p:spTgt spid="4"/>
                                        </p:tgtEl>
                                      </p:cBhvr>
                                    </p:animEffect>
                                  </p:childTnLst>
                                </p:cTn>
                              </p:par>
                              <p:par>
                                <p:cTn id="17" presetID="25"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20" dur="1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21" dur="1500" accel="50000" fill="hold">
                                          <p:stCondLst>
                                            <p:cond delay="1500"/>
                                          </p:stCondLst>
                                        </p:cTn>
                                        <p:tgtEl>
                                          <p:spTgt spid="4"/>
                                        </p:tgtEl>
                                        <p:attrNameLst>
                                          <p:attrName>ppt_w</p:attrName>
                                        </p:attrNameLst>
                                      </p:cBhvr>
                                      <p:tavLst>
                                        <p:tav tm="0">
                                          <p:val>
                                            <p:strVal val="#ppt_w*.05"/>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anim calcmode="lin" valueType="num">
                                      <p:cBhvr>
                                        <p:cTn id="23" dur="1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24" dur="1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25" dur="1500" accel="50000" fill="hold">
                                          <p:stCondLst>
                                            <p:cond delay="1500"/>
                                          </p:stCondLst>
                                        </p:cTn>
                                        <p:tgtEl>
                                          <p:spTgt spid="4"/>
                                        </p:tgtEl>
                                        <p:attrNameLst>
                                          <p:attrName>ppt_y</p:attrName>
                                        </p:attrNameLst>
                                      </p:cBhvr>
                                      <p:tavLst>
                                        <p:tav tm="0">
                                          <p:val>
                                            <p:strVal val="#ppt_y+.1"/>
                                          </p:val>
                                        </p:tav>
                                        <p:tav tm="100000">
                                          <p:val>
                                            <p:strVal val="#ppt_y"/>
                                          </p:val>
                                        </p:tav>
                                      </p:tavLst>
                                    </p:anim>
                                    <p:animEffect transition="in" filter="fade">
                                      <p:cBhvr>
                                        <p:cTn id="26" dur="3000" decel="50000">
                                          <p:stCondLst>
                                            <p:cond delay="0"/>
                                          </p:stCondLst>
                                        </p:cTn>
                                        <p:tgtEl>
                                          <p:spTgt spid="4"/>
                                        </p:tgtEl>
                                      </p:cBhvr>
                                    </p:animEffect>
                                  </p:childTnLst>
                                </p:cTn>
                              </p:par>
                              <p:par>
                                <p:cTn id="27" presetID="54" presetClass="entr" presetSubtype="0" accel="10000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3000" fill="hold"/>
                                        <p:tgtEl>
                                          <p:spTgt spid="4"/>
                                        </p:tgtEl>
                                        <p:attrNameLst>
                                          <p:attrName>ppt_w</p:attrName>
                                        </p:attrNameLst>
                                      </p:cBhvr>
                                      <p:tavLst>
                                        <p:tav tm="0">
                                          <p:val>
                                            <p:strVal val="#ppt_w*0.05"/>
                                          </p:val>
                                        </p:tav>
                                        <p:tav tm="100000">
                                          <p:val>
                                            <p:strVal val="#ppt_w"/>
                                          </p:val>
                                        </p:tav>
                                      </p:tavLst>
                                    </p:anim>
                                    <p:anim calcmode="lin" valueType="num">
                                      <p:cBhvr>
                                        <p:cTn id="30" dur="3000" fill="hold"/>
                                        <p:tgtEl>
                                          <p:spTgt spid="4"/>
                                        </p:tgtEl>
                                        <p:attrNameLst>
                                          <p:attrName>ppt_h</p:attrName>
                                        </p:attrNameLst>
                                      </p:cBhvr>
                                      <p:tavLst>
                                        <p:tav tm="0">
                                          <p:val>
                                            <p:strVal val="#ppt_h"/>
                                          </p:val>
                                        </p:tav>
                                        <p:tav tm="100000">
                                          <p:val>
                                            <p:strVal val="#ppt_h"/>
                                          </p:val>
                                        </p:tav>
                                      </p:tavLst>
                                    </p:anim>
                                    <p:anim calcmode="lin" valueType="num">
                                      <p:cBhvr>
                                        <p:cTn id="31" dur="3000" fill="hold"/>
                                        <p:tgtEl>
                                          <p:spTgt spid="4"/>
                                        </p:tgtEl>
                                        <p:attrNameLst>
                                          <p:attrName>ppt_x</p:attrName>
                                        </p:attrNameLst>
                                      </p:cBhvr>
                                      <p:tavLst>
                                        <p:tav tm="0">
                                          <p:val>
                                            <p:strVal val="#ppt_x-.2"/>
                                          </p:val>
                                        </p:tav>
                                        <p:tav tm="100000">
                                          <p:val>
                                            <p:strVal val="#ppt_x"/>
                                          </p:val>
                                        </p:tav>
                                      </p:tavLst>
                                    </p:anim>
                                    <p:anim calcmode="lin" valueType="num">
                                      <p:cBhvr>
                                        <p:cTn id="32" dur="3000" fill="hold"/>
                                        <p:tgtEl>
                                          <p:spTgt spid="4"/>
                                        </p:tgtEl>
                                        <p:attrNameLst>
                                          <p:attrName>ppt_y</p:attrName>
                                        </p:attrNameLst>
                                      </p:cBhvr>
                                      <p:tavLst>
                                        <p:tav tm="0">
                                          <p:val>
                                            <p:strVal val="#ppt_y"/>
                                          </p:val>
                                        </p:tav>
                                        <p:tav tm="100000">
                                          <p:val>
                                            <p:strVal val="#ppt_y"/>
                                          </p:val>
                                        </p:tav>
                                      </p:tavLst>
                                    </p:anim>
                                    <p:animEffect transition="in" filter="fade">
                                      <p:cBhvr>
                                        <p:cTn id="33" dur="3000"/>
                                        <p:tgtEl>
                                          <p:spTgt spid="4"/>
                                        </p:tgtEl>
                                      </p:cBhvr>
                                    </p:animEffect>
                                  </p:childTnLst>
                                </p:cTn>
                              </p:par>
                            </p:childTnLst>
                          </p:cTn>
                        </p:par>
                        <p:par>
                          <p:cTn id="34" fill="hold">
                            <p:stCondLst>
                              <p:cond delay="3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8"/>
                                        </p:tgtEl>
                                        <p:attrNameLst>
                                          <p:attrName>style.visibility</p:attrName>
                                        </p:attrNameLst>
                                      </p:cBhvr>
                                      <p:to>
                                        <p:strVal val="visible"/>
                                      </p:to>
                                    </p:set>
                                    <p:animEffect transition="in" filter="fade">
                                      <p:cBhvr>
                                        <p:cTn id="37" dur="1000"/>
                                        <p:tgtEl>
                                          <p:spTgt spid="8"/>
                                        </p:tgtEl>
                                      </p:cBhvr>
                                    </p:animEffect>
                                    <p:anim calcmode="lin" valueType="num">
                                      <p:cBhvr>
                                        <p:cTn id="38" dur="1000" fill="hold"/>
                                        <p:tgtEl>
                                          <p:spTgt spid="8"/>
                                        </p:tgtEl>
                                        <p:attrNameLst>
                                          <p:attrName>ppt_x</p:attrName>
                                        </p:attrNameLst>
                                      </p:cBhvr>
                                      <p:tavLst>
                                        <p:tav tm="0">
                                          <p:val>
                                            <p:strVal val="#ppt_x-.1"/>
                                          </p:val>
                                        </p:tav>
                                        <p:tav tm="100000">
                                          <p:val>
                                            <p:strVal val="#ppt_x"/>
                                          </p:val>
                                        </p:tav>
                                      </p:tavLst>
                                    </p:anim>
                                    <p:anim calcmode="lin" valueType="num">
                                      <p:cBhvr>
                                        <p:cTn id="3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www.tallerdefotos.cat/wp-content/uploads/2012/01/TuscanySunrise.jpg"/>
          <p:cNvPicPr>
            <a:picLocks noChangeAspect="1" noChangeArrowheads="1"/>
          </p:cNvPicPr>
          <p:nvPr/>
        </p:nvPicPr>
        <p:blipFill>
          <a:blip r:embed="rId2" cstate="print"/>
          <a:srcRect b="50000"/>
          <a:stretch>
            <a:fillRect/>
          </a:stretch>
        </p:blipFill>
        <p:spPr bwMode="auto">
          <a:xfrm>
            <a:off x="-180975" y="-166688"/>
            <a:ext cx="9505950" cy="3024188"/>
          </a:xfrm>
          <a:prstGeom prst="rect">
            <a:avLst/>
          </a:prstGeom>
          <a:noFill/>
          <a:ln w="9525">
            <a:noFill/>
            <a:miter lim="800000"/>
            <a:headEnd/>
            <a:tailEnd/>
          </a:ln>
        </p:spPr>
      </p:pic>
      <p:pic>
        <p:nvPicPr>
          <p:cNvPr id="5" name="Picture 2" descr="http://www.tallerdefotos.cat/wp-content/uploads/2012/01/TuscanySunrise.jpg"/>
          <p:cNvPicPr>
            <a:picLocks noChangeAspect="1" noChangeArrowheads="1"/>
          </p:cNvPicPr>
          <p:nvPr/>
        </p:nvPicPr>
        <p:blipFill>
          <a:blip r:embed="rId2" cstate="print"/>
          <a:srcRect t="50000"/>
          <a:stretch>
            <a:fillRect/>
          </a:stretch>
        </p:blipFill>
        <p:spPr bwMode="auto">
          <a:xfrm>
            <a:off x="-180975" y="2857500"/>
            <a:ext cx="9505950" cy="3024188"/>
          </a:xfrm>
          <a:prstGeom prst="rect">
            <a:avLst/>
          </a:prstGeom>
          <a:noFill/>
          <a:ln w="9525">
            <a:noFill/>
            <a:miter lim="800000"/>
            <a:headEnd/>
            <a:tailEnd/>
          </a:ln>
        </p:spPr>
      </p:pic>
      <p:sp>
        <p:nvSpPr>
          <p:cNvPr id="4" name="3 CuadroTexto"/>
          <p:cNvSpPr txBox="1"/>
          <p:nvPr/>
        </p:nvSpPr>
        <p:spPr>
          <a:xfrm>
            <a:off x="179512" y="4791670"/>
            <a:ext cx="878497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Todos hemos escuchado hablar del Amazonas en alguna ocasión, pero sabemos pocos datos de él además de que es muy grande. Por eso vamos a ponerle remedio y vamos a hablar de algunos datos curiosos sobre él.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6000">
        <p14:shred pattern="rectang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33794"/>
                                        </p:tgtEl>
                                        <p:attrNameLst>
                                          <p:attrName>style.visibility</p:attrName>
                                        </p:attrNameLst>
                                      </p:cBhvr>
                                      <p:to>
                                        <p:strVal val="visible"/>
                                      </p:to>
                                    </p:set>
                                    <p:animEffect transition="in" filter="fade">
                                      <p:cBhvr>
                                        <p:cTn id="7" dur="4000"/>
                                        <p:tgtEl>
                                          <p:spTgt spid="33794"/>
                                        </p:tgtEl>
                                      </p:cBhvr>
                                    </p:animEffect>
                                    <p:anim calcmode="lin" valueType="num">
                                      <p:cBhvr>
                                        <p:cTn id="8" dur="4000" fill="hold"/>
                                        <p:tgtEl>
                                          <p:spTgt spid="33794"/>
                                        </p:tgtEl>
                                        <p:attrNameLst>
                                          <p:attrName>style.rotation</p:attrName>
                                        </p:attrNameLst>
                                      </p:cBhvr>
                                      <p:tavLst>
                                        <p:tav tm="0">
                                          <p:val>
                                            <p:fltVal val="720"/>
                                          </p:val>
                                        </p:tav>
                                        <p:tav tm="100000">
                                          <p:val>
                                            <p:fltVal val="0"/>
                                          </p:val>
                                        </p:tav>
                                      </p:tavLst>
                                    </p:anim>
                                    <p:anim calcmode="lin" valueType="num">
                                      <p:cBhvr>
                                        <p:cTn id="9" dur="4000" fill="hold"/>
                                        <p:tgtEl>
                                          <p:spTgt spid="33794"/>
                                        </p:tgtEl>
                                        <p:attrNameLst>
                                          <p:attrName>ppt_h</p:attrName>
                                        </p:attrNameLst>
                                      </p:cBhvr>
                                      <p:tavLst>
                                        <p:tav tm="0">
                                          <p:val>
                                            <p:fltVal val="0"/>
                                          </p:val>
                                        </p:tav>
                                        <p:tav tm="100000">
                                          <p:val>
                                            <p:strVal val="#ppt_h"/>
                                          </p:val>
                                        </p:tav>
                                      </p:tavLst>
                                    </p:anim>
                                    <p:anim calcmode="lin" valueType="num">
                                      <p:cBhvr>
                                        <p:cTn id="10" dur="4000" fill="hold"/>
                                        <p:tgtEl>
                                          <p:spTgt spid="33794"/>
                                        </p:tgtEl>
                                        <p:attrNameLst>
                                          <p:attrName>ppt_w</p:attrName>
                                        </p:attrNameLst>
                                      </p:cBhvr>
                                      <p:tavLst>
                                        <p:tav tm="0">
                                          <p:val>
                                            <p:fltVal val="0"/>
                                          </p:val>
                                        </p:tav>
                                        <p:tav tm="100000">
                                          <p:val>
                                            <p:strVal val="#ppt_w"/>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4000" fill="hold"/>
                                        <p:tgtEl>
                                          <p:spTgt spid="5"/>
                                        </p:tgtEl>
                                        <p:attrNameLst>
                                          <p:attrName>ppt_x</p:attrName>
                                        </p:attrNameLst>
                                      </p:cBhvr>
                                      <p:tavLst>
                                        <p:tav tm="0">
                                          <p:val>
                                            <p:strVal val="#ppt_x"/>
                                          </p:val>
                                        </p:tav>
                                        <p:tav tm="100000">
                                          <p:val>
                                            <p:strVal val="#ppt_x"/>
                                          </p:val>
                                        </p:tav>
                                      </p:tavLst>
                                    </p:anim>
                                    <p:anim calcmode="lin" valueType="num">
                                      <p:cBhvr additive="base">
                                        <p:cTn id="14" dur="4000" fill="hold"/>
                                        <p:tgtEl>
                                          <p:spTgt spid="5"/>
                                        </p:tgtEl>
                                        <p:attrNameLst>
                                          <p:attrName>ppt_y</p:attrName>
                                        </p:attrNameLst>
                                      </p:cBhvr>
                                      <p:tavLst>
                                        <p:tav tm="0">
                                          <p:val>
                                            <p:strVal val="1+#ppt_h/2"/>
                                          </p:val>
                                        </p:tav>
                                        <p:tav tm="100000">
                                          <p:val>
                                            <p:strVal val="#ppt_y"/>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2371-svetik.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3">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467544"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te preguntan dónde está el Amazonas, seguramente sepas decir que está en América del Sur. Y probablemente, también sepas que es muy grande.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0000">
        <p14:shred pattern="rectangle"/>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3000"/>
                                        <p:tgtEl>
                                          <p:spTgt spid="4"/>
                                        </p:tgtEl>
                                      </p:cBhvr>
                                    </p:animEffec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http://2.bp.blogspot.com/-rFxp4lfpUnc/UYpYnwSDSKI/AAAAAAAAHjU/WqSWetPkD8Q/s1600/TOSCANA+05.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9" name="Picture 4" descr="http://2.bp.blogspot.com/-rFxp4lfpUnc/UYpYnwSDSKI/AAAAAAAAHjU/WqSWetPkD8Q/s1600/TOSCANA+05.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6" name="5 Imagen" descr="0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1043608" y="4657700"/>
            <a:ext cx="7272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puede que te sorprendas si te digo </a:t>
            </a:r>
            <a:r>
              <a:rPr lang="es-ES" i="1" dirty="0" err="1" smtClean="0">
                <a:effectLst>
                  <a:glow rad="101600">
                    <a:srgbClr val="C00000">
                      <a:alpha val="60000"/>
                    </a:srgbClr>
                  </a:glow>
                  <a:outerShdw blurRad="38100" dist="38100" dir="2700000" algn="tl">
                    <a:srgbClr val="000000">
                      <a:alpha val="43137"/>
                    </a:srgbClr>
                  </a:outerShdw>
                </a:effectLst>
              </a:rPr>
              <a:t>exáctamente</a:t>
            </a:r>
            <a:r>
              <a:rPr lang="es-ES" i="1" dirty="0" smtClean="0">
                <a:effectLst>
                  <a:glow rad="101600">
                    <a:srgbClr val="C00000">
                      <a:alpha val="60000"/>
                    </a:srgbClr>
                  </a:glow>
                  <a:outerShdw blurRad="38100" dist="38100" dir="2700000" algn="tl">
                    <a:srgbClr val="000000">
                      <a:alpha val="43137"/>
                    </a:srgbClr>
                  </a:outerShdw>
                </a:effectLst>
              </a:rPr>
              <a:t> cuáles son sus dimensiones: ocupa nada más y nada menos que alrededor de siete millones de kilómetros cuadrados.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3000">
        <p14:shred pattern="rectangle"/>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4000"/>
                                        <p:tgtEl>
                                          <p:spTgt spid="6"/>
                                        </p:tgtEl>
                                      </p:cBhvr>
                                    </p:animEffect>
                                  </p:childTnLst>
                                </p:cTn>
                              </p:par>
                              <p:par>
                                <p:cTn id="8" presetID="18" presetClass="entr" presetSubtype="6"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strips(downRight)">
                                      <p:cBhvr>
                                        <p:cTn id="10" dur="4000"/>
                                        <p:tgtEl>
                                          <p:spTgt spid="9"/>
                                        </p:tgtEl>
                                      </p:cBhvr>
                                    </p:animEffect>
                                  </p:childTnLst>
                                </p:cTn>
                              </p:par>
                              <p:par>
                                <p:cTn id="11" presetID="18" presetClass="entr" presetSubtype="1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strips(downLeft)">
                                      <p:cBhvr>
                                        <p:cTn id="13" dur="4000"/>
                                        <p:tgtEl>
                                          <p:spTgt spid="8"/>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2013-svetik.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539552"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Así, este bosque tropical es el más grande del mundo. Y este es un dato que quizá sí que tenías en mente. Pero pienso que puede sorprenderte más saber que se encuentra repartido entre un total de 9 países.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6000">
        <p14:shred pattern="rectang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withEffect">
                                  <p:stCondLst>
                                    <p:cond delay="0"/>
                                  </p:stCondLst>
                                  <p:childTnLst>
                                    <p:animEffect transition="out" filter="wheel(4)">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1842-svetik.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31 lo mism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755576"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Estos son Perú, Bolivia, Brasil, Venezuela, Colombia, Guyana, Ecuador, Guayana Francesa y Surinam. Como ves, sus dimensiones alcanzan cifras que muchos desconocíamos.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2000">
        <p14:shred pattern="rectangl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 presetClass="exit" presetSubtype="4" fill="hold" nodeType="withEffect">
                                  <p:stCondLst>
                                    <p:cond delay="0"/>
                                  </p:stCondLst>
                                  <p:childTnLst>
                                    <p:anim calcmode="lin" valueType="num">
                                      <p:cBhvr additive="base">
                                        <p:cTn id="9" dur="3000"/>
                                        <p:tgtEl>
                                          <p:spTgt spid="6"/>
                                        </p:tgtEl>
                                        <p:attrNameLst>
                                          <p:attrName>ppt_x</p:attrName>
                                        </p:attrNameLst>
                                      </p:cBhvr>
                                      <p:tavLst>
                                        <p:tav tm="0">
                                          <p:val>
                                            <p:strVal val="ppt_x"/>
                                          </p:val>
                                        </p:tav>
                                        <p:tav tm="100000">
                                          <p:val>
                                            <p:strVal val="ppt_x"/>
                                          </p:val>
                                        </p:tav>
                                      </p:tavLst>
                                    </p:anim>
                                    <p:anim calcmode="lin" valueType="num">
                                      <p:cBhvr additive="base">
                                        <p:cTn id="10" dur="3000"/>
                                        <p:tgtEl>
                                          <p:spTgt spid="6"/>
                                        </p:tgtEl>
                                        <p:attrNameLst>
                                          <p:attrName>ppt_y</p:attrName>
                                        </p:attrNameLst>
                                      </p:cBhvr>
                                      <p:tavLst>
                                        <p:tav tm="0">
                                          <p:val>
                                            <p:strVal val="ppt_y"/>
                                          </p:val>
                                        </p:tav>
                                        <p:tav tm="100000">
                                          <p:val>
                                            <p:strVal val="1+ppt_h/2"/>
                                          </p:val>
                                        </p:tav>
                                      </p:tavLst>
                                    </p:anim>
                                    <p:set>
                                      <p:cBhvr>
                                        <p:cTn id="11" dur="1" fill="hold">
                                          <p:stCondLst>
                                            <p:cond delay="2999"/>
                                          </p:stCondLst>
                                        </p:cTn>
                                        <p:tgtEl>
                                          <p:spTgt spid="6"/>
                                        </p:tgtEl>
                                        <p:attrNameLst>
                                          <p:attrName>style.visibility</p:attrName>
                                        </p:attrNameLst>
                                      </p:cBhvr>
                                      <p:to>
                                        <p:strVal val="hidden"/>
                                      </p:to>
                                    </p:set>
                                  </p:childTnLst>
                                </p:cTn>
                              </p:par>
                              <p:par>
                                <p:cTn id="12" presetID="17" presetClass="entr" presetSubtype="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ppt_x</p:attrName>
                                        </p:attrNameLst>
                                      </p:cBhvr>
                                      <p:tavLst>
                                        <p:tav tm="0">
                                          <p:val>
                                            <p:strVal val="#ppt_x"/>
                                          </p:val>
                                        </p:tav>
                                        <p:tav tm="100000">
                                          <p:val>
                                            <p:strVal val="#ppt_x"/>
                                          </p:val>
                                        </p:tav>
                                      </p:tavLst>
                                    </p:anim>
                                    <p:anim calcmode="lin" valueType="num">
                                      <p:cBhvr>
                                        <p:cTn id="15" dur="3000" fill="hold"/>
                                        <p:tgtEl>
                                          <p:spTgt spid="4"/>
                                        </p:tgtEl>
                                        <p:attrNameLst>
                                          <p:attrName>ppt_y</p:attrName>
                                        </p:attrNameLst>
                                      </p:cBhvr>
                                      <p:tavLst>
                                        <p:tav tm="0">
                                          <p:val>
                                            <p:strVal val="#ppt_y-#ppt_h/2"/>
                                          </p:val>
                                        </p:tav>
                                        <p:tav tm="100000">
                                          <p:val>
                                            <p:strVal val="#ppt_y"/>
                                          </p:val>
                                        </p:tav>
                                      </p:tavLst>
                                    </p:anim>
                                    <p:anim calcmode="lin" valueType="num">
                                      <p:cBhvr>
                                        <p:cTn id="16" dur="3000" fill="hold"/>
                                        <p:tgtEl>
                                          <p:spTgt spid="4"/>
                                        </p:tgtEl>
                                        <p:attrNameLst>
                                          <p:attrName>ppt_w</p:attrName>
                                        </p:attrNameLst>
                                      </p:cBhvr>
                                      <p:tavLst>
                                        <p:tav tm="0">
                                          <p:val>
                                            <p:strVal val="#ppt_w"/>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3"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horizontal)">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1836-svetik.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467544"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hecho, si fuese un país sería el noveno más grande del mundo. Y ese gran tamaño es lo que hace que en su interior vivan alrededor de 100 tribus de las que no se sabe nada.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ripple/>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49" presetClass="exit" presetSubtype="0" accel="100000"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anim calcmode="lin" valueType="num">
                                      <p:cBhvr>
                                        <p:cTn id="11" dur="4000"/>
                                        <p:tgtEl>
                                          <p:spTgt spid="5"/>
                                        </p:tgtEl>
                                        <p:attrNameLst>
                                          <p:attrName>style.rotation</p:attrName>
                                        </p:attrNameLst>
                                      </p:cBhvr>
                                      <p:tavLst>
                                        <p:tav tm="0">
                                          <p:val>
                                            <p:fltVal val="0"/>
                                          </p:val>
                                        </p:tav>
                                        <p:tav tm="100000">
                                          <p:val>
                                            <p:fltVal val="360"/>
                                          </p:val>
                                        </p:tav>
                                      </p:tavLst>
                                    </p:anim>
                                    <p:animEffect transition="out" filter="fade">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4"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ox(out)">
                                      <p:cBhvr>
                                        <p:cTn id="16" dur="4000"/>
                                        <p:tgtEl>
                                          <p:spTgt spid="4"/>
                                        </p:tgtEl>
                                      </p:cBhvr>
                                    </p:animEffec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strVal val="4/3*#ppt_w"/>
                                          </p:val>
                                        </p:tav>
                                        <p:tav tm="100000">
                                          <p:val>
                                            <p:strVal val="#ppt_w"/>
                                          </p:val>
                                        </p:tav>
                                      </p:tavLst>
                                    </p:anim>
                                    <p:anim calcmode="lin" valueType="num">
                                      <p:cBhvr>
                                        <p:cTn id="20" dur="4000" fill="hold"/>
                                        <p:tgtEl>
                                          <p:spTgt spid="4"/>
                                        </p:tgtEl>
                                        <p:attrNameLst>
                                          <p:attrName>ppt_h</p:attrName>
                                        </p:attrNameLst>
                                      </p:cBhvr>
                                      <p:tavLst>
                                        <p:tav tm="0">
                                          <p:val>
                                            <p:strVal val="4/3*#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guatemplazaconstitucio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5">
              <a:lumMod val="40000"/>
              <a:lumOff val="60000"/>
              <a:alpha val="4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14313" y="238125"/>
            <a:ext cx="8643937" cy="5238750"/>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95288" y="457200"/>
            <a:ext cx="8248650" cy="4841875"/>
          </a:xfrm>
          <a:prstGeom prst="rect">
            <a:avLst/>
          </a:prstGeom>
          <a:solidFill>
            <a:schemeClr val="accent3">
              <a:lumMod val="7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95536"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Algunos miembros de alguna tribu, incluso se han atrevido a salir en busca de ayuda contra la ocupación ilegal del bosque. Pero como decía antes, muchas tribus no se dejan ver.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rippl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500"/>
                                  </p:stCondLst>
                                  <p:childTnLst>
                                    <p:animEffect transition="out" filter="plus(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3" presetClass="exit" presetSubtype="32" fill="hold" nodeType="withEffect">
                                  <p:stCondLst>
                                    <p:cond delay="500"/>
                                  </p:stCondLst>
                                  <p:childTnLst>
                                    <p:animEffect transition="out" filter="plus(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3" presetClass="exit" presetSubtype="10" fill="hold" grpId="0" nodeType="withEffect">
                                  <p:stCondLst>
                                    <p:cond delay="500"/>
                                  </p:stCondLst>
                                  <p:childTnLst>
                                    <p:animEffect transition="out" filter="blinds(horizontal)">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fltVal val="0"/>
                                          </p:val>
                                        </p:tav>
                                        <p:tav tm="100000">
                                          <p:val>
                                            <p:strVal val="#ppt_w"/>
                                          </p:val>
                                        </p:tav>
                                      </p:tavLst>
                                    </p:anim>
                                    <p:anim calcmode="lin" valueType="num">
                                      <p:cBhvr>
                                        <p:cTn id="17" dur="4000" fill="hold"/>
                                        <p:tgtEl>
                                          <p:spTgt spid="4"/>
                                        </p:tgtEl>
                                        <p:attrNameLst>
                                          <p:attrName>ppt_h</p:attrName>
                                        </p:attrNameLst>
                                      </p:cBhvr>
                                      <p:tavLst>
                                        <p:tav tm="0">
                                          <p:val>
                                            <p:fltVal val="0"/>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ox(out)">
                                      <p:cBhvr>
                                        <p:cTn id="20" dur="4000"/>
                                        <p:tgtEl>
                                          <p:spTgt spid="4"/>
                                        </p:tgtEl>
                                      </p:cBhvr>
                                    </p:animEffect>
                                  </p:childTnLst>
                                </p:cTn>
                              </p:par>
                              <p:par>
                                <p:cTn id="21" presetID="3"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linds(horizontal)">
                                      <p:cBhvr>
                                        <p:cTn id="23" dur="4000"/>
                                        <p:tgtEl>
                                          <p:spTgt spid="4"/>
                                        </p:tgtEl>
                                      </p:cBhvr>
                                    </p:animEffect>
                                  </p:childTnLst>
                                </p:cTn>
                              </p:par>
                            </p:childTnLst>
                          </p:cTn>
                        </p:par>
                        <p:par>
                          <p:cTn id="24" fill="hold">
                            <p:stCondLst>
                              <p:cond delay="4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1049-svetik.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1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se cree que en total habitan esta selva unas 200.000 personas que tienen hasta idiomas propios. Además de tribus, en el Amazonas viven muchas especies de animales y plantas.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ripp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6"/>
                                        </p:tgtEl>
                                        <p:attrNameLst>
                                          <p:attrName>ppt_x</p:attrName>
                                        </p:attrNameLst>
                                      </p:cBhvr>
                                      <p:tavLst>
                                        <p:tav tm="0">
                                          <p:val>
                                            <p:strVal val="ppt_x"/>
                                          </p:val>
                                        </p:tav>
                                        <p:tav tm="100000">
                                          <p:val>
                                            <p:strVal val="ppt_x"/>
                                          </p:val>
                                        </p:tav>
                                      </p:tavLst>
                                    </p:anim>
                                    <p:anim calcmode="lin" valueType="num">
                                      <p:cBhvr additive="base">
                                        <p:cTn id="7" dur="4000"/>
                                        <p:tgtEl>
                                          <p:spTgt spid="6"/>
                                        </p:tgtEl>
                                        <p:attrNameLst>
                                          <p:attrName>ppt_y</p:attrName>
                                        </p:attrNameLst>
                                      </p:cBhvr>
                                      <p:tavLst>
                                        <p:tav tm="0">
                                          <p:val>
                                            <p:strVal val="ppt_y"/>
                                          </p:val>
                                        </p:tav>
                                        <p:tav tm="100000">
                                          <p:val>
                                            <p:strVal val="0-ppt_h/2"/>
                                          </p:val>
                                        </p:tav>
                                      </p:tavLst>
                                    </p:anim>
                                    <p:set>
                                      <p:cBhvr>
                                        <p:cTn id="8" dur="1" fill="hold">
                                          <p:stCondLst>
                                            <p:cond delay="3999"/>
                                          </p:stCondLst>
                                        </p:cTn>
                                        <p:tgtEl>
                                          <p:spTgt spid="6"/>
                                        </p:tgtEl>
                                        <p:attrNameLst>
                                          <p:attrName>style.visibility</p:attrName>
                                        </p:attrNameLst>
                                      </p:cBhvr>
                                      <p:to>
                                        <p:strVal val="hidden"/>
                                      </p:to>
                                    </p:set>
                                  </p:childTnLst>
                                </p:cTn>
                              </p:par>
                              <p:par>
                                <p:cTn id="9" presetID="3" presetClass="exit" presetSubtype="5" fill="hold" nodeType="withEffect">
                                  <p:stCondLst>
                                    <p:cond delay="0"/>
                                  </p:stCondLst>
                                  <p:childTnLst>
                                    <p:animEffect transition="out" filter="blinds(vertical)">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ppt_x</p:attrName>
                                        </p:attrNameLst>
                                      </p:cBhvr>
                                      <p:tavLst>
                                        <p:tav tm="0">
                                          <p:val>
                                            <p:strVal val="#ppt_x"/>
                                          </p:val>
                                        </p:tav>
                                        <p:tav tm="100000">
                                          <p:val>
                                            <p:strVal val="#ppt_x"/>
                                          </p:val>
                                        </p:tav>
                                      </p:tavLst>
                                    </p:anim>
                                    <p:anim calcmode="lin" valueType="num">
                                      <p:cBhvr>
                                        <p:cTn id="15" dur="4000" fill="hold"/>
                                        <p:tgtEl>
                                          <p:spTgt spid="4"/>
                                        </p:tgtEl>
                                        <p:attrNameLst>
                                          <p:attrName>ppt_y</p:attrName>
                                        </p:attrNameLst>
                                      </p:cBhvr>
                                      <p:tavLst>
                                        <p:tav tm="0">
                                          <p:val>
                                            <p:strVal val="#ppt_y+#ppt_h/2"/>
                                          </p:val>
                                        </p:tav>
                                        <p:tav tm="100000">
                                          <p:val>
                                            <p:strVal val="#ppt_y"/>
                                          </p:val>
                                        </p:tav>
                                      </p:tavLst>
                                    </p:anim>
                                    <p:anim calcmode="lin" valueType="num">
                                      <p:cBhvr>
                                        <p:cTn id="16" dur="4000" fill="hold"/>
                                        <p:tgtEl>
                                          <p:spTgt spid="4"/>
                                        </p:tgtEl>
                                        <p:attrNameLst>
                                          <p:attrName>ppt_w</p:attrName>
                                        </p:attrNameLst>
                                      </p:cBhvr>
                                      <p:tavLst>
                                        <p:tav tm="0">
                                          <p:val>
                                            <p:strVal val="#ppt_w"/>
                                          </p:val>
                                        </p:tav>
                                        <p:tav tm="100000">
                                          <p:val>
                                            <p:strVal val="#ppt_w"/>
                                          </p:val>
                                        </p:tav>
                                      </p:tavLst>
                                    </p:anim>
                                    <p:anim calcmode="lin" valueType="num">
                                      <p:cBhvr>
                                        <p:cTn id="17" dur="4000" fill="hold"/>
                                        <p:tgtEl>
                                          <p:spTgt spid="4"/>
                                        </p:tgtEl>
                                        <p:attrNameLst>
                                          <p:attrName>ppt_h</p:attrName>
                                        </p:attrNameLst>
                                      </p:cBhvr>
                                      <p:tavLst>
                                        <p:tav tm="0">
                                          <p:val>
                                            <p:fltVal val="0"/>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diamond(out)">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8_19_11_Malagueta.jpg"/>
          <p:cNvPicPr>
            <a:picLocks noChangeAspect="1"/>
          </p:cNvPicPr>
          <p:nvPr/>
        </p:nvPicPr>
        <p:blipFill>
          <a:blip r:embed="rId2" cstate="print"/>
          <a:srcRect/>
          <a:stretch>
            <a:fillRect/>
          </a:stretch>
        </p:blipFill>
        <p:spPr bwMode="auto">
          <a:xfrm>
            <a:off x="28575" y="0"/>
            <a:ext cx="908685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1">
              <a:lumMod val="20000"/>
              <a:lumOff val="8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79388" y="238125"/>
            <a:ext cx="8785225" cy="5238750"/>
          </a:xfrm>
          <a:prstGeom prst="rect">
            <a:avLst/>
          </a:prstGeom>
          <a:solidFill>
            <a:schemeClr val="accent3">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95288" y="476250"/>
            <a:ext cx="8353425" cy="4762500"/>
          </a:xfrm>
          <a:prstGeom prst="rect">
            <a:avLst/>
          </a:prstGeom>
          <a:solidFill>
            <a:schemeClr val="accent3">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95536" y="4873724"/>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hecho, es el bosque en el que más especies viven. Algunas incluso se están descubriendo en los últimos años.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8000">
        <p14:ripple/>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8"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amond(out)">
                                      <p:cBhvr>
                                        <p:cTn id="16" dur="3000"/>
                                        <p:tgtEl>
                                          <p:spTgt spid="4"/>
                                        </p:tgtEl>
                                      </p:cBhvr>
                                    </p:animEffect>
                                  </p:childTnLst>
                                </p:cTn>
                              </p:par>
                              <p:par>
                                <p:cTn id="17" presetID="3" presetClass="entr" presetSubtype="5"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vertical)">
                                      <p:cBhvr>
                                        <p:cTn id="19" dur="4000"/>
                                        <p:tgtEl>
                                          <p:spTgt spid="4"/>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8867-svetik.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1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873724"/>
            <a:ext cx="849694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entre esas especies hay plantas que dan alrededor de 3000 frutos comestibles, animales muy peligrosos y otros en peligro de extinción.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0000">
        <p15:prstTrans prst="peelOff"/>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strVal val="ppt_h"/>
                                          </p:val>
                                        </p:tav>
                                      </p:tavLst>
                                    </p:anim>
                                    <p:set>
                                      <p:cBhvr>
                                        <p:cTn id="8" dur="1" fill="hold">
                                          <p:stCondLst>
                                            <p:cond delay="3999"/>
                                          </p:stCondLst>
                                        </p:cTn>
                                        <p:tgtEl>
                                          <p:spTgt spid="6"/>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1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14313" y="177800"/>
            <a:ext cx="8715375" cy="5359400"/>
          </a:xfrm>
          <a:prstGeom prst="rect">
            <a:avLst/>
          </a:prstGeom>
          <a:solidFill>
            <a:schemeClr val="accent3">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28625" y="415925"/>
            <a:ext cx="8153400" cy="4889500"/>
          </a:xfrm>
          <a:prstGeom prst="rect">
            <a:avLst/>
          </a:prstGeom>
          <a:solidFill>
            <a:schemeClr val="accent3">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Otras cosas a tener en cuenta sobre la Amazonia podrían ser que entre el 20 y el 30% del oxígeno del planeta proviene de esta gran selva. O que hay zonas del Amazonas que nunca reciben la luz del sol porque las copas de los árboles se lo impiden.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blinds dir="vert"/>
      </p:transition>
    </mc:Choice>
    <mc:Fallback xmlns="">
      <p:transition spd="slow" advTm="29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6" presetClass="entr" presetSubtype="37"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Vertical)">
                                      <p:cBhvr>
                                        <p:cTn id="16" dur="3000"/>
                                        <p:tgtEl>
                                          <p:spTgt spid="4"/>
                                        </p:tgtEl>
                                      </p:cBhvr>
                                    </p:animEffect>
                                  </p:childTnLst>
                                </p:cTn>
                              </p:par>
                              <p:par>
                                <p:cTn id="17" presetID="25"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20" dur="1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21" dur="1500" accel="50000" fill="hold">
                                          <p:stCondLst>
                                            <p:cond delay="1500"/>
                                          </p:stCondLst>
                                        </p:cTn>
                                        <p:tgtEl>
                                          <p:spTgt spid="4"/>
                                        </p:tgtEl>
                                        <p:attrNameLst>
                                          <p:attrName>ppt_w</p:attrName>
                                        </p:attrNameLst>
                                      </p:cBhvr>
                                      <p:tavLst>
                                        <p:tav tm="0">
                                          <p:val>
                                            <p:strVal val="#ppt_w*.05"/>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anim calcmode="lin" valueType="num">
                                      <p:cBhvr>
                                        <p:cTn id="23" dur="1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24" dur="1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25" dur="1500" accel="50000" fill="hold">
                                          <p:stCondLst>
                                            <p:cond delay="1500"/>
                                          </p:stCondLst>
                                        </p:cTn>
                                        <p:tgtEl>
                                          <p:spTgt spid="4"/>
                                        </p:tgtEl>
                                        <p:attrNameLst>
                                          <p:attrName>ppt_y</p:attrName>
                                        </p:attrNameLst>
                                      </p:cBhvr>
                                      <p:tavLst>
                                        <p:tav tm="0">
                                          <p:val>
                                            <p:strVal val="#ppt_y+.1"/>
                                          </p:val>
                                        </p:tav>
                                        <p:tav tm="100000">
                                          <p:val>
                                            <p:strVal val="#ppt_y"/>
                                          </p:val>
                                        </p:tav>
                                      </p:tavLst>
                                    </p:anim>
                                    <p:animEffect transition="in" filter="fade">
                                      <p:cBhvr>
                                        <p:cTn id="26" dur="3000" decel="50000">
                                          <p:stCondLst>
                                            <p:cond delay="0"/>
                                          </p:stCondLst>
                                        </p:cTn>
                                        <p:tgtEl>
                                          <p:spTgt spid="4"/>
                                        </p:tgtEl>
                                      </p:cBhvr>
                                    </p:animEffect>
                                  </p:childTnLst>
                                </p:cTn>
                              </p:par>
                              <p:par>
                                <p:cTn id="27" presetID="33" presetClass="emph" presetSubtype="0" fill="remove" nodeType="withEffect">
                                  <p:stCondLst>
                                    <p:cond delay="0"/>
                                  </p:stCondLst>
                                  <p:childTnLst>
                                    <p:animClr clrSpc="rgb" dir="cw">
                                      <p:cBhvr override="childStyle">
                                        <p:cTn id="28" dur="2000" accel="50000" autoRev="1" fill="hold" tmFilter="0, 0; .33333, 1; 1, 1">
                                          <p:stCondLst>
                                            <p:cond delay="0"/>
                                          </p:stCondLst>
                                        </p:cTn>
                                        <p:tgtEl>
                                          <p:spTgt spid="4"/>
                                        </p:tgtEl>
                                        <p:attrNameLst>
                                          <p:attrName>style.color</p:attrName>
                                        </p:attrNameLst>
                                      </p:cBhvr>
                                      <p:to>
                                        <a:schemeClr val="accent2"/>
                                      </p:to>
                                    </p:animClr>
                                    <p:animClr clrSpc="rgb" dir="cw">
                                      <p:cBhvr>
                                        <p:cTn id="29" dur="2000" accel="50000" autoRev="1" fill="hold" tmFilter="0, 0; .33333, 1; 1, 1">
                                          <p:stCondLst>
                                            <p:cond delay="0"/>
                                          </p:stCondLst>
                                        </p:cTn>
                                        <p:tgtEl>
                                          <p:spTgt spid="4"/>
                                        </p:tgtEl>
                                        <p:attrNameLst>
                                          <p:attrName>fillcolor</p:attrName>
                                        </p:attrNameLst>
                                      </p:cBhvr>
                                      <p:to>
                                        <a:schemeClr val="accent2"/>
                                      </p:to>
                                    </p:animClr>
                                    <p:set>
                                      <p:cBhvr>
                                        <p:cTn id="30" dur="4000" fill="hold"/>
                                        <p:tgtEl>
                                          <p:spTgt spid="4"/>
                                        </p:tgtEl>
                                        <p:attrNameLst>
                                          <p:attrName>fill.type</p:attrName>
                                        </p:attrNameLst>
                                      </p:cBhvr>
                                      <p:to>
                                        <p:strVal val="solid"/>
                                      </p:to>
                                    </p:set>
                                    <p:set>
                                      <p:cBhvr>
                                        <p:cTn id="31" dur="4000" fill="hold"/>
                                        <p:tgtEl>
                                          <p:spTgt spid="4"/>
                                        </p:tgtEl>
                                        <p:attrNameLst>
                                          <p:attrName>fill.on</p:attrName>
                                        </p:attrNameLst>
                                      </p:cBhvr>
                                      <p:to>
                                        <p:strVal val="true"/>
                                      </p:to>
                                    </p:set>
                                    <p:animScale>
                                      <p:cBhvr>
                                        <p:cTn id="32" dur="2000" accel="50000" autoRev="1" fill="hold" tmFilter="0, 0; .33333, 1; 1, 1">
                                          <p:stCondLst>
                                            <p:cond delay="0"/>
                                          </p:stCondLst>
                                        </p:cTn>
                                        <p:tgtEl>
                                          <p:spTgt spid="4"/>
                                        </p:tgtEl>
                                      </p:cBhvr>
                                      <p:from x="100000" y="100000"/>
                                      <p:to x="100000" y="140000"/>
                                    </p:animScale>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1"/>
                                          </p:val>
                                        </p:tav>
                                        <p:tav tm="100000">
                                          <p:val>
                                            <p:strVal val="#ppt_x"/>
                                          </p:val>
                                        </p:tav>
                                      </p:tavLst>
                                    </p:anim>
                                    <p:anim calcmode="lin" valueType="num">
                                      <p:cBhvr>
                                        <p:cTn id="3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8867-svetik.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539552"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Amazonas, el pulmón del planeta, es la mayor reserva de oxígeno de la Tierra, además de ser hogar de cientos de especies diferentes de animales y plantas, algunos en peligro de extinción.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blinds dir="vert"/>
      </p:transition>
    </mc:Choice>
    <mc:Fallback xmlns="">
      <p:transition spd="slow" advTm="23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39" presetClass="entr" presetSubtype="0" accel="10000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15" dur="3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16" dur="3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08-04-south-street-seaport-w120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lumMod val="75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217488"/>
            <a:ext cx="9144000" cy="5280025"/>
          </a:xfrm>
          <a:prstGeom prst="rect">
            <a:avLst/>
          </a:prstGeom>
          <a:solidFill>
            <a:schemeClr val="accent3">
              <a:lumMod val="50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250825" y="517525"/>
            <a:ext cx="8642350" cy="4740275"/>
          </a:xfrm>
          <a:prstGeom prst="rect">
            <a:avLst/>
          </a:prstGeom>
          <a:solidFill>
            <a:schemeClr val="accent3">
              <a:lumMod val="60000"/>
              <a:lumOff val="40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importante y riquísima (en cuanto a la naturaleza) región de Colombia está formada por cinco departamentos: </a:t>
            </a:r>
            <a:r>
              <a:rPr lang="es-ES" i="1" dirty="0" err="1" smtClean="0">
                <a:effectLst>
                  <a:glow rad="101600">
                    <a:srgbClr val="C00000">
                      <a:alpha val="60000"/>
                    </a:srgbClr>
                  </a:glow>
                  <a:outerShdw blurRad="38100" dist="38100" dir="2700000" algn="tl">
                    <a:srgbClr val="000000">
                      <a:alpha val="43137"/>
                    </a:srgbClr>
                  </a:outerShdw>
                </a:effectLst>
              </a:rPr>
              <a:t>Guanía</a:t>
            </a:r>
            <a:r>
              <a:rPr lang="es-ES" i="1" dirty="0" smtClean="0">
                <a:effectLst>
                  <a:glow rad="101600">
                    <a:srgbClr val="C00000">
                      <a:alpha val="60000"/>
                    </a:srgbClr>
                  </a:glow>
                  <a:outerShdw blurRad="38100" dist="38100" dir="2700000" algn="tl">
                    <a:srgbClr val="000000">
                      <a:alpha val="43137"/>
                    </a:srgbClr>
                  </a:outerShdw>
                </a:effectLst>
              </a:rPr>
              <a:t>, Vaupés, </a:t>
            </a:r>
            <a:r>
              <a:rPr lang="es-ES" i="1" dirty="0" err="1" smtClean="0">
                <a:effectLst>
                  <a:glow rad="101600">
                    <a:srgbClr val="C00000">
                      <a:alpha val="60000"/>
                    </a:srgbClr>
                  </a:glow>
                  <a:outerShdw blurRad="38100" dist="38100" dir="2700000" algn="tl">
                    <a:srgbClr val="000000">
                      <a:alpha val="43137"/>
                    </a:srgbClr>
                  </a:outerShdw>
                </a:effectLst>
              </a:rPr>
              <a:t>Caqueta</a:t>
            </a:r>
            <a:r>
              <a:rPr lang="es-ES" i="1" dirty="0" smtClean="0">
                <a:effectLst>
                  <a:glow rad="101600">
                    <a:srgbClr val="C00000">
                      <a:alpha val="60000"/>
                    </a:srgbClr>
                  </a:glow>
                  <a:outerShdw blurRad="38100" dist="38100" dir="2700000" algn="tl">
                    <a:srgbClr val="000000">
                      <a:alpha val="43137"/>
                    </a:srgbClr>
                  </a:outerShdw>
                </a:effectLst>
              </a:rPr>
              <a:t>, Putumayo y Amazonas. Este último es el más importante de toda la zona.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blinds dir="vert"/>
      </p:transition>
    </mc:Choice>
    <mc:Fallback xmlns="">
      <p:transition spd="slow" advTm="26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35"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3000"/>
                                        <p:tgtEl>
                                          <p:spTgt spid="4"/>
                                        </p:tgtEl>
                                      </p:cBhvr>
                                    </p:animEffect>
                                    <p:anim calcmode="lin" valueType="num">
                                      <p:cBhvr>
                                        <p:cTn id="17" dur="3000" fill="hold"/>
                                        <p:tgtEl>
                                          <p:spTgt spid="4"/>
                                        </p:tgtEl>
                                        <p:attrNameLst>
                                          <p:attrName>style.rotation</p:attrName>
                                        </p:attrNameLst>
                                      </p:cBhvr>
                                      <p:tavLst>
                                        <p:tav tm="0">
                                          <p:val>
                                            <p:fltVal val="720"/>
                                          </p:val>
                                        </p:tav>
                                        <p:tav tm="100000">
                                          <p:val>
                                            <p:fltVal val="0"/>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anim calcmode="lin" valueType="num">
                                      <p:cBhvr>
                                        <p:cTn id="19" dur="3000" fill="hold"/>
                                        <p:tgtEl>
                                          <p:spTgt spid="4"/>
                                        </p:tgtEl>
                                        <p:attrNameLst>
                                          <p:attrName>ppt_w</p:attrName>
                                        </p:attrNameLst>
                                      </p:cBhvr>
                                      <p:tavLst>
                                        <p:tav tm="0">
                                          <p:val>
                                            <p:fltVal val="0"/>
                                          </p:val>
                                        </p:tav>
                                        <p:tav tm="100000">
                                          <p:val>
                                            <p:strVal val="#ppt_w"/>
                                          </p:val>
                                        </p:tav>
                                      </p:tavLst>
                                    </p:anim>
                                  </p:childTnLst>
                                </p:cTn>
                              </p:par>
                              <p:par>
                                <p:cTn id="20" presetID="39" presetClass="entr" presetSubtype="0" accel="10000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4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23" dur="4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24" dur="4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25" dur="4000" fill="hold"/>
                                        <p:tgtEl>
                                          <p:spTgt spid="4"/>
                                        </p:tgtEl>
                                        <p:attrNameLst>
                                          <p:attrName>ppt_y</p:attrName>
                                        </p:attrNameLst>
                                      </p:cBhvr>
                                      <p:tavLst>
                                        <p:tav tm="0">
                                          <p:val>
                                            <p:strVal val="#ppt_y"/>
                                          </p:val>
                                        </p:tav>
                                        <p:tav tm="100000">
                                          <p:val>
                                            <p:strVal val="#ppt_y"/>
                                          </p:val>
                                        </p:tav>
                                      </p:tavLst>
                                    </p:anim>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a1.JPG"/>
          <p:cNvPicPr>
            <a:picLocks noGrp="1" noChangeAspect="1"/>
          </p:cNvPicPr>
          <p:nvPr>
            <p:ph idx="1"/>
          </p:nvPr>
        </p:nvPicPr>
        <p:blipFill>
          <a:blip r:embed="rId2" cstate="print"/>
          <a:srcRect r="50000"/>
          <a:stretch>
            <a:fillRect/>
          </a:stretch>
        </p:blipFill>
        <p:spPr>
          <a:xfrm>
            <a:off x="0" y="0"/>
            <a:ext cx="4572000" cy="5715000"/>
          </a:xfrm>
        </p:spPr>
      </p:pic>
      <p:pic>
        <p:nvPicPr>
          <p:cNvPr id="9" name="Picture 8" descr="a2.JPG"/>
          <p:cNvPicPr>
            <a:picLocks noChangeAspect="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4" name="3 CuadroTexto"/>
          <p:cNvSpPr txBox="1"/>
          <p:nvPr/>
        </p:nvSpPr>
        <p:spPr>
          <a:xfrm>
            <a:off x="683568"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curso del río Amazonas permite la conexión entre esta región y las zonas amazónicas de Brasil y Perú. La capital del departamento de Amazonas es Leticia. Esta es, a la vez, la puerta de entrada al resto de la selva.</a:t>
            </a:r>
            <a:r>
              <a:rPr lang="es-ES" dirty="0" smtClean="0">
                <a:effectLst>
                  <a:glow rad="101600">
                    <a:srgbClr val="C00000">
                      <a:alpha val="60000"/>
                    </a:srgbClr>
                  </a:glow>
                </a:effectLst>
              </a:rPr>
              <a:t> </a:t>
            </a:r>
            <a:endParaRPr lang="es-ES" dirty="0">
              <a:effectLst>
                <a:glow rad="101600">
                  <a:srgbClr val="C00000">
                    <a:alpha val="60000"/>
                  </a:srgbClr>
                </a:glo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blinds dir="vert"/>
      </p:transition>
    </mc:Choice>
    <mc:Fallback xmlns="">
      <p:transition spd="slow" advTm="26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4000"/>
                                        <p:tgtEl>
                                          <p:spTgt spid="8"/>
                                        </p:tgtEl>
                                      </p:cBhvr>
                                    </p:animEffect>
                                  </p:childTnLst>
                                </p:cTn>
                              </p:par>
                              <p:par>
                                <p:cTn id="8" presetID="37"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4000"/>
                                        <p:tgtEl>
                                          <p:spTgt spid="8"/>
                                        </p:tgtEl>
                                      </p:cBhvr>
                                    </p:animEffect>
                                    <p:anim calcmode="lin" valueType="num">
                                      <p:cBhvr>
                                        <p:cTn id="11" dur="4000" fill="hold"/>
                                        <p:tgtEl>
                                          <p:spTgt spid="8"/>
                                        </p:tgtEl>
                                        <p:attrNameLst>
                                          <p:attrName>ppt_x</p:attrName>
                                        </p:attrNameLst>
                                      </p:cBhvr>
                                      <p:tavLst>
                                        <p:tav tm="0">
                                          <p:val>
                                            <p:strVal val="#ppt_x"/>
                                          </p:val>
                                        </p:tav>
                                        <p:tav tm="100000">
                                          <p:val>
                                            <p:strVal val="#ppt_x"/>
                                          </p:val>
                                        </p:tav>
                                      </p:tavLst>
                                    </p:anim>
                                    <p:anim calcmode="lin" valueType="num">
                                      <p:cBhvr>
                                        <p:cTn id="12" dur="3600" decel="100000" fill="hold"/>
                                        <p:tgtEl>
                                          <p:spTgt spid="8"/>
                                        </p:tgtEl>
                                        <p:attrNameLst>
                                          <p:attrName>ppt_y</p:attrName>
                                        </p:attrNameLst>
                                      </p:cBhvr>
                                      <p:tavLst>
                                        <p:tav tm="0">
                                          <p:val>
                                            <p:strVal val="#ppt_y+1"/>
                                          </p:val>
                                        </p:tav>
                                        <p:tav tm="100000">
                                          <p:val>
                                            <p:strVal val="#ppt_y-.03"/>
                                          </p:val>
                                        </p:tav>
                                      </p:tavLst>
                                    </p:anim>
                                    <p:anim calcmode="lin" valueType="num">
                                      <p:cBhvr>
                                        <p:cTn id="13" dur="400" accel="100000" fill="hold">
                                          <p:stCondLst>
                                            <p:cond delay="3600"/>
                                          </p:stCondLst>
                                        </p:cTn>
                                        <p:tgtEl>
                                          <p:spTgt spid="8"/>
                                        </p:tgtEl>
                                        <p:attrNameLst>
                                          <p:attrName>ppt_y</p:attrName>
                                        </p:attrNameLst>
                                      </p:cBhvr>
                                      <p:tavLst>
                                        <p:tav tm="0">
                                          <p:val>
                                            <p:strVal val="#ppt_y-.03"/>
                                          </p:val>
                                        </p:tav>
                                        <p:tav tm="100000">
                                          <p:val>
                                            <p:strVal val="#ppt_y"/>
                                          </p:val>
                                        </p:tav>
                                      </p:tavLst>
                                    </p:anim>
                                  </p:childTnLst>
                                </p:cTn>
                              </p:par>
                              <p:par>
                                <p:cTn id="14" presetID="20"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edge">
                                      <p:cBhvr>
                                        <p:cTn id="16" dur="4000"/>
                                        <p:tgtEl>
                                          <p:spTgt spid="9"/>
                                        </p:tgtEl>
                                      </p:cBhvr>
                                    </p:animEffect>
                                  </p:childTnLst>
                                </p:cTn>
                              </p:par>
                              <p:par>
                                <p:cTn id="17" presetID="37"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4000"/>
                                        <p:tgtEl>
                                          <p:spTgt spid="9"/>
                                        </p:tgtEl>
                                      </p:cBhvr>
                                    </p:animEffect>
                                    <p:anim calcmode="lin" valueType="num">
                                      <p:cBhvr>
                                        <p:cTn id="20" dur="4000" fill="hold"/>
                                        <p:tgtEl>
                                          <p:spTgt spid="9"/>
                                        </p:tgtEl>
                                        <p:attrNameLst>
                                          <p:attrName>ppt_x</p:attrName>
                                        </p:attrNameLst>
                                      </p:cBhvr>
                                      <p:tavLst>
                                        <p:tav tm="0">
                                          <p:val>
                                            <p:strVal val="#ppt_x"/>
                                          </p:val>
                                        </p:tav>
                                        <p:tav tm="100000">
                                          <p:val>
                                            <p:strVal val="#ppt_x"/>
                                          </p:val>
                                        </p:tav>
                                      </p:tavLst>
                                    </p:anim>
                                    <p:anim calcmode="lin" valueType="num">
                                      <p:cBhvr>
                                        <p:cTn id="21" dur="3600" decel="100000" fill="hold"/>
                                        <p:tgtEl>
                                          <p:spTgt spid="9"/>
                                        </p:tgtEl>
                                        <p:attrNameLst>
                                          <p:attrName>ppt_y</p:attrName>
                                        </p:attrNameLst>
                                      </p:cBhvr>
                                      <p:tavLst>
                                        <p:tav tm="0">
                                          <p:val>
                                            <p:strVal val="#ppt_y+1"/>
                                          </p:val>
                                        </p:tav>
                                        <p:tav tm="100000">
                                          <p:val>
                                            <p:strVal val="#ppt_y-.03"/>
                                          </p:val>
                                        </p:tav>
                                      </p:tavLst>
                                    </p:anim>
                                    <p:anim calcmode="lin" valueType="num">
                                      <p:cBhvr>
                                        <p:cTn id="22" dur="400" accel="100000" fill="hold">
                                          <p:stCondLst>
                                            <p:cond delay="3600"/>
                                          </p:stCondLst>
                                        </p:cTn>
                                        <p:tgtEl>
                                          <p:spTgt spid="9"/>
                                        </p:tgtEl>
                                        <p:attrNameLst>
                                          <p:attrName>ppt_y</p:attrName>
                                        </p:attrNameLst>
                                      </p:cBhvr>
                                      <p:tavLst>
                                        <p:tav tm="0">
                                          <p:val>
                                            <p:strVal val="#ppt_y-.03"/>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1591-svetik.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3">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accent3">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hay muchas poblaciones indígenas alrededor de la ciudad e inmersas en la selva, que son un atractivo turístico de primer orden, ya que conservan sus tradiciones y su amor por la naturaleza intactos.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blinds dir="vert"/>
      </p:transition>
    </mc:Choice>
    <mc:Fallback xmlns="">
      <p:transition spd="slow" advTm="2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6143-1024x768-reflectio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1">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79388" y="298450"/>
            <a:ext cx="8785225" cy="5245100"/>
          </a:xfrm>
          <a:prstGeom prst="rect">
            <a:avLst/>
          </a:prstGeom>
          <a:solidFill>
            <a:schemeClr val="accent3">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95288" y="536575"/>
            <a:ext cx="8353425" cy="4762500"/>
          </a:xfrm>
          <a:prstGeom prst="rect">
            <a:avLst/>
          </a:prstGeom>
          <a:solidFill>
            <a:schemeClr val="accent3">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683568" y="4873724"/>
            <a:ext cx="741682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hay otras muchas poblaciones que merece la pena conocer  y descubrir, como por ejemplo Puerto Nariño.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8000">
        <p14:gallery dir="l"/>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16" presetClass="exit" presetSubtype="42" fill="hold" nodeType="withEffect">
                                  <p:stCondLst>
                                    <p:cond delay="0"/>
                                  </p:stCondLst>
                                  <p:childTnLst>
                                    <p:animEffect transition="out" filter="barn(outHorizontal)">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3"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horizontal)">
                                      <p:cBhvr>
                                        <p:cTn id="16" dur="3000"/>
                                        <p:tgtEl>
                                          <p:spTgt spid="4"/>
                                        </p:tgtEl>
                                      </p:cBhvr>
                                    </p:animEffect>
                                  </p:childTnLst>
                                </p:cTn>
                              </p:par>
                              <p:par>
                                <p:cTn id="17" presetID="42"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4000"/>
                                        <p:tgtEl>
                                          <p:spTgt spid="4"/>
                                        </p:tgtEl>
                                      </p:cBhvr>
                                    </p:animEffect>
                                    <p:anim calcmode="lin" valueType="num">
                                      <p:cBhvr>
                                        <p:cTn id="20" dur="4000" fill="hold"/>
                                        <p:tgtEl>
                                          <p:spTgt spid="4"/>
                                        </p:tgtEl>
                                        <p:attrNameLst>
                                          <p:attrName>ppt_x</p:attrName>
                                        </p:attrNameLst>
                                      </p:cBhvr>
                                      <p:tavLst>
                                        <p:tav tm="0">
                                          <p:val>
                                            <p:strVal val="#ppt_x"/>
                                          </p:val>
                                        </p:tav>
                                        <p:tav tm="100000">
                                          <p:val>
                                            <p:strVal val="#ppt_x"/>
                                          </p:val>
                                        </p:tav>
                                      </p:tavLst>
                                    </p:anim>
                                    <p:anim calcmode="lin" valueType="num">
                                      <p:cBhvr>
                                        <p:cTn id="21" dur="400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1233-svetik.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lumMod val="9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accent3">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467544"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de las mejores formas, o al menos de las más originales, para descubrir la selva amazónica es internarte en ella. Muchas empresas ofrecen excursiones para descubrir los tesoros que esconde.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gallery dir="l"/>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nodeType="withEffect">
                                  <p:stCondLst>
                                    <p:cond delay="0"/>
                                  </p:stCondLst>
                                  <p:childTnLst>
                                    <p:anim calcmode="lin" valueType="num">
                                      <p:cBhvr>
                                        <p:cTn id="6" dur="4000"/>
                                        <p:tgtEl>
                                          <p:spTgt spid="5"/>
                                        </p:tgtEl>
                                        <p:attrNameLst>
                                          <p:attrName>ppt_h</p:attrName>
                                        </p:attrNameLst>
                                      </p:cBhvr>
                                      <p:tavLst>
                                        <p:tav tm="0">
                                          <p:val>
                                            <p:strVal val="ppt_h"/>
                                          </p:val>
                                        </p:tav>
                                        <p:tav tm="100000">
                                          <p:val>
                                            <p:strVal val="ppt_h"/>
                                          </p:val>
                                        </p:tav>
                                      </p:tavLst>
                                    </p:anim>
                                    <p:anim calcmode="lin" valueType="num">
                                      <p:cBhvr>
                                        <p:cTn id="7" dur="4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3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19" presetClass="exit" presetSubtype="10" fill="hold" nodeType="withEffect">
                                  <p:stCondLst>
                                    <p:cond delay="100"/>
                                  </p:stCondLst>
                                  <p:childTnLst>
                                    <p:anim calcmode="lin" valueType="num">
                                      <p:cBhvr>
                                        <p:cTn id="13" dur="4000"/>
                                        <p:tgtEl>
                                          <p:spTgt spid="6"/>
                                        </p:tgtEl>
                                        <p:attrNameLst>
                                          <p:attrName>ppt_h</p:attrName>
                                        </p:attrNameLst>
                                      </p:cBhvr>
                                      <p:tavLst>
                                        <p:tav tm="0">
                                          <p:val>
                                            <p:strVal val="ppt_h"/>
                                          </p:val>
                                        </p:tav>
                                        <p:tav tm="100000">
                                          <p:val>
                                            <p:strVal val="ppt_h"/>
                                          </p:val>
                                        </p:tav>
                                      </p:tavLst>
                                    </p:anim>
                                    <p:anim calcmode="lin" valueType="num">
                                      <p:cBhvr>
                                        <p:cTn id="14" dur="4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 dur="1" fill="hold">
                                          <p:stCondLst>
                                            <p:cond delay="3999"/>
                                          </p:stCondLst>
                                        </p:cTn>
                                        <p:tgtEl>
                                          <p:spTgt spid="6"/>
                                        </p:tgtEl>
                                        <p:attrNameLst>
                                          <p:attrName>style.visibility</p:attrName>
                                        </p:attrNameLst>
                                      </p:cBhvr>
                                      <p:to>
                                        <p:strVal val="hidden"/>
                                      </p:to>
                                    </p:set>
                                  </p:childTnLst>
                                </p:cTn>
                              </p:par>
                              <p:par>
                                <p:cTn id="16" presetID="13" presetClass="exit" presetSubtype="32" fill="hold" nodeType="withEffect">
                                  <p:stCondLst>
                                    <p:cond delay="100"/>
                                  </p:stCondLst>
                                  <p:childTnLst>
                                    <p:animEffect transition="out" filter="plus(out)">
                                      <p:cBhvr>
                                        <p:cTn id="17" dur="4000"/>
                                        <p:tgtEl>
                                          <p:spTgt spid="6"/>
                                        </p:tgtEl>
                                      </p:cBhvr>
                                    </p:animEffect>
                                    <p:set>
                                      <p:cBhvr>
                                        <p:cTn id="18" dur="1" fill="hold">
                                          <p:stCondLst>
                                            <p:cond delay="3999"/>
                                          </p:stCondLst>
                                        </p:cTn>
                                        <p:tgtEl>
                                          <p:spTgt spid="6"/>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fltVal val="0"/>
                                          </p:val>
                                        </p:tav>
                                        <p:tav tm="100000">
                                          <p:val>
                                            <p:strVal val="#ppt_w"/>
                                          </p:val>
                                        </p:tav>
                                      </p:tavLst>
                                    </p:anim>
                                    <p:anim calcmode="lin" valueType="num">
                                      <p:cBhvr>
                                        <p:cTn id="22" dur="4000" fill="hold"/>
                                        <p:tgtEl>
                                          <p:spTgt spid="4"/>
                                        </p:tgtEl>
                                        <p:attrNameLst>
                                          <p:attrName>ppt_h</p:attrName>
                                        </p:attrNameLst>
                                      </p:cBhvr>
                                      <p:tavLst>
                                        <p:tav tm="0">
                                          <p:val>
                                            <p:strVal val="#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4000"/>
                                        <p:tgtEl>
                                          <p:spTgt spid="4"/>
                                        </p:tgtEl>
                                      </p:cBhvr>
                                    </p:animEffect>
                                  </p:childTnLst>
                                </p:cTn>
                              </p:par>
                            </p:childTnLst>
                          </p:cTn>
                        </p:par>
                        <p:par>
                          <p:cTn id="26" fill="hold">
                            <p:stCondLst>
                              <p:cond delay="41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Content Placeholder 14" descr="a1.JPG"/>
          <p:cNvPicPr>
            <a:picLocks noGrp="1" noChangeAspect="1"/>
          </p:cNvPicPr>
          <p:nvPr>
            <p:ph idx="1"/>
          </p:nvPr>
        </p:nvPicPr>
        <p:blipFill>
          <a:blip r:embed="rId2" cstate="print"/>
          <a:srcRect r="50000" b="50000"/>
          <a:stretch>
            <a:fillRect/>
          </a:stretch>
        </p:blipFill>
        <p:spPr>
          <a:xfrm>
            <a:off x="0" y="0"/>
            <a:ext cx="4572000" cy="2857500"/>
          </a:xfrm>
        </p:spPr>
      </p:pic>
      <p:pic>
        <p:nvPicPr>
          <p:cNvPr id="16" name="Picture 15" descr="a2.JPG"/>
          <p:cNvPicPr>
            <a:picLocks noChangeAspect="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17" name="Picture 16" descr="a3.JPG"/>
          <p:cNvPicPr>
            <a:picLocks noChangeAspect="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19" name="Picture 18" descr="a4.JPG"/>
          <p:cNvPicPr>
            <a:picLocks noChangeAspect="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sp>
        <p:nvSpPr>
          <p:cNvPr id="6" name="5 CuadroTexto"/>
          <p:cNvSpPr txBox="1"/>
          <p:nvPr/>
        </p:nvSpPr>
        <p:spPr>
          <a:xfrm>
            <a:off x="251520"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ejemplo de esas empresas que nos ofertan esta actividad es </a:t>
            </a:r>
            <a:r>
              <a:rPr lang="es-ES" i="1" dirty="0" err="1" smtClean="0">
                <a:effectLst>
                  <a:glow rad="101600">
                    <a:srgbClr val="C00000">
                      <a:alpha val="60000"/>
                    </a:srgbClr>
                  </a:glow>
                  <a:outerShdw blurRad="38100" dist="38100" dir="2700000" algn="tl">
                    <a:srgbClr val="000000">
                      <a:alpha val="43137"/>
                    </a:srgbClr>
                  </a:outerShdw>
                </a:effectLst>
              </a:rPr>
              <a:t>Hipilandia</a:t>
            </a:r>
            <a:r>
              <a:rPr lang="es-ES" i="1" dirty="0" smtClean="0">
                <a:effectLst>
                  <a:glow rad="101600">
                    <a:srgbClr val="C00000">
                      <a:alpha val="60000"/>
                    </a:srgbClr>
                  </a:glow>
                  <a:outerShdw blurRad="38100" dist="38100" dir="2700000" algn="tl">
                    <a:srgbClr val="000000">
                      <a:alpha val="43137"/>
                    </a:srgbClr>
                  </a:outerShdw>
                </a:effectLst>
              </a:rPr>
              <a:t> Eco Park, un hotel en medio de la Reserva Natural Victoria </a:t>
            </a:r>
            <a:r>
              <a:rPr lang="es-ES" i="1" dirty="0" err="1" smtClean="0">
                <a:effectLst>
                  <a:glow rad="101600">
                    <a:srgbClr val="C00000">
                      <a:alpha val="60000"/>
                    </a:srgbClr>
                  </a:glow>
                  <a:outerShdw blurRad="38100" dist="38100" dir="2700000" algn="tl">
                    <a:srgbClr val="000000">
                      <a:alpha val="43137"/>
                    </a:srgbClr>
                  </a:outerShdw>
                </a:effectLst>
              </a:rPr>
              <a:t>Reggia</a:t>
            </a:r>
            <a:r>
              <a:rPr lang="es-ES" i="1" dirty="0" smtClean="0">
                <a:effectLst>
                  <a:glow rad="101600">
                    <a:srgbClr val="C00000">
                      <a:alpha val="60000"/>
                    </a:srgbClr>
                  </a:glow>
                  <a:outerShdw blurRad="38100" dist="38100" dir="2700000" algn="tl">
                    <a:srgbClr val="000000">
                      <a:alpha val="43137"/>
                    </a:srgbClr>
                  </a:outerShdw>
                </a:effectLst>
              </a:rPr>
              <a:t>, a unos 20 minutos de la ciudad de Leticia.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gallery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slide(fromBottom)">
                                      <p:cBhvr>
                                        <p:cTn id="7" dur="4000"/>
                                        <p:tgtEl>
                                          <p:spTgt spid="15"/>
                                        </p:tgtEl>
                                      </p:cBhvr>
                                    </p:animEffect>
                                  </p:childTnLst>
                                </p:cTn>
                              </p:par>
                              <p:par>
                                <p:cTn id="8" presetID="12" presetClass="entr" presetSubtype="8"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slide(fromLeft)">
                                      <p:cBhvr>
                                        <p:cTn id="10" dur="3000"/>
                                        <p:tgtEl>
                                          <p:spTgt spid="16"/>
                                        </p:tgtEl>
                                      </p:cBhvr>
                                    </p:animEffect>
                                  </p:childTnLst>
                                </p:cTn>
                              </p:par>
                              <p:par>
                                <p:cTn id="11" presetID="12" presetClass="entr" presetSubtype="1"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slide(fromTop)">
                                      <p:cBhvr>
                                        <p:cTn id="13" dur="4000"/>
                                        <p:tgtEl>
                                          <p:spTgt spid="19"/>
                                        </p:tgtEl>
                                      </p:cBhvr>
                                    </p:animEffect>
                                  </p:childTnLst>
                                </p:cTn>
                              </p:par>
                              <p:par>
                                <p:cTn id="14" presetID="12" presetClass="entr" presetSubtype="2"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slide(fromRight)">
                                      <p:cBhvr>
                                        <p:cTn id="16" dur="3000"/>
                                        <p:tgtEl>
                                          <p:spTgt spid="17"/>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1.JPG"/>
          <p:cNvPicPr>
            <a:picLocks noGrp="1" noChangeAspect="1"/>
          </p:cNvPicPr>
          <p:nvPr>
            <p:ph idx="1"/>
          </p:nvPr>
        </p:nvPicPr>
        <p:blipFill>
          <a:blip r:embed="rId2" cstate="print"/>
          <a:srcRect b="65120"/>
          <a:stretch>
            <a:fillRect/>
          </a:stretch>
        </p:blipFill>
        <p:spPr>
          <a:xfrm>
            <a:off x="0" y="0"/>
            <a:ext cx="9144000" cy="1993900"/>
          </a:xfrm>
        </p:spPr>
      </p:pic>
      <p:pic>
        <p:nvPicPr>
          <p:cNvPr id="8" name="Picture 7" descr="a2.JPG"/>
          <p:cNvPicPr>
            <a:picLocks noChangeAspect="1"/>
          </p:cNvPicPr>
          <p:nvPr/>
        </p:nvPicPr>
        <p:blipFill>
          <a:blip r:embed="rId2" cstate="print"/>
          <a:srcRect t="34880" b="31100"/>
          <a:stretch>
            <a:fillRect/>
          </a:stretch>
        </p:blipFill>
        <p:spPr bwMode="auto">
          <a:xfrm>
            <a:off x="0" y="1993900"/>
            <a:ext cx="9144000" cy="1943100"/>
          </a:xfrm>
          <a:prstGeom prst="rect">
            <a:avLst/>
          </a:prstGeom>
          <a:noFill/>
          <a:ln w="9525">
            <a:noFill/>
            <a:miter lim="800000"/>
            <a:headEnd/>
            <a:tailEnd/>
          </a:ln>
        </p:spPr>
      </p:pic>
      <p:pic>
        <p:nvPicPr>
          <p:cNvPr id="9" name="Picture 8" descr="a3.JPG"/>
          <p:cNvPicPr>
            <a:picLocks noChangeAspect="1"/>
          </p:cNvPicPr>
          <p:nvPr/>
        </p:nvPicPr>
        <p:blipFill>
          <a:blip r:embed="rId2" cstate="print"/>
          <a:srcRect t="68900"/>
          <a:stretch>
            <a:fillRect/>
          </a:stretch>
        </p:blipFill>
        <p:spPr bwMode="auto">
          <a:xfrm>
            <a:off x="0" y="3937000"/>
            <a:ext cx="9144000" cy="1778000"/>
          </a:xfrm>
          <a:prstGeom prst="rect">
            <a:avLst/>
          </a:prstGeom>
          <a:noFill/>
          <a:ln w="9525">
            <a:noFill/>
            <a:miter lim="800000"/>
            <a:headEnd/>
            <a:tailEnd/>
          </a:ln>
        </p:spPr>
      </p:pic>
      <p:sp>
        <p:nvSpPr>
          <p:cNvPr id="5" name="4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dormir, ofrecen unas hamacas que podremos colocar en algunas zonas techadas del complejo hotelero. Esto es especialmente importante, sobre todo si vamos en época de lluvias.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gallery dir="l"/>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2500" fill="hold"/>
                                        <p:tgtEl>
                                          <p:spTgt spid="8"/>
                                        </p:tgtEl>
                                        <p:attrNameLst>
                                          <p:attrName>ppt_w</p:attrName>
                                        </p:attrNameLst>
                                      </p:cBhvr>
                                      <p:tavLst>
                                        <p:tav tm="0">
                                          <p:val>
                                            <p:fltVal val="0"/>
                                          </p:val>
                                        </p:tav>
                                        <p:tav tm="100000">
                                          <p:val>
                                            <p:strVal val="#ppt_w"/>
                                          </p:val>
                                        </p:tav>
                                      </p:tavLst>
                                    </p:anim>
                                    <p:anim calcmode="lin" valueType="num">
                                      <p:cBhvr>
                                        <p:cTn id="8" dur="2500" fill="hold"/>
                                        <p:tgtEl>
                                          <p:spTgt spid="8"/>
                                        </p:tgtEl>
                                        <p:attrNameLst>
                                          <p:attrName>ppt_h</p:attrName>
                                        </p:attrNameLst>
                                      </p:cBhvr>
                                      <p:tavLst>
                                        <p:tav tm="0">
                                          <p:val>
                                            <p:fltVal val="0"/>
                                          </p:val>
                                        </p:tav>
                                        <p:tav tm="100000">
                                          <p:val>
                                            <p:strVal val="#ppt_h"/>
                                          </p:val>
                                        </p:tav>
                                      </p:tavLst>
                                    </p:anim>
                                  </p:childTnLst>
                                </p:cTn>
                              </p:par>
                            </p:childTnLst>
                          </p:cTn>
                        </p:par>
                        <p:par>
                          <p:cTn id="9" fill="hold">
                            <p:stCondLst>
                              <p:cond delay="2500"/>
                            </p:stCondLst>
                            <p:childTnLst>
                              <p:par>
                                <p:cTn id="10" presetID="17" presetClass="entr" presetSubtype="4"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2000" fill="hold"/>
                                        <p:tgtEl>
                                          <p:spTgt spid="6"/>
                                        </p:tgtEl>
                                        <p:attrNameLst>
                                          <p:attrName>ppt_x</p:attrName>
                                        </p:attrNameLst>
                                      </p:cBhvr>
                                      <p:tavLst>
                                        <p:tav tm="0">
                                          <p:val>
                                            <p:strVal val="#ppt_x"/>
                                          </p:val>
                                        </p:tav>
                                        <p:tav tm="100000">
                                          <p:val>
                                            <p:strVal val="#ppt_x"/>
                                          </p:val>
                                        </p:tav>
                                      </p:tavLst>
                                    </p:anim>
                                    <p:anim calcmode="lin" valueType="num">
                                      <p:cBhvr>
                                        <p:cTn id="13" dur="2000" fill="hold"/>
                                        <p:tgtEl>
                                          <p:spTgt spid="6"/>
                                        </p:tgtEl>
                                        <p:attrNameLst>
                                          <p:attrName>ppt_y</p:attrName>
                                        </p:attrNameLst>
                                      </p:cBhvr>
                                      <p:tavLst>
                                        <p:tav tm="0">
                                          <p:val>
                                            <p:strVal val="#ppt_y+#ppt_h/2"/>
                                          </p:val>
                                        </p:tav>
                                        <p:tav tm="100000">
                                          <p:val>
                                            <p:strVal val="#ppt_y"/>
                                          </p:val>
                                        </p:tav>
                                      </p:tavLst>
                                    </p:anim>
                                    <p:anim calcmode="lin" valueType="num">
                                      <p:cBhvr>
                                        <p:cTn id="14" dur="2000" fill="hold"/>
                                        <p:tgtEl>
                                          <p:spTgt spid="6"/>
                                        </p:tgtEl>
                                        <p:attrNameLst>
                                          <p:attrName>ppt_w</p:attrName>
                                        </p:attrNameLst>
                                      </p:cBhvr>
                                      <p:tavLst>
                                        <p:tav tm="0">
                                          <p:val>
                                            <p:strVal val="#ppt_w"/>
                                          </p:val>
                                        </p:tav>
                                        <p:tav tm="100000">
                                          <p:val>
                                            <p:strVal val="#ppt_w"/>
                                          </p:val>
                                        </p:tav>
                                      </p:tavLst>
                                    </p:anim>
                                    <p:anim calcmode="lin" valueType="num">
                                      <p:cBhvr>
                                        <p:cTn id="15" dur="2000" fill="hold"/>
                                        <p:tgtEl>
                                          <p:spTgt spid="6"/>
                                        </p:tgtEl>
                                        <p:attrNameLst>
                                          <p:attrName>ppt_h</p:attrName>
                                        </p:attrNameLst>
                                      </p:cBhvr>
                                      <p:tavLst>
                                        <p:tav tm="0">
                                          <p:val>
                                            <p:fltVal val="0"/>
                                          </p:val>
                                        </p:tav>
                                        <p:tav tm="100000">
                                          <p:val>
                                            <p:strVal val="#ppt_h"/>
                                          </p:val>
                                        </p:tav>
                                      </p:tavLst>
                                    </p:anim>
                                  </p:childTnLst>
                                </p:cTn>
                              </p:par>
                              <p:par>
                                <p:cTn id="16" presetID="17" presetClass="entr" presetSubtype="1"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3000" fill="hold"/>
                                        <p:tgtEl>
                                          <p:spTgt spid="9"/>
                                        </p:tgtEl>
                                        <p:attrNameLst>
                                          <p:attrName>ppt_x</p:attrName>
                                        </p:attrNameLst>
                                      </p:cBhvr>
                                      <p:tavLst>
                                        <p:tav tm="0">
                                          <p:val>
                                            <p:strVal val="#ppt_x"/>
                                          </p:val>
                                        </p:tav>
                                        <p:tav tm="100000">
                                          <p:val>
                                            <p:strVal val="#ppt_x"/>
                                          </p:val>
                                        </p:tav>
                                      </p:tavLst>
                                    </p:anim>
                                    <p:anim calcmode="lin" valueType="num">
                                      <p:cBhvr>
                                        <p:cTn id="19" dur="3000" fill="hold"/>
                                        <p:tgtEl>
                                          <p:spTgt spid="9"/>
                                        </p:tgtEl>
                                        <p:attrNameLst>
                                          <p:attrName>ppt_y</p:attrName>
                                        </p:attrNameLst>
                                      </p:cBhvr>
                                      <p:tavLst>
                                        <p:tav tm="0">
                                          <p:val>
                                            <p:strVal val="#ppt_y-#ppt_h/2"/>
                                          </p:val>
                                        </p:tav>
                                        <p:tav tm="100000">
                                          <p:val>
                                            <p:strVal val="#ppt_y"/>
                                          </p:val>
                                        </p:tav>
                                      </p:tavLst>
                                    </p:anim>
                                    <p:anim calcmode="lin" valueType="num">
                                      <p:cBhvr>
                                        <p:cTn id="20" dur="3000" fill="hold"/>
                                        <p:tgtEl>
                                          <p:spTgt spid="9"/>
                                        </p:tgtEl>
                                        <p:attrNameLst>
                                          <p:attrName>ppt_w</p:attrName>
                                        </p:attrNameLst>
                                      </p:cBhvr>
                                      <p:tavLst>
                                        <p:tav tm="0">
                                          <p:val>
                                            <p:strVal val="#ppt_w"/>
                                          </p:val>
                                        </p:tav>
                                        <p:tav tm="100000">
                                          <p:val>
                                            <p:strVal val="#ppt_w"/>
                                          </p:val>
                                        </p:tav>
                                      </p:tavLst>
                                    </p:anim>
                                    <p:anim calcmode="lin" valueType="num">
                                      <p:cBhvr>
                                        <p:cTn id="21" dur="3000" fill="hold"/>
                                        <p:tgtEl>
                                          <p:spTgt spid="9"/>
                                        </p:tgtEl>
                                        <p:attrNameLst>
                                          <p:attrName>ppt_h</p:attrName>
                                        </p:attrNameLst>
                                      </p:cBhvr>
                                      <p:tavLst>
                                        <p:tav tm="0">
                                          <p:val>
                                            <p:fltVal val="0"/>
                                          </p:val>
                                        </p:tav>
                                        <p:tav tm="100000">
                                          <p:val>
                                            <p:strVal val="#ppt_h"/>
                                          </p:val>
                                        </p:tav>
                                      </p:tavLst>
                                    </p:anim>
                                  </p:childTnLst>
                                </p:cTn>
                              </p:par>
                            </p:childTnLst>
                          </p:cTn>
                        </p:par>
                        <p:par>
                          <p:cTn id="22" fill="hold">
                            <p:stCondLst>
                              <p:cond delay="5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jpg"/>
          <p:cNvPicPr>
            <a:picLocks noChangeAspect="1"/>
          </p:cNvPicPr>
          <p:nvPr/>
        </p:nvPicPr>
        <p:blipFill>
          <a:blip r:embed="rId2" cstate="print"/>
          <a:srcRect/>
          <a:stretch>
            <a:fillRect/>
          </a:stretch>
        </p:blipFill>
        <p:spPr bwMode="auto">
          <a:xfrm>
            <a:off x="1547813" y="0"/>
            <a:ext cx="6048375" cy="5715000"/>
          </a:xfrm>
          <a:prstGeom prst="rect">
            <a:avLst/>
          </a:prstGeom>
          <a:noFill/>
          <a:ln w="9525">
            <a:noFill/>
            <a:miter lim="800000"/>
            <a:headEnd/>
            <a:tailEnd/>
          </a:ln>
        </p:spPr>
      </p:pic>
      <p:sp>
        <p:nvSpPr>
          <p:cNvPr id="5" name="4 Rectángulo"/>
          <p:cNvSpPr/>
          <p:nvPr/>
        </p:nvSpPr>
        <p:spPr>
          <a:xfrm>
            <a:off x="0" y="0"/>
            <a:ext cx="1547813" cy="5715000"/>
          </a:xfrm>
          <a:prstGeom prst="rect">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8286750" y="0"/>
            <a:ext cx="857250" cy="5715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1547813" y="0"/>
            <a:ext cx="6048375" cy="5715000"/>
          </a:xfrm>
          <a:prstGeom prst="rect">
            <a:avLst/>
          </a:prstGeom>
          <a:solidFill>
            <a:schemeClr val="accent3">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547813" y="0"/>
            <a:ext cx="6048375" cy="5715000"/>
          </a:xfrm>
          <a:prstGeom prst="rect">
            <a:avLst/>
          </a:prstGeom>
          <a:solidFill>
            <a:schemeClr val="accent3">
              <a:lumMod val="60000"/>
              <a:lumOff val="40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7596188" y="0"/>
            <a:ext cx="1547812" cy="5715000"/>
          </a:xfrm>
          <a:prstGeom prst="rect">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251520"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Antes de que llegue la noche, podemos descubrir lo que rodea al hotel, naturaleza en estado puro, y disfrutar del atardecer que, sin duda, será único (¡no todos los días se ve la caída del sol desde el Amazonas!)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gallery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plus(in)">
                                      <p:cBhvr>
                                        <p:cTn id="10" dur="3000"/>
                                        <p:tgtEl>
                                          <p:spTgt spid="9"/>
                                        </p:tgtEl>
                                      </p:cBhvr>
                                    </p:animEffect>
                                  </p:childTnLst>
                                </p:cTn>
                              </p:par>
                              <p:par>
                                <p:cTn id="11" presetID="13"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xit" presetSubtype="32" fill="hold" nodeType="withEffect">
                                  <p:stCondLst>
                                    <p:cond delay="0"/>
                                  </p:stCondLst>
                                  <p:childTnLst>
                                    <p:animEffect transition="out" filter="plus(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3" presetClass="exit" presetSubtype="32" fill="hold" nodeType="withEffect">
                                  <p:stCondLst>
                                    <p:cond delay="0"/>
                                  </p:stCondLst>
                                  <p:childTnLst>
                                    <p:animEffect transition="out" filter="plus(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childTnLst>
                                </p:cTn>
                              </p:par>
                              <p:par>
                                <p:cTn id="24" presetID="4" presetClass="entr" presetSubtype="1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ox(in)">
                                      <p:cBhvr>
                                        <p:cTn id="26" dur="3000"/>
                                        <p:tgtEl>
                                          <p:spTgt spid="4"/>
                                        </p:tgtEl>
                                      </p:cBhvr>
                                    </p:animEffect>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1"/>
                                          </p:val>
                                        </p:tav>
                                        <p:tav tm="100000">
                                          <p:val>
                                            <p:strVal val="#ppt_x"/>
                                          </p:val>
                                        </p:tav>
                                      </p:tavLst>
                                    </p:anim>
                                    <p:anim calcmode="lin" valueType="num">
                                      <p:cBhvr>
                                        <p:cTn id="3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626259730_1f0c6bde93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3">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79388" y="157163"/>
            <a:ext cx="8785225" cy="5400675"/>
          </a:xfrm>
          <a:prstGeom prst="rect">
            <a:avLst/>
          </a:prstGeom>
          <a:solidFill>
            <a:schemeClr val="accent3">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68313" y="336550"/>
            <a:ext cx="8280400" cy="4981575"/>
          </a:xfrm>
          <a:prstGeom prst="rect">
            <a:avLst/>
          </a:prstGeom>
          <a:solidFill>
            <a:schemeClr val="tx2">
              <a:lumMod val="90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611560" y="4873724"/>
            <a:ext cx="734481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la llegada de la noche quizás llegue el momento más turbio de la experiencia. Con la falta de luz, los sentidos se agudizan.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8000">
        <p:wheel spokes="1"/>
      </p:transition>
    </mc:Choice>
    <mc:Fallback xmlns="">
      <p:transition spd="slow" advTm="18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8" presetClass="exit" presetSubtype="12" fill="hold" nodeType="withEffect">
                                  <p:stCondLst>
                                    <p:cond delay="0"/>
                                  </p:stCondLst>
                                  <p:childTnLst>
                                    <p:animEffect transition="out" filter="strips(downLef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8" presetClass="exit" presetSubtype="6" fill="hold" nodeType="withEffect">
                                  <p:stCondLst>
                                    <p:cond delay="0"/>
                                  </p:stCondLst>
                                  <p:childTnLst>
                                    <p:animEffect transition="out" filter="strips(downRigh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6" presetClass="entr" presetSubtype="4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Horizontal)">
                                      <p:cBhvr>
                                        <p:cTn id="16" dur="3000"/>
                                        <p:tgtEl>
                                          <p:spTgt spid="4"/>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5151-svetik.jpg"/>
          <p:cNvPicPr>
            <a:picLocks noChangeAspect="1"/>
          </p:cNvPicPr>
          <p:nvPr/>
        </p:nvPicPr>
        <p:blipFill>
          <a:blip r:embed="rId2" cstate="print"/>
          <a:srcRect/>
          <a:stretch>
            <a:fillRect/>
          </a:stretch>
        </p:blipFill>
        <p:spPr bwMode="auto">
          <a:xfrm>
            <a:off x="0" y="0"/>
            <a:ext cx="9144000" cy="5694363"/>
          </a:xfrm>
          <a:prstGeom prst="rect">
            <a:avLst/>
          </a:prstGeom>
          <a:noFill/>
          <a:ln w="9525">
            <a:noFill/>
            <a:miter lim="800000"/>
            <a:headEnd/>
            <a:tailEnd/>
          </a:ln>
        </p:spPr>
      </p:pic>
      <p:sp>
        <p:nvSpPr>
          <p:cNvPr id="5" name="4 Rectángulo"/>
          <p:cNvSpPr/>
          <p:nvPr/>
        </p:nvSpPr>
        <p:spPr>
          <a:xfrm>
            <a:off x="0" y="0"/>
            <a:ext cx="1357313" cy="5715000"/>
          </a:xfrm>
          <a:prstGeom prst="rect">
            <a:avLst/>
          </a:prstGeom>
          <a:solidFill>
            <a:schemeClr val="accent3">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357313" y="0"/>
            <a:ext cx="1357312" cy="5715000"/>
          </a:xfrm>
          <a:prstGeom prst="rect">
            <a:avLst/>
          </a:prstGeom>
          <a:solidFill>
            <a:schemeClr val="accent3">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2714625" y="0"/>
            <a:ext cx="1357313" cy="5715000"/>
          </a:xfrm>
          <a:prstGeom prst="rect">
            <a:avLst/>
          </a:prstGeom>
          <a:solidFill>
            <a:schemeClr val="accent3">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4071938" y="0"/>
            <a:ext cx="1357312" cy="5715000"/>
          </a:xfrm>
          <a:prstGeom prst="rect">
            <a:avLst/>
          </a:prstGeom>
          <a:solidFill>
            <a:schemeClr val="accent3">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5429250" y="0"/>
            <a:ext cx="1357313" cy="5715000"/>
          </a:xfrm>
          <a:prstGeom prst="rect">
            <a:avLst/>
          </a:prstGeom>
          <a:solidFill>
            <a:schemeClr val="accent3">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6786563" y="0"/>
            <a:ext cx="1214437" cy="5715000"/>
          </a:xfrm>
          <a:prstGeom prst="rect">
            <a:avLst/>
          </a:prstGeom>
          <a:solidFill>
            <a:schemeClr val="accent3">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8001000" y="0"/>
            <a:ext cx="1143000" cy="5715000"/>
          </a:xfrm>
          <a:prstGeom prst="rect">
            <a:avLst/>
          </a:prstGeom>
          <a:solidFill>
            <a:schemeClr val="accent3">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más mínimo ruido retumba en nosotros, y es bastante normal sentir miedo. Pero no hay nada que temer. Sólo utilizad repelente de mosquitos y preparaos para disfrutar de la noche.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wheel spokes="1"/>
      </p:transition>
    </mc:Choice>
    <mc:Fallback xmlns="">
      <p:transition spd="slow" advTm="22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nodeType="withEffect">
                                  <p:stCondLst>
                                    <p:cond delay="0"/>
                                  </p:stCondLst>
                                  <p:childTnLst>
                                    <p:anim calcmode="lin" valueType="num">
                                      <p:cBhvr>
                                        <p:cTn id="6" dur="3000"/>
                                        <p:tgtEl>
                                          <p:spTgt spid="5"/>
                                        </p:tgtEl>
                                        <p:attrNameLst>
                                          <p:attrName>ppt_h</p:attrName>
                                        </p:attrNameLst>
                                      </p:cBhvr>
                                      <p:tavLst>
                                        <p:tav tm="0">
                                          <p:val>
                                            <p:strVal val="ppt_h"/>
                                          </p:val>
                                        </p:tav>
                                        <p:tav tm="100000">
                                          <p:val>
                                            <p:strVal val="ppt_h"/>
                                          </p:val>
                                        </p:tav>
                                      </p:tavLst>
                                    </p:anim>
                                    <p:anim calcmode="lin" valueType="num">
                                      <p:cBhvr>
                                        <p:cTn id="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3000"/>
                                        <p:tgtEl>
                                          <p:spTgt spid="6"/>
                                        </p:tgtEl>
                                        <p:attrNameLst>
                                          <p:attrName>ppt_h</p:attrName>
                                        </p:attrNameLst>
                                      </p:cBhvr>
                                      <p:tavLst>
                                        <p:tav tm="0">
                                          <p:val>
                                            <p:strVal val="ppt_h"/>
                                          </p:val>
                                        </p:tav>
                                        <p:tav tm="100000">
                                          <p:val>
                                            <p:strVal val="ppt_h"/>
                                          </p:val>
                                        </p:tav>
                                      </p:tavLst>
                                    </p:anim>
                                    <p:anim calcmode="lin" valueType="num">
                                      <p:cBhvr>
                                        <p:cTn id="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2999"/>
                                          </p:stCondLst>
                                        </p:cTn>
                                        <p:tgtEl>
                                          <p:spTgt spid="6"/>
                                        </p:tgtEl>
                                        <p:attrNameLst>
                                          <p:attrName>style.visibility</p:attrName>
                                        </p:attrNameLst>
                                      </p:cBhvr>
                                      <p:to>
                                        <p:strVal val="hidden"/>
                                      </p:to>
                                    </p:set>
                                  </p:childTnLst>
                                </p:cTn>
                              </p:par>
                              <p:par>
                                <p:cTn id="13" presetID="19" presetClass="exit" presetSubtype="10" fill="hold" nodeType="withEffect">
                                  <p:stCondLst>
                                    <p:cond delay="0"/>
                                  </p:stCondLst>
                                  <p:childTnLst>
                                    <p:anim calcmode="lin" valueType="num">
                                      <p:cBhvr>
                                        <p:cTn id="14" dur="3000"/>
                                        <p:tgtEl>
                                          <p:spTgt spid="7"/>
                                        </p:tgtEl>
                                        <p:attrNameLst>
                                          <p:attrName>ppt_h</p:attrName>
                                        </p:attrNameLst>
                                      </p:cBhvr>
                                      <p:tavLst>
                                        <p:tav tm="0">
                                          <p:val>
                                            <p:strVal val="ppt_h"/>
                                          </p:val>
                                        </p:tav>
                                        <p:tav tm="100000">
                                          <p:val>
                                            <p:strVal val="ppt_h"/>
                                          </p:val>
                                        </p:tav>
                                      </p:tavLst>
                                    </p:anim>
                                    <p:anim calcmode="lin" valueType="num">
                                      <p:cBhvr>
                                        <p:cTn id="1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2999"/>
                                          </p:stCondLst>
                                        </p:cTn>
                                        <p:tgtEl>
                                          <p:spTgt spid="7"/>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3000"/>
                                        <p:tgtEl>
                                          <p:spTgt spid="8"/>
                                        </p:tgtEl>
                                        <p:attrNameLst>
                                          <p:attrName>ppt_h</p:attrName>
                                        </p:attrNameLst>
                                      </p:cBhvr>
                                      <p:tavLst>
                                        <p:tav tm="0">
                                          <p:val>
                                            <p:strVal val="ppt_h"/>
                                          </p:val>
                                        </p:tav>
                                        <p:tav tm="100000">
                                          <p:val>
                                            <p:strVal val="ppt_h"/>
                                          </p:val>
                                        </p:tav>
                                      </p:tavLst>
                                    </p:anim>
                                    <p:anim calcmode="lin" valueType="num">
                                      <p:cBhvr>
                                        <p:cTn id="1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2999"/>
                                          </p:stCondLst>
                                        </p:cTn>
                                        <p:tgtEl>
                                          <p:spTgt spid="8"/>
                                        </p:tgtEl>
                                        <p:attrNameLst>
                                          <p:attrName>style.visibility</p:attrName>
                                        </p:attrNameLst>
                                      </p:cBhvr>
                                      <p:to>
                                        <p:strVal val="hidden"/>
                                      </p:to>
                                    </p:set>
                                  </p:childTnLst>
                                </p:cTn>
                              </p:par>
                              <p:par>
                                <p:cTn id="21" presetID="19" presetClass="exit" presetSubtype="10" fill="hold" nodeType="withEffect">
                                  <p:stCondLst>
                                    <p:cond delay="0"/>
                                  </p:stCondLst>
                                  <p:childTnLst>
                                    <p:anim calcmode="lin" valueType="num">
                                      <p:cBhvr>
                                        <p:cTn id="22" dur="3000"/>
                                        <p:tgtEl>
                                          <p:spTgt spid="9"/>
                                        </p:tgtEl>
                                        <p:attrNameLst>
                                          <p:attrName>ppt_h</p:attrName>
                                        </p:attrNameLst>
                                      </p:cBhvr>
                                      <p:tavLst>
                                        <p:tav tm="0">
                                          <p:val>
                                            <p:strVal val="ppt_h"/>
                                          </p:val>
                                        </p:tav>
                                        <p:tav tm="100000">
                                          <p:val>
                                            <p:strVal val="ppt_h"/>
                                          </p:val>
                                        </p:tav>
                                      </p:tavLst>
                                    </p:anim>
                                    <p:anim calcmode="lin" valueType="num">
                                      <p:cBhvr>
                                        <p:cTn id="2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2999"/>
                                          </p:stCondLst>
                                        </p:cTn>
                                        <p:tgtEl>
                                          <p:spTgt spid="9"/>
                                        </p:tgtEl>
                                        <p:attrNameLst>
                                          <p:attrName>style.visibility</p:attrName>
                                        </p:attrNameLst>
                                      </p:cBhvr>
                                      <p:to>
                                        <p:strVal val="hidden"/>
                                      </p:to>
                                    </p:set>
                                  </p:childTnLst>
                                </p:cTn>
                              </p:par>
                              <p:par>
                                <p:cTn id="25" presetID="19" presetClass="exit" presetSubtype="10" fill="hold" nodeType="withEffect">
                                  <p:stCondLst>
                                    <p:cond delay="0"/>
                                  </p:stCondLst>
                                  <p:childTnLst>
                                    <p:anim calcmode="lin" valueType="num">
                                      <p:cBhvr>
                                        <p:cTn id="26" dur="3000"/>
                                        <p:tgtEl>
                                          <p:spTgt spid="10"/>
                                        </p:tgtEl>
                                        <p:attrNameLst>
                                          <p:attrName>ppt_h</p:attrName>
                                        </p:attrNameLst>
                                      </p:cBhvr>
                                      <p:tavLst>
                                        <p:tav tm="0">
                                          <p:val>
                                            <p:strVal val="ppt_h"/>
                                          </p:val>
                                        </p:tav>
                                        <p:tav tm="100000">
                                          <p:val>
                                            <p:strVal val="ppt_h"/>
                                          </p:val>
                                        </p:tav>
                                      </p:tavLst>
                                    </p:anim>
                                    <p:anim calcmode="lin" valueType="num">
                                      <p:cBhvr>
                                        <p:cTn id="27"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2999"/>
                                          </p:stCondLst>
                                        </p:cTn>
                                        <p:tgtEl>
                                          <p:spTgt spid="10"/>
                                        </p:tgtEl>
                                        <p:attrNameLst>
                                          <p:attrName>style.visibility</p:attrName>
                                        </p:attrNameLst>
                                      </p:cBhvr>
                                      <p:to>
                                        <p:strVal val="hidden"/>
                                      </p:to>
                                    </p:set>
                                  </p:childTnLst>
                                </p:cTn>
                              </p:par>
                              <p:par>
                                <p:cTn id="29" presetID="19" presetClass="exit" presetSubtype="10" fill="hold" nodeType="withEffect">
                                  <p:stCondLst>
                                    <p:cond delay="0"/>
                                  </p:stCondLst>
                                  <p:childTnLst>
                                    <p:anim calcmode="lin" valueType="num">
                                      <p:cBhvr>
                                        <p:cTn id="30" dur="3000"/>
                                        <p:tgtEl>
                                          <p:spTgt spid="11"/>
                                        </p:tgtEl>
                                        <p:attrNameLst>
                                          <p:attrName>ppt_h</p:attrName>
                                        </p:attrNameLst>
                                      </p:cBhvr>
                                      <p:tavLst>
                                        <p:tav tm="0">
                                          <p:val>
                                            <p:strVal val="ppt_h"/>
                                          </p:val>
                                        </p:tav>
                                        <p:tav tm="100000">
                                          <p:val>
                                            <p:strVal val="ppt_h"/>
                                          </p:val>
                                        </p:tav>
                                      </p:tavLst>
                                    </p:anim>
                                    <p:anim calcmode="lin" valueType="num">
                                      <p:cBhvr>
                                        <p:cTn id="31"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 dur="1" fill="hold">
                                          <p:stCondLst>
                                            <p:cond delay="2999"/>
                                          </p:stCondLst>
                                        </p:cTn>
                                        <p:tgtEl>
                                          <p:spTgt spid="11"/>
                                        </p:tgtEl>
                                        <p:attrNameLst>
                                          <p:attrName>style.visibility</p:attrName>
                                        </p:attrNameLst>
                                      </p:cBhvr>
                                      <p:to>
                                        <p:strVal val="hidden"/>
                                      </p:to>
                                    </p:set>
                                  </p:childTnLst>
                                </p:cTn>
                              </p:par>
                              <p:par>
                                <p:cTn id="33" presetID="17" presetClass="entr" presetSubtype="1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p:val>
                                            <p:fltVal val="0"/>
                                          </p:val>
                                        </p:tav>
                                        <p:tav tm="100000">
                                          <p:val>
                                            <p:strVal val="#ppt_w"/>
                                          </p:val>
                                        </p:tav>
                                      </p:tavLst>
                                    </p:anim>
                                    <p:anim calcmode="lin" valueType="num">
                                      <p:cBhvr>
                                        <p:cTn id="36" dur="3000" fill="hold"/>
                                        <p:tgtEl>
                                          <p:spTgt spid="4"/>
                                        </p:tgtEl>
                                        <p:attrNameLst>
                                          <p:attrName>ppt_h</p:attrName>
                                        </p:attrNameLst>
                                      </p:cBhvr>
                                      <p:tavLst>
                                        <p:tav tm="0">
                                          <p:val>
                                            <p:strVal val="#ppt_h"/>
                                          </p:val>
                                        </p:tav>
                                        <p:tav tm="100000">
                                          <p:val>
                                            <p:strVal val="#ppt_h"/>
                                          </p:val>
                                        </p:tav>
                                      </p:tavLst>
                                    </p:anim>
                                  </p:childTnLst>
                                </p:cTn>
                              </p:par>
                              <p:par>
                                <p:cTn id="37" presetID="16" presetClass="entr" presetSubtype="42"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arn(outHorizontal)">
                                      <p:cBhvr>
                                        <p:cTn id="39" dur="3000"/>
                                        <p:tgtEl>
                                          <p:spTgt spid="4"/>
                                        </p:tgtEl>
                                      </p:cBhvr>
                                    </p:animEffect>
                                  </p:childTnLst>
                                </p:cTn>
                              </p:par>
                            </p:childTnLst>
                          </p:cTn>
                        </p:par>
                        <p:par>
                          <p:cTn id="40" fill="hold">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2"/>
                                        </p:tgtEl>
                                        <p:attrNameLst>
                                          <p:attrName>style.visibility</p:attrName>
                                        </p:attrNameLst>
                                      </p:cBhvr>
                                      <p:to>
                                        <p:strVal val="visible"/>
                                      </p:to>
                                    </p:set>
                                    <p:animEffect transition="in" filter="fade">
                                      <p:cBhvr>
                                        <p:cTn id="43" dur="1000"/>
                                        <p:tgtEl>
                                          <p:spTgt spid="12"/>
                                        </p:tgtEl>
                                      </p:cBhvr>
                                    </p:animEffect>
                                    <p:anim calcmode="lin" valueType="num">
                                      <p:cBhvr>
                                        <p:cTn id="44" dur="1000" fill="hold"/>
                                        <p:tgtEl>
                                          <p:spTgt spid="12"/>
                                        </p:tgtEl>
                                        <p:attrNameLst>
                                          <p:attrName>ppt_x</p:attrName>
                                        </p:attrNameLst>
                                      </p:cBhvr>
                                      <p:tavLst>
                                        <p:tav tm="0">
                                          <p:val>
                                            <p:strVal val="#ppt_x-.1"/>
                                          </p:val>
                                        </p:tav>
                                        <p:tav tm="100000">
                                          <p:val>
                                            <p:strVal val="#ppt_x"/>
                                          </p:val>
                                        </p:tav>
                                      </p:tavLst>
                                    </p:anim>
                                    <p:anim calcmode="lin" valueType="num">
                                      <p:cBhvr>
                                        <p:cTn id="4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091107195549-prostituta.jpg"/>
          <p:cNvPicPr>
            <a:picLocks noChangeAspect="1"/>
          </p:cNvPicPr>
          <p:nvPr/>
        </p:nvPicPr>
        <p:blipFill>
          <a:blip r:embed="rId2" cstate="print"/>
          <a:stretch>
            <a:fillRect/>
          </a:stretch>
        </p:blipFill>
        <p:spPr bwMode="auto">
          <a:xfrm>
            <a:off x="0" y="0"/>
            <a:ext cx="9144000" cy="5715000"/>
          </a:xfrm>
          <a:prstGeom prst="rect">
            <a:avLst/>
          </a:prstGeom>
          <a:solidFill>
            <a:schemeClr val="accent3">
              <a:lumMod val="50000"/>
            </a:schemeClr>
          </a:solidFill>
          <a:ln w="9525">
            <a:noFill/>
            <a:miter lim="800000"/>
            <a:headEnd/>
            <a:tailEnd/>
          </a:ln>
        </p:spPr>
      </p:pic>
      <p:sp>
        <p:nvSpPr>
          <p:cNvPr id="5" name="4 Rectángulo"/>
          <p:cNvSpPr/>
          <p:nvPr/>
        </p:nvSpPr>
        <p:spPr>
          <a:xfrm>
            <a:off x="0" y="0"/>
            <a:ext cx="9144000" cy="5715000"/>
          </a:xfrm>
          <a:prstGeom prst="rect">
            <a:avLst/>
          </a:prstGeom>
          <a:solidFill>
            <a:schemeClr val="accent3">
              <a:lumMod val="50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79388" y="238125"/>
            <a:ext cx="8750300" cy="5187950"/>
          </a:xfrm>
          <a:prstGeom prst="rect">
            <a:avLst/>
          </a:prstGeom>
          <a:solidFill>
            <a:schemeClr val="accent3">
              <a:lumMod val="7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95288" y="538163"/>
            <a:ext cx="8353425" cy="4638675"/>
          </a:xfrm>
          <a:prstGeom prst="rect">
            <a:avLst/>
          </a:prstGeom>
          <a:solidFill>
            <a:schemeClr val="accent3">
              <a:lumMod val="60000"/>
              <a:lumOff val="40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95536"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equipo de científicos británicos y brasileños publicó una investigación en la que afirman haber encontrado </a:t>
            </a:r>
            <a:r>
              <a:rPr lang="es-ES" b="1" i="1" dirty="0" smtClean="0">
                <a:effectLst>
                  <a:glow rad="101600">
                    <a:srgbClr val="C00000">
                      <a:alpha val="60000"/>
                    </a:srgbClr>
                  </a:glow>
                  <a:outerShdw blurRad="38100" dist="38100" dir="2700000" algn="tl">
                    <a:srgbClr val="000000">
                      <a:alpha val="43137"/>
                    </a:srgbClr>
                  </a:outerShdw>
                </a:effectLst>
              </a:rPr>
              <a:t>el árbol más alto</a:t>
            </a:r>
            <a:r>
              <a:rPr lang="es-ES" i="1" dirty="0" smtClean="0">
                <a:effectLst>
                  <a:glow rad="101600">
                    <a:srgbClr val="C00000">
                      <a:alpha val="60000"/>
                    </a:srgbClr>
                  </a:glow>
                  <a:outerShdw blurRad="38100" dist="38100" dir="2700000" algn="tl">
                    <a:srgbClr val="000000">
                      <a:alpha val="43137"/>
                    </a:srgbClr>
                  </a:outerShdw>
                </a:effectLst>
              </a:rPr>
              <a:t> de la Amazonía.</a:t>
            </a:r>
          </a:p>
          <a:p>
            <a:r>
              <a:rPr lang="es-ES" i="1" dirty="0" smtClean="0">
                <a:effectLst>
                  <a:glow rad="101600">
                    <a:srgbClr val="C00000">
                      <a:alpha val="60000"/>
                    </a:srgbClr>
                  </a:glow>
                  <a:outerShdw blurRad="38100" dist="38100" dir="2700000" algn="tl">
                    <a:srgbClr val="000000">
                      <a:alpha val="43137"/>
                    </a:srgbClr>
                  </a:outerShdw>
                </a:effectLst>
              </a:rPr>
              <a:t>La buena noticia, además, es que el gigantesco árbol </a:t>
            </a:r>
            <a:r>
              <a:rPr lang="es-ES" b="1" i="1" dirty="0" smtClean="0">
                <a:effectLst>
                  <a:glow rad="101600">
                    <a:srgbClr val="C00000">
                      <a:alpha val="60000"/>
                    </a:srgbClr>
                  </a:glow>
                  <a:outerShdw blurRad="38100" dist="38100" dir="2700000" algn="tl">
                    <a:srgbClr val="000000">
                      <a:alpha val="43137"/>
                    </a:srgbClr>
                  </a:outerShdw>
                </a:effectLst>
              </a:rPr>
              <a:t>no está solo</a:t>
            </a:r>
            <a:r>
              <a:rPr lang="es-ES" i="1" dirty="0" smtClean="0">
                <a:effectLst>
                  <a:glow rad="101600">
                    <a:srgbClr val="C00000">
                      <a:alpha val="60000"/>
                    </a:srgbClr>
                  </a:glow>
                  <a:outerShdw blurRad="38100" dist="38100" dir="2700000" algn="tl">
                    <a:srgbClr val="000000">
                      <a:alpha val="43137"/>
                    </a:srgbClr>
                  </a:outerShdw>
                </a:effectLst>
              </a:rPr>
              <a:t>, sino que está rodeado de otros gigantes que pueden superar los 80 metros de altura.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switch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6" presetClass="entr" presetSubtype="4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Horizontal)">
                                      <p:cBhvr>
                                        <p:cTn id="16" dur="3000"/>
                                        <p:tgtEl>
                                          <p:spTgt spid="4"/>
                                        </p:tgtEl>
                                      </p:cBhvr>
                                    </p:animEffect>
                                  </p:childTnLst>
                                </p:cTn>
                              </p:par>
                              <p:par>
                                <p:cTn id="17" presetID="50" presetClass="entr" presetSubtype="0" decel="10000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strVal val="#ppt_w+.3"/>
                                          </p:val>
                                        </p:tav>
                                        <p:tav tm="100000">
                                          <p:val>
                                            <p:strVal val="#ppt_w"/>
                                          </p:val>
                                        </p:tav>
                                      </p:tavLst>
                                    </p:anim>
                                    <p:anim calcmode="lin" valueType="num">
                                      <p:cBhvr>
                                        <p:cTn id="20" dur="4000" fill="hold"/>
                                        <p:tgtEl>
                                          <p:spTgt spid="4"/>
                                        </p:tgtEl>
                                        <p:attrNameLst>
                                          <p:attrName>ppt_h</p:attrName>
                                        </p:attrNameLst>
                                      </p:cBhvr>
                                      <p:tavLst>
                                        <p:tav tm="0">
                                          <p:val>
                                            <p:strVal val="#ppt_h"/>
                                          </p:val>
                                        </p:tav>
                                        <p:tav tm="100000">
                                          <p:val>
                                            <p:strVal val="#ppt_h"/>
                                          </p:val>
                                        </p:tav>
                                      </p:tavLst>
                                    </p:anim>
                                    <p:animEffect transition="in" filter="fade">
                                      <p:cBhvr>
                                        <p:cTn id="21" dur="4000"/>
                                        <p:tgtEl>
                                          <p:spTgt spid="4"/>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1.JPG"/>
          <p:cNvPicPr>
            <a:picLocks noChangeAspect="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11" name="Picture 10" descr="a2.JPG"/>
          <p:cNvPicPr>
            <a:picLocks noChangeAspect="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4" name="3 CuadroTexto"/>
          <p:cNvSpPr txBox="1"/>
          <p:nvPr/>
        </p:nvSpPr>
        <p:spPr>
          <a:xfrm>
            <a:off x="467544"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coloso fue hallado en el estado de Amapá, en el noreste de Brasil, cerca de una región conocida como el Escudo guayanés, una zona rica en biodiversidad y que por ahora está </a:t>
            </a:r>
            <a:r>
              <a:rPr lang="es-ES" b="1" i="1" dirty="0" smtClean="0">
                <a:effectLst>
                  <a:glow rad="101600">
                    <a:srgbClr val="C00000">
                      <a:alpha val="60000"/>
                    </a:srgbClr>
                  </a:glow>
                  <a:outerShdw blurRad="38100" dist="38100" dir="2700000" algn="tl">
                    <a:srgbClr val="000000">
                      <a:alpha val="43137"/>
                    </a:srgbClr>
                  </a:outerShdw>
                </a:effectLst>
              </a:rPr>
              <a:t>a salvo de los incendios.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switch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amond(out)">
                                      <p:cBhvr>
                                        <p:cTn id="7" dur="4000"/>
                                        <p:tgtEl>
                                          <p:spTgt spid="10"/>
                                        </p:tgtEl>
                                      </p:cBhvr>
                                    </p:animEffect>
                                  </p:childTnLst>
                                </p:cTn>
                              </p:par>
                              <p:par>
                                <p:cTn id="8" presetID="8" presetClass="entr" presetSubtype="32"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4000"/>
                                        <p:tgtEl>
                                          <p:spTgt spid="11"/>
                                        </p:tgtEl>
                                      </p:cBhvr>
                                    </p:animEffect>
                                  </p:childTnLst>
                                </p:cTn>
                              </p:par>
                              <p:par>
                                <p:cTn id="11" presetID="53"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4000" fill="hold"/>
                                        <p:tgtEl>
                                          <p:spTgt spid="10"/>
                                        </p:tgtEl>
                                        <p:attrNameLst>
                                          <p:attrName>ppt_w</p:attrName>
                                        </p:attrNameLst>
                                      </p:cBhvr>
                                      <p:tavLst>
                                        <p:tav tm="0">
                                          <p:val>
                                            <p:fltVal val="0"/>
                                          </p:val>
                                        </p:tav>
                                        <p:tav tm="100000">
                                          <p:val>
                                            <p:strVal val="#ppt_w"/>
                                          </p:val>
                                        </p:tav>
                                      </p:tavLst>
                                    </p:anim>
                                    <p:anim calcmode="lin" valueType="num">
                                      <p:cBhvr>
                                        <p:cTn id="14" dur="4000" fill="hold"/>
                                        <p:tgtEl>
                                          <p:spTgt spid="10"/>
                                        </p:tgtEl>
                                        <p:attrNameLst>
                                          <p:attrName>ppt_h</p:attrName>
                                        </p:attrNameLst>
                                      </p:cBhvr>
                                      <p:tavLst>
                                        <p:tav tm="0">
                                          <p:val>
                                            <p:fltVal val="0"/>
                                          </p:val>
                                        </p:tav>
                                        <p:tav tm="100000">
                                          <p:val>
                                            <p:strVal val="#ppt_h"/>
                                          </p:val>
                                        </p:tav>
                                      </p:tavLst>
                                    </p:anim>
                                    <p:animEffect transition="in" filter="fade">
                                      <p:cBhvr>
                                        <p:cTn id="15" dur="4000"/>
                                        <p:tgtEl>
                                          <p:spTgt spid="10"/>
                                        </p:tgtEl>
                                      </p:cBhvr>
                                    </p:animEffect>
                                  </p:childTnLst>
                                </p:cTn>
                              </p:par>
                              <p:par>
                                <p:cTn id="16" presetID="53" presetClass="entr" presetSubtype="0"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p:cTn id="18" dur="4000" fill="hold"/>
                                        <p:tgtEl>
                                          <p:spTgt spid="11"/>
                                        </p:tgtEl>
                                        <p:attrNameLst>
                                          <p:attrName>ppt_w</p:attrName>
                                        </p:attrNameLst>
                                      </p:cBhvr>
                                      <p:tavLst>
                                        <p:tav tm="0">
                                          <p:val>
                                            <p:fltVal val="0"/>
                                          </p:val>
                                        </p:tav>
                                        <p:tav tm="100000">
                                          <p:val>
                                            <p:strVal val="#ppt_w"/>
                                          </p:val>
                                        </p:tav>
                                      </p:tavLst>
                                    </p:anim>
                                    <p:anim calcmode="lin" valueType="num">
                                      <p:cBhvr>
                                        <p:cTn id="19" dur="4000" fill="hold"/>
                                        <p:tgtEl>
                                          <p:spTgt spid="11"/>
                                        </p:tgtEl>
                                        <p:attrNameLst>
                                          <p:attrName>ppt_h</p:attrName>
                                        </p:attrNameLst>
                                      </p:cBhvr>
                                      <p:tavLst>
                                        <p:tav tm="0">
                                          <p:val>
                                            <p:fltVal val="0"/>
                                          </p:val>
                                        </p:tav>
                                        <p:tav tm="100000">
                                          <p:val>
                                            <p:strVal val="#ppt_h"/>
                                          </p:val>
                                        </p:tav>
                                      </p:tavLst>
                                    </p:anim>
                                    <p:animEffect transition="in" filter="fade">
                                      <p:cBhvr>
                                        <p:cTn id="20" dur="4000"/>
                                        <p:tgtEl>
                                          <p:spTgt spid="11"/>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www.tenyten.com/thumbs/?src=tusc-italy55454.jpg&amp;w=550&amp;h=310&amp;zc=C"/>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5" name="Picture 2" descr="http://www.tenyten.com/thumbs/?src=tusc-italy55454.jpg&amp;w=550&amp;h=310&amp;zc=C"/>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6" name="Picture 4" descr="http://cdn.traveler.es/uploads/images/thumbs/201150/paisajes_de_pel__cula_976761789_650x.jpg"/>
          <p:cNvPicPr>
            <a:picLocks noChangeAspect="1" noChangeArrowheads="1"/>
          </p:cNvPicPr>
          <p:nvPr/>
        </p:nvPicPr>
        <p:blipFill>
          <a:blip r:embed="rId2" cstate="print"/>
          <a:stretch>
            <a:fillRect/>
          </a:stretch>
        </p:blipFill>
        <p:spPr bwMode="auto">
          <a:xfrm>
            <a:off x="0" y="1"/>
            <a:ext cx="9144000" cy="5715000"/>
          </a:xfrm>
          <a:prstGeom prst="rect">
            <a:avLst/>
          </a:prstGeom>
          <a:noFill/>
          <a:ln w="9525">
            <a:noFill/>
            <a:miter lim="800000"/>
            <a:headEnd/>
            <a:tailEnd/>
          </a:ln>
        </p:spPr>
      </p:pic>
      <p:sp>
        <p:nvSpPr>
          <p:cNvPr id="7" name="6 CuadroTexto"/>
          <p:cNvSpPr txBox="1"/>
          <p:nvPr/>
        </p:nvSpPr>
        <p:spPr>
          <a:xfrm>
            <a:off x="395536" y="4657700"/>
            <a:ext cx="8352928"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Un coloso natural. </a:t>
            </a:r>
            <a:r>
              <a:rPr lang="es-ES" i="1" dirty="0" smtClean="0">
                <a:effectLst>
                  <a:glow rad="101600">
                    <a:srgbClr val="C00000">
                      <a:alpha val="60000"/>
                    </a:srgbClr>
                  </a:glow>
                  <a:outerShdw blurRad="38100" dist="38100" dir="2700000" algn="tl">
                    <a:srgbClr val="000000">
                      <a:alpha val="43137"/>
                    </a:srgbClr>
                  </a:outerShdw>
                </a:effectLst>
              </a:rPr>
              <a:t>El árbol es un </a:t>
            </a:r>
            <a:r>
              <a:rPr lang="es-ES" i="1" dirty="0" err="1" smtClean="0">
                <a:effectLst>
                  <a:glow rad="101600">
                    <a:srgbClr val="C00000">
                      <a:alpha val="60000"/>
                    </a:srgbClr>
                  </a:glow>
                  <a:outerShdw blurRad="38100" dist="38100" dir="2700000" algn="tl">
                    <a:srgbClr val="000000">
                      <a:alpha val="43137"/>
                    </a:srgbClr>
                  </a:outerShdw>
                </a:effectLst>
              </a:rPr>
              <a:t>Angelim</a:t>
            </a:r>
            <a:r>
              <a:rPr lang="es-ES" i="1" dirty="0" smtClean="0">
                <a:effectLst>
                  <a:glow rad="101600">
                    <a:srgbClr val="C00000">
                      <a:alpha val="60000"/>
                    </a:srgbClr>
                  </a:glow>
                  <a:outerShdw blurRad="38100" dist="38100" dir="2700000" algn="tl">
                    <a:srgbClr val="000000">
                      <a:alpha val="43137"/>
                    </a:srgbClr>
                  </a:outerShdw>
                </a:effectLst>
              </a:rPr>
              <a:t> rojo (</a:t>
            </a:r>
            <a:r>
              <a:rPr lang="es-ES" i="1" dirty="0" err="1" smtClean="0">
                <a:effectLst>
                  <a:glow rad="101600">
                    <a:srgbClr val="C00000">
                      <a:alpha val="60000"/>
                    </a:srgbClr>
                  </a:glow>
                  <a:outerShdw blurRad="38100" dist="38100" dir="2700000" algn="tl">
                    <a:srgbClr val="000000">
                      <a:alpha val="43137"/>
                    </a:srgbClr>
                  </a:outerShdw>
                </a:effectLst>
              </a:rPr>
              <a:t>Dinizia</a:t>
            </a:r>
            <a:r>
              <a:rPr lang="es-ES" i="1" dirty="0" smtClean="0">
                <a:effectLst>
                  <a:glow rad="101600">
                    <a:srgbClr val="C00000">
                      <a:alpha val="60000"/>
                    </a:srgbClr>
                  </a:glow>
                  <a:outerShdw blurRad="38100" dist="38100" dir="2700000" algn="tl">
                    <a:srgbClr val="000000">
                      <a:alpha val="43137"/>
                    </a:srgbClr>
                  </a:outerShdw>
                </a:effectLst>
              </a:rPr>
              <a:t> excelsa) que mide </a:t>
            </a:r>
            <a:r>
              <a:rPr lang="es-ES" b="1" i="1" dirty="0" smtClean="0">
                <a:effectLst>
                  <a:glow rad="101600">
                    <a:srgbClr val="C00000">
                      <a:alpha val="60000"/>
                    </a:srgbClr>
                  </a:glow>
                  <a:outerShdw blurRad="38100" dist="38100" dir="2700000" algn="tl">
                    <a:srgbClr val="000000">
                      <a:alpha val="43137"/>
                    </a:srgbClr>
                  </a:outerShdw>
                </a:effectLst>
              </a:rPr>
              <a:t>88 metros de altura por 5,5 metros de ancho</a:t>
            </a:r>
            <a:r>
              <a:rPr lang="es-ES" i="1" dirty="0" smtClean="0">
                <a:effectLst>
                  <a:glow rad="101600">
                    <a:srgbClr val="C00000">
                      <a:alpha val="60000"/>
                    </a:srgbClr>
                  </a:glow>
                  <a:outerShdw blurRad="38100" dist="38100" dir="2700000" algn="tl">
                    <a:srgbClr val="000000">
                      <a:alpha val="43137"/>
                    </a:srgbClr>
                  </a:outerShdw>
                </a:effectLst>
              </a:rPr>
              <a:t>. Con esa altura, supera por 30 metros al que tenía el récord anterior.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switch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2000" fill="hold"/>
                                        <p:tgtEl>
                                          <p:spTgt spid="6"/>
                                        </p:tgtEl>
                                        <p:attrNameLst>
                                          <p:attrName>r</p:attrName>
                                        </p:attrNameLst>
                                      </p:cBhvr>
                                    </p:animRot>
                                  </p:childTnLst>
                                </p:cTn>
                              </p:par>
                              <p:par>
                                <p:cTn id="7" presetID="8" presetClass="exit" presetSubtype="16" fill="hold" nodeType="withEffect">
                                  <p:stCondLst>
                                    <p:cond delay="0"/>
                                  </p:stCondLst>
                                  <p:childTnLst>
                                    <p:animEffect transition="out" filter="diamond(in)">
                                      <p:cBhvr>
                                        <p:cTn id="8" dur="3000"/>
                                        <p:tgtEl>
                                          <p:spTgt spid="6"/>
                                        </p:tgtEl>
                                      </p:cBhvr>
                                    </p:animEffect>
                                    <p:set>
                                      <p:cBhvr>
                                        <p:cTn id="9" dur="1" fill="hold">
                                          <p:stCondLst>
                                            <p:cond delay="2999"/>
                                          </p:stCondLst>
                                        </p:cTn>
                                        <p:tgtEl>
                                          <p:spTgt spid="6"/>
                                        </p:tgtEl>
                                        <p:attrNameLst>
                                          <p:attrName>style.visibility</p:attrName>
                                        </p:attrNameLst>
                                      </p:cBhvr>
                                      <p:to>
                                        <p:strVal val="hidden"/>
                                      </p:to>
                                    </p:set>
                                  </p:childTnLst>
                                </p:cTn>
                              </p:par>
                              <p:par>
                                <p:cTn id="10" presetID="18" presetClass="entr" presetSubtype="6"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downRight)">
                                      <p:cBhvr>
                                        <p:cTn id="12" dur="4000"/>
                                        <p:tgtEl>
                                          <p:spTgt spid="5"/>
                                        </p:tgtEl>
                                      </p:cBhvr>
                                    </p:animEffect>
                                  </p:childTnLst>
                                </p:cTn>
                              </p:par>
                              <p:par>
                                <p:cTn id="13" presetID="18" presetClass="entr" presetSubtype="9" fill="hold" nodeType="withEffect">
                                  <p:stCondLst>
                                    <p:cond delay="0"/>
                                  </p:stCondLst>
                                  <p:childTnLst>
                                    <p:set>
                                      <p:cBhvr>
                                        <p:cTn id="14" dur="1" fill="hold">
                                          <p:stCondLst>
                                            <p:cond delay="0"/>
                                          </p:stCondLst>
                                        </p:cTn>
                                        <p:tgtEl>
                                          <p:spTgt spid="29698"/>
                                        </p:tgtEl>
                                        <p:attrNameLst>
                                          <p:attrName>style.visibility</p:attrName>
                                        </p:attrNameLst>
                                      </p:cBhvr>
                                      <p:to>
                                        <p:strVal val="visible"/>
                                      </p:to>
                                    </p:set>
                                    <p:animEffect transition="in" filter="strips(upLeft)">
                                      <p:cBhvr>
                                        <p:cTn id="15" dur="4000"/>
                                        <p:tgtEl>
                                          <p:spTgt spid="29698"/>
                                        </p:tgtEl>
                                      </p:cBhvr>
                                    </p:animEffec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buelitos\Desktop\ASTURIAS\Viaje a Asturias (.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13" name="12 Rectángulo"/>
          <p:cNvSpPr/>
          <p:nvPr/>
        </p:nvSpPr>
        <p:spPr>
          <a:xfrm>
            <a:off x="0" y="0"/>
            <a:ext cx="9144000" cy="5715000"/>
          </a:xfrm>
          <a:prstGeom prst="rect">
            <a:avLst/>
          </a:prstGeom>
          <a:solidFill>
            <a:schemeClr val="bg2">
              <a:lumMod val="20000"/>
              <a:lumOff val="80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0"/>
            <a:ext cx="9144000" cy="5715000"/>
          </a:xfrm>
          <a:prstGeom prst="rect">
            <a:avLst/>
          </a:prstGeom>
          <a:solidFill>
            <a:schemeClr val="bg2">
              <a:lumMod val="20000"/>
              <a:lumOff val="80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0" y="0"/>
            <a:ext cx="9144000" cy="5715000"/>
          </a:xfrm>
          <a:prstGeom prst="rect">
            <a:avLst/>
          </a:prstGeom>
          <a:solidFill>
            <a:schemeClr val="tx2">
              <a:lumMod val="90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0" y="0"/>
            <a:ext cx="9144000" cy="5715000"/>
          </a:xfrm>
          <a:prstGeom prst="rect">
            <a:avLst/>
          </a:prstGeom>
          <a:solidFill>
            <a:schemeClr val="tx2">
              <a:lumMod val="90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179512" y="4657700"/>
            <a:ext cx="878497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río más caudaloso y largo del mundo obtuvo la jerarquización 4 y fue reconocido como un recurso local de gran significado para el turismo internacional. Se suma al Santuario Histórico de Machu Picchu y las líneas y </a:t>
            </a:r>
            <a:r>
              <a:rPr lang="es-ES" i="1" dirty="0" err="1" smtClean="0">
                <a:effectLst>
                  <a:glow rad="101600">
                    <a:srgbClr val="C00000">
                      <a:alpha val="60000"/>
                    </a:srgbClr>
                  </a:glow>
                  <a:outerShdw blurRad="38100" dist="38100" dir="2700000" algn="tl">
                    <a:srgbClr val="000000">
                      <a:alpha val="43137"/>
                    </a:srgbClr>
                  </a:outerShdw>
                </a:effectLst>
              </a:rPr>
              <a:t>geoglífos</a:t>
            </a:r>
            <a:r>
              <a:rPr lang="es-ES" i="1" dirty="0" smtClean="0">
                <a:effectLst>
                  <a:glow rad="101600">
                    <a:srgbClr val="C00000">
                      <a:alpha val="60000"/>
                    </a:srgbClr>
                  </a:glow>
                  <a:outerShdw blurRad="38100" dist="38100" dir="2700000" algn="tl">
                    <a:srgbClr val="000000">
                      <a:alpha val="43137"/>
                    </a:srgbClr>
                  </a:outerShdw>
                </a:effectLst>
              </a:rPr>
              <a:t> de la pampa de </a:t>
            </a:r>
            <a:r>
              <a:rPr lang="es-ES" i="1" dirty="0" err="1" smtClean="0">
                <a:effectLst>
                  <a:glow rad="101600">
                    <a:srgbClr val="C00000">
                      <a:alpha val="60000"/>
                    </a:srgbClr>
                  </a:glow>
                  <a:outerShdw blurRad="38100" dist="38100" dir="2700000" algn="tl">
                    <a:srgbClr val="000000">
                      <a:alpha val="43137"/>
                    </a:srgbClr>
                  </a:outerShdw>
                </a:effectLst>
              </a:rPr>
              <a:t>Nasca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switch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grpId="0" nodeType="withEffect">
                                  <p:stCondLst>
                                    <p:cond delay="0"/>
                                  </p:stCondLst>
                                  <p:childTnLst>
                                    <p:anim calcmode="lin" valueType="num">
                                      <p:cBhvr additive="base">
                                        <p:cTn id="6" dur="4000"/>
                                        <p:tgtEl>
                                          <p:spTgt spid="10"/>
                                        </p:tgtEl>
                                        <p:attrNameLst>
                                          <p:attrName>ppt_x</p:attrName>
                                        </p:attrNameLst>
                                      </p:cBhvr>
                                      <p:tavLst>
                                        <p:tav tm="0">
                                          <p:val>
                                            <p:strVal val="ppt_x"/>
                                          </p:val>
                                        </p:tav>
                                        <p:tav tm="100000">
                                          <p:val>
                                            <p:strVal val="ppt_x"/>
                                          </p:val>
                                        </p:tav>
                                      </p:tavLst>
                                    </p:anim>
                                    <p:anim calcmode="lin" valueType="num">
                                      <p:cBhvr additive="base">
                                        <p:cTn id="7" dur="4000"/>
                                        <p:tgtEl>
                                          <p:spTgt spid="10"/>
                                        </p:tgtEl>
                                        <p:attrNameLst>
                                          <p:attrName>ppt_y</p:attrName>
                                        </p:attrNameLst>
                                      </p:cBhvr>
                                      <p:tavLst>
                                        <p:tav tm="0">
                                          <p:val>
                                            <p:strVal val="ppt_y"/>
                                          </p:val>
                                        </p:tav>
                                        <p:tav tm="100000">
                                          <p:val>
                                            <p:strVal val="1+ppt_h/2"/>
                                          </p:val>
                                        </p:tav>
                                      </p:tavLst>
                                    </p:anim>
                                    <p:set>
                                      <p:cBhvr>
                                        <p:cTn id="8" dur="1" fill="hold">
                                          <p:stCondLst>
                                            <p:cond delay="3999"/>
                                          </p:stCondLst>
                                        </p:cTn>
                                        <p:tgtEl>
                                          <p:spTgt spid="10"/>
                                        </p:tgtEl>
                                        <p:attrNameLst>
                                          <p:attrName>style.visibility</p:attrName>
                                        </p:attrNameLst>
                                      </p:cBhvr>
                                      <p:to>
                                        <p:strVal val="hidden"/>
                                      </p:to>
                                    </p:set>
                                  </p:childTnLst>
                                </p:cTn>
                              </p:par>
                              <p:par>
                                <p:cTn id="9" presetID="2" presetClass="exit" presetSubtype="1" fill="hold" grpId="0" nodeType="withEffect">
                                  <p:stCondLst>
                                    <p:cond delay="0"/>
                                  </p:stCondLst>
                                  <p:childTnLst>
                                    <p:anim calcmode="lin" valueType="num">
                                      <p:cBhvr additive="base">
                                        <p:cTn id="10" dur="4000"/>
                                        <p:tgtEl>
                                          <p:spTgt spid="11"/>
                                        </p:tgtEl>
                                        <p:attrNameLst>
                                          <p:attrName>ppt_x</p:attrName>
                                        </p:attrNameLst>
                                      </p:cBhvr>
                                      <p:tavLst>
                                        <p:tav tm="0">
                                          <p:val>
                                            <p:strVal val="ppt_x"/>
                                          </p:val>
                                        </p:tav>
                                        <p:tav tm="100000">
                                          <p:val>
                                            <p:strVal val="ppt_x"/>
                                          </p:val>
                                        </p:tav>
                                      </p:tavLst>
                                    </p:anim>
                                    <p:anim calcmode="lin" valueType="num">
                                      <p:cBhvr additive="base">
                                        <p:cTn id="11" dur="4000"/>
                                        <p:tgtEl>
                                          <p:spTgt spid="11"/>
                                        </p:tgtEl>
                                        <p:attrNameLst>
                                          <p:attrName>ppt_y</p:attrName>
                                        </p:attrNameLst>
                                      </p:cBhvr>
                                      <p:tavLst>
                                        <p:tav tm="0">
                                          <p:val>
                                            <p:strVal val="ppt_y"/>
                                          </p:val>
                                        </p:tav>
                                        <p:tav tm="100000">
                                          <p:val>
                                            <p:strVal val="0-ppt_h/2"/>
                                          </p:val>
                                        </p:tav>
                                      </p:tavLst>
                                    </p:anim>
                                    <p:set>
                                      <p:cBhvr>
                                        <p:cTn id="12" dur="1" fill="hold">
                                          <p:stCondLst>
                                            <p:cond delay="3999"/>
                                          </p:stCondLst>
                                        </p:cTn>
                                        <p:tgtEl>
                                          <p:spTgt spid="11"/>
                                        </p:tgtEl>
                                        <p:attrNameLst>
                                          <p:attrName>style.visibility</p:attrName>
                                        </p:attrNameLst>
                                      </p:cBhvr>
                                      <p:to>
                                        <p:strVal val="hidden"/>
                                      </p:to>
                                    </p:set>
                                  </p:childTnLst>
                                </p:cTn>
                              </p:par>
                              <p:par>
                                <p:cTn id="13" presetID="2" presetClass="exit" presetSubtype="8" fill="hold" grpId="0" nodeType="withEffect">
                                  <p:stCondLst>
                                    <p:cond delay="0"/>
                                  </p:stCondLst>
                                  <p:childTnLst>
                                    <p:anim calcmode="lin" valueType="num">
                                      <p:cBhvr additive="base">
                                        <p:cTn id="14" dur="4000"/>
                                        <p:tgtEl>
                                          <p:spTgt spid="12"/>
                                        </p:tgtEl>
                                        <p:attrNameLst>
                                          <p:attrName>ppt_x</p:attrName>
                                        </p:attrNameLst>
                                      </p:cBhvr>
                                      <p:tavLst>
                                        <p:tav tm="0">
                                          <p:val>
                                            <p:strVal val="ppt_x"/>
                                          </p:val>
                                        </p:tav>
                                        <p:tav tm="100000">
                                          <p:val>
                                            <p:strVal val="0-ppt_w/2"/>
                                          </p:val>
                                        </p:tav>
                                      </p:tavLst>
                                    </p:anim>
                                    <p:anim calcmode="lin" valueType="num">
                                      <p:cBhvr additive="base">
                                        <p:cTn id="15" dur="4000"/>
                                        <p:tgtEl>
                                          <p:spTgt spid="12"/>
                                        </p:tgtEl>
                                        <p:attrNameLst>
                                          <p:attrName>ppt_y</p:attrName>
                                        </p:attrNameLst>
                                      </p:cBhvr>
                                      <p:tavLst>
                                        <p:tav tm="0">
                                          <p:val>
                                            <p:strVal val="ppt_y"/>
                                          </p:val>
                                        </p:tav>
                                        <p:tav tm="100000">
                                          <p:val>
                                            <p:strVal val="ppt_y"/>
                                          </p:val>
                                        </p:tav>
                                      </p:tavLst>
                                    </p:anim>
                                    <p:set>
                                      <p:cBhvr>
                                        <p:cTn id="16" dur="1" fill="hold">
                                          <p:stCondLst>
                                            <p:cond delay="3999"/>
                                          </p:stCondLst>
                                        </p:cTn>
                                        <p:tgtEl>
                                          <p:spTgt spid="12"/>
                                        </p:tgtEl>
                                        <p:attrNameLst>
                                          <p:attrName>style.visibility</p:attrName>
                                        </p:attrNameLst>
                                      </p:cBhvr>
                                      <p:to>
                                        <p:strVal val="hidden"/>
                                      </p:to>
                                    </p:set>
                                  </p:childTnLst>
                                </p:cTn>
                              </p:par>
                              <p:par>
                                <p:cTn id="17" presetID="2" presetClass="exit" presetSubtype="2" fill="hold" grpId="0" nodeType="withEffect">
                                  <p:stCondLst>
                                    <p:cond delay="0"/>
                                  </p:stCondLst>
                                  <p:childTnLst>
                                    <p:anim calcmode="lin" valueType="num">
                                      <p:cBhvr additive="base">
                                        <p:cTn id="18" dur="4000"/>
                                        <p:tgtEl>
                                          <p:spTgt spid="13"/>
                                        </p:tgtEl>
                                        <p:attrNameLst>
                                          <p:attrName>ppt_x</p:attrName>
                                        </p:attrNameLst>
                                      </p:cBhvr>
                                      <p:tavLst>
                                        <p:tav tm="0">
                                          <p:val>
                                            <p:strVal val="ppt_x"/>
                                          </p:val>
                                        </p:tav>
                                        <p:tav tm="100000">
                                          <p:val>
                                            <p:strVal val="1+ppt_w/2"/>
                                          </p:val>
                                        </p:tav>
                                      </p:tavLst>
                                    </p:anim>
                                    <p:anim calcmode="lin" valueType="num">
                                      <p:cBhvr additive="base">
                                        <p:cTn id="19" dur="4000"/>
                                        <p:tgtEl>
                                          <p:spTgt spid="13"/>
                                        </p:tgtEl>
                                        <p:attrNameLst>
                                          <p:attrName>ppt_y</p:attrName>
                                        </p:attrNameLst>
                                      </p:cBhvr>
                                      <p:tavLst>
                                        <p:tav tm="0">
                                          <p:val>
                                            <p:strVal val="ppt_y"/>
                                          </p:val>
                                        </p:tav>
                                        <p:tav tm="100000">
                                          <p:val>
                                            <p:strVal val="ppt_y"/>
                                          </p:val>
                                        </p:tav>
                                      </p:tavLst>
                                    </p:anim>
                                    <p:set>
                                      <p:cBhvr>
                                        <p:cTn id="20" dur="1" fill="hold">
                                          <p:stCondLst>
                                            <p:cond delay="3999"/>
                                          </p:stCondLst>
                                        </p:cTn>
                                        <p:tgtEl>
                                          <p:spTgt spid="13"/>
                                        </p:tgtEl>
                                        <p:attrNameLst>
                                          <p:attrName>style.visibility</p:attrName>
                                        </p:attrNameLst>
                                      </p:cBhvr>
                                      <p:to>
                                        <p:strVal val="hidden"/>
                                      </p:to>
                                    </p:set>
                                  </p:childTnLst>
                                </p:cTn>
                              </p:par>
                              <p:par>
                                <p:cTn id="21" presetID="4" presetClass="entr" presetSubtype="32" fill="hold" nodeType="withEffect">
                                  <p:stCondLst>
                                    <p:cond delay="500"/>
                                  </p:stCondLst>
                                  <p:childTnLst>
                                    <p:set>
                                      <p:cBhvr>
                                        <p:cTn id="22" dur="1" fill="hold">
                                          <p:stCondLst>
                                            <p:cond delay="0"/>
                                          </p:stCondLst>
                                        </p:cTn>
                                        <p:tgtEl>
                                          <p:spTgt spid="9"/>
                                        </p:tgtEl>
                                        <p:attrNameLst>
                                          <p:attrName>style.visibility</p:attrName>
                                        </p:attrNameLst>
                                      </p:cBhvr>
                                      <p:to>
                                        <p:strVal val="visible"/>
                                      </p:to>
                                    </p:set>
                                    <p:animEffect transition="in" filter="box(out)">
                                      <p:cBhvr>
                                        <p:cTn id="23" dur="4000"/>
                                        <p:tgtEl>
                                          <p:spTgt spid="9"/>
                                        </p:tgtEl>
                                      </p:cBhvr>
                                    </p:animEffect>
                                  </p:childTnLst>
                                </p:cTn>
                              </p:par>
                            </p:childTnLst>
                          </p:cTn>
                        </p:par>
                        <p:par>
                          <p:cTn id="24" fill="hold">
                            <p:stCondLst>
                              <p:cond delay="4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P spid="11" grpId="0" animBg="1"/>
      <p:bldP spid="10" grpId="0" animBg="1"/>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ntros-en-cancun-.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3">
              <a:lumMod val="50000"/>
              <a:alpha val="61961"/>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85750" y="217488"/>
            <a:ext cx="8582025" cy="5280025"/>
          </a:xfrm>
          <a:prstGeom prst="rect">
            <a:avLst/>
          </a:prstGeom>
          <a:solidFill>
            <a:schemeClr val="tx2">
              <a:lumMod val="7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500063" y="476250"/>
            <a:ext cx="8143875" cy="4781550"/>
          </a:xfrm>
          <a:prstGeom prst="rect">
            <a:avLst/>
          </a:prstGeom>
          <a:solidFill>
            <a:schemeClr val="tx2">
              <a:lumMod val="90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Unas estimaciones dicen que hay un total de más de 390 mil millones de árboles de 16.000 especies diferentes en el Amazonas. Esto es impresionante dado el hecho de que centenares de hectáreas se han perdido debido a la deforestación a lo largo de los años, pero aun así sigue siendo el mayor bosque lluvioso de todo el planeta.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switch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8" presetClass="exit" presetSubtype="6" fill="hold" nodeType="withEffect">
                                  <p:stCondLst>
                                    <p:cond delay="0"/>
                                  </p:stCondLst>
                                  <p:childTnLst>
                                    <p:animEffect transition="out" filter="strips(downRigh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3000" fill="hold"/>
                                        <p:tgtEl>
                                          <p:spTgt spid="4"/>
                                        </p:tgtEl>
                                        <p:attrNameLst>
                                          <p:attrName>ppt_x</p:attrName>
                                        </p:attrNameLst>
                                      </p:cBhvr>
                                      <p:tavLst>
                                        <p:tav tm="0">
                                          <p:val>
                                            <p:strVal val="#ppt_x"/>
                                          </p:val>
                                        </p:tav>
                                        <p:tav tm="100000">
                                          <p:val>
                                            <p:strVal val="#ppt_x"/>
                                          </p:val>
                                        </p:tav>
                                      </p:tavLst>
                                    </p:anim>
                                    <p:anim calcmode="lin" valueType="num">
                                      <p:cBhvr additive="base">
                                        <p:cTn id="17" dur="3000" fill="hold"/>
                                        <p:tgtEl>
                                          <p:spTgt spid="4"/>
                                        </p:tgtEl>
                                        <p:attrNameLst>
                                          <p:attrName>ppt_y</p:attrName>
                                        </p:attrNameLst>
                                      </p:cBhvr>
                                      <p:tavLst>
                                        <p:tav tm="0">
                                          <p:val>
                                            <p:strVal val="0-#ppt_h/2"/>
                                          </p:val>
                                        </p:tav>
                                        <p:tav tm="100000">
                                          <p:val>
                                            <p:strVal val="#ppt_y"/>
                                          </p:val>
                                        </p:tav>
                                      </p:tavLst>
                                    </p:anim>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arcelona.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5">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51520" y="217488"/>
            <a:ext cx="8640960" cy="5268912"/>
          </a:xfrm>
          <a:prstGeom prst="rect">
            <a:avLst/>
          </a:prstGeom>
          <a:solidFill>
            <a:schemeClr val="bg2">
              <a:lumMod val="40000"/>
              <a:lumOff val="6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67544" y="457200"/>
            <a:ext cx="8208912" cy="4791075"/>
          </a:xfrm>
          <a:prstGeom prst="rect">
            <a:avLst/>
          </a:prstGeom>
          <a:solidFill>
            <a:schemeClr val="accent5">
              <a:lumMod val="40000"/>
              <a:lumOff val="6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deforestación se ha intensificado en 2019, lo que ha provocado miles de incendios que arrasan el sur de la cuenca amazónica. Los datos del Instituto Nacional de Investigación Espacial de Brasil (INPE, por sus siglas en portugués) muestran un incremento de un 85 por ciento en los incendios respecto al 2018.</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5000">
        <p14:warp dir="in"/>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6" presetClass="entr" presetSubtype="2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4000"/>
                                        <p:tgtEl>
                                          <p:spTgt spid="4"/>
                                        </p:tgtEl>
                                      </p:cBhvr>
                                    </p:animEffect>
                                  </p:childTnLst>
                                </p:cTn>
                              </p:par>
                              <p:par>
                                <p:cTn id="17" presetID="3"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4000"/>
                                        <p:tgtEl>
                                          <p:spTgt spid="4"/>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estaticos2.catai.es/content/media/fotos/samples/large/villas-en-toscana1.jpg"/>
          <p:cNvPicPr>
            <a:picLocks noChangeAspect="1" noChangeArrowheads="1"/>
          </p:cNvPicPr>
          <p:nvPr/>
        </p:nvPicPr>
        <p:blipFill>
          <a:blip r:embed="rId2" cstate="print"/>
          <a:stretch>
            <a:fillRect/>
          </a:stretch>
        </p:blipFill>
        <p:spPr bwMode="auto">
          <a:xfrm>
            <a:off x="0" y="-158221"/>
            <a:ext cx="9144000" cy="5952066"/>
          </a:xfrm>
          <a:prstGeom prst="rect">
            <a:avLst/>
          </a:prstGeom>
          <a:noFill/>
          <a:ln w="9525">
            <a:noFill/>
            <a:miter lim="800000"/>
            <a:headEnd/>
            <a:tailEnd/>
          </a:ln>
        </p:spPr>
      </p:pic>
      <p:sp>
        <p:nvSpPr>
          <p:cNvPr id="3" name="2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humo emana de la Amazonia en llamas mientras las finas partículas de carboncillo caen suavemente sobre el suelo. En el último recuento, había más de 93.000 incendios activos en la Amazonia brasileña, un incremento de un 60 por ciento frente a la misma época el año anterior y la cifra más alta desde 2010.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3000">
        <p14:warp dir="in"/>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4000" fill="hold"/>
                                        <p:tgtEl>
                                          <p:spTgt spid="35842"/>
                                        </p:tgtEl>
                                        <p:attrNameLst>
                                          <p:attrName>r</p:attrName>
                                        </p:attrNameLst>
                                      </p:cBhvr>
                                    </p:animRot>
                                  </p:childTnLst>
                                </p:cTn>
                              </p:par>
                              <p:par>
                                <p:cTn id="7" presetID="20" presetClass="entr" presetSubtype="0" fill="hold" nodeType="withEffect">
                                  <p:stCondLst>
                                    <p:cond delay="0"/>
                                  </p:stCondLst>
                                  <p:childTnLst>
                                    <p:set>
                                      <p:cBhvr>
                                        <p:cTn id="8" dur="1" fill="hold">
                                          <p:stCondLst>
                                            <p:cond delay="0"/>
                                          </p:stCondLst>
                                        </p:cTn>
                                        <p:tgtEl>
                                          <p:spTgt spid="35842"/>
                                        </p:tgtEl>
                                        <p:attrNameLst>
                                          <p:attrName>style.visibility</p:attrName>
                                        </p:attrNameLst>
                                      </p:cBhvr>
                                      <p:to>
                                        <p:strVal val="visible"/>
                                      </p:to>
                                    </p:set>
                                    <p:animEffect transition="in" filter="wedge">
                                      <p:cBhvr>
                                        <p:cTn id="9" dur="4000"/>
                                        <p:tgtEl>
                                          <p:spTgt spid="35842"/>
                                        </p:tgtEl>
                                      </p:cBhvr>
                                    </p:animEffect>
                                  </p:childTnLst>
                                </p:cTn>
                              </p:par>
                              <p:par>
                                <p:cTn id="10" presetID="23" presetClass="entr" presetSubtype="16" fill="hold" nodeType="withEffect">
                                  <p:stCondLst>
                                    <p:cond delay="0"/>
                                  </p:stCondLst>
                                  <p:childTnLst>
                                    <p:set>
                                      <p:cBhvr>
                                        <p:cTn id="11" dur="1" fill="hold">
                                          <p:stCondLst>
                                            <p:cond delay="0"/>
                                          </p:stCondLst>
                                        </p:cTn>
                                        <p:tgtEl>
                                          <p:spTgt spid="35842"/>
                                        </p:tgtEl>
                                        <p:attrNameLst>
                                          <p:attrName>style.visibility</p:attrName>
                                        </p:attrNameLst>
                                      </p:cBhvr>
                                      <p:to>
                                        <p:strVal val="visible"/>
                                      </p:to>
                                    </p:set>
                                    <p:anim calcmode="lin" valueType="num">
                                      <p:cBhvr>
                                        <p:cTn id="12" dur="4000" fill="hold"/>
                                        <p:tgtEl>
                                          <p:spTgt spid="35842"/>
                                        </p:tgtEl>
                                        <p:attrNameLst>
                                          <p:attrName>ppt_w</p:attrName>
                                        </p:attrNameLst>
                                      </p:cBhvr>
                                      <p:tavLst>
                                        <p:tav tm="0">
                                          <p:val>
                                            <p:fltVal val="0"/>
                                          </p:val>
                                        </p:tav>
                                        <p:tav tm="100000">
                                          <p:val>
                                            <p:strVal val="#ppt_w"/>
                                          </p:val>
                                        </p:tav>
                                      </p:tavLst>
                                    </p:anim>
                                    <p:anim calcmode="lin" valueType="num">
                                      <p:cBhvr>
                                        <p:cTn id="13" dur="4000" fill="hold"/>
                                        <p:tgtEl>
                                          <p:spTgt spid="35842"/>
                                        </p:tgtEl>
                                        <p:attrNameLst>
                                          <p:attrName>ppt_h</p:attrName>
                                        </p:attrNameLst>
                                      </p:cBhvr>
                                      <p:tavLst>
                                        <p:tav tm="0">
                                          <p:val>
                                            <p:fltVal val="0"/>
                                          </p:val>
                                        </p:tav>
                                        <p:tav tm="100000">
                                          <p:val>
                                            <p:strVal val="#ppt_h"/>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Rectángulo"/>
          <p:cNvSpPr/>
          <p:nvPr/>
        </p:nvSpPr>
        <p:spPr>
          <a:xfrm>
            <a:off x="0" y="0"/>
            <a:ext cx="9144000" cy="5715000"/>
          </a:xfrm>
          <a:prstGeom prst="rect">
            <a:avLst/>
          </a:prstGeom>
          <a:solidFill>
            <a:schemeClr val="tx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el Instituto Nacional de Investigación Espacial de Brasil, solo lleva registrando    los incendios desde 1998, y dos décadas no es un periodo largo en la vida de un bosque donde los árboles viven durante siglos y los humanos han prendido fuego durante milenios.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checker/>
      </p:transition>
    </mc:Choice>
    <mc:Fallback xmlns="">
      <p:transition spd="slow" advTm="32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6" fill="hold" grpId="0" nodeType="withEffect">
                                  <p:stCondLst>
                                    <p:cond delay="0"/>
                                  </p:stCondLst>
                                  <p:childTnLst>
                                    <p:animEffect transition="out" filter="barn(inHorizontal)">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16" presetClass="entr" presetSubtype="2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Horizontal)">
                                      <p:cBhvr>
                                        <p:cTn id="10" dur="4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hinflas.jpg"/>
          <p:cNvPicPr>
            <a:picLocks noChangeAspect="1"/>
          </p:cNvPicPr>
          <p:nvPr/>
        </p:nvPicPr>
        <p:blipFill>
          <a:blip r:embed="rId2" cstate="print"/>
          <a:stretch>
            <a:fillRect/>
          </a:stretch>
        </p:blipFill>
        <p:spPr bwMode="auto">
          <a:xfrm>
            <a:off x="0" y="-127000"/>
            <a:ext cx="9144000" cy="5842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5">
              <a:lumMod val="40000"/>
              <a:lumOff val="6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79388" y="217488"/>
            <a:ext cx="8785225" cy="5359400"/>
          </a:xfrm>
          <a:prstGeom prst="rect">
            <a:avLst/>
          </a:prstGeom>
          <a:solidFill>
            <a:schemeClr val="tx1">
              <a:lumMod val="6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95288" y="457200"/>
            <a:ext cx="8353425" cy="4879975"/>
          </a:xfrm>
          <a:prstGeom prst="rect">
            <a:avLst/>
          </a:prstGeom>
          <a:solidFill>
            <a:schemeClr val="tx2">
              <a:lumMod val="9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251520"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capas de carbón vegetal sepultadas bajo la superficie de la selva revelan que, durante miles de años, los antiguos habitantes de la Amazonia utilizaron el fuego para despejar el suelo del bosque para la agricultura y esto tuvo un efecto duradero, aumentando la propensión actual de estas zonas a los incendios.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3000">
        <p:checker/>
      </p:transition>
    </mc:Choice>
    <mc:Fallback xmlns="">
      <p:transition spd="slow" advTm="33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6" presetClass="entr" presetSubtype="37"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Vertical)">
                                      <p:cBhvr>
                                        <p:cTn id="16" dur="3000"/>
                                        <p:tgtEl>
                                          <p:spTgt spid="4"/>
                                        </p:tgtEl>
                                      </p:cBhvr>
                                    </p:animEffect>
                                  </p:childTnLst>
                                </p:cTn>
                              </p:par>
                              <p:par>
                                <p:cTn id="17" presetID="3"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3000"/>
                                        <p:tgtEl>
                                          <p:spTgt spid="4"/>
                                        </p:tgtEl>
                                      </p:cBhvr>
                                    </p:animEffect>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427793096_f9770c3180_o.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5" name="4 Imagen" descr="4427793096_f9770c3180_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selva tropical del Amazonas es el hogar de numerosas especies de plantas y animales. Aproximadamente el 30 por ciento del número total de especies en el mundo se encuentra en esta selva tropical diversa.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checker/>
      </p:transition>
    </mc:Choice>
    <mc:Fallback xmlns="">
      <p:transition spd="slow" advTm="26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4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3 Imagen" descr="gghgg5.png"/>
          <p:cNvPicPr>
            <a:picLocks noChangeAspect="1"/>
          </p:cNvPicPr>
          <p:nvPr/>
        </p:nvPicPr>
        <p:blipFill>
          <a:blip r:embed="rId2" cstate="print"/>
          <a:stretch>
            <a:fillRect/>
          </a:stretch>
        </p:blipFill>
        <p:spPr bwMode="auto">
          <a:xfrm>
            <a:off x="0" y="-342900"/>
            <a:ext cx="9144000" cy="64008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3">
              <a:lumMod val="75000"/>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79388" y="217488"/>
            <a:ext cx="8785225" cy="5280025"/>
          </a:xfrm>
          <a:prstGeom prst="rect">
            <a:avLst/>
          </a:prstGeom>
          <a:solidFill>
            <a:srgbClr val="FFC000">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95288" y="457200"/>
            <a:ext cx="8353425" cy="4800600"/>
          </a:xfrm>
          <a:prstGeom prst="rect">
            <a:avLst/>
          </a:prstGeom>
          <a:solidFill>
            <a:schemeClr val="accent3">
              <a:lumMod val="75000"/>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23528" y="4369668"/>
            <a:ext cx="8496944"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Oropéndolas y Caciques. </a:t>
            </a:r>
            <a:r>
              <a:rPr lang="es-ES" i="1" dirty="0" smtClean="0">
                <a:effectLst>
                  <a:glow rad="101600">
                    <a:srgbClr val="C00000">
                      <a:alpha val="60000"/>
                    </a:srgbClr>
                  </a:glow>
                  <a:outerShdw blurRad="38100" dist="38100" dir="2700000" algn="tl">
                    <a:srgbClr val="000000">
                      <a:alpha val="43137"/>
                    </a:srgbClr>
                  </a:outerShdw>
                </a:effectLst>
              </a:rPr>
              <a:t>Estos tipos de aves se pueden encontrar en la misma bandada, buscando alimento. Son las aves más comunes en todo el Amazonas. Son muy populosos, ruidosos y tejen nidos grandes en forma de bolsa que cuelgan de los extremos de las ramas de los árboles.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checker/>
      </p:transition>
    </mc:Choice>
    <mc:Fallback xmlns="">
      <p:transition spd="slow" advTm="32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withEffect">
                                  <p:stCondLst>
                                    <p:cond delay="0"/>
                                  </p:stCondLst>
                                  <p:childTnLst>
                                    <p:animEffect transition="out" filter="wheel(4)">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21" presetClass="exit" presetSubtype="4" fill="hold" nodeType="withEffect">
                                  <p:stCondLst>
                                    <p:cond delay="0"/>
                                  </p:stCondLst>
                                  <p:childTnLst>
                                    <p:animEffect transition="out" filter="wheel(4)">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1" presetClass="exit" presetSubtype="4" fill="hold" nodeType="withEffect">
                                  <p:stCondLst>
                                    <p:cond delay="0"/>
                                  </p:stCondLst>
                                  <p:childTnLst>
                                    <p:animEffect transition="out" filter="wheel(4)">
                                      <p:cBhvr>
                                        <p:cTn id="12" dur="2000"/>
                                        <p:tgtEl>
                                          <p:spTgt spid="5"/>
                                        </p:tgtEl>
                                      </p:cBhvr>
                                    </p:animEffect>
                                    <p:set>
                                      <p:cBhvr>
                                        <p:cTn id="13" dur="1" fill="hold">
                                          <p:stCondLst>
                                            <p:cond delay="1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2530"/>
                                        </p:tgtEl>
                                        <p:attrNameLst>
                                          <p:attrName>style.visibility</p:attrName>
                                        </p:attrNameLst>
                                      </p:cBhvr>
                                      <p:to>
                                        <p:strVal val="visible"/>
                                      </p:to>
                                    </p:set>
                                    <p:anim calcmode="lin" valueType="num">
                                      <p:cBhvr>
                                        <p:cTn id="16" dur="4000" fill="hold"/>
                                        <p:tgtEl>
                                          <p:spTgt spid="22530"/>
                                        </p:tgtEl>
                                        <p:attrNameLst>
                                          <p:attrName>ppt_w</p:attrName>
                                        </p:attrNameLst>
                                      </p:cBhvr>
                                      <p:tavLst>
                                        <p:tav tm="0">
                                          <p:val>
                                            <p:strVal val="4/3*#ppt_w"/>
                                          </p:val>
                                        </p:tav>
                                        <p:tav tm="100000">
                                          <p:val>
                                            <p:strVal val="#ppt_w"/>
                                          </p:val>
                                        </p:tav>
                                      </p:tavLst>
                                    </p:anim>
                                    <p:anim calcmode="lin" valueType="num">
                                      <p:cBhvr>
                                        <p:cTn id="17" dur="4000" fill="hold"/>
                                        <p:tgtEl>
                                          <p:spTgt spid="22530"/>
                                        </p:tgtEl>
                                        <p:attrNameLst>
                                          <p:attrName>ppt_h</p:attrName>
                                        </p:attrNameLst>
                                      </p:cBhvr>
                                      <p:tavLst>
                                        <p:tav tm="0">
                                          <p:val>
                                            <p:strVal val="4/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https://lh3.googleusercontent.com/dKQb5-FkPl2AxDJ32MYVr37_r6BL_7vECPghixyMFmqjjUq-GS6aCGSk6YGwvZ0bq6essdmuM5qX1Bw5-lF36kcOGsXkXbN-rRrk0xjI4HEx1ME7r30"/>
          <p:cNvPicPr>
            <a:picLocks noChangeAspect="1" noChangeArrowheads="1"/>
          </p:cNvPicPr>
          <p:nvPr/>
        </p:nvPicPr>
        <p:blipFill>
          <a:blip r:embed="rId2" cstate="print"/>
          <a:stretch>
            <a:fillRect/>
          </a:stretch>
        </p:blipFill>
        <p:spPr bwMode="auto">
          <a:xfrm>
            <a:off x="0" y="1"/>
            <a:ext cx="9144000" cy="5715000"/>
          </a:xfrm>
          <a:prstGeom prst="rect">
            <a:avLst/>
          </a:prstGeom>
          <a:noFill/>
          <a:ln w="9525">
            <a:noFill/>
            <a:miter lim="800000"/>
            <a:headEnd/>
            <a:tailEnd/>
          </a:ln>
        </p:spPr>
      </p:pic>
      <p:pic>
        <p:nvPicPr>
          <p:cNvPr id="79876" name="Picture 4" descr="http://entrenomadas.files.wordpress.com/2007/10/anna-pagnacco-paisaje.jpg"/>
          <p:cNvPicPr>
            <a:picLocks noChangeAspect="1" noChangeArrowheads="1"/>
          </p:cNvPicPr>
          <p:nvPr/>
        </p:nvPicPr>
        <p:blipFill>
          <a:blip r:embed="rId2" cstate="print"/>
          <a:stretch>
            <a:fillRect/>
          </a:stretch>
        </p:blipFill>
        <p:spPr bwMode="auto">
          <a:xfrm>
            <a:off x="0" y="1"/>
            <a:ext cx="9144000" cy="5715000"/>
          </a:xfrm>
          <a:prstGeom prst="rect">
            <a:avLst/>
          </a:prstGeom>
          <a:noFill/>
          <a:ln w="9525">
            <a:noFill/>
            <a:miter lim="800000"/>
            <a:headEnd/>
            <a:tailEnd/>
          </a:ln>
        </p:spPr>
      </p:pic>
      <p:sp>
        <p:nvSpPr>
          <p:cNvPr id="5" name="4 CuadroTexto"/>
          <p:cNvSpPr txBox="1"/>
          <p:nvPr/>
        </p:nvSpPr>
        <p:spPr>
          <a:xfrm>
            <a:off x="611560"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garzas y las garcetas son los tipos más comunes de aves en los hábitats acuáticos del Amazonas. Hay muchas especies de ellos en un montón de diferentes tamaños y colores. La garza de barco, su pico de largo y llamativo es su identificador distintivo.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9000">
        <p15:prstTrans prst="pageCurlDouble"/>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79876"/>
                                        </p:tgtEl>
                                      </p:cBhvr>
                                    </p:animEffect>
                                    <p:set>
                                      <p:cBhvr>
                                        <p:cTn id="7" dur="1" fill="hold">
                                          <p:stCondLst>
                                            <p:cond delay="2999"/>
                                          </p:stCondLst>
                                        </p:cTn>
                                        <p:tgtEl>
                                          <p:spTgt spid="79876"/>
                                        </p:tgtEl>
                                        <p:attrNameLst>
                                          <p:attrName>style.visibility</p:attrName>
                                        </p:attrNameLst>
                                      </p:cBhvr>
                                      <p:to>
                                        <p:strVal val="hidden"/>
                                      </p:to>
                                    </p:set>
                                  </p:childTnLst>
                                </p:cTn>
                              </p:par>
                              <p:par>
                                <p:cTn id="8" presetID="5" presetClass="entr" presetSubtype="10" fill="hold" nodeType="withEffect">
                                  <p:stCondLst>
                                    <p:cond delay="0"/>
                                  </p:stCondLst>
                                  <p:childTnLst>
                                    <p:set>
                                      <p:cBhvr>
                                        <p:cTn id="9" dur="1" fill="hold">
                                          <p:stCondLst>
                                            <p:cond delay="0"/>
                                          </p:stCondLst>
                                        </p:cTn>
                                        <p:tgtEl>
                                          <p:spTgt spid="79874"/>
                                        </p:tgtEl>
                                        <p:attrNameLst>
                                          <p:attrName>style.visibility</p:attrName>
                                        </p:attrNameLst>
                                      </p:cBhvr>
                                      <p:to>
                                        <p:strVal val="visible"/>
                                      </p:to>
                                    </p:set>
                                    <p:animEffect transition="in" filter="checkerboard(across)">
                                      <p:cBhvr>
                                        <p:cTn id="10" dur="3000"/>
                                        <p:tgtEl>
                                          <p:spTgt spid="79874"/>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79874"/>
                                        </p:tgtEl>
                                        <p:attrNameLst>
                                          <p:attrName>style.visibility</p:attrName>
                                        </p:attrNameLst>
                                      </p:cBhvr>
                                      <p:to>
                                        <p:strVal val="visible"/>
                                      </p:to>
                                    </p:set>
                                    <p:anim calcmode="lin" valueType="num">
                                      <p:cBhvr>
                                        <p:cTn id="13" dur="3000" fill="hold"/>
                                        <p:tgtEl>
                                          <p:spTgt spid="79874"/>
                                        </p:tgtEl>
                                        <p:attrNameLst>
                                          <p:attrName>ppt_w</p:attrName>
                                        </p:attrNameLst>
                                      </p:cBhvr>
                                      <p:tavLst>
                                        <p:tav tm="0">
                                          <p:val>
                                            <p:fltVal val="0"/>
                                          </p:val>
                                        </p:tav>
                                        <p:tav tm="100000">
                                          <p:val>
                                            <p:strVal val="#ppt_w"/>
                                          </p:val>
                                        </p:tav>
                                      </p:tavLst>
                                    </p:anim>
                                    <p:anim calcmode="lin" valueType="num">
                                      <p:cBhvr>
                                        <p:cTn id="14" dur="3000" fill="hold"/>
                                        <p:tgtEl>
                                          <p:spTgt spid="79874"/>
                                        </p:tgtEl>
                                        <p:attrNameLst>
                                          <p:attrName>ppt_h</p:attrName>
                                        </p:attrNameLst>
                                      </p:cBhvr>
                                      <p:tavLst>
                                        <p:tav tm="0">
                                          <p:val>
                                            <p:fltVal val="0"/>
                                          </p:val>
                                        </p:tav>
                                        <p:tav tm="100000">
                                          <p:val>
                                            <p:strVal val="#ppt_h"/>
                                          </p:val>
                                        </p:tav>
                                      </p:tavLst>
                                    </p:anim>
                                    <p:anim calcmode="lin" valueType="num">
                                      <p:cBhvr>
                                        <p:cTn id="15" dur="3000" fill="hold"/>
                                        <p:tgtEl>
                                          <p:spTgt spid="79874"/>
                                        </p:tgtEl>
                                        <p:attrNameLst>
                                          <p:attrName>style.rotation</p:attrName>
                                        </p:attrNameLst>
                                      </p:cBhvr>
                                      <p:tavLst>
                                        <p:tav tm="0">
                                          <p:val>
                                            <p:fltVal val="360"/>
                                          </p:val>
                                        </p:tav>
                                        <p:tav tm="100000">
                                          <p:val>
                                            <p:fltVal val="0"/>
                                          </p:val>
                                        </p:tav>
                                      </p:tavLst>
                                    </p:anim>
                                    <p:animEffect transition="in" filter="fade">
                                      <p:cBhvr>
                                        <p:cTn id="16" dur="3000"/>
                                        <p:tgtEl>
                                          <p:spTgt spid="79874"/>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sinos-en-las-vegas.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pic>
        <p:nvPicPr>
          <p:cNvPr id="5" name="4 Imagen" descr="casinos-en-las-vegas.jpg"/>
          <p:cNvPicPr>
            <a:picLocks noChangeAspect="1"/>
          </p:cNvPicPr>
          <p:nvPr/>
        </p:nvPicPr>
        <p:blipFill>
          <a:blip r:embed="rId2" cstate="print"/>
          <a:stretch>
            <a:fillRect/>
          </a:stretch>
        </p:blipFill>
        <p:spPr bwMode="auto">
          <a:xfrm>
            <a:off x="250825" y="337220"/>
            <a:ext cx="8642350" cy="5112568"/>
          </a:xfrm>
          <a:prstGeom prst="rect">
            <a:avLst/>
          </a:prstGeom>
          <a:noFill/>
          <a:ln w="9525">
            <a:noFill/>
            <a:miter lim="800000"/>
            <a:headEnd/>
            <a:tailEnd/>
          </a:ln>
        </p:spPr>
      </p:pic>
      <p:sp>
        <p:nvSpPr>
          <p:cNvPr id="6" name="5 CuadroTexto"/>
          <p:cNvSpPr txBox="1"/>
          <p:nvPr/>
        </p:nvSpPr>
        <p:spPr>
          <a:xfrm>
            <a:off x="395536" y="4081636"/>
            <a:ext cx="835292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Estos podrían ser los animales más aterradores del río Amazonas, pero no tengas miedo. Si te mantienes a cierta distancia, no atacan. Pescan en todos los cuerpos de agua de la selva. En una expedición nocturna, posiblemente puedas ver el Caimán Negro, la especie más grande, o el Caimán de anteojos, que es más pequeño pero más común.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8000">
        <p14:doors dir="vert"/>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4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po.jpg"/>
          <p:cNvPicPr>
            <a:picLocks noChangeAspect="1"/>
          </p:cNvPicPr>
          <p:nvPr/>
        </p:nvPicPr>
        <p:blipFill>
          <a:blip r:embed="rId2" cstate="print"/>
          <a:stretch>
            <a:fillRect/>
          </a:stretch>
        </p:blipFill>
        <p:spPr bwMode="auto">
          <a:xfrm>
            <a:off x="2411413" y="0"/>
            <a:ext cx="4248150" cy="5715000"/>
          </a:xfrm>
          <a:prstGeom prst="rect">
            <a:avLst/>
          </a:prstGeom>
          <a:noFill/>
          <a:ln w="9525">
            <a:noFill/>
            <a:miter lim="800000"/>
            <a:headEnd/>
            <a:tailEnd/>
          </a:ln>
        </p:spPr>
      </p:pic>
      <p:sp>
        <p:nvSpPr>
          <p:cNvPr id="5" name="4 Rectángulo"/>
          <p:cNvSpPr/>
          <p:nvPr/>
        </p:nvSpPr>
        <p:spPr>
          <a:xfrm>
            <a:off x="0" y="0"/>
            <a:ext cx="2411413" cy="571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6659563" y="0"/>
            <a:ext cx="2484437" cy="571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2411413" y="0"/>
            <a:ext cx="4248150" cy="5715000"/>
          </a:xfrm>
          <a:prstGeom prst="rect">
            <a:avLst/>
          </a:prstGeom>
          <a:solidFill>
            <a:schemeClr val="tx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2699791" y="337220"/>
            <a:ext cx="3672409" cy="5040560"/>
          </a:xfrm>
          <a:prstGeom prst="rect">
            <a:avLst/>
          </a:prstGeom>
          <a:solidFill>
            <a:schemeClr val="accent6">
              <a:lumMod val="60000"/>
              <a:lumOff val="4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395536" y="4081636"/>
            <a:ext cx="835292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muchos, los monos son el punto culminante de una visita a la selva tropical del Amazonas. Los monos son el animal más estrechamente relacionado con los humanos y se encuentran en todas partes en el bosque. Con algo de suerte cruzarás el camino de monos como el Tití </a:t>
            </a:r>
            <a:r>
              <a:rPr lang="es-ES" i="1" dirty="0" err="1" smtClean="0">
                <a:effectLst>
                  <a:glow rad="101600">
                    <a:srgbClr val="C00000">
                      <a:alpha val="60000"/>
                    </a:srgbClr>
                  </a:glow>
                  <a:outerShdw blurRad="38100" dist="38100" dir="2700000" algn="tl">
                    <a:srgbClr val="000000">
                      <a:alpha val="43137"/>
                    </a:srgbClr>
                  </a:outerShdw>
                </a:effectLst>
              </a:rPr>
              <a:t>Pigmy</a:t>
            </a:r>
            <a:r>
              <a:rPr lang="es-ES" i="1" dirty="0" smtClean="0">
                <a:effectLst>
                  <a:glow rad="101600">
                    <a:srgbClr val="C00000">
                      <a:alpha val="60000"/>
                    </a:srgbClr>
                  </a:glow>
                  <a:outerShdw blurRad="38100" dist="38100" dir="2700000" algn="tl">
                    <a:srgbClr val="000000">
                      <a:alpha val="43137"/>
                    </a:srgbClr>
                  </a:outerShdw>
                </a:effectLst>
              </a:rPr>
              <a:t>, el mono más pequeño de los trópicos.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4000">
        <p14:doors dir="vert"/>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8" presetClass="exit" presetSubtype="32" fill="hold" grpId="0"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6"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circle(out)">
                                      <p:cBhvr>
                                        <p:cTn id="23" dur="3000"/>
                                        <p:tgtEl>
                                          <p:spTgt spid="4"/>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0871-sveti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2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otros modos de disfrutar de la selva amazónica en Colombia. Puedes visitar la Reserva Natural </a:t>
            </a:r>
            <a:r>
              <a:rPr lang="es-ES" i="1" dirty="0" err="1" smtClean="0">
                <a:effectLst>
                  <a:glow rad="101600">
                    <a:srgbClr val="C00000">
                      <a:alpha val="60000"/>
                    </a:srgbClr>
                  </a:glow>
                  <a:outerShdw blurRad="38100" dist="38100" dir="2700000" algn="tl">
                    <a:srgbClr val="000000">
                      <a:alpha val="43137"/>
                    </a:srgbClr>
                  </a:outerShdw>
                </a:effectLst>
              </a:rPr>
              <a:t>Tanimboca</a:t>
            </a:r>
            <a:r>
              <a:rPr lang="es-ES" i="1" dirty="0" smtClean="0">
                <a:effectLst>
                  <a:glow rad="101600">
                    <a:srgbClr val="C00000">
                      <a:alpha val="60000"/>
                    </a:srgbClr>
                  </a:glow>
                  <a:outerShdw blurRad="38100" dist="38100" dir="2700000" algn="tl">
                    <a:srgbClr val="000000">
                      <a:alpha val="43137"/>
                    </a:srgbClr>
                  </a:outerShdw>
                </a:effectLst>
              </a:rPr>
              <a:t>. Aquí hay un sinfín de planes, desde dormir en cabañas en árboles hasta hacer </a:t>
            </a:r>
            <a:r>
              <a:rPr lang="es-ES" i="1" dirty="0" err="1" smtClean="0">
                <a:effectLst>
                  <a:glow rad="101600">
                    <a:srgbClr val="C00000">
                      <a:alpha val="60000"/>
                    </a:srgbClr>
                  </a:glow>
                  <a:outerShdw blurRad="38100" dist="38100" dir="2700000" algn="tl">
                    <a:srgbClr val="000000">
                      <a:alpha val="43137"/>
                    </a:srgbClr>
                  </a:outerShdw>
                </a:effectLst>
              </a:rPr>
              <a:t>kajak</a:t>
            </a:r>
            <a:r>
              <a:rPr lang="es-ES" i="1" dirty="0" smtClean="0">
                <a:effectLst>
                  <a:glow rad="101600">
                    <a:srgbClr val="C00000">
                      <a:alpha val="60000"/>
                    </a:srgbClr>
                  </a:glow>
                  <a:outerShdw blurRad="38100" dist="38100" dir="2700000" algn="tl">
                    <a:srgbClr val="000000">
                      <a:alpha val="43137"/>
                    </a:srgbClr>
                  </a:outerShdw>
                </a:effectLst>
              </a:rPr>
              <a:t>, subir en </a:t>
            </a:r>
            <a:r>
              <a:rPr lang="es-ES" i="1" dirty="0" err="1" smtClean="0">
                <a:effectLst>
                  <a:glow rad="101600">
                    <a:srgbClr val="C00000">
                      <a:alpha val="60000"/>
                    </a:srgbClr>
                  </a:glow>
                  <a:outerShdw blurRad="38100" dist="38100" dir="2700000" algn="tl">
                    <a:srgbClr val="000000">
                      <a:alpha val="43137"/>
                    </a:srgbClr>
                  </a:outerShdw>
                </a:effectLst>
              </a:rPr>
              <a:t>tirolínas</a:t>
            </a:r>
            <a:r>
              <a:rPr lang="es-ES" i="1" dirty="0" smtClean="0">
                <a:effectLst>
                  <a:glow rad="101600">
                    <a:srgbClr val="C00000">
                      <a:alpha val="60000"/>
                    </a:srgbClr>
                  </a:glow>
                  <a:outerShdw blurRad="38100" dist="38100" dir="2700000" algn="tl">
                    <a:srgbClr val="000000">
                      <a:alpha val="43137"/>
                    </a:srgbClr>
                  </a:outerShdw>
                </a:effectLst>
              </a:rPr>
              <a:t> o adentrarte caminando en la selva.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wheel spokes="1"/>
      </p:transition>
    </mc:Choice>
    <mc:Fallback xmlns="">
      <p:transition spd="slow" advTm="30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35" presetClass="exit" presetSubtype="0" fill="hold" nodeType="withEffect">
                                  <p:stCondLst>
                                    <p:cond delay="0"/>
                                  </p:stCondLst>
                                  <p:childTnLst>
                                    <p:animEffect transition="out" filter="fade">
                                      <p:cBhvr>
                                        <p:cTn id="9" dur="4000"/>
                                        <p:tgtEl>
                                          <p:spTgt spid="6"/>
                                        </p:tgtEl>
                                      </p:cBhvr>
                                    </p:animEffect>
                                    <p:anim calcmode="lin" valueType="num">
                                      <p:cBhvr>
                                        <p:cTn id="10" dur="4000"/>
                                        <p:tgtEl>
                                          <p:spTgt spid="6"/>
                                        </p:tgtEl>
                                        <p:attrNameLst>
                                          <p:attrName>style.rotation</p:attrName>
                                        </p:attrNameLst>
                                      </p:cBhvr>
                                      <p:tavLst>
                                        <p:tav tm="0">
                                          <p:val>
                                            <p:fltVal val="0"/>
                                          </p:val>
                                        </p:tav>
                                        <p:tav tm="100000">
                                          <p:val>
                                            <p:fltVal val="720"/>
                                          </p:val>
                                        </p:tav>
                                      </p:tavLst>
                                    </p:anim>
                                    <p:anim calcmode="lin" valueType="num">
                                      <p:cBhvr>
                                        <p:cTn id="11" dur="4000"/>
                                        <p:tgtEl>
                                          <p:spTgt spid="6"/>
                                        </p:tgtEl>
                                        <p:attrNameLst>
                                          <p:attrName>ppt_h</p:attrName>
                                        </p:attrNameLst>
                                      </p:cBhvr>
                                      <p:tavLst>
                                        <p:tav tm="0">
                                          <p:val>
                                            <p:strVal val="ppt_h"/>
                                          </p:val>
                                        </p:tav>
                                        <p:tav tm="100000">
                                          <p:val>
                                            <p:fltVal val="0"/>
                                          </p:val>
                                        </p:tav>
                                      </p:tavLst>
                                    </p:anim>
                                    <p:anim calcmode="lin" valueType="num">
                                      <p:cBhvr>
                                        <p:cTn id="12" dur="4000"/>
                                        <p:tgtEl>
                                          <p:spTgt spid="6"/>
                                        </p:tgtEl>
                                        <p:attrNameLst>
                                          <p:attrName>ppt_w</p:attrName>
                                        </p:attrNameLst>
                                      </p:cBhvr>
                                      <p:tavLst>
                                        <p:tav tm="0">
                                          <p:val>
                                            <p:strVal val="ppt_w"/>
                                          </p:val>
                                        </p:tav>
                                        <p:tav tm="100000">
                                          <p:val>
                                            <p:fltVal val="0"/>
                                          </p:val>
                                        </p:tav>
                                      </p:tavLst>
                                    </p:anim>
                                    <p:set>
                                      <p:cBhvr>
                                        <p:cTn id="13" dur="1" fill="hold">
                                          <p:stCondLst>
                                            <p:cond delay="3999"/>
                                          </p:stCondLst>
                                        </p:cTn>
                                        <p:tgtEl>
                                          <p:spTgt spid="6"/>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childTnLst>
                                </p:cTn>
                              </p:par>
                              <p:par>
                                <p:cTn id="18" presetID="6"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ircle(out)">
                                      <p:cBhvr>
                                        <p:cTn id="20" dur="4000"/>
                                        <p:tgtEl>
                                          <p:spTgt spid="4"/>
                                        </p:tgtEl>
                                      </p:cBhvr>
                                    </p:animEffect>
                                  </p:childTnLst>
                                </p:cTn>
                              </p:par>
                              <p:par>
                                <p:cTn id="21" presetID="35"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3000"/>
                                        <p:tgtEl>
                                          <p:spTgt spid="4"/>
                                        </p:tgtEl>
                                      </p:cBhvr>
                                    </p:animEffect>
                                    <p:anim calcmode="lin" valueType="num">
                                      <p:cBhvr>
                                        <p:cTn id="24" dur="3000" fill="hold"/>
                                        <p:tgtEl>
                                          <p:spTgt spid="4"/>
                                        </p:tgtEl>
                                        <p:attrNameLst>
                                          <p:attrName>style.rotation</p:attrName>
                                        </p:attrNameLst>
                                      </p:cBhvr>
                                      <p:tavLst>
                                        <p:tav tm="0">
                                          <p:val>
                                            <p:fltVal val="720"/>
                                          </p:val>
                                        </p:tav>
                                        <p:tav tm="100000">
                                          <p:val>
                                            <p:fltVal val="0"/>
                                          </p:val>
                                        </p:tav>
                                      </p:tavLst>
                                    </p:anim>
                                    <p:anim calcmode="lin" valueType="num">
                                      <p:cBhvr>
                                        <p:cTn id="25" dur="3000" fill="hold"/>
                                        <p:tgtEl>
                                          <p:spTgt spid="4"/>
                                        </p:tgtEl>
                                        <p:attrNameLst>
                                          <p:attrName>ppt_h</p:attrName>
                                        </p:attrNameLst>
                                      </p:cBhvr>
                                      <p:tavLst>
                                        <p:tav tm="0">
                                          <p:val>
                                            <p:fltVal val="0"/>
                                          </p:val>
                                        </p:tav>
                                        <p:tav tm="100000">
                                          <p:val>
                                            <p:strVal val="#ppt_h"/>
                                          </p:val>
                                        </p:tav>
                                      </p:tavLst>
                                    </p:anim>
                                    <p:anim calcmode="lin" valueType="num">
                                      <p:cBhvr>
                                        <p:cTn id="26" dur="3000" fill="hold"/>
                                        <p:tgtEl>
                                          <p:spTgt spid="4"/>
                                        </p:tgtEl>
                                        <p:attrNameLst>
                                          <p:attrName>ppt_w</p:attrName>
                                        </p:attrNameLst>
                                      </p:cBhvr>
                                      <p:tavLst>
                                        <p:tav tm="0">
                                          <p:val>
                                            <p:fltVal val="0"/>
                                          </p:val>
                                        </p:tav>
                                        <p:tav tm="100000">
                                          <p:val>
                                            <p:strVal val="#ppt_w"/>
                                          </p:val>
                                        </p:tav>
                                      </p:tavLst>
                                    </p:anim>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5"/>
                                        </p:tgtEl>
                                        <p:attrNameLst>
                                          <p:attrName>style.visibility</p:attrName>
                                        </p:attrNameLst>
                                      </p:cBhvr>
                                      <p:to>
                                        <p:strVal val="visible"/>
                                      </p:to>
                                    </p:set>
                                    <p:animEffect transition="in" filter="fade">
                                      <p:cBhvr>
                                        <p:cTn id="30" dur="1000"/>
                                        <p:tgtEl>
                                          <p:spTgt spid="5"/>
                                        </p:tgtEl>
                                      </p:cBhvr>
                                    </p:animEffect>
                                    <p:anim calcmode="lin" valueType="num">
                                      <p:cBhvr>
                                        <p:cTn id="31" dur="1000" fill="hold"/>
                                        <p:tgtEl>
                                          <p:spTgt spid="5"/>
                                        </p:tgtEl>
                                        <p:attrNameLst>
                                          <p:attrName>ppt_x</p:attrName>
                                        </p:attrNameLst>
                                      </p:cBhvr>
                                      <p:tavLst>
                                        <p:tav tm="0">
                                          <p:val>
                                            <p:strVal val="#ppt_x-.1"/>
                                          </p:val>
                                        </p:tav>
                                        <p:tav tm="100000">
                                          <p:val>
                                            <p:strVal val="#ppt_x"/>
                                          </p:val>
                                        </p:tav>
                                      </p:tavLst>
                                    </p:anim>
                                    <p:anim calcmode="lin" valueType="num">
                                      <p:cBhvr>
                                        <p:cTn id="3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fotos.diariosur.es/200911/chianty.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5" name="Picture 2" descr="http://fotos.diariosur.es/200911/chianty.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sp>
        <p:nvSpPr>
          <p:cNvPr id="4" name="3 CuadroTexto"/>
          <p:cNvSpPr txBox="1"/>
          <p:nvPr/>
        </p:nvSpPr>
        <p:spPr>
          <a:xfrm>
            <a:off x="179512"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Otra posibilidad es adentrarnos en el Parque Ecológico Mundo Amazónico. En sus 30 hectáreas aprenderemos mucho de la selva, de su riqueza natural y también de las tribus indígenas que en ella habitan.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5000">
        <p:wheel spokes="1"/>
      </p:transition>
    </mc:Choice>
    <mc:Fallback xmlns="">
      <p:transition spd="slow" advTm="25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2226"/>
                                        </p:tgtEl>
                                        <p:attrNameLst>
                                          <p:attrName>style.visibility</p:attrName>
                                        </p:attrNameLst>
                                      </p:cBhvr>
                                      <p:to>
                                        <p:strVal val="visible"/>
                                      </p:to>
                                    </p:set>
                                    <p:animEffect transition="in" filter="blinds(horizontal)">
                                      <p:cBhvr>
                                        <p:cTn id="7" dur="3000"/>
                                        <p:tgtEl>
                                          <p:spTgt spid="52226"/>
                                        </p:tgtEl>
                                      </p:cBhvr>
                                    </p:animEffect>
                                  </p:childTnLst>
                                </p:cTn>
                              </p:par>
                              <p:par>
                                <p:cTn id="8" presetID="3" presetClass="entr" presetSubtype="5"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vertical)">
                                      <p:cBhvr>
                                        <p:cTn id="10" dur="3000"/>
                                        <p:tgtEl>
                                          <p:spTgt spid="5"/>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014822749_edecde041a_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3">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79388" y="238125"/>
            <a:ext cx="8785225" cy="5299075"/>
          </a:xfrm>
          <a:prstGeom prst="rect">
            <a:avLst/>
          </a:prstGeom>
          <a:solidFill>
            <a:schemeClr val="accent3">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95288" y="415925"/>
            <a:ext cx="8353425" cy="4883150"/>
          </a:xfrm>
          <a:prstGeom prst="rect">
            <a:avLst/>
          </a:prstGeom>
          <a:solidFill>
            <a:schemeClr val="tx2">
              <a:lumMod val="9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más, también es interesante visitar algunas de las poblaciones de esta región, como pueden ser Tabatinga o Puerto Nariño, además, de por supuesto, Leticia. Otra forma de ver el Amazonas.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24000">
        <p15:prstTrans prst="curtains"/>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3"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horizontal)">
                                      <p:cBhvr>
                                        <p:cTn id="16" dur="4000"/>
                                        <p:tgtEl>
                                          <p:spTgt spid="4"/>
                                        </p:tgtEl>
                                      </p:cBhvr>
                                    </p:animEffect>
                                  </p:childTnLst>
                                </p:cTn>
                              </p:par>
                              <p:par>
                                <p:cTn id="17" presetID="47"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4000"/>
                                        <p:tgtEl>
                                          <p:spTgt spid="4"/>
                                        </p:tgtEl>
                                      </p:cBhvr>
                                    </p:animEffect>
                                    <p:anim calcmode="lin" valueType="num">
                                      <p:cBhvr>
                                        <p:cTn id="20" dur="4000" fill="hold"/>
                                        <p:tgtEl>
                                          <p:spTgt spid="4"/>
                                        </p:tgtEl>
                                        <p:attrNameLst>
                                          <p:attrName>ppt_x</p:attrName>
                                        </p:attrNameLst>
                                      </p:cBhvr>
                                      <p:tavLst>
                                        <p:tav tm="0">
                                          <p:val>
                                            <p:strVal val="#ppt_x"/>
                                          </p:val>
                                        </p:tav>
                                        <p:tav tm="100000">
                                          <p:val>
                                            <p:strVal val="#ppt_x"/>
                                          </p:val>
                                        </p:tav>
                                      </p:tavLst>
                                    </p:anim>
                                    <p:anim calcmode="lin" valueType="num">
                                      <p:cBhvr>
                                        <p:cTn id="21" dur="400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a1.JPG"/>
          <p:cNvPicPr>
            <a:picLocks noGrp="1" noChangeAspect="1"/>
          </p:cNvPicPr>
          <p:nvPr>
            <p:ph idx="1"/>
          </p:nvPr>
        </p:nvPicPr>
        <p:blipFill>
          <a:blip r:embed="rId2" cstate="print"/>
          <a:srcRect r="50000" b="50000"/>
          <a:stretch>
            <a:fillRect/>
          </a:stretch>
        </p:blipFill>
        <p:spPr>
          <a:xfrm>
            <a:off x="0" y="0"/>
            <a:ext cx="4572000" cy="2857500"/>
          </a:xfrm>
        </p:spPr>
      </p:pic>
      <p:pic>
        <p:nvPicPr>
          <p:cNvPr id="9" name="Picture 8" descr="a2.JPG"/>
          <p:cNvPicPr>
            <a:picLocks noChangeAspect="1"/>
          </p:cNvPicPr>
          <p:nvPr/>
        </p:nvPicPr>
        <p:blipFill>
          <a:blip r:embed="rId2" cstate="print"/>
          <a:srcRect l="50000" b="50000"/>
          <a:stretch>
            <a:fillRect/>
          </a:stretch>
        </p:blipFill>
        <p:spPr bwMode="auto">
          <a:xfrm>
            <a:off x="4572000" y="0"/>
            <a:ext cx="4571999" cy="2857500"/>
          </a:xfrm>
          <a:prstGeom prst="rect">
            <a:avLst/>
          </a:prstGeom>
          <a:noFill/>
          <a:ln w="9525">
            <a:noFill/>
            <a:miter lim="800000"/>
            <a:headEnd/>
            <a:tailEnd/>
          </a:ln>
        </p:spPr>
      </p:pic>
      <p:pic>
        <p:nvPicPr>
          <p:cNvPr id="10" name="Picture 9" descr="a3.JPG"/>
          <p:cNvPicPr>
            <a:picLocks noChangeAspect="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11" name="Picture 10" descr="a4.JPG"/>
          <p:cNvPicPr>
            <a:picLocks noChangeAspect="1"/>
          </p:cNvPicPr>
          <p:nvPr/>
        </p:nvPicPr>
        <p:blipFill>
          <a:blip r:embed="rId2" cstate="print"/>
          <a:srcRect l="50000" t="50000"/>
          <a:stretch>
            <a:fillRect/>
          </a:stretch>
        </p:blipFill>
        <p:spPr bwMode="auto">
          <a:xfrm>
            <a:off x="4572000" y="2857500"/>
            <a:ext cx="4571999" cy="2857500"/>
          </a:xfrm>
          <a:prstGeom prst="rect">
            <a:avLst/>
          </a:prstGeom>
          <a:noFill/>
          <a:ln w="9525">
            <a:noFill/>
            <a:miter lim="800000"/>
            <a:headEnd/>
            <a:tailEnd/>
          </a:ln>
        </p:spPr>
      </p:pic>
      <p:pic>
        <p:nvPicPr>
          <p:cNvPr id="7" name="Picture 4" descr="http://i.mota.ru/towns/img/towns_330.jpg"/>
          <p:cNvPicPr>
            <a:picLocks noChangeAspect="1" noChangeArrowheads="1"/>
          </p:cNvPicPr>
          <p:nvPr/>
        </p:nvPicPr>
        <p:blipFill>
          <a:blip r:embed="rId2" cstate="print"/>
          <a:stretch>
            <a:fillRect/>
          </a:stretch>
        </p:blipFill>
        <p:spPr bwMode="auto">
          <a:xfrm>
            <a:off x="0" y="0"/>
            <a:ext cx="9144000" cy="5715000"/>
          </a:xfrm>
          <a:prstGeom prst="rect">
            <a:avLst/>
          </a:prstGeom>
          <a:solidFill>
            <a:schemeClr val="tx2">
              <a:lumMod val="50000"/>
              <a:alpha val="67000"/>
            </a:schemeClr>
          </a:solidFill>
          <a:ln w="9525">
            <a:noFill/>
            <a:miter lim="800000"/>
            <a:headEnd/>
            <a:tailEnd/>
          </a:ln>
        </p:spPr>
      </p:pic>
      <p:sp>
        <p:nvSpPr>
          <p:cNvPr id="31751" name="11 CuadroTexto"/>
          <p:cNvSpPr txBox="1">
            <a:spLocks noChangeArrowheads="1"/>
          </p:cNvSpPr>
          <p:nvPr/>
        </p:nvSpPr>
        <p:spPr bwMode="auto">
          <a:xfrm>
            <a:off x="6553200" y="4953000"/>
            <a:ext cx="46038" cy="369888"/>
          </a:xfrm>
          <a:prstGeom prst="rect">
            <a:avLst/>
          </a:prstGeom>
          <a:noFill/>
          <a:ln w="9525">
            <a:noFill/>
            <a:miter lim="800000"/>
            <a:headEnd/>
            <a:tailEnd/>
          </a:ln>
        </p:spPr>
        <p:txBody>
          <a:bodyPr>
            <a:spAutoFit/>
          </a:bodyPr>
          <a:lstStyle/>
          <a:p>
            <a:endParaRPr lang="es-ES">
              <a:latin typeface="Calibri" pitchFamily="34" charset="0"/>
            </a:endParaRPr>
          </a:p>
        </p:txBody>
      </p:sp>
      <p:sp>
        <p:nvSpPr>
          <p:cNvPr id="12" name="11 CuadroTexto"/>
          <p:cNvSpPr txBox="1"/>
          <p:nvPr/>
        </p:nvSpPr>
        <p:spPr>
          <a:xfrm>
            <a:off x="827584" y="4873724"/>
            <a:ext cx="741682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razones por las cuales la decisión histórica en Ecuador proyecta esperanza en la lucha por salvar la selva amazónica.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flip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3000" fill="hold"/>
                                        <p:tgtEl>
                                          <p:spTgt spid="8"/>
                                        </p:tgtEl>
                                        <p:attrNameLst>
                                          <p:attrName>ppt_w</p:attrName>
                                        </p:attrNameLst>
                                      </p:cBhvr>
                                      <p:tavLst>
                                        <p:tav tm="0">
                                          <p:val>
                                            <p:fltVal val="0"/>
                                          </p:val>
                                        </p:tav>
                                        <p:tav tm="100000">
                                          <p:val>
                                            <p:strVal val="#ppt_w"/>
                                          </p:val>
                                        </p:tav>
                                      </p:tavLst>
                                    </p:anim>
                                    <p:anim calcmode="lin" valueType="num">
                                      <p:cBhvr>
                                        <p:cTn id="11" dur="3000" fill="hold"/>
                                        <p:tgtEl>
                                          <p:spTgt spid="8"/>
                                        </p:tgtEl>
                                        <p:attrNameLst>
                                          <p:attrName>ppt_h</p:attrName>
                                        </p:attrNameLst>
                                      </p:cBhvr>
                                      <p:tavLst>
                                        <p:tav tm="0">
                                          <p:val>
                                            <p:fltVal val="0"/>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circle(out)">
                                      <p:cBhvr>
                                        <p:cTn id="14" dur="4000"/>
                                        <p:tgtEl>
                                          <p:spTgt spid="8"/>
                                        </p:tgtEl>
                                      </p:cBhvr>
                                    </p:animEffect>
                                  </p:childTnLst>
                                </p:cTn>
                              </p:par>
                              <p:par>
                                <p:cTn id="15" presetID="23" presetClass="entr" presetSubtype="1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3000" fill="hold"/>
                                        <p:tgtEl>
                                          <p:spTgt spid="9"/>
                                        </p:tgtEl>
                                        <p:attrNameLst>
                                          <p:attrName>ppt_w</p:attrName>
                                        </p:attrNameLst>
                                      </p:cBhvr>
                                      <p:tavLst>
                                        <p:tav tm="0">
                                          <p:val>
                                            <p:fltVal val="0"/>
                                          </p:val>
                                        </p:tav>
                                        <p:tav tm="100000">
                                          <p:val>
                                            <p:strVal val="#ppt_w"/>
                                          </p:val>
                                        </p:tav>
                                      </p:tavLst>
                                    </p:anim>
                                    <p:anim calcmode="lin" valueType="num">
                                      <p:cBhvr>
                                        <p:cTn id="18" dur="3000" fill="hold"/>
                                        <p:tgtEl>
                                          <p:spTgt spid="9"/>
                                        </p:tgtEl>
                                        <p:attrNameLst>
                                          <p:attrName>ppt_h</p:attrName>
                                        </p:attrNameLst>
                                      </p:cBhvr>
                                      <p:tavLst>
                                        <p:tav tm="0">
                                          <p:val>
                                            <p:fltVal val="0"/>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circle(out)">
                                      <p:cBhvr>
                                        <p:cTn id="21" dur="3000"/>
                                        <p:tgtEl>
                                          <p:spTgt spid="9"/>
                                        </p:tgtEl>
                                      </p:cBhvr>
                                    </p:animEffect>
                                  </p:childTnLst>
                                </p:cTn>
                              </p:par>
                              <p:par>
                                <p:cTn id="22" presetID="23" presetClass="entr" presetSubtype="16"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3000" fill="hold"/>
                                        <p:tgtEl>
                                          <p:spTgt spid="11"/>
                                        </p:tgtEl>
                                        <p:attrNameLst>
                                          <p:attrName>ppt_w</p:attrName>
                                        </p:attrNameLst>
                                      </p:cBhvr>
                                      <p:tavLst>
                                        <p:tav tm="0">
                                          <p:val>
                                            <p:fltVal val="0"/>
                                          </p:val>
                                        </p:tav>
                                        <p:tav tm="100000">
                                          <p:val>
                                            <p:strVal val="#ppt_w"/>
                                          </p:val>
                                        </p:tav>
                                      </p:tavLst>
                                    </p:anim>
                                    <p:anim calcmode="lin" valueType="num">
                                      <p:cBhvr>
                                        <p:cTn id="25" dur="3000" fill="hold"/>
                                        <p:tgtEl>
                                          <p:spTgt spid="11"/>
                                        </p:tgtEl>
                                        <p:attrNameLst>
                                          <p:attrName>ppt_h</p:attrName>
                                        </p:attrNameLst>
                                      </p:cBhvr>
                                      <p:tavLst>
                                        <p:tav tm="0">
                                          <p:val>
                                            <p:fltVal val="0"/>
                                          </p:val>
                                        </p:tav>
                                        <p:tav tm="100000">
                                          <p:val>
                                            <p:strVal val="#ppt_h"/>
                                          </p:val>
                                        </p:tav>
                                      </p:tavLst>
                                    </p:anim>
                                  </p:childTnLst>
                                </p:cTn>
                              </p:par>
                              <p:par>
                                <p:cTn id="26" presetID="6" presetClass="entr" presetSubtype="32"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circle(out)">
                                      <p:cBhvr>
                                        <p:cTn id="28" dur="4000"/>
                                        <p:tgtEl>
                                          <p:spTgt spid="11"/>
                                        </p:tgtEl>
                                      </p:cBhvr>
                                    </p:animEffect>
                                  </p:childTnLst>
                                </p:cTn>
                              </p:par>
                              <p:par>
                                <p:cTn id="29" presetID="23" presetClass="entr" presetSubtype="16"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3000" fill="hold"/>
                                        <p:tgtEl>
                                          <p:spTgt spid="10"/>
                                        </p:tgtEl>
                                        <p:attrNameLst>
                                          <p:attrName>ppt_w</p:attrName>
                                        </p:attrNameLst>
                                      </p:cBhvr>
                                      <p:tavLst>
                                        <p:tav tm="0">
                                          <p:val>
                                            <p:fltVal val="0"/>
                                          </p:val>
                                        </p:tav>
                                        <p:tav tm="100000">
                                          <p:val>
                                            <p:strVal val="#ppt_w"/>
                                          </p:val>
                                        </p:tav>
                                      </p:tavLst>
                                    </p:anim>
                                    <p:anim calcmode="lin" valueType="num">
                                      <p:cBhvr>
                                        <p:cTn id="32" dur="3000" fill="hold"/>
                                        <p:tgtEl>
                                          <p:spTgt spid="10"/>
                                        </p:tgtEl>
                                        <p:attrNameLst>
                                          <p:attrName>ppt_h</p:attrName>
                                        </p:attrNameLst>
                                      </p:cBhvr>
                                      <p:tavLst>
                                        <p:tav tm="0">
                                          <p:val>
                                            <p:fltVal val="0"/>
                                          </p:val>
                                        </p:tav>
                                        <p:tav tm="100000">
                                          <p:val>
                                            <p:strVal val="#ppt_h"/>
                                          </p:val>
                                        </p:tav>
                                      </p:tavLst>
                                    </p:anim>
                                  </p:childTnLst>
                                </p:cTn>
                              </p:par>
                              <p:par>
                                <p:cTn id="33" presetID="6" presetClass="entr" presetSubtype="32"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circle(out)">
                                      <p:cBhvr>
                                        <p:cTn id="35" dur="4000"/>
                                        <p:tgtEl>
                                          <p:spTgt spid="10"/>
                                        </p:tgtEl>
                                      </p:cBhvr>
                                    </p:animEffect>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1"/>
                                          </p:val>
                                        </p:tav>
                                        <p:tav tm="100000">
                                          <p:val>
                                            <p:strVal val="#ppt_x"/>
                                          </p:val>
                                        </p:tav>
                                      </p:tavLst>
                                    </p:anim>
                                    <p:anim calcmode="lin" valueType="num">
                                      <p:cBhvr>
                                        <p:cTn id="41"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2.JPG"/>
          <p:cNvPicPr>
            <a:picLocks noChangeAspect="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8" name="Content Placeholder 7" descr="a1.JPG"/>
          <p:cNvPicPr>
            <a:picLocks noGrp="1" noChangeAspect="1"/>
          </p:cNvPicPr>
          <p:nvPr>
            <p:ph idx="1"/>
          </p:nvPr>
        </p:nvPicPr>
        <p:blipFill>
          <a:blip r:embed="rId2" cstate="print"/>
          <a:srcRect r="50000"/>
          <a:stretch>
            <a:fillRect/>
          </a:stretch>
        </p:blipFill>
        <p:spPr>
          <a:xfrm>
            <a:off x="0" y="0"/>
            <a:ext cx="4572000" cy="5715000"/>
          </a:xfrm>
        </p:spPr>
      </p:pic>
      <p:sp>
        <p:nvSpPr>
          <p:cNvPr id="4" name="3 CuadroTexto"/>
          <p:cNvSpPr txBox="1"/>
          <p:nvPr/>
        </p:nvSpPr>
        <p:spPr>
          <a:xfrm>
            <a:off x="611560"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julio de 2019, un tribunal de Ecuador emitió un fallo con implicaciones para la lucha urgente por salvar la selva amazónica que se encontraba en peligro. La decisión bloqueó una subasta de petróleo planificada por el gobierno ecuatoriano.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flip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1+#ppt_w/2"/>
                                          </p:val>
                                        </p:tav>
                                        <p:tav tm="100000">
                                          <p:val>
                                            <p:strVal val="#ppt_x"/>
                                          </p:val>
                                        </p:tav>
                                      </p:tavLst>
                                    </p:anim>
                                    <p:anim calcmode="lin" valueType="num">
                                      <p:cBhvr additive="base">
                                        <p:cTn id="8" dur="3000" fill="hold"/>
                                        <p:tgtEl>
                                          <p:spTgt spid="8"/>
                                        </p:tgtEl>
                                        <p:attrNameLst>
                                          <p:attrName>ppt_y</p:attrName>
                                        </p:attrNameLst>
                                      </p:cBhvr>
                                      <p:tavLst>
                                        <p:tav tm="0">
                                          <p:val>
                                            <p:strVal val="0-#ppt_h/2"/>
                                          </p:val>
                                        </p:tav>
                                        <p:tav tm="100000">
                                          <p:val>
                                            <p:strVal val="#ppt_y"/>
                                          </p:val>
                                        </p:tav>
                                      </p:tavLst>
                                    </p:anim>
                                  </p:childTnLst>
                                </p:cTn>
                              </p:par>
                              <p:par>
                                <p:cTn id="9" presetID="49" presetClass="entr" presetSubtype="0" decel="10000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3000" fill="hold"/>
                                        <p:tgtEl>
                                          <p:spTgt spid="8"/>
                                        </p:tgtEl>
                                        <p:attrNameLst>
                                          <p:attrName>ppt_w</p:attrName>
                                        </p:attrNameLst>
                                      </p:cBhvr>
                                      <p:tavLst>
                                        <p:tav tm="0">
                                          <p:val>
                                            <p:fltVal val="0"/>
                                          </p:val>
                                        </p:tav>
                                        <p:tav tm="100000">
                                          <p:val>
                                            <p:strVal val="#ppt_w"/>
                                          </p:val>
                                        </p:tav>
                                      </p:tavLst>
                                    </p:anim>
                                    <p:anim calcmode="lin" valueType="num">
                                      <p:cBhvr>
                                        <p:cTn id="12" dur="3000" fill="hold"/>
                                        <p:tgtEl>
                                          <p:spTgt spid="8"/>
                                        </p:tgtEl>
                                        <p:attrNameLst>
                                          <p:attrName>ppt_h</p:attrName>
                                        </p:attrNameLst>
                                      </p:cBhvr>
                                      <p:tavLst>
                                        <p:tav tm="0">
                                          <p:val>
                                            <p:fltVal val="0"/>
                                          </p:val>
                                        </p:tav>
                                        <p:tav tm="100000">
                                          <p:val>
                                            <p:strVal val="#ppt_h"/>
                                          </p:val>
                                        </p:tav>
                                      </p:tavLst>
                                    </p:anim>
                                    <p:anim calcmode="lin" valueType="num">
                                      <p:cBhvr>
                                        <p:cTn id="13" dur="3000" fill="hold"/>
                                        <p:tgtEl>
                                          <p:spTgt spid="8"/>
                                        </p:tgtEl>
                                        <p:attrNameLst>
                                          <p:attrName>style.rotation</p:attrName>
                                        </p:attrNameLst>
                                      </p:cBhvr>
                                      <p:tavLst>
                                        <p:tav tm="0">
                                          <p:val>
                                            <p:fltVal val="360"/>
                                          </p:val>
                                        </p:tav>
                                        <p:tav tm="100000">
                                          <p:val>
                                            <p:fltVal val="0"/>
                                          </p:val>
                                        </p:tav>
                                      </p:tavLst>
                                    </p:anim>
                                    <p:animEffect transition="in" filter="fade">
                                      <p:cBhvr>
                                        <p:cTn id="14" dur="3000"/>
                                        <p:tgtEl>
                                          <p:spTgt spid="8"/>
                                        </p:tgtEl>
                                      </p:cBhvr>
                                    </p:animEffect>
                                  </p:childTnLst>
                                </p:cTn>
                              </p:par>
                              <p:par>
                                <p:cTn id="15" presetID="2" presetClass="entr" presetSubtype="1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3000" fill="hold"/>
                                        <p:tgtEl>
                                          <p:spTgt spid="9"/>
                                        </p:tgtEl>
                                        <p:attrNameLst>
                                          <p:attrName>ppt_x</p:attrName>
                                        </p:attrNameLst>
                                      </p:cBhvr>
                                      <p:tavLst>
                                        <p:tav tm="0">
                                          <p:val>
                                            <p:strVal val="0-#ppt_w/2"/>
                                          </p:val>
                                        </p:tav>
                                        <p:tav tm="100000">
                                          <p:val>
                                            <p:strVal val="#ppt_x"/>
                                          </p:val>
                                        </p:tav>
                                      </p:tavLst>
                                    </p:anim>
                                    <p:anim calcmode="lin" valueType="num">
                                      <p:cBhvr additive="base">
                                        <p:cTn id="18" dur="3000" fill="hold"/>
                                        <p:tgtEl>
                                          <p:spTgt spid="9"/>
                                        </p:tgtEl>
                                        <p:attrNameLst>
                                          <p:attrName>ppt_y</p:attrName>
                                        </p:attrNameLst>
                                      </p:cBhvr>
                                      <p:tavLst>
                                        <p:tav tm="0">
                                          <p:val>
                                            <p:strVal val="1+#ppt_h/2"/>
                                          </p:val>
                                        </p:tav>
                                        <p:tav tm="100000">
                                          <p:val>
                                            <p:strVal val="#ppt_y"/>
                                          </p:val>
                                        </p:tav>
                                      </p:tavLst>
                                    </p:anim>
                                  </p:childTnLst>
                                </p:cTn>
                              </p:par>
                              <p:par>
                                <p:cTn id="19" presetID="49" presetClass="entr" presetSubtype="0" decel="10000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3000" fill="hold"/>
                                        <p:tgtEl>
                                          <p:spTgt spid="9"/>
                                        </p:tgtEl>
                                        <p:attrNameLst>
                                          <p:attrName>ppt_w</p:attrName>
                                        </p:attrNameLst>
                                      </p:cBhvr>
                                      <p:tavLst>
                                        <p:tav tm="0">
                                          <p:val>
                                            <p:fltVal val="0"/>
                                          </p:val>
                                        </p:tav>
                                        <p:tav tm="100000">
                                          <p:val>
                                            <p:strVal val="#ppt_w"/>
                                          </p:val>
                                        </p:tav>
                                      </p:tavLst>
                                    </p:anim>
                                    <p:anim calcmode="lin" valueType="num">
                                      <p:cBhvr>
                                        <p:cTn id="22" dur="3000" fill="hold"/>
                                        <p:tgtEl>
                                          <p:spTgt spid="9"/>
                                        </p:tgtEl>
                                        <p:attrNameLst>
                                          <p:attrName>ppt_h</p:attrName>
                                        </p:attrNameLst>
                                      </p:cBhvr>
                                      <p:tavLst>
                                        <p:tav tm="0">
                                          <p:val>
                                            <p:fltVal val="0"/>
                                          </p:val>
                                        </p:tav>
                                        <p:tav tm="100000">
                                          <p:val>
                                            <p:strVal val="#ppt_h"/>
                                          </p:val>
                                        </p:tav>
                                      </p:tavLst>
                                    </p:anim>
                                    <p:anim calcmode="lin" valueType="num">
                                      <p:cBhvr>
                                        <p:cTn id="23" dur="3000" fill="hold"/>
                                        <p:tgtEl>
                                          <p:spTgt spid="9"/>
                                        </p:tgtEl>
                                        <p:attrNameLst>
                                          <p:attrName>style.rotation</p:attrName>
                                        </p:attrNameLst>
                                      </p:cBhvr>
                                      <p:tavLst>
                                        <p:tav tm="0">
                                          <p:val>
                                            <p:fltVal val="360"/>
                                          </p:val>
                                        </p:tav>
                                        <p:tav tm="100000">
                                          <p:val>
                                            <p:fltVal val="0"/>
                                          </p:val>
                                        </p:tav>
                                      </p:tavLst>
                                    </p:anim>
                                    <p:animEffect transition="in" filter="fade">
                                      <p:cBhvr>
                                        <p:cTn id="24" dur="3000"/>
                                        <p:tgtEl>
                                          <p:spTgt spid="9"/>
                                        </p:tgtEl>
                                      </p:cBhvr>
                                    </p:animEffect>
                                  </p:childTnLst>
                                </p:cTn>
                              </p:par>
                            </p:childTnLst>
                          </p:cTn>
                        </p:par>
                        <p:par>
                          <p:cTn id="25" fill="hold">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buelitos\Desktop\ASTURIAS\Viaje a Asturias (3.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8" name="7 Rectángulo"/>
          <p:cNvSpPr/>
          <p:nvPr/>
        </p:nvSpPr>
        <p:spPr>
          <a:xfrm>
            <a:off x="0" y="0"/>
            <a:ext cx="9144000" cy="5715000"/>
          </a:xfrm>
          <a:prstGeom prst="rect">
            <a:avLst/>
          </a:prstGeom>
          <a:solidFill>
            <a:srgbClr val="FFC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0" y="0"/>
            <a:ext cx="9144000" cy="5715000"/>
          </a:xfrm>
          <a:prstGeom prst="rect">
            <a:avLst/>
          </a:prstGeom>
          <a:solidFill>
            <a:srgbClr val="FFC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contexto general de la situación es tristemente familiar para casos que resultan similares en toda la región amazónica: en busca de inversión extranjera, los gobiernos buscan asociarse con empresas extranjeras para desarrollar grandes extensiones de selva ecológicamente frágil.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flip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1" nodeType="withEffect">
                                  <p:stCondLst>
                                    <p:cond delay="0"/>
                                  </p:stCondLst>
                                  <p:childTnLst>
                                    <p:animEffect transition="out" filter="circle(i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 presetClass="exit" presetSubtype="8" fill="hold" grpId="0" nodeType="withEffect">
                                  <p:stCondLst>
                                    <p:cond delay="0"/>
                                  </p:stCondLst>
                                  <p:childTnLst>
                                    <p:anim calcmode="lin" valueType="num">
                                      <p:cBhvr additive="base">
                                        <p:cTn id="9" dur="4000"/>
                                        <p:tgtEl>
                                          <p:spTgt spid="5"/>
                                        </p:tgtEl>
                                        <p:attrNameLst>
                                          <p:attrName>ppt_x</p:attrName>
                                        </p:attrNameLst>
                                      </p:cBhvr>
                                      <p:tavLst>
                                        <p:tav tm="0">
                                          <p:val>
                                            <p:strVal val="ppt_x"/>
                                          </p:val>
                                        </p:tav>
                                        <p:tav tm="100000">
                                          <p:val>
                                            <p:strVal val="0-ppt_w/2"/>
                                          </p:val>
                                        </p:tav>
                                      </p:tavLst>
                                    </p:anim>
                                    <p:anim calcmode="lin" valueType="num">
                                      <p:cBhvr additive="base">
                                        <p:cTn id="10" dur="4000"/>
                                        <p:tgtEl>
                                          <p:spTgt spid="5"/>
                                        </p:tgtEl>
                                        <p:attrNameLst>
                                          <p:attrName>ppt_y</p:attrName>
                                        </p:attrNameLst>
                                      </p:cBhvr>
                                      <p:tavLst>
                                        <p:tav tm="0">
                                          <p:val>
                                            <p:strVal val="ppt_y"/>
                                          </p:val>
                                        </p:tav>
                                        <p:tav tm="100000">
                                          <p:val>
                                            <p:strVal val="ppt_y"/>
                                          </p:val>
                                        </p:tav>
                                      </p:tavLst>
                                    </p:anim>
                                    <p:set>
                                      <p:cBhvr>
                                        <p:cTn id="11" dur="1" fill="hold">
                                          <p:stCondLst>
                                            <p:cond delay="3999"/>
                                          </p:stCondLst>
                                        </p:cTn>
                                        <p:tgtEl>
                                          <p:spTgt spid="5"/>
                                        </p:tgtEl>
                                        <p:attrNameLst>
                                          <p:attrName>style.visibility</p:attrName>
                                        </p:attrNameLst>
                                      </p:cBhvr>
                                      <p:to>
                                        <p:strVal val="hidden"/>
                                      </p:to>
                                    </p:set>
                                  </p:childTnLst>
                                </p:cTn>
                              </p:par>
                              <p:par>
                                <p:cTn id="12" presetID="2" presetClass="exit" presetSubtype="2" fill="hold" grpId="0" nodeType="withEffect">
                                  <p:stCondLst>
                                    <p:cond delay="0"/>
                                  </p:stCondLst>
                                  <p:childTnLst>
                                    <p:anim calcmode="lin" valueType="num">
                                      <p:cBhvr additive="base">
                                        <p:cTn id="13" dur="4000"/>
                                        <p:tgtEl>
                                          <p:spTgt spid="8"/>
                                        </p:tgtEl>
                                        <p:attrNameLst>
                                          <p:attrName>ppt_x</p:attrName>
                                        </p:attrNameLst>
                                      </p:cBhvr>
                                      <p:tavLst>
                                        <p:tav tm="0">
                                          <p:val>
                                            <p:strVal val="ppt_x"/>
                                          </p:val>
                                        </p:tav>
                                        <p:tav tm="100000">
                                          <p:val>
                                            <p:strVal val="1+ppt_w/2"/>
                                          </p:val>
                                        </p:tav>
                                      </p:tavLst>
                                    </p:anim>
                                    <p:anim calcmode="lin" valueType="num">
                                      <p:cBhvr additive="base">
                                        <p:cTn id="14" dur="4000"/>
                                        <p:tgtEl>
                                          <p:spTgt spid="8"/>
                                        </p:tgtEl>
                                        <p:attrNameLst>
                                          <p:attrName>ppt_y</p:attrName>
                                        </p:attrNameLst>
                                      </p:cBhvr>
                                      <p:tavLst>
                                        <p:tav tm="0">
                                          <p:val>
                                            <p:strVal val="ppt_y"/>
                                          </p:val>
                                        </p:tav>
                                        <p:tav tm="100000">
                                          <p:val>
                                            <p:strVal val="ppt_y"/>
                                          </p:val>
                                        </p:tav>
                                      </p:tavLst>
                                    </p:anim>
                                    <p:set>
                                      <p:cBhvr>
                                        <p:cTn id="15" dur="1" fill="hold">
                                          <p:stCondLst>
                                            <p:cond delay="3999"/>
                                          </p:stCondLst>
                                        </p:cTn>
                                        <p:tgtEl>
                                          <p:spTgt spid="8"/>
                                        </p:tgtEl>
                                        <p:attrNameLst>
                                          <p:attrName>style.visibility</p:attrName>
                                        </p:attrNameLst>
                                      </p:cBhvr>
                                      <p:to>
                                        <p:strVal val="hidden"/>
                                      </p:to>
                                    </p:set>
                                  </p:childTnLst>
                                </p:cTn>
                              </p:par>
                              <p:par>
                                <p:cTn id="16" presetID="6" presetClass="exit" presetSubtype="16" fill="hold" grpId="1" nodeType="withEffect">
                                  <p:stCondLst>
                                    <p:cond delay="0"/>
                                  </p:stCondLst>
                                  <p:childTnLst>
                                    <p:animEffect transition="out" filter="circle(in)">
                                      <p:cBhvr>
                                        <p:cTn id="17" dur="4000"/>
                                        <p:tgtEl>
                                          <p:spTgt spid="8"/>
                                        </p:tgtEl>
                                      </p:cBhvr>
                                    </p:animEffect>
                                    <p:set>
                                      <p:cBhvr>
                                        <p:cTn id="18" dur="1" fill="hold">
                                          <p:stCondLst>
                                            <p:cond delay="3999"/>
                                          </p:stCondLst>
                                        </p:cTn>
                                        <p:tgtEl>
                                          <p:spTgt spid="8"/>
                                        </p:tgtEl>
                                        <p:attrNameLst>
                                          <p:attrName>style.visibility</p:attrName>
                                        </p:attrNameLst>
                                      </p:cBhvr>
                                      <p:to>
                                        <p:strVal val="hidden"/>
                                      </p:to>
                                    </p:set>
                                  </p:childTnLst>
                                </p:cTn>
                              </p:par>
                              <p:par>
                                <p:cTn id="19" presetID="16" presetClass="entr" presetSubtype="21" fill="hold" nodeType="withEffect">
                                  <p:stCondLst>
                                    <p:cond delay="0"/>
                                  </p:stCondLst>
                                  <p:childTnLst>
                                    <p:set>
                                      <p:cBhvr>
                                        <p:cTn id="20" dur="1" fill="hold">
                                          <p:stCondLst>
                                            <p:cond delay="0"/>
                                          </p:stCondLst>
                                        </p:cTn>
                                        <p:tgtEl>
                                          <p:spTgt spid="4098"/>
                                        </p:tgtEl>
                                        <p:attrNameLst>
                                          <p:attrName>style.visibility</p:attrName>
                                        </p:attrNameLst>
                                      </p:cBhvr>
                                      <p:to>
                                        <p:strVal val="visible"/>
                                      </p:to>
                                    </p:set>
                                    <p:animEffect transition="in" filter="barn(inVertical)">
                                      <p:cBhvr>
                                        <p:cTn id="21" dur="3000"/>
                                        <p:tgtEl>
                                          <p:spTgt spid="4098"/>
                                        </p:tgtEl>
                                      </p:cBhvr>
                                    </p:animEffect>
                                  </p:childTnLst>
                                </p:cTn>
                              </p:par>
                              <p:par>
                                <p:cTn id="22" presetID="35" presetClass="entr" presetSubtype="0" fill="hold" nodeType="withEffect">
                                  <p:stCondLst>
                                    <p:cond delay="0"/>
                                  </p:stCondLst>
                                  <p:childTnLst>
                                    <p:set>
                                      <p:cBhvr>
                                        <p:cTn id="23" dur="1" fill="hold">
                                          <p:stCondLst>
                                            <p:cond delay="0"/>
                                          </p:stCondLst>
                                        </p:cTn>
                                        <p:tgtEl>
                                          <p:spTgt spid="4098"/>
                                        </p:tgtEl>
                                        <p:attrNameLst>
                                          <p:attrName>style.visibility</p:attrName>
                                        </p:attrNameLst>
                                      </p:cBhvr>
                                      <p:to>
                                        <p:strVal val="visible"/>
                                      </p:to>
                                    </p:set>
                                    <p:animEffect transition="in" filter="fade">
                                      <p:cBhvr>
                                        <p:cTn id="24" dur="3000"/>
                                        <p:tgtEl>
                                          <p:spTgt spid="4098"/>
                                        </p:tgtEl>
                                      </p:cBhvr>
                                    </p:animEffect>
                                    <p:anim calcmode="lin" valueType="num">
                                      <p:cBhvr>
                                        <p:cTn id="25" dur="3000" fill="hold"/>
                                        <p:tgtEl>
                                          <p:spTgt spid="4098"/>
                                        </p:tgtEl>
                                        <p:attrNameLst>
                                          <p:attrName>style.rotation</p:attrName>
                                        </p:attrNameLst>
                                      </p:cBhvr>
                                      <p:tavLst>
                                        <p:tav tm="0">
                                          <p:val>
                                            <p:fltVal val="720"/>
                                          </p:val>
                                        </p:tav>
                                        <p:tav tm="100000">
                                          <p:val>
                                            <p:fltVal val="0"/>
                                          </p:val>
                                        </p:tav>
                                      </p:tavLst>
                                    </p:anim>
                                    <p:anim calcmode="lin" valueType="num">
                                      <p:cBhvr>
                                        <p:cTn id="26" dur="3000" fill="hold"/>
                                        <p:tgtEl>
                                          <p:spTgt spid="4098"/>
                                        </p:tgtEl>
                                        <p:attrNameLst>
                                          <p:attrName>ppt_h</p:attrName>
                                        </p:attrNameLst>
                                      </p:cBhvr>
                                      <p:tavLst>
                                        <p:tav tm="0">
                                          <p:val>
                                            <p:fltVal val="0"/>
                                          </p:val>
                                        </p:tav>
                                        <p:tav tm="100000">
                                          <p:val>
                                            <p:strVal val="#ppt_h"/>
                                          </p:val>
                                        </p:tav>
                                      </p:tavLst>
                                    </p:anim>
                                    <p:anim calcmode="lin" valueType="num">
                                      <p:cBhvr>
                                        <p:cTn id="27" dur="3000" fill="hold"/>
                                        <p:tgtEl>
                                          <p:spTgt spid="4098"/>
                                        </p:tgtEl>
                                        <p:attrNameLst>
                                          <p:attrName>ppt_w</p:attrName>
                                        </p:attrNameLst>
                                      </p:cBhvr>
                                      <p:tavLst>
                                        <p:tav tm="0">
                                          <p:val>
                                            <p:fltVal val="0"/>
                                          </p:val>
                                        </p:tav>
                                        <p:tav tm="100000">
                                          <p:val>
                                            <p:strVal val="#ppt_w"/>
                                          </p:val>
                                        </p:tav>
                                      </p:tavLst>
                                    </p:anim>
                                  </p:childTnLst>
                                </p:cTn>
                              </p:par>
                            </p:childTnLst>
                          </p:cTn>
                        </p:par>
                        <p:par>
                          <p:cTn id="28" fill="hold">
                            <p:stCondLst>
                              <p:cond delay="4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1"/>
                                          </p:val>
                                        </p:tav>
                                        <p:tav tm="100000">
                                          <p:val>
                                            <p:strVal val="#ppt_x"/>
                                          </p:val>
                                        </p:tav>
                                      </p:tavLst>
                                    </p:anim>
                                    <p:anim calcmode="lin" valueType="num">
                                      <p:cBhvr>
                                        <p:cTn id="3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5" grpId="0" animBg="1"/>
      <p:bldP spid="5" grpId="1" animBg="1"/>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13355787_8455391b02_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bg2">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79388" y="193204"/>
            <a:ext cx="8785225" cy="5328591"/>
          </a:xfrm>
          <a:prstGeom prst="rect">
            <a:avLst/>
          </a:prstGeom>
          <a:solidFill>
            <a:schemeClr val="accent3">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95288" y="538163"/>
            <a:ext cx="8353425" cy="4638675"/>
          </a:xfrm>
          <a:prstGeom prst="rect">
            <a:avLst/>
          </a:pr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539552"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suele ser el caso, estos territorios son las tierras ancestrales de los habitantes indígenas, quienes no fueron informados y no aprobaron la llegada de la industria a su territorio.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flip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8" presetClass="exit" presetSubtype="3" fill="hold" nodeType="withEffect">
                                  <p:stCondLst>
                                    <p:cond delay="0"/>
                                  </p:stCondLst>
                                  <p:childTnLst>
                                    <p:animEffect transition="out" filter="strips(upRigh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6" presetClass="entr" presetSubtype="4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Horizontal)">
                                      <p:cBhvr>
                                        <p:cTn id="16" dur="4000"/>
                                        <p:tgtEl>
                                          <p:spTgt spid="4"/>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abuelitos\Desktop\ASTURIAS\Viaje a Asturias.jpg"/>
          <p:cNvPicPr>
            <a:picLocks noChangeAspect="1" noChangeArrowheads="1"/>
          </p:cNvPicPr>
          <p:nvPr/>
        </p:nvPicPr>
        <p:blipFill>
          <a:blip r:embed="rId2" cstate="print"/>
          <a:stretch>
            <a:fillRect/>
          </a:stretch>
        </p:blipFill>
        <p:spPr bwMode="auto">
          <a:xfrm>
            <a:off x="0" y="-382860"/>
            <a:ext cx="9144000" cy="6328047"/>
          </a:xfrm>
          <a:prstGeom prst="rect">
            <a:avLst/>
          </a:prstGeom>
          <a:noFill/>
          <a:ln w="9525">
            <a:noFill/>
            <a:miter lim="800000"/>
            <a:headEnd/>
            <a:tailEnd/>
          </a:ln>
        </p:spPr>
      </p:pic>
      <p:sp>
        <p:nvSpPr>
          <p:cNvPr id="4" name="3 Rectángulo"/>
          <p:cNvSpPr/>
          <p:nvPr/>
        </p:nvSpPr>
        <p:spPr>
          <a:xfrm>
            <a:off x="0" y="0"/>
            <a:ext cx="9144000" cy="5715000"/>
          </a:xfrm>
          <a:prstGeom prst="rect">
            <a:avLst/>
          </a:prstGeom>
          <a:solidFill>
            <a:schemeClr val="tx2">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a:t>
            </a:r>
            <a:r>
              <a:rPr lang="es-ES" i="1" dirty="0" err="1" smtClean="0">
                <a:effectLst>
                  <a:glow rad="101600">
                    <a:srgbClr val="C00000">
                      <a:alpha val="60000"/>
                    </a:srgbClr>
                  </a:glow>
                  <a:outerShdw blurRad="38100" dist="38100" dir="2700000" algn="tl">
                    <a:srgbClr val="000000">
                      <a:alpha val="43137"/>
                    </a:srgbClr>
                  </a:outerShdw>
                </a:effectLst>
              </a:rPr>
              <a:t>Waorani</a:t>
            </a:r>
            <a:r>
              <a:rPr lang="es-ES" i="1" dirty="0" smtClean="0">
                <a:effectLst>
                  <a:glow rad="101600">
                    <a:srgbClr val="C00000">
                      <a:alpha val="60000"/>
                    </a:srgbClr>
                  </a:glow>
                  <a:outerShdw blurRad="38100" dist="38100" dir="2700000" algn="tl">
                    <a:srgbClr val="000000">
                      <a:alpha val="43137"/>
                    </a:srgbClr>
                  </a:outerShdw>
                </a:effectLst>
              </a:rPr>
              <a:t>, convertidos en demandantes, tienen milenios de raíces profundas en la región, han visto los efectos de la industria petrolera en otras partes de la Amazonía ecuatoriana, motivo por el cual sabían que la subasta planeada amenazaba su supervivencia y forma de vida.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flip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3500"/>
                                        <p:tgtEl>
                                          <p:spTgt spid="4"/>
                                        </p:tgtEl>
                                      </p:cBhvr>
                                    </p:animEffect>
                                    <p:set>
                                      <p:cBhvr>
                                        <p:cTn id="7" dur="1" fill="hold">
                                          <p:stCondLst>
                                            <p:cond delay="3499"/>
                                          </p:stCondLst>
                                        </p:cTn>
                                        <p:tgtEl>
                                          <p:spTgt spid="4"/>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14338"/>
                                        </p:tgtEl>
                                        <p:attrNameLst>
                                          <p:attrName>style.visibility</p:attrName>
                                        </p:attrNameLst>
                                      </p:cBhvr>
                                      <p:to>
                                        <p:strVal val="visible"/>
                                      </p:to>
                                    </p:set>
                                    <p:animEffect transition="in" filter="wedge">
                                      <p:cBhvr>
                                        <p:cTn id="10" dur="4000"/>
                                        <p:tgtEl>
                                          <p:spTgt spid="14338"/>
                                        </p:tgtEl>
                                      </p:cBhvr>
                                    </p:animEffect>
                                  </p:childTnLst>
                                </p:cTn>
                              </p:par>
                              <p:par>
                                <p:cTn id="11" presetID="23" presetClass="entr" presetSubtype="272" fill="hold" nodeType="withEffect">
                                  <p:stCondLst>
                                    <p:cond delay="0"/>
                                  </p:stCondLst>
                                  <p:childTnLst>
                                    <p:set>
                                      <p:cBhvr>
                                        <p:cTn id="12" dur="1" fill="hold">
                                          <p:stCondLst>
                                            <p:cond delay="0"/>
                                          </p:stCondLst>
                                        </p:cTn>
                                        <p:tgtEl>
                                          <p:spTgt spid="14338"/>
                                        </p:tgtEl>
                                        <p:attrNameLst>
                                          <p:attrName>style.visibility</p:attrName>
                                        </p:attrNameLst>
                                      </p:cBhvr>
                                      <p:to>
                                        <p:strVal val="visible"/>
                                      </p:to>
                                    </p:set>
                                    <p:anim calcmode="lin" valueType="num">
                                      <p:cBhvr>
                                        <p:cTn id="13" dur="4000" fill="hold"/>
                                        <p:tgtEl>
                                          <p:spTgt spid="14338"/>
                                        </p:tgtEl>
                                        <p:attrNameLst>
                                          <p:attrName>ppt_w</p:attrName>
                                        </p:attrNameLst>
                                      </p:cBhvr>
                                      <p:tavLst>
                                        <p:tav tm="0">
                                          <p:val>
                                            <p:strVal val="2/3*#ppt_w"/>
                                          </p:val>
                                        </p:tav>
                                        <p:tav tm="100000">
                                          <p:val>
                                            <p:strVal val="#ppt_w"/>
                                          </p:val>
                                        </p:tav>
                                      </p:tavLst>
                                    </p:anim>
                                    <p:anim calcmode="lin" valueType="num">
                                      <p:cBhvr>
                                        <p:cTn id="14" dur="4000" fill="hold"/>
                                        <p:tgtEl>
                                          <p:spTgt spid="14338"/>
                                        </p:tgtEl>
                                        <p:attrNameLst>
                                          <p:attrName>ppt_h</p:attrName>
                                        </p:attrNameLst>
                                      </p:cBhvr>
                                      <p:tavLst>
                                        <p:tav tm="0">
                                          <p:val>
                                            <p:strVal val="2/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Content Placeholder 14" descr="a1.JPG"/>
          <p:cNvPicPr>
            <a:picLocks noGrp="1" noChangeAspect="1"/>
          </p:cNvPicPr>
          <p:nvPr>
            <p:ph idx="1"/>
          </p:nvPr>
        </p:nvPicPr>
        <p:blipFill>
          <a:blip r:embed="rId2" cstate="print"/>
          <a:srcRect r="50000" b="50000"/>
          <a:stretch>
            <a:fillRect/>
          </a:stretch>
        </p:blipFill>
        <p:spPr>
          <a:xfrm>
            <a:off x="0" y="0"/>
            <a:ext cx="4572000" cy="2857500"/>
          </a:xfrm>
        </p:spPr>
      </p:pic>
      <p:pic>
        <p:nvPicPr>
          <p:cNvPr id="16" name="Picture 15" descr="a2.JPG"/>
          <p:cNvPicPr>
            <a:picLocks noChangeAspect="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17" name="Picture 16" descr="a3.JPG"/>
          <p:cNvPicPr>
            <a:picLocks noChangeAspect="1"/>
          </p:cNvPicPr>
          <p:nvPr/>
        </p:nvPicPr>
        <p:blipFill>
          <a:blip r:embed="rId2" cstate="print"/>
          <a:srcRect t="50000" r="50000"/>
          <a:stretch>
            <a:fillRect/>
          </a:stretch>
        </p:blipFill>
        <p:spPr bwMode="auto">
          <a:xfrm>
            <a:off x="0" y="2857500"/>
            <a:ext cx="4572000" cy="2857501"/>
          </a:xfrm>
          <a:prstGeom prst="rect">
            <a:avLst/>
          </a:prstGeom>
          <a:noFill/>
          <a:ln w="9525">
            <a:noFill/>
            <a:miter lim="800000"/>
            <a:headEnd/>
            <a:tailEnd/>
          </a:ln>
        </p:spPr>
      </p:pic>
      <p:pic>
        <p:nvPicPr>
          <p:cNvPr id="18" name="Picture 17" descr="a4.JPG"/>
          <p:cNvPicPr>
            <a:picLocks noChangeAspect="1"/>
          </p:cNvPicPr>
          <p:nvPr/>
        </p:nvPicPr>
        <p:blipFill>
          <a:blip r:embed="rId2" cstate="print"/>
          <a:srcRect l="50000" t="50000"/>
          <a:stretch>
            <a:fillRect/>
          </a:stretch>
        </p:blipFill>
        <p:spPr bwMode="auto">
          <a:xfrm>
            <a:off x="4572000" y="2857500"/>
            <a:ext cx="4572000" cy="2857501"/>
          </a:xfrm>
          <a:prstGeom prst="rect">
            <a:avLst/>
          </a:prstGeom>
          <a:noFill/>
          <a:ln w="9525">
            <a:noFill/>
            <a:miter lim="800000"/>
            <a:headEnd/>
            <a:tailEnd/>
          </a:ln>
        </p:spPr>
      </p:pic>
      <p:sp>
        <p:nvSpPr>
          <p:cNvPr id="6" name="5 CuadroTexto"/>
          <p:cNvSpPr txBox="1"/>
          <p:nvPr/>
        </p:nvSpPr>
        <p:spPr>
          <a:xfrm>
            <a:off x="755576" y="4657700"/>
            <a:ext cx="756084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igual que todos los pueblos indígenas, los </a:t>
            </a:r>
            <a:r>
              <a:rPr lang="es-ES" i="1" dirty="0" err="1" smtClean="0">
                <a:effectLst>
                  <a:glow rad="101600">
                    <a:srgbClr val="C00000">
                      <a:alpha val="60000"/>
                    </a:srgbClr>
                  </a:glow>
                  <a:outerShdw blurRad="38100" dist="38100" dir="2700000" algn="tl">
                    <a:srgbClr val="000000">
                      <a:alpha val="43137"/>
                    </a:srgbClr>
                  </a:outerShdw>
                </a:effectLst>
              </a:rPr>
              <a:t>Waorani</a:t>
            </a:r>
            <a:r>
              <a:rPr lang="es-ES" i="1" dirty="0" smtClean="0">
                <a:effectLst>
                  <a:glow rad="101600">
                    <a:srgbClr val="C00000">
                      <a:alpha val="60000"/>
                    </a:srgbClr>
                  </a:glow>
                  <a:outerShdw blurRad="38100" dist="38100" dir="2700000" algn="tl">
                    <a:srgbClr val="000000">
                      <a:alpha val="43137"/>
                    </a:srgbClr>
                  </a:outerShdw>
                </a:effectLst>
              </a:rPr>
              <a:t> tienen derecho al consentimiento informado cuando se trata del desarrollo de sus tierras ancestrales, derecho que está reconocido internacionalmente.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wipe/>
      </p:transition>
    </mc:Choice>
    <mc:Fallback xmlns="">
      <p:transition spd="slow" advTm="26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checkerboard(across)">
                                      <p:cBhvr>
                                        <p:cTn id="7" dur="3000"/>
                                        <p:tgtEl>
                                          <p:spTgt spid="15"/>
                                        </p:tgtEl>
                                      </p:cBhvr>
                                    </p:animEffect>
                                  </p:childTnLst>
                                </p:cTn>
                              </p:par>
                              <p:par>
                                <p:cTn id="8" presetID="5" presetClass="entr" presetSubtype="5"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checkerboard(down)">
                                      <p:cBhvr>
                                        <p:cTn id="10" dur="3000"/>
                                        <p:tgtEl>
                                          <p:spTgt spid="16"/>
                                        </p:tgtEl>
                                      </p:cBhvr>
                                    </p:animEffect>
                                  </p:childTnLst>
                                </p:cTn>
                              </p:par>
                              <p:par>
                                <p:cTn id="11" presetID="5" presetClass="entr" presetSubtype="10"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checkerboard(across)">
                                      <p:cBhvr>
                                        <p:cTn id="13" dur="3000"/>
                                        <p:tgtEl>
                                          <p:spTgt spid="18"/>
                                        </p:tgtEl>
                                      </p:cBhvr>
                                    </p:animEffect>
                                  </p:childTnLst>
                                </p:cTn>
                              </p:par>
                              <p:par>
                                <p:cTn id="14" presetID="5" presetClass="entr" presetSubtype="5"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checkerboard(down)">
                                      <p:cBhvr>
                                        <p:cTn id="16" dur="3000"/>
                                        <p:tgtEl>
                                          <p:spTgt spid="17"/>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3 Imagen" descr="4170473550_c0edca0ace_z.jpg"/>
          <p:cNvPicPr>
            <a:picLocks noChangeAspect="1"/>
          </p:cNvPicPr>
          <p:nvPr/>
        </p:nvPicPr>
        <p:blipFill>
          <a:blip r:embed="rId2" cstate="print"/>
          <a:stretch>
            <a:fillRect/>
          </a:stretch>
        </p:blipFill>
        <p:spPr bwMode="auto">
          <a:xfrm>
            <a:off x="-500063" y="5711581"/>
            <a:ext cx="71438" cy="48499"/>
          </a:xfrm>
          <a:prstGeom prst="rect">
            <a:avLst/>
          </a:prstGeom>
          <a:noFill/>
          <a:ln w="9525">
            <a:noFill/>
            <a:miter lim="800000"/>
            <a:headEnd/>
            <a:tailEnd/>
          </a:ln>
        </p:spPr>
      </p:pic>
      <p:pic>
        <p:nvPicPr>
          <p:cNvPr id="5" name="4 Imagen" descr="4170473550_c0edca0ace_z.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pic>
        <p:nvPicPr>
          <p:cNvPr id="6" name="5 Imagen" descr="4170473550_c0edca0ace_z.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a:t>
            </a:r>
            <a:r>
              <a:rPr lang="es-ES" i="1" dirty="0" err="1" smtClean="0">
                <a:effectLst>
                  <a:glow rad="101600">
                    <a:srgbClr val="C00000">
                      <a:alpha val="60000"/>
                    </a:srgbClr>
                  </a:glow>
                  <a:outerShdw blurRad="38100" dist="38100" dir="2700000" algn="tl">
                    <a:srgbClr val="000000">
                      <a:alpha val="43137"/>
                    </a:srgbClr>
                  </a:outerShdw>
                </a:effectLst>
              </a:rPr>
              <a:t>Waorani</a:t>
            </a:r>
            <a:r>
              <a:rPr lang="es-ES" i="1" dirty="0" smtClean="0">
                <a:effectLst>
                  <a:glow rad="101600">
                    <a:srgbClr val="C00000">
                      <a:alpha val="60000"/>
                    </a:srgbClr>
                  </a:glow>
                  <a:outerShdw blurRad="38100" dist="38100" dir="2700000" algn="tl">
                    <a:srgbClr val="000000">
                      <a:alpha val="43137"/>
                    </a:srgbClr>
                  </a:outerShdw>
                </a:effectLst>
              </a:rPr>
              <a:t> son legendarios cazadores-cosechadores que viven en el sur de la Amazonía ecuatoriana. Durante siglos permanecieron aislados, hasta que en la década de 1960 tuvieron su primer contacto a través de misioneros cristianos.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wipe/>
      </p:transition>
    </mc:Choice>
    <mc:Fallback xmlns="">
      <p:transition spd="slow" advTm="28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3" fill="hold" nodeType="withEffect">
                                  <p:stCondLst>
                                    <p:cond delay="0"/>
                                  </p:stCondLst>
                                  <p:childTnLst>
                                    <p:animEffect transition="out" filter="wheel(3)">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3000"/>
                                        <p:tgtEl>
                                          <p:spTgt spid="5"/>
                                        </p:tgtEl>
                                      </p:cBhvr>
                                    </p:animEffect>
                                  </p:childTnLst>
                                </p:cTn>
                              </p:par>
                              <p:par>
                                <p:cTn id="11" presetID="21"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2)">
                                      <p:cBhvr>
                                        <p:cTn id="13" dur="3000"/>
                                        <p:tgtEl>
                                          <p:spTgt spid="5"/>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strVal val="#ppt_w+.3"/>
                                          </p:val>
                                        </p:tav>
                                        <p:tav tm="100000">
                                          <p:val>
                                            <p:strVal val="#ppt_w"/>
                                          </p:val>
                                        </p:tav>
                                      </p:tavLst>
                                    </p:anim>
                                    <p:anim calcmode="lin" valueType="num">
                                      <p:cBhvr>
                                        <p:cTn id="17" dur="3000" fill="hold"/>
                                        <p:tgtEl>
                                          <p:spTgt spid="5"/>
                                        </p:tgtEl>
                                        <p:attrNameLst>
                                          <p:attrName>ppt_h</p:attrName>
                                        </p:attrNameLst>
                                      </p:cBhvr>
                                      <p:tavLst>
                                        <p:tav tm="0">
                                          <p:val>
                                            <p:strVal val="#ppt_h"/>
                                          </p:val>
                                        </p:tav>
                                        <p:tav tm="100000">
                                          <p:val>
                                            <p:strVal val="#ppt_h"/>
                                          </p:val>
                                        </p:tav>
                                      </p:tavLst>
                                    </p:anim>
                                    <p:animEffect transition="in" filter="fade">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2.JPG"/>
          <p:cNvPicPr>
            <a:picLocks noChangeAspect="1"/>
          </p:cNvPicPr>
          <p:nvPr/>
        </p:nvPicPr>
        <p:blipFill>
          <a:blip r:embed="rId2" cstate="print"/>
          <a:srcRect t="15980" b="66380"/>
          <a:stretch>
            <a:fillRect/>
          </a:stretch>
        </p:blipFill>
        <p:spPr bwMode="auto">
          <a:xfrm>
            <a:off x="0" y="913284"/>
            <a:ext cx="9144000" cy="1008112"/>
          </a:xfrm>
          <a:prstGeom prst="rect">
            <a:avLst/>
          </a:prstGeom>
          <a:noFill/>
          <a:ln w="9525">
            <a:noFill/>
            <a:miter lim="800000"/>
            <a:headEnd/>
            <a:tailEnd/>
          </a:ln>
        </p:spPr>
      </p:pic>
      <p:pic>
        <p:nvPicPr>
          <p:cNvPr id="11" name="Picture 10" descr="a3.JPG"/>
          <p:cNvPicPr>
            <a:picLocks noChangeAspect="1"/>
          </p:cNvPicPr>
          <p:nvPr/>
        </p:nvPicPr>
        <p:blipFill>
          <a:blip r:embed="rId2" cstate="print"/>
          <a:srcRect t="33620" b="50000"/>
          <a:stretch>
            <a:fillRect/>
          </a:stretch>
        </p:blipFill>
        <p:spPr bwMode="auto">
          <a:xfrm>
            <a:off x="0" y="1921396"/>
            <a:ext cx="9144000" cy="936104"/>
          </a:xfrm>
          <a:prstGeom prst="rect">
            <a:avLst/>
          </a:prstGeom>
          <a:noFill/>
          <a:ln w="9525">
            <a:noFill/>
            <a:miter lim="800000"/>
            <a:headEnd/>
            <a:tailEnd/>
          </a:ln>
        </p:spPr>
      </p:pic>
      <p:pic>
        <p:nvPicPr>
          <p:cNvPr id="12" name="Picture 11" descr="a4.JPG"/>
          <p:cNvPicPr>
            <a:picLocks noChangeAspect="1"/>
          </p:cNvPicPr>
          <p:nvPr/>
        </p:nvPicPr>
        <p:blipFill>
          <a:blip r:embed="rId2" cstate="print"/>
          <a:srcRect t="50000" b="34880"/>
          <a:stretch>
            <a:fillRect/>
          </a:stretch>
        </p:blipFill>
        <p:spPr bwMode="auto">
          <a:xfrm>
            <a:off x="0" y="2857500"/>
            <a:ext cx="9144000" cy="864096"/>
          </a:xfrm>
          <a:prstGeom prst="rect">
            <a:avLst/>
          </a:prstGeom>
          <a:noFill/>
          <a:ln w="9525">
            <a:noFill/>
            <a:miter lim="800000"/>
            <a:headEnd/>
            <a:tailEnd/>
          </a:ln>
        </p:spPr>
      </p:pic>
      <p:pic>
        <p:nvPicPr>
          <p:cNvPr id="13" name="Picture 12" descr="a5.JPG"/>
          <p:cNvPicPr>
            <a:picLocks noChangeAspect="1"/>
          </p:cNvPicPr>
          <p:nvPr/>
        </p:nvPicPr>
        <p:blipFill>
          <a:blip r:embed="rId2" cstate="print"/>
          <a:srcRect t="65120" b="14720"/>
          <a:stretch>
            <a:fillRect/>
          </a:stretch>
        </p:blipFill>
        <p:spPr bwMode="auto">
          <a:xfrm>
            <a:off x="0" y="3721596"/>
            <a:ext cx="9144000" cy="1152128"/>
          </a:xfrm>
          <a:prstGeom prst="rect">
            <a:avLst/>
          </a:prstGeom>
          <a:noFill/>
          <a:ln w="9525">
            <a:noFill/>
            <a:miter lim="800000"/>
            <a:headEnd/>
            <a:tailEnd/>
          </a:ln>
        </p:spPr>
      </p:pic>
      <p:pic>
        <p:nvPicPr>
          <p:cNvPr id="14" name="Picture 13" descr="a6.JPG"/>
          <p:cNvPicPr>
            <a:picLocks noChangeAspect="1"/>
          </p:cNvPicPr>
          <p:nvPr/>
        </p:nvPicPr>
        <p:blipFill>
          <a:blip r:embed="rId2" cstate="print"/>
          <a:srcRect t="85280"/>
          <a:stretch>
            <a:fillRect/>
          </a:stretch>
        </p:blipFill>
        <p:spPr bwMode="auto">
          <a:xfrm>
            <a:off x="0" y="4873724"/>
            <a:ext cx="9144000" cy="841276"/>
          </a:xfrm>
          <a:prstGeom prst="rect">
            <a:avLst/>
          </a:prstGeom>
          <a:noFill/>
          <a:ln w="9525">
            <a:noFill/>
            <a:miter lim="800000"/>
            <a:headEnd/>
            <a:tailEnd/>
          </a:ln>
        </p:spPr>
      </p:pic>
      <p:pic>
        <p:nvPicPr>
          <p:cNvPr id="9" name="Picture 8" descr="a1.JPG"/>
          <p:cNvPicPr>
            <a:picLocks noChangeAspect="1"/>
          </p:cNvPicPr>
          <p:nvPr/>
        </p:nvPicPr>
        <p:blipFill>
          <a:blip r:embed="rId2" cstate="print"/>
          <a:srcRect b="84020"/>
          <a:stretch>
            <a:fillRect/>
          </a:stretch>
        </p:blipFill>
        <p:spPr bwMode="auto">
          <a:xfrm>
            <a:off x="0" y="-1"/>
            <a:ext cx="9143999" cy="913285"/>
          </a:xfrm>
          <a:prstGeom prst="rect">
            <a:avLst/>
          </a:prstGeom>
          <a:noFill/>
          <a:ln w="9525">
            <a:noFill/>
            <a:miter lim="800000"/>
            <a:headEnd/>
            <a:tailEnd/>
          </a:ln>
        </p:spPr>
      </p:pic>
      <p:sp>
        <p:nvSpPr>
          <p:cNvPr id="8" name="7 CuadroTexto"/>
          <p:cNvSpPr txBox="1"/>
          <p:nvPr/>
        </p:nvSpPr>
        <p:spPr>
          <a:xfrm>
            <a:off x="611560"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Han vivido en armonía y preservado su hogar en la selva. Han desarrollado una rica cultura marcada por la alta artesanía y el arte, la profunda espiritualidad y una comprensión sofisticada del mundo natural y sus complejos sistemas de vida vegetal y animal.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wipe/>
      </p:transition>
    </mc:Choice>
    <mc:Fallback xmlns="">
      <p:transition spd="slow" advTm="32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Scale>
                                      <p:cBhvr>
                                        <p:cTn id="7"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9"/>
                                        </p:tgtEl>
                                        <p:attrNameLst>
                                          <p:attrName>ppt_x</p:attrName>
                                          <p:attrName>ppt_y</p:attrName>
                                        </p:attrNameLst>
                                      </p:cBhvr>
                                    </p:animMotion>
                                    <p:animEffect transition="in" filter="fade">
                                      <p:cBhvr>
                                        <p:cTn id="9" dur="1000"/>
                                        <p:tgtEl>
                                          <p:spTgt spid="9"/>
                                        </p:tgtEl>
                                      </p:cBhvr>
                                    </p:animEffect>
                                  </p:childTnLst>
                                </p:cTn>
                              </p:par>
                              <p:par>
                                <p:cTn id="10" presetID="49" presetClass="entr" presetSubtype="0" decel="10000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1000" fill="hold"/>
                                        <p:tgtEl>
                                          <p:spTgt spid="9"/>
                                        </p:tgtEl>
                                        <p:attrNameLst>
                                          <p:attrName>ppt_w</p:attrName>
                                        </p:attrNameLst>
                                      </p:cBhvr>
                                      <p:tavLst>
                                        <p:tav tm="0">
                                          <p:val>
                                            <p:fltVal val="0"/>
                                          </p:val>
                                        </p:tav>
                                        <p:tav tm="100000">
                                          <p:val>
                                            <p:strVal val="#ppt_w"/>
                                          </p:val>
                                        </p:tav>
                                      </p:tavLst>
                                    </p:anim>
                                    <p:anim calcmode="lin" valueType="num">
                                      <p:cBhvr>
                                        <p:cTn id="13" dur="1000" fill="hold"/>
                                        <p:tgtEl>
                                          <p:spTgt spid="9"/>
                                        </p:tgtEl>
                                        <p:attrNameLst>
                                          <p:attrName>ppt_h</p:attrName>
                                        </p:attrNameLst>
                                      </p:cBhvr>
                                      <p:tavLst>
                                        <p:tav tm="0">
                                          <p:val>
                                            <p:fltVal val="0"/>
                                          </p:val>
                                        </p:tav>
                                        <p:tav tm="100000">
                                          <p:val>
                                            <p:strVal val="#ppt_h"/>
                                          </p:val>
                                        </p:tav>
                                      </p:tavLst>
                                    </p:anim>
                                    <p:anim calcmode="lin" valueType="num">
                                      <p:cBhvr>
                                        <p:cTn id="14" dur="1000" fill="hold"/>
                                        <p:tgtEl>
                                          <p:spTgt spid="9"/>
                                        </p:tgtEl>
                                        <p:attrNameLst>
                                          <p:attrName>style.rotation</p:attrName>
                                        </p:attrNameLst>
                                      </p:cBhvr>
                                      <p:tavLst>
                                        <p:tav tm="0">
                                          <p:val>
                                            <p:fltVal val="360"/>
                                          </p:val>
                                        </p:tav>
                                        <p:tav tm="100000">
                                          <p:val>
                                            <p:fltVal val="0"/>
                                          </p:val>
                                        </p:tav>
                                      </p:tavLst>
                                    </p:anim>
                                    <p:animEffect transition="in" filter="fade">
                                      <p:cBhvr>
                                        <p:cTn id="15" dur="1000"/>
                                        <p:tgtEl>
                                          <p:spTgt spid="9"/>
                                        </p:tgtEl>
                                      </p:cBhvr>
                                    </p:animEffect>
                                  </p:childTnLst>
                                </p:cTn>
                              </p:par>
                              <p:par>
                                <p:cTn id="16" presetID="52" presetClass="entr" presetSubtype="0" fill="hold" nodeType="withEffect">
                                  <p:stCondLst>
                                    <p:cond delay="1000"/>
                                  </p:stCondLst>
                                  <p:childTnLst>
                                    <p:set>
                                      <p:cBhvr>
                                        <p:cTn id="17" dur="1" fill="hold">
                                          <p:stCondLst>
                                            <p:cond delay="0"/>
                                          </p:stCondLst>
                                        </p:cTn>
                                        <p:tgtEl>
                                          <p:spTgt spid="10"/>
                                        </p:tgtEl>
                                        <p:attrNameLst>
                                          <p:attrName>style.visibility</p:attrName>
                                        </p:attrNameLst>
                                      </p:cBhvr>
                                      <p:to>
                                        <p:strVal val="visible"/>
                                      </p:to>
                                    </p:set>
                                    <p:animScale>
                                      <p:cBhvr>
                                        <p:cTn id="18" dur="1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10"/>
                                        </p:tgtEl>
                                        <p:attrNameLst>
                                          <p:attrName>ppt_x</p:attrName>
                                          <p:attrName>ppt_y</p:attrName>
                                        </p:attrNameLst>
                                      </p:cBhvr>
                                    </p:animMotion>
                                    <p:animEffect transition="in" filter="fade">
                                      <p:cBhvr>
                                        <p:cTn id="20" dur="1000"/>
                                        <p:tgtEl>
                                          <p:spTgt spid="10"/>
                                        </p:tgtEl>
                                      </p:cBhvr>
                                    </p:animEffect>
                                  </p:childTnLst>
                                </p:cTn>
                              </p:par>
                              <p:par>
                                <p:cTn id="21" presetID="49" presetClass="entr" presetSubtype="0" decel="100000" fill="hold" nodeType="withEffect">
                                  <p:stCondLst>
                                    <p:cond delay="1000"/>
                                  </p:stCondLst>
                                  <p:childTnLst>
                                    <p:set>
                                      <p:cBhvr>
                                        <p:cTn id="22" dur="1" fill="hold">
                                          <p:stCondLst>
                                            <p:cond delay="0"/>
                                          </p:stCondLst>
                                        </p:cTn>
                                        <p:tgtEl>
                                          <p:spTgt spid="10"/>
                                        </p:tgtEl>
                                        <p:attrNameLst>
                                          <p:attrName>style.visibility</p:attrName>
                                        </p:attrNameLst>
                                      </p:cBhvr>
                                      <p:to>
                                        <p:strVal val="visible"/>
                                      </p:to>
                                    </p:set>
                                    <p:anim calcmode="lin" valueType="num">
                                      <p:cBhvr>
                                        <p:cTn id="23" dur="1000" fill="hold"/>
                                        <p:tgtEl>
                                          <p:spTgt spid="10"/>
                                        </p:tgtEl>
                                        <p:attrNameLst>
                                          <p:attrName>ppt_w</p:attrName>
                                        </p:attrNameLst>
                                      </p:cBhvr>
                                      <p:tavLst>
                                        <p:tav tm="0">
                                          <p:val>
                                            <p:fltVal val="0"/>
                                          </p:val>
                                        </p:tav>
                                        <p:tav tm="100000">
                                          <p:val>
                                            <p:strVal val="#ppt_w"/>
                                          </p:val>
                                        </p:tav>
                                      </p:tavLst>
                                    </p:anim>
                                    <p:anim calcmode="lin" valueType="num">
                                      <p:cBhvr>
                                        <p:cTn id="24" dur="1000" fill="hold"/>
                                        <p:tgtEl>
                                          <p:spTgt spid="10"/>
                                        </p:tgtEl>
                                        <p:attrNameLst>
                                          <p:attrName>ppt_h</p:attrName>
                                        </p:attrNameLst>
                                      </p:cBhvr>
                                      <p:tavLst>
                                        <p:tav tm="0">
                                          <p:val>
                                            <p:fltVal val="0"/>
                                          </p:val>
                                        </p:tav>
                                        <p:tav tm="100000">
                                          <p:val>
                                            <p:strVal val="#ppt_h"/>
                                          </p:val>
                                        </p:tav>
                                      </p:tavLst>
                                    </p:anim>
                                    <p:anim calcmode="lin" valueType="num">
                                      <p:cBhvr>
                                        <p:cTn id="25" dur="1000" fill="hold"/>
                                        <p:tgtEl>
                                          <p:spTgt spid="10"/>
                                        </p:tgtEl>
                                        <p:attrNameLst>
                                          <p:attrName>style.rotation</p:attrName>
                                        </p:attrNameLst>
                                      </p:cBhvr>
                                      <p:tavLst>
                                        <p:tav tm="0">
                                          <p:val>
                                            <p:fltVal val="360"/>
                                          </p:val>
                                        </p:tav>
                                        <p:tav tm="100000">
                                          <p:val>
                                            <p:fltVal val="0"/>
                                          </p:val>
                                        </p:tav>
                                      </p:tavLst>
                                    </p:anim>
                                    <p:animEffect transition="in" filter="fade">
                                      <p:cBhvr>
                                        <p:cTn id="26" dur="1000"/>
                                        <p:tgtEl>
                                          <p:spTgt spid="10"/>
                                        </p:tgtEl>
                                      </p:cBhvr>
                                    </p:animEffect>
                                  </p:childTnLst>
                                </p:cTn>
                              </p:par>
                              <p:par>
                                <p:cTn id="27" presetID="52" presetClass="entr" presetSubtype="0" fill="hold" nodeType="withEffect">
                                  <p:stCondLst>
                                    <p:cond delay="2000"/>
                                  </p:stCondLst>
                                  <p:childTnLst>
                                    <p:set>
                                      <p:cBhvr>
                                        <p:cTn id="28" dur="1" fill="hold">
                                          <p:stCondLst>
                                            <p:cond delay="0"/>
                                          </p:stCondLst>
                                        </p:cTn>
                                        <p:tgtEl>
                                          <p:spTgt spid="11"/>
                                        </p:tgtEl>
                                        <p:attrNameLst>
                                          <p:attrName>style.visibility</p:attrName>
                                        </p:attrNameLst>
                                      </p:cBhvr>
                                      <p:to>
                                        <p:strVal val="visible"/>
                                      </p:to>
                                    </p:set>
                                    <p:animScale>
                                      <p:cBhvr>
                                        <p:cTn id="29"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1000" decel="50000" fill="hold">
                                          <p:stCondLst>
                                            <p:cond delay="0"/>
                                          </p:stCondLst>
                                        </p:cTn>
                                        <p:tgtEl>
                                          <p:spTgt spid="11"/>
                                        </p:tgtEl>
                                        <p:attrNameLst>
                                          <p:attrName>ppt_x</p:attrName>
                                          <p:attrName>ppt_y</p:attrName>
                                        </p:attrNameLst>
                                      </p:cBhvr>
                                    </p:animMotion>
                                    <p:animEffect transition="in" filter="fade">
                                      <p:cBhvr>
                                        <p:cTn id="31" dur="1000"/>
                                        <p:tgtEl>
                                          <p:spTgt spid="11"/>
                                        </p:tgtEl>
                                      </p:cBhvr>
                                    </p:animEffect>
                                  </p:childTnLst>
                                </p:cTn>
                              </p:par>
                              <p:par>
                                <p:cTn id="32" presetID="49" presetClass="entr" presetSubtype="0" decel="100000" fill="hold" nodeType="withEffect">
                                  <p:stCondLst>
                                    <p:cond delay="2000"/>
                                  </p:stCondLst>
                                  <p:childTnLst>
                                    <p:set>
                                      <p:cBhvr>
                                        <p:cTn id="33" dur="1" fill="hold">
                                          <p:stCondLst>
                                            <p:cond delay="0"/>
                                          </p:stCondLst>
                                        </p:cTn>
                                        <p:tgtEl>
                                          <p:spTgt spid="11"/>
                                        </p:tgtEl>
                                        <p:attrNameLst>
                                          <p:attrName>style.visibility</p:attrName>
                                        </p:attrNameLst>
                                      </p:cBhvr>
                                      <p:to>
                                        <p:strVal val="visible"/>
                                      </p:to>
                                    </p:set>
                                    <p:anim calcmode="lin" valueType="num">
                                      <p:cBhvr>
                                        <p:cTn id="34" dur="1000" fill="hold"/>
                                        <p:tgtEl>
                                          <p:spTgt spid="11"/>
                                        </p:tgtEl>
                                        <p:attrNameLst>
                                          <p:attrName>ppt_w</p:attrName>
                                        </p:attrNameLst>
                                      </p:cBhvr>
                                      <p:tavLst>
                                        <p:tav tm="0">
                                          <p:val>
                                            <p:fltVal val="0"/>
                                          </p:val>
                                        </p:tav>
                                        <p:tav tm="100000">
                                          <p:val>
                                            <p:strVal val="#ppt_w"/>
                                          </p:val>
                                        </p:tav>
                                      </p:tavLst>
                                    </p:anim>
                                    <p:anim calcmode="lin" valueType="num">
                                      <p:cBhvr>
                                        <p:cTn id="35" dur="1000" fill="hold"/>
                                        <p:tgtEl>
                                          <p:spTgt spid="11"/>
                                        </p:tgtEl>
                                        <p:attrNameLst>
                                          <p:attrName>ppt_h</p:attrName>
                                        </p:attrNameLst>
                                      </p:cBhvr>
                                      <p:tavLst>
                                        <p:tav tm="0">
                                          <p:val>
                                            <p:fltVal val="0"/>
                                          </p:val>
                                        </p:tav>
                                        <p:tav tm="100000">
                                          <p:val>
                                            <p:strVal val="#ppt_h"/>
                                          </p:val>
                                        </p:tav>
                                      </p:tavLst>
                                    </p:anim>
                                    <p:anim calcmode="lin" valueType="num">
                                      <p:cBhvr>
                                        <p:cTn id="36" dur="1000" fill="hold"/>
                                        <p:tgtEl>
                                          <p:spTgt spid="11"/>
                                        </p:tgtEl>
                                        <p:attrNameLst>
                                          <p:attrName>style.rotation</p:attrName>
                                        </p:attrNameLst>
                                      </p:cBhvr>
                                      <p:tavLst>
                                        <p:tav tm="0">
                                          <p:val>
                                            <p:fltVal val="360"/>
                                          </p:val>
                                        </p:tav>
                                        <p:tav tm="100000">
                                          <p:val>
                                            <p:fltVal val="0"/>
                                          </p:val>
                                        </p:tav>
                                      </p:tavLst>
                                    </p:anim>
                                    <p:animEffect transition="in" filter="fade">
                                      <p:cBhvr>
                                        <p:cTn id="37" dur="1000"/>
                                        <p:tgtEl>
                                          <p:spTgt spid="11"/>
                                        </p:tgtEl>
                                      </p:cBhvr>
                                    </p:animEffect>
                                  </p:childTnLst>
                                </p:cTn>
                              </p:par>
                              <p:par>
                                <p:cTn id="38" presetID="52" presetClass="entr" presetSubtype="0" fill="hold" nodeType="withEffect">
                                  <p:stCondLst>
                                    <p:cond delay="3000"/>
                                  </p:stCondLst>
                                  <p:childTnLst>
                                    <p:set>
                                      <p:cBhvr>
                                        <p:cTn id="39" dur="1" fill="hold">
                                          <p:stCondLst>
                                            <p:cond delay="0"/>
                                          </p:stCondLst>
                                        </p:cTn>
                                        <p:tgtEl>
                                          <p:spTgt spid="12"/>
                                        </p:tgtEl>
                                        <p:attrNameLst>
                                          <p:attrName>style.visibility</p:attrName>
                                        </p:attrNameLst>
                                      </p:cBhvr>
                                      <p:to>
                                        <p:strVal val="visible"/>
                                      </p:to>
                                    </p:set>
                                    <p:animScale>
                                      <p:cBhvr>
                                        <p:cTn id="40"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12"/>
                                        </p:tgtEl>
                                        <p:attrNameLst>
                                          <p:attrName>ppt_x</p:attrName>
                                          <p:attrName>ppt_y</p:attrName>
                                        </p:attrNameLst>
                                      </p:cBhvr>
                                    </p:animMotion>
                                    <p:animEffect transition="in" filter="fade">
                                      <p:cBhvr>
                                        <p:cTn id="42" dur="1000"/>
                                        <p:tgtEl>
                                          <p:spTgt spid="12"/>
                                        </p:tgtEl>
                                      </p:cBhvr>
                                    </p:animEffect>
                                  </p:childTnLst>
                                </p:cTn>
                              </p:par>
                              <p:par>
                                <p:cTn id="43" presetID="49" presetClass="entr" presetSubtype="0" decel="100000" fill="hold" nodeType="withEffect">
                                  <p:stCondLst>
                                    <p:cond delay="3000"/>
                                  </p:stCondLst>
                                  <p:childTnLst>
                                    <p:set>
                                      <p:cBhvr>
                                        <p:cTn id="44" dur="1" fill="hold">
                                          <p:stCondLst>
                                            <p:cond delay="0"/>
                                          </p:stCondLst>
                                        </p:cTn>
                                        <p:tgtEl>
                                          <p:spTgt spid="12"/>
                                        </p:tgtEl>
                                        <p:attrNameLst>
                                          <p:attrName>style.visibility</p:attrName>
                                        </p:attrNameLst>
                                      </p:cBhvr>
                                      <p:to>
                                        <p:strVal val="visible"/>
                                      </p:to>
                                    </p:set>
                                    <p:anim calcmode="lin" valueType="num">
                                      <p:cBhvr>
                                        <p:cTn id="45" dur="1000" fill="hold"/>
                                        <p:tgtEl>
                                          <p:spTgt spid="12"/>
                                        </p:tgtEl>
                                        <p:attrNameLst>
                                          <p:attrName>ppt_w</p:attrName>
                                        </p:attrNameLst>
                                      </p:cBhvr>
                                      <p:tavLst>
                                        <p:tav tm="0">
                                          <p:val>
                                            <p:fltVal val="0"/>
                                          </p:val>
                                        </p:tav>
                                        <p:tav tm="100000">
                                          <p:val>
                                            <p:strVal val="#ppt_w"/>
                                          </p:val>
                                        </p:tav>
                                      </p:tavLst>
                                    </p:anim>
                                    <p:anim calcmode="lin" valueType="num">
                                      <p:cBhvr>
                                        <p:cTn id="46" dur="1000" fill="hold"/>
                                        <p:tgtEl>
                                          <p:spTgt spid="12"/>
                                        </p:tgtEl>
                                        <p:attrNameLst>
                                          <p:attrName>ppt_h</p:attrName>
                                        </p:attrNameLst>
                                      </p:cBhvr>
                                      <p:tavLst>
                                        <p:tav tm="0">
                                          <p:val>
                                            <p:fltVal val="0"/>
                                          </p:val>
                                        </p:tav>
                                        <p:tav tm="100000">
                                          <p:val>
                                            <p:strVal val="#ppt_h"/>
                                          </p:val>
                                        </p:tav>
                                      </p:tavLst>
                                    </p:anim>
                                    <p:anim calcmode="lin" valueType="num">
                                      <p:cBhvr>
                                        <p:cTn id="47" dur="1000" fill="hold"/>
                                        <p:tgtEl>
                                          <p:spTgt spid="12"/>
                                        </p:tgtEl>
                                        <p:attrNameLst>
                                          <p:attrName>style.rotation</p:attrName>
                                        </p:attrNameLst>
                                      </p:cBhvr>
                                      <p:tavLst>
                                        <p:tav tm="0">
                                          <p:val>
                                            <p:fltVal val="360"/>
                                          </p:val>
                                        </p:tav>
                                        <p:tav tm="100000">
                                          <p:val>
                                            <p:fltVal val="0"/>
                                          </p:val>
                                        </p:tav>
                                      </p:tavLst>
                                    </p:anim>
                                    <p:animEffect transition="in" filter="fade">
                                      <p:cBhvr>
                                        <p:cTn id="48" dur="1000"/>
                                        <p:tgtEl>
                                          <p:spTgt spid="12"/>
                                        </p:tgtEl>
                                      </p:cBhvr>
                                    </p:animEffect>
                                  </p:childTnLst>
                                </p:cTn>
                              </p:par>
                              <p:par>
                                <p:cTn id="49" presetID="52" presetClass="entr" presetSubtype="0" fill="hold" nodeType="withEffect">
                                  <p:stCondLst>
                                    <p:cond delay="4000"/>
                                  </p:stCondLst>
                                  <p:childTnLst>
                                    <p:set>
                                      <p:cBhvr>
                                        <p:cTn id="50" dur="1" fill="hold">
                                          <p:stCondLst>
                                            <p:cond delay="0"/>
                                          </p:stCondLst>
                                        </p:cTn>
                                        <p:tgtEl>
                                          <p:spTgt spid="13"/>
                                        </p:tgtEl>
                                        <p:attrNameLst>
                                          <p:attrName>style.visibility</p:attrName>
                                        </p:attrNameLst>
                                      </p:cBhvr>
                                      <p:to>
                                        <p:strVal val="visible"/>
                                      </p:to>
                                    </p:set>
                                    <p:animScale>
                                      <p:cBhvr>
                                        <p:cTn id="51"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13"/>
                                        </p:tgtEl>
                                        <p:attrNameLst>
                                          <p:attrName>ppt_x</p:attrName>
                                          <p:attrName>ppt_y</p:attrName>
                                        </p:attrNameLst>
                                      </p:cBhvr>
                                    </p:animMotion>
                                    <p:animEffect transition="in" filter="fade">
                                      <p:cBhvr>
                                        <p:cTn id="53" dur="1000"/>
                                        <p:tgtEl>
                                          <p:spTgt spid="13"/>
                                        </p:tgtEl>
                                      </p:cBhvr>
                                    </p:animEffect>
                                  </p:childTnLst>
                                </p:cTn>
                              </p:par>
                              <p:par>
                                <p:cTn id="54" presetID="49" presetClass="entr" presetSubtype="0" decel="100000" fill="hold" nodeType="withEffect">
                                  <p:stCondLst>
                                    <p:cond delay="4000"/>
                                  </p:stCondLst>
                                  <p:childTnLst>
                                    <p:set>
                                      <p:cBhvr>
                                        <p:cTn id="55" dur="1" fill="hold">
                                          <p:stCondLst>
                                            <p:cond delay="0"/>
                                          </p:stCondLst>
                                        </p:cTn>
                                        <p:tgtEl>
                                          <p:spTgt spid="13"/>
                                        </p:tgtEl>
                                        <p:attrNameLst>
                                          <p:attrName>style.visibility</p:attrName>
                                        </p:attrNameLst>
                                      </p:cBhvr>
                                      <p:to>
                                        <p:strVal val="visible"/>
                                      </p:to>
                                    </p:set>
                                    <p:anim calcmode="lin" valueType="num">
                                      <p:cBhvr>
                                        <p:cTn id="56" dur="1000" fill="hold"/>
                                        <p:tgtEl>
                                          <p:spTgt spid="13"/>
                                        </p:tgtEl>
                                        <p:attrNameLst>
                                          <p:attrName>ppt_w</p:attrName>
                                        </p:attrNameLst>
                                      </p:cBhvr>
                                      <p:tavLst>
                                        <p:tav tm="0">
                                          <p:val>
                                            <p:fltVal val="0"/>
                                          </p:val>
                                        </p:tav>
                                        <p:tav tm="100000">
                                          <p:val>
                                            <p:strVal val="#ppt_w"/>
                                          </p:val>
                                        </p:tav>
                                      </p:tavLst>
                                    </p:anim>
                                    <p:anim calcmode="lin" valueType="num">
                                      <p:cBhvr>
                                        <p:cTn id="57" dur="1000" fill="hold"/>
                                        <p:tgtEl>
                                          <p:spTgt spid="13"/>
                                        </p:tgtEl>
                                        <p:attrNameLst>
                                          <p:attrName>ppt_h</p:attrName>
                                        </p:attrNameLst>
                                      </p:cBhvr>
                                      <p:tavLst>
                                        <p:tav tm="0">
                                          <p:val>
                                            <p:fltVal val="0"/>
                                          </p:val>
                                        </p:tav>
                                        <p:tav tm="100000">
                                          <p:val>
                                            <p:strVal val="#ppt_h"/>
                                          </p:val>
                                        </p:tav>
                                      </p:tavLst>
                                    </p:anim>
                                    <p:anim calcmode="lin" valueType="num">
                                      <p:cBhvr>
                                        <p:cTn id="58" dur="1000" fill="hold"/>
                                        <p:tgtEl>
                                          <p:spTgt spid="13"/>
                                        </p:tgtEl>
                                        <p:attrNameLst>
                                          <p:attrName>style.rotation</p:attrName>
                                        </p:attrNameLst>
                                      </p:cBhvr>
                                      <p:tavLst>
                                        <p:tav tm="0">
                                          <p:val>
                                            <p:fltVal val="360"/>
                                          </p:val>
                                        </p:tav>
                                        <p:tav tm="100000">
                                          <p:val>
                                            <p:fltVal val="0"/>
                                          </p:val>
                                        </p:tav>
                                      </p:tavLst>
                                    </p:anim>
                                    <p:animEffect transition="in" filter="fade">
                                      <p:cBhvr>
                                        <p:cTn id="59" dur="1000"/>
                                        <p:tgtEl>
                                          <p:spTgt spid="13"/>
                                        </p:tgtEl>
                                      </p:cBhvr>
                                    </p:animEffect>
                                  </p:childTnLst>
                                </p:cTn>
                              </p:par>
                              <p:par>
                                <p:cTn id="60" presetID="52" presetClass="entr" presetSubtype="0" fill="hold" nodeType="withEffect">
                                  <p:stCondLst>
                                    <p:cond delay="5000"/>
                                  </p:stCondLst>
                                  <p:childTnLst>
                                    <p:set>
                                      <p:cBhvr>
                                        <p:cTn id="61" dur="1" fill="hold">
                                          <p:stCondLst>
                                            <p:cond delay="0"/>
                                          </p:stCondLst>
                                        </p:cTn>
                                        <p:tgtEl>
                                          <p:spTgt spid="14"/>
                                        </p:tgtEl>
                                        <p:attrNameLst>
                                          <p:attrName>style.visibility</p:attrName>
                                        </p:attrNameLst>
                                      </p:cBhvr>
                                      <p:to>
                                        <p:strVal val="visible"/>
                                      </p:to>
                                    </p:set>
                                    <p:animScale>
                                      <p:cBhvr>
                                        <p:cTn id="62"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3" dur="1000" decel="50000" fill="hold">
                                          <p:stCondLst>
                                            <p:cond delay="0"/>
                                          </p:stCondLst>
                                        </p:cTn>
                                        <p:tgtEl>
                                          <p:spTgt spid="14"/>
                                        </p:tgtEl>
                                        <p:attrNameLst>
                                          <p:attrName>ppt_x</p:attrName>
                                          <p:attrName>ppt_y</p:attrName>
                                        </p:attrNameLst>
                                      </p:cBhvr>
                                    </p:animMotion>
                                    <p:animEffect transition="in" filter="fade">
                                      <p:cBhvr>
                                        <p:cTn id="64" dur="1000"/>
                                        <p:tgtEl>
                                          <p:spTgt spid="14"/>
                                        </p:tgtEl>
                                      </p:cBhvr>
                                    </p:animEffect>
                                  </p:childTnLst>
                                </p:cTn>
                              </p:par>
                              <p:par>
                                <p:cTn id="65" presetID="49" presetClass="entr" presetSubtype="0" decel="100000" fill="hold" nodeType="withEffect">
                                  <p:stCondLst>
                                    <p:cond delay="5000"/>
                                  </p:stCondLst>
                                  <p:childTnLst>
                                    <p:set>
                                      <p:cBhvr>
                                        <p:cTn id="66" dur="1" fill="hold">
                                          <p:stCondLst>
                                            <p:cond delay="0"/>
                                          </p:stCondLst>
                                        </p:cTn>
                                        <p:tgtEl>
                                          <p:spTgt spid="14"/>
                                        </p:tgtEl>
                                        <p:attrNameLst>
                                          <p:attrName>style.visibility</p:attrName>
                                        </p:attrNameLst>
                                      </p:cBhvr>
                                      <p:to>
                                        <p:strVal val="visible"/>
                                      </p:to>
                                    </p:set>
                                    <p:anim calcmode="lin" valueType="num">
                                      <p:cBhvr>
                                        <p:cTn id="67" dur="1000" fill="hold"/>
                                        <p:tgtEl>
                                          <p:spTgt spid="14"/>
                                        </p:tgtEl>
                                        <p:attrNameLst>
                                          <p:attrName>ppt_w</p:attrName>
                                        </p:attrNameLst>
                                      </p:cBhvr>
                                      <p:tavLst>
                                        <p:tav tm="0">
                                          <p:val>
                                            <p:fltVal val="0"/>
                                          </p:val>
                                        </p:tav>
                                        <p:tav tm="100000">
                                          <p:val>
                                            <p:strVal val="#ppt_w"/>
                                          </p:val>
                                        </p:tav>
                                      </p:tavLst>
                                    </p:anim>
                                    <p:anim calcmode="lin" valueType="num">
                                      <p:cBhvr>
                                        <p:cTn id="68" dur="1000" fill="hold"/>
                                        <p:tgtEl>
                                          <p:spTgt spid="14"/>
                                        </p:tgtEl>
                                        <p:attrNameLst>
                                          <p:attrName>ppt_h</p:attrName>
                                        </p:attrNameLst>
                                      </p:cBhvr>
                                      <p:tavLst>
                                        <p:tav tm="0">
                                          <p:val>
                                            <p:fltVal val="0"/>
                                          </p:val>
                                        </p:tav>
                                        <p:tav tm="100000">
                                          <p:val>
                                            <p:strVal val="#ppt_h"/>
                                          </p:val>
                                        </p:tav>
                                      </p:tavLst>
                                    </p:anim>
                                    <p:anim calcmode="lin" valueType="num">
                                      <p:cBhvr>
                                        <p:cTn id="69" dur="1000" fill="hold"/>
                                        <p:tgtEl>
                                          <p:spTgt spid="14"/>
                                        </p:tgtEl>
                                        <p:attrNameLst>
                                          <p:attrName>style.rotation</p:attrName>
                                        </p:attrNameLst>
                                      </p:cBhvr>
                                      <p:tavLst>
                                        <p:tav tm="0">
                                          <p:val>
                                            <p:fltVal val="360"/>
                                          </p:val>
                                        </p:tav>
                                        <p:tav tm="100000">
                                          <p:val>
                                            <p:fltVal val="0"/>
                                          </p:val>
                                        </p:tav>
                                      </p:tavLst>
                                    </p:anim>
                                    <p:animEffect transition="in" filter="fade">
                                      <p:cBhvr>
                                        <p:cTn id="70" dur="1000"/>
                                        <p:tgtEl>
                                          <p:spTgt spid="14"/>
                                        </p:tgtEl>
                                      </p:cBhvr>
                                    </p:animEffect>
                                  </p:childTnLst>
                                </p:cTn>
                              </p:par>
                            </p:childTnLst>
                          </p:cTn>
                        </p:par>
                        <p:par>
                          <p:cTn id="71" fill="hold">
                            <p:stCondLst>
                              <p:cond delay="6000"/>
                            </p:stCondLst>
                            <p:childTnLst>
                              <p:par>
                                <p:cTn id="72" presetID="40" presetClass="entr" presetSubtype="0" fill="hold" grpId="0" nodeType="afterEffect">
                                  <p:stCondLst>
                                    <p:cond delay="0"/>
                                  </p:stCondLst>
                                  <p:iterate type="lt">
                                    <p:tmPct val="10000"/>
                                  </p:iterate>
                                  <p:childTnLst>
                                    <p:set>
                                      <p:cBhvr>
                                        <p:cTn id="73" dur="1" fill="hold">
                                          <p:stCondLst>
                                            <p:cond delay="0"/>
                                          </p:stCondLst>
                                        </p:cTn>
                                        <p:tgtEl>
                                          <p:spTgt spid="8"/>
                                        </p:tgtEl>
                                        <p:attrNameLst>
                                          <p:attrName>style.visibility</p:attrName>
                                        </p:attrNameLst>
                                      </p:cBhvr>
                                      <p:to>
                                        <p:strVal val="visible"/>
                                      </p:to>
                                    </p:set>
                                    <p:animEffect transition="in" filter="fade">
                                      <p:cBhvr>
                                        <p:cTn id="74" dur="1000"/>
                                        <p:tgtEl>
                                          <p:spTgt spid="8"/>
                                        </p:tgtEl>
                                      </p:cBhvr>
                                    </p:animEffect>
                                    <p:anim calcmode="lin" valueType="num">
                                      <p:cBhvr>
                                        <p:cTn id="75" dur="1000" fill="hold"/>
                                        <p:tgtEl>
                                          <p:spTgt spid="8"/>
                                        </p:tgtEl>
                                        <p:attrNameLst>
                                          <p:attrName>ppt_x</p:attrName>
                                        </p:attrNameLst>
                                      </p:cBhvr>
                                      <p:tavLst>
                                        <p:tav tm="0">
                                          <p:val>
                                            <p:strVal val="#ppt_x-.1"/>
                                          </p:val>
                                        </p:tav>
                                        <p:tav tm="100000">
                                          <p:val>
                                            <p:strVal val="#ppt_x"/>
                                          </p:val>
                                        </p:tav>
                                      </p:tavLst>
                                    </p:anim>
                                    <p:anim calcmode="lin" valueType="num">
                                      <p:cBhvr>
                                        <p:cTn id="7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4" name="Picture 8" descr="http://www.turismo.intoscana.it/allthingstuscany/tuscanycious/files/2010/04/what-is-chianti.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Picture 4" descr="http://www.reflexosonline.com/fotos/medias/31270.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11560"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a:t>
            </a:r>
            <a:r>
              <a:rPr lang="es-ES" i="1" dirty="0" err="1" smtClean="0">
                <a:effectLst>
                  <a:glow rad="101600">
                    <a:srgbClr val="C00000">
                      <a:alpha val="60000"/>
                    </a:srgbClr>
                  </a:glow>
                  <a:outerShdw blurRad="38100" dist="38100" dir="2700000" algn="tl">
                    <a:srgbClr val="000000">
                      <a:alpha val="43137"/>
                    </a:srgbClr>
                  </a:outerShdw>
                </a:effectLst>
              </a:rPr>
              <a:t>Waorani</a:t>
            </a:r>
            <a:r>
              <a:rPr lang="es-ES" i="1" dirty="0" smtClean="0">
                <a:effectLst>
                  <a:glow rad="101600">
                    <a:srgbClr val="C00000">
                      <a:alpha val="60000"/>
                    </a:srgbClr>
                  </a:glow>
                  <a:outerShdw blurRad="38100" dist="38100" dir="2700000" algn="tl">
                    <a:srgbClr val="000000">
                      <a:alpha val="43137"/>
                    </a:srgbClr>
                  </a:outerShdw>
                </a:effectLst>
              </a:rPr>
              <a:t>, y cientos de culturas indígenas amazónicas, han estado desde el siglo pasado bajo una enorme presión debido a la llegada de la industria.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switch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3000"/>
                                        <p:tgtEl>
                                          <p:spTgt spid="6"/>
                                        </p:tgtEl>
                                        <p:attrNameLst>
                                          <p:attrName>ppt_w</p:attrName>
                                        </p:attrNameLst>
                                      </p:cBhvr>
                                      <p:tavLst>
                                        <p:tav tm="0">
                                          <p:val>
                                            <p:strVal val="ppt_w"/>
                                          </p:val>
                                        </p:tav>
                                        <p:tav tm="100000">
                                          <p:val>
                                            <p:fltVal val="0"/>
                                          </p:val>
                                        </p:tav>
                                      </p:tavLst>
                                    </p:anim>
                                    <p:anim calcmode="lin" valueType="num">
                                      <p:cBhvr>
                                        <p:cTn id="10" dur="3000"/>
                                        <p:tgtEl>
                                          <p:spTgt spid="6"/>
                                        </p:tgtEl>
                                        <p:attrNameLst>
                                          <p:attrName>ppt_h</p:attrName>
                                        </p:attrNameLst>
                                      </p:cBhvr>
                                      <p:tavLst>
                                        <p:tav tm="0">
                                          <p:val>
                                            <p:strVal val="ppt_h"/>
                                          </p:val>
                                        </p:tav>
                                        <p:tav tm="100000">
                                          <p:val>
                                            <p:fltVal val="0"/>
                                          </p:val>
                                        </p:tav>
                                      </p:tavLst>
                                    </p:anim>
                                    <p:set>
                                      <p:cBhvr>
                                        <p:cTn id="11" dur="1" fill="hold">
                                          <p:stCondLst>
                                            <p:cond delay="2999"/>
                                          </p:stCondLst>
                                        </p:cTn>
                                        <p:tgtEl>
                                          <p:spTgt spid="6"/>
                                        </p:tgtEl>
                                        <p:attrNameLst>
                                          <p:attrName>style.visibility</p:attrName>
                                        </p:attrNameLst>
                                      </p:cBhvr>
                                      <p:to>
                                        <p:strVal val="hidden"/>
                                      </p:to>
                                    </p:set>
                                  </p:childTnLst>
                                </p:cTn>
                              </p:par>
                              <p:par>
                                <p:cTn id="12" presetID="8" presetClass="emph" presetSubtype="0" fill="hold" nodeType="withEffect">
                                  <p:stCondLst>
                                    <p:cond delay="0"/>
                                  </p:stCondLst>
                                  <p:childTnLst>
                                    <p:animRot by="21600000">
                                      <p:cBhvr>
                                        <p:cTn id="13" dur="3000" fill="hold"/>
                                        <p:tgtEl>
                                          <p:spTgt spid="6"/>
                                        </p:tgtEl>
                                        <p:attrNameLst>
                                          <p:attrName>r</p:attrName>
                                        </p:attrNameLst>
                                      </p:cBhvr>
                                    </p:animRot>
                                  </p:childTnLst>
                                </p:cTn>
                              </p:par>
                              <p:par>
                                <p:cTn id="14" presetID="5" presetClass="entr" presetSubtype="10" fill="hold" nodeType="withEffect">
                                  <p:stCondLst>
                                    <p:cond delay="0"/>
                                  </p:stCondLst>
                                  <p:childTnLst>
                                    <p:set>
                                      <p:cBhvr>
                                        <p:cTn id="15" dur="1" fill="hold">
                                          <p:stCondLst>
                                            <p:cond delay="0"/>
                                          </p:stCondLst>
                                        </p:cTn>
                                        <p:tgtEl>
                                          <p:spTgt spid="45064"/>
                                        </p:tgtEl>
                                        <p:attrNameLst>
                                          <p:attrName>style.visibility</p:attrName>
                                        </p:attrNameLst>
                                      </p:cBhvr>
                                      <p:to>
                                        <p:strVal val="visible"/>
                                      </p:to>
                                    </p:set>
                                    <p:animEffect transition="in" filter="checkerboard(across)">
                                      <p:cBhvr>
                                        <p:cTn id="16" dur="3000"/>
                                        <p:tgtEl>
                                          <p:spTgt spid="45064"/>
                                        </p:tgtEl>
                                      </p:cBhvr>
                                    </p:animEffect>
                                  </p:childTnLst>
                                </p:cTn>
                              </p:par>
                              <p:par>
                                <p:cTn id="17" presetID="53" presetClass="entr" presetSubtype="0" fill="hold" nodeType="withEffect">
                                  <p:stCondLst>
                                    <p:cond delay="0"/>
                                  </p:stCondLst>
                                  <p:childTnLst>
                                    <p:set>
                                      <p:cBhvr>
                                        <p:cTn id="18" dur="1" fill="hold">
                                          <p:stCondLst>
                                            <p:cond delay="0"/>
                                          </p:stCondLst>
                                        </p:cTn>
                                        <p:tgtEl>
                                          <p:spTgt spid="45064"/>
                                        </p:tgtEl>
                                        <p:attrNameLst>
                                          <p:attrName>style.visibility</p:attrName>
                                        </p:attrNameLst>
                                      </p:cBhvr>
                                      <p:to>
                                        <p:strVal val="visible"/>
                                      </p:to>
                                    </p:set>
                                    <p:anim calcmode="lin" valueType="num">
                                      <p:cBhvr>
                                        <p:cTn id="19" dur="3000" fill="hold"/>
                                        <p:tgtEl>
                                          <p:spTgt spid="45064"/>
                                        </p:tgtEl>
                                        <p:attrNameLst>
                                          <p:attrName>ppt_w</p:attrName>
                                        </p:attrNameLst>
                                      </p:cBhvr>
                                      <p:tavLst>
                                        <p:tav tm="0">
                                          <p:val>
                                            <p:fltVal val="0"/>
                                          </p:val>
                                        </p:tav>
                                        <p:tav tm="100000">
                                          <p:val>
                                            <p:strVal val="#ppt_w"/>
                                          </p:val>
                                        </p:tav>
                                      </p:tavLst>
                                    </p:anim>
                                    <p:anim calcmode="lin" valueType="num">
                                      <p:cBhvr>
                                        <p:cTn id="20" dur="3000" fill="hold"/>
                                        <p:tgtEl>
                                          <p:spTgt spid="45064"/>
                                        </p:tgtEl>
                                        <p:attrNameLst>
                                          <p:attrName>ppt_h</p:attrName>
                                        </p:attrNameLst>
                                      </p:cBhvr>
                                      <p:tavLst>
                                        <p:tav tm="0">
                                          <p:val>
                                            <p:fltVal val="0"/>
                                          </p:val>
                                        </p:tav>
                                        <p:tav tm="100000">
                                          <p:val>
                                            <p:strVal val="#ppt_h"/>
                                          </p:val>
                                        </p:tav>
                                      </p:tavLst>
                                    </p:anim>
                                    <p:animEffect transition="in" filter="fade">
                                      <p:cBhvr>
                                        <p:cTn id="21" dur="3000"/>
                                        <p:tgtEl>
                                          <p:spTgt spid="4506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3 Imagen" descr="fr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79388" y="217488"/>
            <a:ext cx="8785225" cy="5280025"/>
          </a:xfrm>
          <a:prstGeom prst="rect">
            <a:avLst/>
          </a:prstGeom>
          <a:solidFill>
            <a:schemeClr val="tx2">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95288" y="457200"/>
            <a:ext cx="8353425" cy="4800600"/>
          </a:xfrm>
          <a:prstGeom prst="rect">
            <a:avLst/>
          </a:prstGeom>
          <a:solidFill>
            <a:schemeClr val="tx2">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539552"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a:t>
            </a:r>
            <a:r>
              <a:rPr lang="es-ES" i="1" dirty="0" err="1" smtClean="0">
                <a:effectLst>
                  <a:glow rad="101600">
                    <a:srgbClr val="C00000">
                      <a:alpha val="60000"/>
                    </a:srgbClr>
                  </a:glow>
                  <a:outerShdw blurRad="38100" dist="38100" dir="2700000" algn="tl">
                    <a:srgbClr val="000000">
                      <a:alpha val="43137"/>
                    </a:srgbClr>
                  </a:outerShdw>
                </a:effectLst>
              </a:rPr>
              <a:t>Waorani</a:t>
            </a:r>
            <a:r>
              <a:rPr lang="es-ES" i="1" dirty="0" smtClean="0">
                <a:effectLst>
                  <a:glow rad="101600">
                    <a:srgbClr val="C00000">
                      <a:alpha val="60000"/>
                    </a:srgbClr>
                  </a:glow>
                  <a:outerShdw blurRad="38100" dist="38100" dir="2700000" algn="tl">
                    <a:srgbClr val="000000">
                      <a:alpha val="43137"/>
                    </a:srgbClr>
                  </a:outerShdw>
                </a:effectLst>
              </a:rPr>
              <a:t>, y cientos de culturas indígenas amazónicas, han estado desde el siglo pasado bajo una enorme presión debido a la llegada de la industria. De hecho, es imposible separar la contaminación física de la selva tropical de la perturbación cultural experimentada por las personas que viven allí.</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4000">
        <p14:doors dir="vert"/>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3" presetClass="entr" presetSubtype="5" fill="hold" nodeType="withEffect">
                                  <p:stCondLst>
                                    <p:cond delay="0"/>
                                  </p:stCondLst>
                                  <p:childTnLst>
                                    <p:set>
                                      <p:cBhvr>
                                        <p:cTn id="15" dur="1" fill="hold">
                                          <p:stCondLst>
                                            <p:cond delay="0"/>
                                          </p:stCondLst>
                                        </p:cTn>
                                        <p:tgtEl>
                                          <p:spTgt spid="21506"/>
                                        </p:tgtEl>
                                        <p:attrNameLst>
                                          <p:attrName>style.visibility</p:attrName>
                                        </p:attrNameLst>
                                      </p:cBhvr>
                                      <p:to>
                                        <p:strVal val="visible"/>
                                      </p:to>
                                    </p:set>
                                    <p:animEffect transition="in" filter="blinds(vertical)">
                                      <p:cBhvr>
                                        <p:cTn id="16" dur="3000"/>
                                        <p:tgtEl>
                                          <p:spTgt spid="21506"/>
                                        </p:tgtEl>
                                      </p:cBhvr>
                                    </p:animEffect>
                                  </p:childTnLst>
                                </p:cTn>
                              </p:par>
                              <p:par>
                                <p:cTn id="17" presetID="23" presetClass="entr" presetSubtype="288" fill="hold" nodeType="withEffect">
                                  <p:stCondLst>
                                    <p:cond delay="0"/>
                                  </p:stCondLst>
                                  <p:childTnLst>
                                    <p:set>
                                      <p:cBhvr>
                                        <p:cTn id="18" dur="1" fill="hold">
                                          <p:stCondLst>
                                            <p:cond delay="0"/>
                                          </p:stCondLst>
                                        </p:cTn>
                                        <p:tgtEl>
                                          <p:spTgt spid="21506"/>
                                        </p:tgtEl>
                                        <p:attrNameLst>
                                          <p:attrName>style.visibility</p:attrName>
                                        </p:attrNameLst>
                                      </p:cBhvr>
                                      <p:to>
                                        <p:strVal val="visible"/>
                                      </p:to>
                                    </p:set>
                                    <p:anim calcmode="lin" valueType="num">
                                      <p:cBhvr>
                                        <p:cTn id="19" dur="3000" fill="hold"/>
                                        <p:tgtEl>
                                          <p:spTgt spid="21506"/>
                                        </p:tgtEl>
                                        <p:attrNameLst>
                                          <p:attrName>ppt_w</p:attrName>
                                        </p:attrNameLst>
                                      </p:cBhvr>
                                      <p:tavLst>
                                        <p:tav tm="0">
                                          <p:val>
                                            <p:strVal val="4/3*#ppt_w"/>
                                          </p:val>
                                        </p:tav>
                                        <p:tav tm="100000">
                                          <p:val>
                                            <p:strVal val="#ppt_w"/>
                                          </p:val>
                                        </p:tav>
                                      </p:tavLst>
                                    </p:anim>
                                    <p:anim calcmode="lin" valueType="num">
                                      <p:cBhvr>
                                        <p:cTn id="20" dur="3000" fill="hold"/>
                                        <p:tgtEl>
                                          <p:spTgt spid="21506"/>
                                        </p:tgtEl>
                                        <p:attrNameLst>
                                          <p:attrName>ppt_h</p:attrName>
                                        </p:attrNameLst>
                                      </p:cBhvr>
                                      <p:tavLst>
                                        <p:tav tm="0">
                                          <p:val>
                                            <p:strVal val="4/3*#ppt_h"/>
                                          </p:val>
                                        </p:tav>
                                        <p:tav tm="100000">
                                          <p:val>
                                            <p:strVal val="#ppt_h"/>
                                          </p:val>
                                        </p:tav>
                                      </p:tavLst>
                                    </p:anim>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183414259_516a5a3ae2_o.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5" name="4 Imagen" descr="5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6" name="5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relación entre ellos no es casual sino cíclica: el crecimiento de las carreteras petroleras, los monocultivos y la minería ponen en peligro la capacidad de los pueblos indígenas para sobrevivir en la tierra de manera sostenible y en equilibrio con la selva.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14:doors dir="vert"/>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4000"/>
                                        <p:tgtEl>
                                          <p:spTgt spid="4"/>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ppt_w+.3"/>
                                          </p:val>
                                        </p:tav>
                                        <p:tav tm="100000">
                                          <p:val>
                                            <p:strVal val="#ppt_w"/>
                                          </p:val>
                                        </p:tav>
                                      </p:tavLst>
                                    </p:anim>
                                    <p:anim calcmode="lin" valueType="num">
                                      <p:cBhvr>
                                        <p:cTn id="14" dur="4000" fill="hold"/>
                                        <p:tgtEl>
                                          <p:spTgt spid="4"/>
                                        </p:tgtEl>
                                        <p:attrNameLst>
                                          <p:attrName>ppt_h</p:attrName>
                                        </p:attrNameLst>
                                      </p:cBhvr>
                                      <p:tavLst>
                                        <p:tav tm="0">
                                          <p:val>
                                            <p:strVal val="#ppt_h"/>
                                          </p:val>
                                        </p:tav>
                                        <p:tav tm="100000">
                                          <p:val>
                                            <p:strVal val="#ppt_h"/>
                                          </p:val>
                                        </p:tav>
                                      </p:tavLst>
                                    </p:anim>
                                    <p:animEffect transition="in" filter="fade">
                                      <p:cBhvr>
                                        <p:cTn id="15" dur="4000"/>
                                        <p:tgtEl>
                                          <p:spTgt spid="4"/>
                                        </p:tgtEl>
                                      </p:cBhvr>
                                    </p:animEffec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_648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50825" y="217488"/>
            <a:ext cx="8642350" cy="5280025"/>
          </a:xfrm>
          <a:prstGeom prst="rect">
            <a:avLst/>
          </a:prstGeom>
          <a:solidFill>
            <a:schemeClr val="tx2">
              <a:lumMod val="90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539750" y="457200"/>
            <a:ext cx="8135938" cy="4719638"/>
          </a:xfrm>
          <a:prstGeom prst="rect">
            <a:avLst/>
          </a:prstGeom>
          <a:solidFill>
            <a:schemeClr val="accent1">
              <a:lumMod val="20000"/>
              <a:lumOff val="80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683568" y="4585692"/>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victoria del pueblo </a:t>
            </a:r>
            <a:r>
              <a:rPr lang="es-ES" i="1" dirty="0" err="1" smtClean="0">
                <a:effectLst>
                  <a:glow rad="101600">
                    <a:srgbClr val="C00000">
                      <a:alpha val="60000"/>
                    </a:srgbClr>
                  </a:glow>
                  <a:outerShdw blurRad="38100" dist="38100" dir="2700000" algn="tl">
                    <a:srgbClr val="000000">
                      <a:alpha val="43137"/>
                    </a:srgbClr>
                  </a:outerShdw>
                </a:effectLst>
              </a:rPr>
              <a:t>Waorani</a:t>
            </a:r>
            <a:r>
              <a:rPr lang="es-ES" i="1" dirty="0" smtClean="0">
                <a:effectLst>
                  <a:glow rad="101600">
                    <a:srgbClr val="C00000">
                      <a:alpha val="60000"/>
                    </a:srgbClr>
                  </a:glow>
                  <a:outerShdw blurRad="38100" dist="38100" dir="2700000" algn="tl">
                    <a:srgbClr val="000000">
                      <a:alpha val="43137"/>
                    </a:srgbClr>
                  </a:outerShdw>
                </a:effectLst>
              </a:rPr>
              <a:t> es importante, no solo porque protege los árboles, sino porque protege la cultura que puede seguir protegiendo los árboles durante los siglos venideros.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ferris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1"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2)">
                                      <p:cBhvr>
                                        <p:cTn id="16" dur="3000"/>
                                        <p:tgtEl>
                                          <p:spTgt spid="4"/>
                                        </p:tgtEl>
                                      </p:cBhvr>
                                    </p:animEffect>
                                  </p:childTnLst>
                                </p:cTn>
                              </p:par>
                              <p:par>
                                <p:cTn id="17" presetID="50" presetClass="entr" presetSubtype="0" decel="10000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ppt_w+.3"/>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animEffect transition="in" filter="fade">
                                      <p:cBhvr>
                                        <p:cTn id="21" dur="3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1.JPG"/>
          <p:cNvPicPr>
            <a:picLocks noGrp="1" noChangeAspect="1"/>
          </p:cNvPicPr>
          <p:nvPr>
            <p:ph idx="1"/>
          </p:nvPr>
        </p:nvPicPr>
        <p:blipFill>
          <a:blip r:embed="rId2" cstate="print"/>
          <a:srcRect r="75200"/>
          <a:stretch>
            <a:fillRect/>
          </a:stretch>
        </p:blipFill>
        <p:spPr>
          <a:xfrm>
            <a:off x="0" y="0"/>
            <a:ext cx="2267744" cy="5715000"/>
          </a:xfrm>
        </p:spPr>
      </p:pic>
      <p:pic>
        <p:nvPicPr>
          <p:cNvPr id="7" name="Picture 6" descr="a2.JPG"/>
          <p:cNvPicPr>
            <a:picLocks noChangeAspect="1"/>
          </p:cNvPicPr>
          <p:nvPr/>
        </p:nvPicPr>
        <p:blipFill>
          <a:blip r:embed="rId2" cstate="print"/>
          <a:srcRect l="24800" r="50000"/>
          <a:stretch>
            <a:fillRect/>
          </a:stretch>
        </p:blipFill>
        <p:spPr bwMode="auto">
          <a:xfrm>
            <a:off x="2267744" y="0"/>
            <a:ext cx="2304256" cy="5715000"/>
          </a:xfrm>
          <a:prstGeom prst="rect">
            <a:avLst/>
          </a:prstGeom>
          <a:noFill/>
          <a:ln w="9525">
            <a:noFill/>
            <a:miter lim="800000"/>
            <a:headEnd/>
            <a:tailEnd/>
          </a:ln>
        </p:spPr>
      </p:pic>
      <p:pic>
        <p:nvPicPr>
          <p:cNvPr id="8" name="Picture 7" descr="a3.JPG"/>
          <p:cNvPicPr>
            <a:picLocks noChangeAspect="1"/>
          </p:cNvPicPr>
          <p:nvPr/>
        </p:nvPicPr>
        <p:blipFill>
          <a:blip r:embed="rId2" cstate="print"/>
          <a:srcRect l="50000" r="24800"/>
          <a:stretch>
            <a:fillRect/>
          </a:stretch>
        </p:blipFill>
        <p:spPr bwMode="auto">
          <a:xfrm>
            <a:off x="4572000" y="0"/>
            <a:ext cx="2304256" cy="5714999"/>
          </a:xfrm>
          <a:prstGeom prst="rect">
            <a:avLst/>
          </a:prstGeom>
          <a:noFill/>
          <a:ln w="9525">
            <a:noFill/>
            <a:miter lim="800000"/>
            <a:headEnd/>
            <a:tailEnd/>
          </a:ln>
        </p:spPr>
      </p:pic>
      <p:pic>
        <p:nvPicPr>
          <p:cNvPr id="9" name="Picture 8" descr="a4.JPG"/>
          <p:cNvPicPr>
            <a:picLocks noChangeAspect="1"/>
          </p:cNvPicPr>
          <p:nvPr/>
        </p:nvPicPr>
        <p:blipFill>
          <a:blip r:embed="rId2" cstate="print"/>
          <a:srcRect l="75200"/>
          <a:stretch>
            <a:fillRect/>
          </a:stretch>
        </p:blipFill>
        <p:spPr bwMode="auto">
          <a:xfrm>
            <a:off x="6876256" y="0"/>
            <a:ext cx="2267745" cy="5714999"/>
          </a:xfrm>
          <a:prstGeom prst="rect">
            <a:avLst/>
          </a:prstGeom>
          <a:noFill/>
          <a:ln w="9525">
            <a:noFill/>
            <a:miter lim="800000"/>
            <a:headEnd/>
            <a:tailEnd/>
          </a:ln>
        </p:spPr>
      </p:pic>
      <p:sp>
        <p:nvSpPr>
          <p:cNvPr id="10" name="9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su nivel más básico, se trata de historias en competencia, narraciones conflictivas que comienza con los mapas que usamos para representar la tierra. Una de las formas en que los </a:t>
            </a:r>
            <a:r>
              <a:rPr lang="es-ES" i="1" dirty="0" err="1" smtClean="0">
                <a:effectLst>
                  <a:glow rad="101600">
                    <a:srgbClr val="C00000">
                      <a:alpha val="60000"/>
                    </a:srgbClr>
                  </a:glow>
                  <a:outerShdw blurRad="38100" dist="38100" dir="2700000" algn="tl">
                    <a:srgbClr val="000000">
                      <a:alpha val="43137"/>
                    </a:srgbClr>
                  </a:outerShdw>
                </a:effectLst>
              </a:rPr>
              <a:t>Waorani</a:t>
            </a:r>
            <a:r>
              <a:rPr lang="es-ES" i="1" dirty="0" smtClean="0">
                <a:effectLst>
                  <a:glow rad="101600">
                    <a:srgbClr val="C00000">
                      <a:alpha val="60000"/>
                    </a:srgbClr>
                  </a:glow>
                  <a:outerShdw blurRad="38100" dist="38100" dir="2700000" algn="tl">
                    <a:srgbClr val="000000">
                      <a:alpha val="43137"/>
                    </a:srgbClr>
                  </a:outerShdw>
                </a:effectLst>
              </a:rPr>
              <a:t> “ganaron la narrativa” fue utilizando sus propios mapas y contando sus propias historias.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ferris dir="l"/>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4000"/>
                                        <p:tgtEl>
                                          <p:spTgt spid="6"/>
                                        </p:tgtEl>
                                      </p:cBhvr>
                                    </p:animEffect>
                                  </p:childTnLst>
                                </p:cTn>
                              </p:par>
                              <p:par>
                                <p:cTn id="8" presetID="37"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4000"/>
                                        <p:tgtEl>
                                          <p:spTgt spid="6"/>
                                        </p:tgtEl>
                                      </p:cBhvr>
                                    </p:animEffect>
                                    <p:anim calcmode="lin" valueType="num">
                                      <p:cBhvr>
                                        <p:cTn id="11" dur="4000" fill="hold"/>
                                        <p:tgtEl>
                                          <p:spTgt spid="6"/>
                                        </p:tgtEl>
                                        <p:attrNameLst>
                                          <p:attrName>ppt_x</p:attrName>
                                        </p:attrNameLst>
                                      </p:cBhvr>
                                      <p:tavLst>
                                        <p:tav tm="0">
                                          <p:val>
                                            <p:strVal val="#ppt_x"/>
                                          </p:val>
                                        </p:tav>
                                        <p:tav tm="100000">
                                          <p:val>
                                            <p:strVal val="#ppt_x"/>
                                          </p:val>
                                        </p:tav>
                                      </p:tavLst>
                                    </p:anim>
                                    <p:anim calcmode="lin" valueType="num">
                                      <p:cBhvr>
                                        <p:cTn id="12" dur="3600" decel="100000" fill="hold"/>
                                        <p:tgtEl>
                                          <p:spTgt spid="6"/>
                                        </p:tgtEl>
                                        <p:attrNameLst>
                                          <p:attrName>ppt_y</p:attrName>
                                        </p:attrNameLst>
                                      </p:cBhvr>
                                      <p:tavLst>
                                        <p:tav tm="0">
                                          <p:val>
                                            <p:strVal val="#ppt_y+1"/>
                                          </p:val>
                                        </p:tav>
                                        <p:tav tm="100000">
                                          <p:val>
                                            <p:strVal val="#ppt_y-.03"/>
                                          </p:val>
                                        </p:tav>
                                      </p:tavLst>
                                    </p:anim>
                                    <p:anim calcmode="lin" valueType="num">
                                      <p:cBhvr>
                                        <p:cTn id="13" dur="400" accel="100000" fill="hold">
                                          <p:stCondLst>
                                            <p:cond delay="3600"/>
                                          </p:stCondLst>
                                        </p:cTn>
                                        <p:tgtEl>
                                          <p:spTgt spid="6"/>
                                        </p:tgtEl>
                                        <p:attrNameLst>
                                          <p:attrName>ppt_y</p:attrName>
                                        </p:attrNameLst>
                                      </p:cBhvr>
                                      <p:tavLst>
                                        <p:tav tm="0">
                                          <p:val>
                                            <p:strVal val="#ppt_y-.03"/>
                                          </p:val>
                                        </p:tav>
                                        <p:tav tm="100000">
                                          <p:val>
                                            <p:strVal val="#ppt_y"/>
                                          </p:val>
                                        </p:tav>
                                      </p:tavLst>
                                    </p:anim>
                                  </p:childTnLst>
                                </p:cTn>
                              </p:par>
                              <p:par>
                                <p:cTn id="14" presetID="20" presetClass="entr" presetSubtype="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edge">
                                      <p:cBhvr>
                                        <p:cTn id="16" dur="4000"/>
                                        <p:tgtEl>
                                          <p:spTgt spid="7"/>
                                        </p:tgtEl>
                                      </p:cBhvr>
                                    </p:animEffect>
                                  </p:childTnLst>
                                </p:cTn>
                              </p:par>
                              <p:par>
                                <p:cTn id="17" presetID="37"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4000"/>
                                        <p:tgtEl>
                                          <p:spTgt spid="7"/>
                                        </p:tgtEl>
                                      </p:cBhvr>
                                    </p:animEffect>
                                    <p:anim calcmode="lin" valueType="num">
                                      <p:cBhvr>
                                        <p:cTn id="20" dur="4000" fill="hold"/>
                                        <p:tgtEl>
                                          <p:spTgt spid="7"/>
                                        </p:tgtEl>
                                        <p:attrNameLst>
                                          <p:attrName>ppt_x</p:attrName>
                                        </p:attrNameLst>
                                      </p:cBhvr>
                                      <p:tavLst>
                                        <p:tav tm="0">
                                          <p:val>
                                            <p:strVal val="#ppt_x"/>
                                          </p:val>
                                        </p:tav>
                                        <p:tav tm="100000">
                                          <p:val>
                                            <p:strVal val="#ppt_x"/>
                                          </p:val>
                                        </p:tav>
                                      </p:tavLst>
                                    </p:anim>
                                    <p:anim calcmode="lin" valueType="num">
                                      <p:cBhvr>
                                        <p:cTn id="21" dur="3600" decel="100000" fill="hold"/>
                                        <p:tgtEl>
                                          <p:spTgt spid="7"/>
                                        </p:tgtEl>
                                        <p:attrNameLst>
                                          <p:attrName>ppt_y</p:attrName>
                                        </p:attrNameLst>
                                      </p:cBhvr>
                                      <p:tavLst>
                                        <p:tav tm="0">
                                          <p:val>
                                            <p:strVal val="#ppt_y+1"/>
                                          </p:val>
                                        </p:tav>
                                        <p:tav tm="100000">
                                          <p:val>
                                            <p:strVal val="#ppt_y-.03"/>
                                          </p:val>
                                        </p:tav>
                                      </p:tavLst>
                                    </p:anim>
                                    <p:anim calcmode="lin" valueType="num">
                                      <p:cBhvr>
                                        <p:cTn id="22" dur="400" accel="100000" fill="hold">
                                          <p:stCondLst>
                                            <p:cond delay="3600"/>
                                          </p:stCondLst>
                                        </p:cTn>
                                        <p:tgtEl>
                                          <p:spTgt spid="7"/>
                                        </p:tgtEl>
                                        <p:attrNameLst>
                                          <p:attrName>ppt_y</p:attrName>
                                        </p:attrNameLst>
                                      </p:cBhvr>
                                      <p:tavLst>
                                        <p:tav tm="0">
                                          <p:val>
                                            <p:strVal val="#ppt_y-.03"/>
                                          </p:val>
                                        </p:tav>
                                        <p:tav tm="100000">
                                          <p:val>
                                            <p:strVal val="#ppt_y"/>
                                          </p:val>
                                        </p:tav>
                                      </p:tavLst>
                                    </p:anim>
                                  </p:childTnLst>
                                </p:cTn>
                              </p:par>
                              <p:par>
                                <p:cTn id="23" presetID="20"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edge">
                                      <p:cBhvr>
                                        <p:cTn id="25" dur="4000"/>
                                        <p:tgtEl>
                                          <p:spTgt spid="8"/>
                                        </p:tgtEl>
                                      </p:cBhvr>
                                    </p:animEffect>
                                  </p:childTnLst>
                                </p:cTn>
                              </p:par>
                              <p:par>
                                <p:cTn id="26" presetID="37" presetClass="entr" presetSubtype="0"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4000"/>
                                        <p:tgtEl>
                                          <p:spTgt spid="8"/>
                                        </p:tgtEl>
                                      </p:cBhvr>
                                    </p:animEffect>
                                    <p:anim calcmode="lin" valueType="num">
                                      <p:cBhvr>
                                        <p:cTn id="29" dur="4000" fill="hold"/>
                                        <p:tgtEl>
                                          <p:spTgt spid="8"/>
                                        </p:tgtEl>
                                        <p:attrNameLst>
                                          <p:attrName>ppt_x</p:attrName>
                                        </p:attrNameLst>
                                      </p:cBhvr>
                                      <p:tavLst>
                                        <p:tav tm="0">
                                          <p:val>
                                            <p:strVal val="#ppt_x"/>
                                          </p:val>
                                        </p:tav>
                                        <p:tav tm="100000">
                                          <p:val>
                                            <p:strVal val="#ppt_x"/>
                                          </p:val>
                                        </p:tav>
                                      </p:tavLst>
                                    </p:anim>
                                    <p:anim calcmode="lin" valueType="num">
                                      <p:cBhvr>
                                        <p:cTn id="30" dur="3600" decel="100000" fill="hold"/>
                                        <p:tgtEl>
                                          <p:spTgt spid="8"/>
                                        </p:tgtEl>
                                        <p:attrNameLst>
                                          <p:attrName>ppt_y</p:attrName>
                                        </p:attrNameLst>
                                      </p:cBhvr>
                                      <p:tavLst>
                                        <p:tav tm="0">
                                          <p:val>
                                            <p:strVal val="#ppt_y+1"/>
                                          </p:val>
                                        </p:tav>
                                        <p:tav tm="100000">
                                          <p:val>
                                            <p:strVal val="#ppt_y-.03"/>
                                          </p:val>
                                        </p:tav>
                                      </p:tavLst>
                                    </p:anim>
                                    <p:anim calcmode="lin" valueType="num">
                                      <p:cBhvr>
                                        <p:cTn id="31" dur="400" accel="100000" fill="hold">
                                          <p:stCondLst>
                                            <p:cond delay="3600"/>
                                          </p:stCondLst>
                                        </p:cTn>
                                        <p:tgtEl>
                                          <p:spTgt spid="8"/>
                                        </p:tgtEl>
                                        <p:attrNameLst>
                                          <p:attrName>ppt_y</p:attrName>
                                        </p:attrNameLst>
                                      </p:cBhvr>
                                      <p:tavLst>
                                        <p:tav tm="0">
                                          <p:val>
                                            <p:strVal val="#ppt_y-.03"/>
                                          </p:val>
                                        </p:tav>
                                        <p:tav tm="100000">
                                          <p:val>
                                            <p:strVal val="#ppt_y"/>
                                          </p:val>
                                        </p:tav>
                                      </p:tavLst>
                                    </p:anim>
                                  </p:childTnLst>
                                </p:cTn>
                              </p:par>
                              <p:par>
                                <p:cTn id="32" presetID="20" presetClass="entr" presetSubtype="0"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edge">
                                      <p:cBhvr>
                                        <p:cTn id="34" dur="4000"/>
                                        <p:tgtEl>
                                          <p:spTgt spid="9"/>
                                        </p:tgtEl>
                                      </p:cBhvr>
                                    </p:animEffect>
                                  </p:childTnLst>
                                </p:cTn>
                              </p:par>
                              <p:par>
                                <p:cTn id="35" presetID="37" presetClass="entr" presetSubtype="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4000"/>
                                        <p:tgtEl>
                                          <p:spTgt spid="9"/>
                                        </p:tgtEl>
                                      </p:cBhvr>
                                    </p:animEffect>
                                    <p:anim calcmode="lin" valueType="num">
                                      <p:cBhvr>
                                        <p:cTn id="38" dur="4000" fill="hold"/>
                                        <p:tgtEl>
                                          <p:spTgt spid="9"/>
                                        </p:tgtEl>
                                        <p:attrNameLst>
                                          <p:attrName>ppt_x</p:attrName>
                                        </p:attrNameLst>
                                      </p:cBhvr>
                                      <p:tavLst>
                                        <p:tav tm="0">
                                          <p:val>
                                            <p:strVal val="#ppt_x"/>
                                          </p:val>
                                        </p:tav>
                                        <p:tav tm="100000">
                                          <p:val>
                                            <p:strVal val="#ppt_x"/>
                                          </p:val>
                                        </p:tav>
                                      </p:tavLst>
                                    </p:anim>
                                    <p:anim calcmode="lin" valueType="num">
                                      <p:cBhvr>
                                        <p:cTn id="39" dur="3600" decel="100000" fill="hold"/>
                                        <p:tgtEl>
                                          <p:spTgt spid="9"/>
                                        </p:tgtEl>
                                        <p:attrNameLst>
                                          <p:attrName>ppt_y</p:attrName>
                                        </p:attrNameLst>
                                      </p:cBhvr>
                                      <p:tavLst>
                                        <p:tav tm="0">
                                          <p:val>
                                            <p:strVal val="#ppt_y+1"/>
                                          </p:val>
                                        </p:tav>
                                        <p:tav tm="100000">
                                          <p:val>
                                            <p:strVal val="#ppt_y-.03"/>
                                          </p:val>
                                        </p:tav>
                                      </p:tavLst>
                                    </p:anim>
                                    <p:anim calcmode="lin" valueType="num">
                                      <p:cBhvr>
                                        <p:cTn id="40" dur="400" accel="100000" fill="hold">
                                          <p:stCondLst>
                                            <p:cond delay="3600"/>
                                          </p:stCondLst>
                                        </p:cTn>
                                        <p:tgtEl>
                                          <p:spTgt spid="9"/>
                                        </p:tgtEl>
                                        <p:attrNameLst>
                                          <p:attrName>ppt_y</p:attrName>
                                        </p:attrNameLst>
                                      </p:cBhvr>
                                      <p:tavLst>
                                        <p:tav tm="0">
                                          <p:val>
                                            <p:strVal val="#ppt_y-.03"/>
                                          </p:val>
                                        </p:tav>
                                        <p:tav tm="100000">
                                          <p:val>
                                            <p:strVal val="#ppt_y"/>
                                          </p:val>
                                        </p:tav>
                                      </p:tavLst>
                                    </p:anim>
                                  </p:childTnLst>
                                </p:cTn>
                              </p:par>
                            </p:childTnLst>
                          </p:cTn>
                        </p:par>
                        <p:par>
                          <p:cTn id="41" fill="hold">
                            <p:stCondLst>
                              <p:cond delay="4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10"/>
                                        </p:tgtEl>
                                        <p:attrNameLst>
                                          <p:attrName>style.visibility</p:attrName>
                                        </p:attrNameLst>
                                      </p:cBhvr>
                                      <p:to>
                                        <p:strVal val="visible"/>
                                      </p:to>
                                    </p:set>
                                    <p:animEffect transition="in" filter="fade">
                                      <p:cBhvr>
                                        <p:cTn id="44" dur="1000"/>
                                        <p:tgtEl>
                                          <p:spTgt spid="10"/>
                                        </p:tgtEl>
                                      </p:cBhvr>
                                    </p:animEffect>
                                    <p:anim calcmode="lin" valueType="num">
                                      <p:cBhvr>
                                        <p:cTn id="45" dur="1000" fill="hold"/>
                                        <p:tgtEl>
                                          <p:spTgt spid="10"/>
                                        </p:tgtEl>
                                        <p:attrNameLst>
                                          <p:attrName>ppt_x</p:attrName>
                                        </p:attrNameLst>
                                      </p:cBhvr>
                                      <p:tavLst>
                                        <p:tav tm="0">
                                          <p:val>
                                            <p:strVal val="#ppt_x-.1"/>
                                          </p:val>
                                        </p:tav>
                                        <p:tav tm="100000">
                                          <p:val>
                                            <p:strVal val="#ppt_x"/>
                                          </p:val>
                                        </p:tav>
                                      </p:tavLst>
                                    </p:anim>
                                    <p:anim calcmode="lin" valueType="num">
                                      <p:cBhvr>
                                        <p:cTn id="4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77px-CaesarsPalaceInterior.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11" name="10 Retraso"/>
          <p:cNvSpPr/>
          <p:nvPr/>
        </p:nvSpPr>
        <p:spPr>
          <a:xfrm rot="16200000">
            <a:off x="1714500" y="-1714500"/>
            <a:ext cx="5715000" cy="9144000"/>
          </a:xfrm>
          <a:prstGeom prst="flowChartDelay">
            <a:avLst/>
          </a:prstGeom>
          <a:solidFill>
            <a:schemeClr val="accent3">
              <a:lumMod val="50000"/>
              <a:alpha val="66000"/>
            </a:schemeClr>
          </a:solidFill>
          <a:ln w="571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traso"/>
          <p:cNvSpPr/>
          <p:nvPr/>
        </p:nvSpPr>
        <p:spPr>
          <a:xfrm rot="16200000">
            <a:off x="1714500" y="-1714500"/>
            <a:ext cx="5715000" cy="9144000"/>
          </a:xfrm>
          <a:prstGeom prst="flowChartDelay">
            <a:avLst/>
          </a:prstGeom>
          <a:solidFill>
            <a:schemeClr val="accent3">
              <a:lumMod val="50000"/>
              <a:alpha val="66000"/>
            </a:schemeClr>
          </a:solidFill>
          <a:ln w="571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mapas de las comunidades </a:t>
            </a:r>
            <a:r>
              <a:rPr lang="es-ES" i="1" dirty="0" err="1" smtClean="0">
                <a:effectLst>
                  <a:glow rad="101600">
                    <a:srgbClr val="C00000">
                      <a:alpha val="60000"/>
                    </a:srgbClr>
                  </a:glow>
                  <a:outerShdw blurRad="38100" dist="38100" dir="2700000" algn="tl">
                    <a:srgbClr val="000000">
                      <a:alpha val="43137"/>
                    </a:srgbClr>
                  </a:outerShdw>
                </a:effectLst>
              </a:rPr>
              <a:t>Waorani</a:t>
            </a:r>
            <a:r>
              <a:rPr lang="es-ES" i="1" dirty="0" smtClean="0">
                <a:effectLst>
                  <a:glow rad="101600">
                    <a:srgbClr val="C00000">
                      <a:alpha val="60000"/>
                    </a:srgbClr>
                  </a:glow>
                  <a:outerShdw blurRad="38100" dist="38100" dir="2700000" algn="tl">
                    <a:srgbClr val="000000">
                      <a:alpha val="43137"/>
                    </a:srgbClr>
                  </a:outerShdw>
                </a:effectLst>
              </a:rPr>
              <a:t> identifican sitios históricos de batalla, antiguas esculturas en cuevas, senderos de jaguar, plantas medicinales, zonas de reproducción animal, importantes pozos de pesca, cruces de arroyos y cascadas sagradas.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ferris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11"/>
                                        </p:tgtEl>
                                        <p:attrNameLst>
                                          <p:attrName>ppt_x</p:attrName>
                                        </p:attrNameLst>
                                      </p:cBhvr>
                                      <p:tavLst>
                                        <p:tav tm="0">
                                          <p:val>
                                            <p:strVal val="ppt_x"/>
                                          </p:val>
                                        </p:tav>
                                        <p:tav tm="100000">
                                          <p:val>
                                            <p:strVal val="ppt_x-ppt_w/2"/>
                                          </p:val>
                                        </p:tav>
                                      </p:tavLst>
                                    </p:anim>
                                    <p:anim calcmode="lin" valueType="num">
                                      <p:cBhvr>
                                        <p:cTn id="7" dur="3000"/>
                                        <p:tgtEl>
                                          <p:spTgt spid="11"/>
                                        </p:tgtEl>
                                        <p:attrNameLst>
                                          <p:attrName>ppt_y</p:attrName>
                                        </p:attrNameLst>
                                      </p:cBhvr>
                                      <p:tavLst>
                                        <p:tav tm="0">
                                          <p:val>
                                            <p:strVal val="ppt_y"/>
                                          </p:val>
                                        </p:tav>
                                        <p:tav tm="100000">
                                          <p:val>
                                            <p:strVal val="ppt_y"/>
                                          </p:val>
                                        </p:tav>
                                      </p:tavLst>
                                    </p:anim>
                                    <p:anim calcmode="lin" valueType="num">
                                      <p:cBhvr>
                                        <p:cTn id="8" dur="3000"/>
                                        <p:tgtEl>
                                          <p:spTgt spid="11"/>
                                        </p:tgtEl>
                                        <p:attrNameLst>
                                          <p:attrName>ppt_w</p:attrName>
                                        </p:attrNameLst>
                                      </p:cBhvr>
                                      <p:tavLst>
                                        <p:tav tm="0">
                                          <p:val>
                                            <p:strVal val="ppt_w"/>
                                          </p:val>
                                        </p:tav>
                                        <p:tav tm="100000">
                                          <p:val>
                                            <p:fltVal val="0"/>
                                          </p:val>
                                        </p:tav>
                                      </p:tavLst>
                                    </p:anim>
                                    <p:anim calcmode="lin" valueType="num">
                                      <p:cBhvr>
                                        <p:cTn id="9" dur="3000"/>
                                        <p:tgtEl>
                                          <p:spTgt spid="11"/>
                                        </p:tgtEl>
                                        <p:attrNameLst>
                                          <p:attrName>ppt_h</p:attrName>
                                        </p:attrNameLst>
                                      </p:cBhvr>
                                      <p:tavLst>
                                        <p:tav tm="0">
                                          <p:val>
                                            <p:strVal val="ppt_h"/>
                                          </p:val>
                                        </p:tav>
                                        <p:tav tm="100000">
                                          <p:val>
                                            <p:strVal val="ppt_h"/>
                                          </p:val>
                                        </p:tav>
                                      </p:tavLst>
                                    </p:anim>
                                    <p:set>
                                      <p:cBhvr>
                                        <p:cTn id="10" dur="1" fill="hold">
                                          <p:stCondLst>
                                            <p:cond delay="2999"/>
                                          </p:stCondLst>
                                        </p:cTn>
                                        <p:tgtEl>
                                          <p:spTgt spid="11"/>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12"/>
                                        </p:tgtEl>
                                        <p:attrNameLst>
                                          <p:attrName>ppt_x</p:attrName>
                                        </p:attrNameLst>
                                      </p:cBhvr>
                                      <p:tavLst>
                                        <p:tav tm="0">
                                          <p:val>
                                            <p:strVal val="ppt_x"/>
                                          </p:val>
                                        </p:tav>
                                        <p:tav tm="100000">
                                          <p:val>
                                            <p:strVal val="ppt_x+ppt_w/2"/>
                                          </p:val>
                                        </p:tav>
                                      </p:tavLst>
                                    </p:anim>
                                    <p:anim calcmode="lin" valueType="num">
                                      <p:cBhvr>
                                        <p:cTn id="13" dur="3000"/>
                                        <p:tgtEl>
                                          <p:spTgt spid="12"/>
                                        </p:tgtEl>
                                        <p:attrNameLst>
                                          <p:attrName>ppt_y</p:attrName>
                                        </p:attrNameLst>
                                      </p:cBhvr>
                                      <p:tavLst>
                                        <p:tav tm="0">
                                          <p:val>
                                            <p:strVal val="ppt_y"/>
                                          </p:val>
                                        </p:tav>
                                        <p:tav tm="100000">
                                          <p:val>
                                            <p:strVal val="ppt_y"/>
                                          </p:val>
                                        </p:tav>
                                      </p:tavLst>
                                    </p:anim>
                                    <p:anim calcmode="lin" valueType="num">
                                      <p:cBhvr>
                                        <p:cTn id="14" dur="3000"/>
                                        <p:tgtEl>
                                          <p:spTgt spid="12"/>
                                        </p:tgtEl>
                                        <p:attrNameLst>
                                          <p:attrName>ppt_w</p:attrName>
                                        </p:attrNameLst>
                                      </p:cBhvr>
                                      <p:tavLst>
                                        <p:tav tm="0">
                                          <p:val>
                                            <p:strVal val="ppt_w"/>
                                          </p:val>
                                        </p:tav>
                                        <p:tav tm="100000">
                                          <p:val>
                                            <p:fltVal val="0"/>
                                          </p:val>
                                        </p:tav>
                                      </p:tavLst>
                                    </p:anim>
                                    <p:anim calcmode="lin" valueType="num">
                                      <p:cBhvr>
                                        <p:cTn id="15" dur="3000"/>
                                        <p:tgtEl>
                                          <p:spTgt spid="12"/>
                                        </p:tgtEl>
                                        <p:attrNameLst>
                                          <p:attrName>ppt_h</p:attrName>
                                        </p:attrNameLst>
                                      </p:cBhvr>
                                      <p:tavLst>
                                        <p:tav tm="0">
                                          <p:val>
                                            <p:strVal val="ppt_h"/>
                                          </p:val>
                                        </p:tav>
                                        <p:tav tm="100000">
                                          <p:val>
                                            <p:strVal val="ppt_h"/>
                                          </p:val>
                                        </p:tav>
                                      </p:tavLst>
                                    </p:anim>
                                    <p:set>
                                      <p:cBhvr>
                                        <p:cTn id="16" dur="1" fill="hold">
                                          <p:stCondLst>
                                            <p:cond delay="2999"/>
                                          </p:stCondLst>
                                        </p:cTn>
                                        <p:tgtEl>
                                          <p:spTgt spid="12"/>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strVal val="4/3*#ppt_w"/>
                                          </p:val>
                                        </p:tav>
                                        <p:tav tm="100000">
                                          <p:val>
                                            <p:strVal val="#ppt_w"/>
                                          </p:val>
                                        </p:tav>
                                      </p:tavLst>
                                    </p:anim>
                                    <p:anim calcmode="lin" valueType="num">
                                      <p:cBhvr>
                                        <p:cTn id="20" dur="4000" fill="hold"/>
                                        <p:tgtEl>
                                          <p:spTgt spid="4"/>
                                        </p:tgtEl>
                                        <p:attrNameLst>
                                          <p:attrName>ppt_h</p:attrName>
                                        </p:attrNameLst>
                                      </p:cBhvr>
                                      <p:tavLst>
                                        <p:tav tm="0">
                                          <p:val>
                                            <p:strVal val="4/3*#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farm4.staticflickr.com/3411/3575683596_0dc4c6c9ed.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Picture 2" descr="http://www.vacances-location.net/photos/normal/119801-02.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muchos años, los </a:t>
            </a:r>
            <a:r>
              <a:rPr lang="es-ES" i="1" dirty="0" err="1" smtClean="0">
                <a:effectLst>
                  <a:glow rad="101600">
                    <a:srgbClr val="C00000">
                      <a:alpha val="60000"/>
                    </a:srgbClr>
                  </a:glow>
                  <a:outerShdw blurRad="38100" dist="38100" dir="2700000" algn="tl">
                    <a:srgbClr val="000000">
                      <a:alpha val="43137"/>
                    </a:srgbClr>
                  </a:outerShdw>
                </a:effectLst>
              </a:rPr>
              <a:t>Waorani</a:t>
            </a:r>
            <a:r>
              <a:rPr lang="es-ES" i="1" dirty="0" smtClean="0">
                <a:effectLst>
                  <a:glow rad="101600">
                    <a:srgbClr val="C00000">
                      <a:alpha val="60000"/>
                    </a:srgbClr>
                  </a:glow>
                  <a:outerShdw blurRad="38100" dist="38100" dir="2700000" algn="tl">
                    <a:srgbClr val="000000">
                      <a:alpha val="43137"/>
                    </a:srgbClr>
                  </a:outerShdw>
                </a:effectLst>
              </a:rPr>
              <a:t> han visto cómo el gobierno ecuatoriano ha ignorado sus obligaciones constitucionales e internacionales de informar y obtener su consentimiento, permitiendo de esta manera que las empresas contaminen los territorios indígenas.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ferris dir="l"/>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8" presetClass="entr" presetSubtype="12" fill="hold" nodeType="withEffect">
                                  <p:stCondLst>
                                    <p:cond delay="2000"/>
                                  </p:stCondLst>
                                  <p:childTnLst>
                                    <p:set>
                                      <p:cBhvr>
                                        <p:cTn id="9" dur="1" fill="hold">
                                          <p:stCondLst>
                                            <p:cond delay="0"/>
                                          </p:stCondLst>
                                        </p:cTn>
                                        <p:tgtEl>
                                          <p:spTgt spid="41986"/>
                                        </p:tgtEl>
                                        <p:attrNameLst>
                                          <p:attrName>style.visibility</p:attrName>
                                        </p:attrNameLst>
                                      </p:cBhvr>
                                      <p:to>
                                        <p:strVal val="visible"/>
                                      </p:to>
                                    </p:set>
                                    <p:animEffect transition="in" filter="strips(downLeft)">
                                      <p:cBhvr>
                                        <p:cTn id="10" dur="3000"/>
                                        <p:tgtEl>
                                          <p:spTgt spid="41986"/>
                                        </p:tgtEl>
                                      </p:cBhvr>
                                    </p:animEffect>
                                  </p:childTnLst>
                                </p:cTn>
                              </p:par>
                              <p:par>
                                <p:cTn id="11" presetID="50" presetClass="entr" presetSubtype="0" decel="100000" fill="hold" nodeType="withEffect">
                                  <p:stCondLst>
                                    <p:cond delay="2000"/>
                                  </p:stCondLst>
                                  <p:childTnLst>
                                    <p:set>
                                      <p:cBhvr>
                                        <p:cTn id="12" dur="1" fill="hold">
                                          <p:stCondLst>
                                            <p:cond delay="0"/>
                                          </p:stCondLst>
                                        </p:cTn>
                                        <p:tgtEl>
                                          <p:spTgt spid="41986"/>
                                        </p:tgtEl>
                                        <p:attrNameLst>
                                          <p:attrName>style.visibility</p:attrName>
                                        </p:attrNameLst>
                                      </p:cBhvr>
                                      <p:to>
                                        <p:strVal val="visible"/>
                                      </p:to>
                                    </p:set>
                                    <p:anim calcmode="lin" valueType="num">
                                      <p:cBhvr>
                                        <p:cTn id="13" dur="3000" fill="hold"/>
                                        <p:tgtEl>
                                          <p:spTgt spid="41986"/>
                                        </p:tgtEl>
                                        <p:attrNameLst>
                                          <p:attrName>ppt_w</p:attrName>
                                        </p:attrNameLst>
                                      </p:cBhvr>
                                      <p:tavLst>
                                        <p:tav tm="0">
                                          <p:val>
                                            <p:strVal val="#ppt_w+.3"/>
                                          </p:val>
                                        </p:tav>
                                        <p:tav tm="100000">
                                          <p:val>
                                            <p:strVal val="#ppt_w"/>
                                          </p:val>
                                        </p:tav>
                                      </p:tavLst>
                                    </p:anim>
                                    <p:anim calcmode="lin" valueType="num">
                                      <p:cBhvr>
                                        <p:cTn id="14" dur="3000" fill="hold"/>
                                        <p:tgtEl>
                                          <p:spTgt spid="41986"/>
                                        </p:tgtEl>
                                        <p:attrNameLst>
                                          <p:attrName>ppt_h</p:attrName>
                                        </p:attrNameLst>
                                      </p:cBhvr>
                                      <p:tavLst>
                                        <p:tav tm="0">
                                          <p:val>
                                            <p:strVal val="#ppt_h"/>
                                          </p:val>
                                        </p:tav>
                                        <p:tav tm="100000">
                                          <p:val>
                                            <p:strVal val="#ppt_h"/>
                                          </p:val>
                                        </p:tav>
                                      </p:tavLst>
                                    </p:anim>
                                    <p:animEffect transition="in" filter="fade">
                                      <p:cBhvr>
                                        <p:cTn id="15" dur="3000"/>
                                        <p:tgtEl>
                                          <p:spTgt spid="41986"/>
                                        </p:tgtEl>
                                      </p:cBhvr>
                                    </p:animEffect>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1842-sveti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31 lo mism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Amazonas no solo es el hogar de numerosas plantas y animales, es también        el hogar de tribus salvajes las cuales no tienen contacto con el mundo exterior. Algunas han salido a la luz en busca de ayuda de autoridades para frenar el alojamiento ilegal de algunas compañías.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ferris dir="l"/>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linds(vertical)">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8867-sveti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1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179512" y="3793604"/>
            <a:ext cx="8784976" cy="1754326"/>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pueblos indígenas defienden su futuro y el nuestro cuando luchan por defender y hacer cumplir este derecho. El destino del clima global depende de empoderar a los pueblos indígenas para que contribuyan a preservar casi una cuarta parte de la Amazonía distribuida en </a:t>
            </a:r>
            <a:r>
              <a:rPr lang="es-ES" i="1" dirty="0">
                <a:effectLst>
                  <a:glow rad="101600">
                    <a:srgbClr val="C00000">
                      <a:alpha val="60000"/>
                    </a:srgbClr>
                  </a:glow>
                  <a:outerShdw blurRad="38100" dist="38100" dir="2700000" algn="tl">
                    <a:srgbClr val="000000">
                      <a:alpha val="43137"/>
                    </a:srgbClr>
                  </a:outerShdw>
                </a:effectLst>
              </a:rPr>
              <a:t>9</a:t>
            </a:r>
            <a:r>
              <a:rPr lang="es-ES" i="1" dirty="0" smtClean="0">
                <a:effectLst>
                  <a:glow rad="101600">
                    <a:srgbClr val="C00000">
                      <a:alpha val="60000"/>
                    </a:srgbClr>
                  </a:glow>
                  <a:outerShdw blurRad="38100" dist="38100" dir="2700000" algn="tl">
                    <a:srgbClr val="000000">
                      <a:alpha val="43137"/>
                    </a:srgbClr>
                  </a:outerShdw>
                </a:effectLst>
              </a:rPr>
              <a:t> países, y que representan un poderoso amortiguador contra la destrucción de una biosfera que regula los flujos de oxígeno, carbono y el agua dulce de nuestro planeta.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50000">
        <p14:vortex dir="r"/>
      </p:transition>
    </mc:Choice>
    <mc:Fallback xmlns="">
      <p:transition spd="slow"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4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4000"/>
                                        <p:tgtEl>
                                          <p:spTgt spid="6"/>
                                        </p:tgtEl>
                                      </p:cBhvr>
                                    </p:animEffec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4000"/>
                                        <p:tgtEl>
                                          <p:spTgt spid="4"/>
                                        </p:tgtEl>
                                      </p:cBhvr>
                                    </p:animEffect>
                                  </p:childTnLst>
                                </p:cTn>
                              </p:par>
                              <p:par>
                                <p:cTn id="14" presetID="16" presetClass="entr" presetSubtype="4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Horizontal)">
                                      <p:cBhvr>
                                        <p:cTn id="16" dur="4000"/>
                                        <p:tgtEl>
                                          <p:spTgt spid="4"/>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259633" y="1"/>
            <a:ext cx="6408712" cy="913283"/>
          </a:xfrm>
          <a:prstGeom prst="rect">
            <a:avLst/>
          </a:prstGeom>
        </p:spPr>
        <p:txBody>
          <a:bodyPr wrap="none" fromWordArt="1">
            <a:prstTxWarp prst="textDeflateTop">
              <a:avLst>
                <a:gd name="adj" fmla="val 32863"/>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979713" y="1257322"/>
            <a:ext cx="5112097" cy="808090"/>
          </a:xfrm>
          <a:prstGeom prst="rect">
            <a:avLst/>
          </a:prstGeom>
        </p:spPr>
        <p:txBody>
          <a:bodyPr wrap="none" fromWordArt="1">
            <a:prstTxWarp prst="textDeflateBottom">
              <a:avLst>
                <a:gd name="adj" fmla="val 63440"/>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2" name="WordArt 4"/>
          <p:cNvSpPr>
            <a:spLocks noChangeArrowheads="1" noChangeShapeType="1" noTextEdit="1"/>
          </p:cNvSpPr>
          <p:nvPr/>
        </p:nvSpPr>
        <p:spPr bwMode="auto">
          <a:xfrm>
            <a:off x="1475656" y="1977402"/>
            <a:ext cx="6480720" cy="880098"/>
          </a:xfrm>
          <a:prstGeom prst="rect">
            <a:avLst/>
          </a:prstGeom>
        </p:spPr>
        <p:txBody>
          <a:bodyPr wrap="none" fromWordArt="1">
            <a:prstTxWarp prst="textCanUp">
              <a:avLst>
                <a:gd name="adj" fmla="val 72727"/>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El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Condor</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pasa ( Leo Rojas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endParaRPr>
          </a:p>
        </p:txBody>
      </p:sp>
      <p:sp>
        <p:nvSpPr>
          <p:cNvPr id="78854" name="WordArt 6"/>
          <p:cNvSpPr>
            <a:spLocks noChangeArrowheads="1" noChangeShapeType="1" noTextEdit="1"/>
          </p:cNvSpPr>
          <p:nvPr/>
        </p:nvSpPr>
        <p:spPr bwMode="auto">
          <a:xfrm>
            <a:off x="1475656" y="3577580"/>
            <a:ext cx="6408712" cy="800089"/>
          </a:xfrm>
          <a:prstGeom prst="rect">
            <a:avLst/>
          </a:prstGeom>
        </p:spPr>
        <p:txBody>
          <a:bodyPr wrap="none" fromWordArt="1">
            <a:prstTxWarp prst="textCanDown">
              <a:avLst>
                <a:gd name="adj" fmla="val 9819"/>
              </a:avLst>
            </a:prstTxWarp>
            <a:scene3d>
              <a:camera prst="perspectiveRelaxedModerately"/>
              <a:lightRig rig="threePt" dir="t"/>
            </a:scene3d>
            <a:sp3d extrusionH="57150">
              <a:bevelT w="38100" h="38100" prst="angle"/>
            </a:sp3d>
          </a:bodyPr>
          <a:lstStyle/>
          <a:p>
            <a:pPr algn="ctr">
              <a:defRPr/>
            </a:pP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El </a:t>
            </a:r>
            <a:r>
              <a:rPr lang="es-ES" sz="3600" kern="10" dirty="0" err="1"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Condor</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pasa ( André </a:t>
            </a:r>
            <a:r>
              <a:rPr lang="es-ES" sz="3600" kern="10" dirty="0" err="1"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Rieu</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 </a:t>
            </a:r>
            <a:endPar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endParaRPr>
          </a:p>
        </p:txBody>
      </p:sp>
      <p:sp>
        <p:nvSpPr>
          <p:cNvPr id="82954" name="WordArt 10"/>
          <p:cNvSpPr>
            <a:spLocks noChangeArrowheads="1" noChangeShapeType="1" noTextEdit="1"/>
          </p:cNvSpPr>
          <p:nvPr/>
        </p:nvSpPr>
        <p:spPr bwMode="auto">
          <a:xfrm>
            <a:off x="1475657" y="2777491"/>
            <a:ext cx="6048375" cy="68742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solidFill>
                  <a:schemeClr val="accent2"/>
                </a:solidFill>
                <a:effectLst>
                  <a:prstShdw prst="shdw17" dist="17961" dir="13500000">
                    <a:srgbClr val="73302E"/>
                  </a:prstShdw>
                </a:effectLst>
                <a:latin typeface="High Tower Text"/>
              </a:rPr>
              <a:t> </a:t>
            </a:r>
            <a:r>
              <a:rPr lang="es-ES" sz="3600" kern="10" dirty="0" smtClean="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 El sonido del silencio </a:t>
            </a:r>
            <a:endParaRPr lang="es-ES" sz="3600" kern="10" dirty="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endParaRPr>
          </a:p>
        </p:txBody>
      </p:sp>
      <p:sp>
        <p:nvSpPr>
          <p:cNvPr id="8" name="WordArt 10"/>
          <p:cNvSpPr>
            <a:spLocks noChangeArrowheads="1" noChangeShapeType="1" noTextEdit="1"/>
          </p:cNvSpPr>
          <p:nvPr/>
        </p:nvSpPr>
        <p:spPr bwMode="auto">
          <a:xfrm>
            <a:off x="1475656" y="4585692"/>
            <a:ext cx="6048375" cy="68742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solidFill>
                  <a:schemeClr val="accent2"/>
                </a:solidFill>
                <a:effectLst>
                  <a:prstShdw prst="shdw17" dist="17961" dir="13500000">
                    <a:srgbClr val="73302E"/>
                  </a:prstShdw>
                </a:effectLst>
                <a:latin typeface="High Tower Text"/>
              </a:rPr>
              <a:t> </a:t>
            </a:r>
            <a:r>
              <a:rPr lang="es-ES" sz="3600" kern="10" dirty="0" smtClean="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Érase</a:t>
            </a:r>
            <a:r>
              <a:rPr lang="es-ES" sz="3600" kern="10" dirty="0" smtClean="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 una vez en el oeste </a:t>
            </a:r>
            <a:endParaRPr lang="es-ES" sz="3600" kern="10" dirty="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30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3000" fill="hold"/>
                                        <p:tgtEl>
                                          <p:spTgt spid="78851"/>
                                        </p:tgtEl>
                                        <p:attrNameLst>
                                          <p:attrName>ppt_x</p:attrName>
                                        </p:attrNameLst>
                                      </p:cBhvr>
                                      <p:tavLst>
                                        <p:tav tm="0">
                                          <p:val>
                                            <p:strVal val="#ppt_x"/>
                                          </p:val>
                                        </p:tav>
                                        <p:tav tm="100000">
                                          <p:val>
                                            <p:strVal val="#ppt_x"/>
                                          </p:val>
                                        </p:tav>
                                      </p:tavLst>
                                    </p:anim>
                                    <p:anim calcmode="lin" valueType="num">
                                      <p:cBhvr additive="base">
                                        <p:cTn id="17" dur="3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5500"/>
                            </p:stCondLst>
                            <p:childTnLst>
                              <p:par>
                                <p:cTn id="19" presetID="47" presetClass="entr" presetSubtype="0" fill="hold"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p:stCondLst>
                              <p:cond delay="8000"/>
                            </p:stCondLst>
                            <p:childTnLst>
                              <p:par>
                                <p:cTn id="25" presetID="23" presetClass="entr" presetSubtype="16" fill="hold"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p:stCondLst>
                              <p:cond delay="10500"/>
                            </p:stCondLst>
                            <p:childTnLst>
                              <p:par>
                                <p:cTn id="30" presetID="42" presetClass="entr" presetSubtype="0" fill="hold" nodeType="afterEffect">
                                  <p:stCondLst>
                                    <p:cond delay="500"/>
                                  </p:stCondLst>
                                  <p:childTnLst>
                                    <p:set>
                                      <p:cBhvr>
                                        <p:cTn id="31" dur="1" fill="hold">
                                          <p:stCondLst>
                                            <p:cond delay="0"/>
                                          </p:stCondLst>
                                        </p:cTn>
                                        <p:tgtEl>
                                          <p:spTgt spid="78854"/>
                                        </p:tgtEl>
                                        <p:attrNameLst>
                                          <p:attrName>style.visibility</p:attrName>
                                        </p:attrNameLst>
                                      </p:cBhvr>
                                      <p:to>
                                        <p:strVal val="visible"/>
                                      </p:to>
                                    </p:set>
                                    <p:animEffect transition="in" filter="fade">
                                      <p:cBhvr>
                                        <p:cTn id="32" dur="2000"/>
                                        <p:tgtEl>
                                          <p:spTgt spid="78854"/>
                                        </p:tgtEl>
                                      </p:cBhvr>
                                    </p:animEffect>
                                    <p:anim calcmode="lin" valueType="num">
                                      <p:cBhvr>
                                        <p:cTn id="33" dur="2000" fill="hold"/>
                                        <p:tgtEl>
                                          <p:spTgt spid="78854"/>
                                        </p:tgtEl>
                                        <p:attrNameLst>
                                          <p:attrName>ppt_x</p:attrName>
                                        </p:attrNameLst>
                                      </p:cBhvr>
                                      <p:tavLst>
                                        <p:tav tm="0">
                                          <p:val>
                                            <p:strVal val="#ppt_x"/>
                                          </p:val>
                                        </p:tav>
                                        <p:tav tm="100000">
                                          <p:val>
                                            <p:strVal val="#ppt_x"/>
                                          </p:val>
                                        </p:tav>
                                      </p:tavLst>
                                    </p:anim>
                                    <p:anim calcmode="lin" valueType="num">
                                      <p:cBhvr>
                                        <p:cTn id="34" dur="2000" fill="hold"/>
                                        <p:tgtEl>
                                          <p:spTgt spid="78854"/>
                                        </p:tgtEl>
                                        <p:attrNameLst>
                                          <p:attrName>ppt_y</p:attrName>
                                        </p:attrNameLst>
                                      </p:cBhvr>
                                      <p:tavLst>
                                        <p:tav tm="0">
                                          <p:val>
                                            <p:strVal val="#ppt_y+.1"/>
                                          </p:val>
                                        </p:tav>
                                        <p:tav tm="100000">
                                          <p:val>
                                            <p:strVal val="#ppt_y"/>
                                          </p:val>
                                        </p:tav>
                                      </p:tavLst>
                                    </p:anim>
                                  </p:childTnLst>
                                </p:cTn>
                              </p:par>
                            </p:childTnLst>
                          </p:cTn>
                        </p:par>
                        <p:par>
                          <p:cTn id="35" fill="hold">
                            <p:stCondLst>
                              <p:cond delay="13000"/>
                            </p:stCondLst>
                            <p:childTnLst>
                              <p:par>
                                <p:cTn id="36" presetID="23" presetClass="entr" presetSubtype="16" fill="hold" nodeType="afterEffect">
                                  <p:stCondLst>
                                    <p:cond delay="500"/>
                                  </p:stCondLst>
                                  <p:childTnLst>
                                    <p:set>
                                      <p:cBhvr>
                                        <p:cTn id="37" dur="1" fill="hold">
                                          <p:stCondLst>
                                            <p:cond delay="0"/>
                                          </p:stCondLst>
                                        </p:cTn>
                                        <p:tgtEl>
                                          <p:spTgt spid="8"/>
                                        </p:tgtEl>
                                        <p:attrNameLst>
                                          <p:attrName>style.visibility</p:attrName>
                                        </p:attrNameLst>
                                      </p:cBhvr>
                                      <p:to>
                                        <p:strVal val="visible"/>
                                      </p:to>
                                    </p:set>
                                    <p:anim calcmode="lin" valueType="num">
                                      <p:cBhvr>
                                        <p:cTn id="38" dur="2000" fill="hold"/>
                                        <p:tgtEl>
                                          <p:spTgt spid="8"/>
                                        </p:tgtEl>
                                        <p:attrNameLst>
                                          <p:attrName>ppt_w</p:attrName>
                                        </p:attrNameLst>
                                      </p:cBhvr>
                                      <p:tavLst>
                                        <p:tav tm="0">
                                          <p:val>
                                            <p:fltVal val="0"/>
                                          </p:val>
                                        </p:tav>
                                        <p:tav tm="100000">
                                          <p:val>
                                            <p:strVal val="#ppt_w"/>
                                          </p:val>
                                        </p:tav>
                                      </p:tavLst>
                                    </p:anim>
                                    <p:anim calcmode="lin" valueType="num">
                                      <p:cBhvr>
                                        <p:cTn id="39"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6624279"/>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4476</TotalTime>
  <Words>2691</Words>
  <Application>Microsoft Office PowerPoint</Application>
  <PresentationFormat>Presentación en pantalla (16:10)</PresentationFormat>
  <Paragraphs>77</Paragraphs>
  <Slides>63</Slides>
  <Notes>1</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63</vt:i4>
      </vt:variant>
    </vt:vector>
  </HeadingPairs>
  <TitlesOfParts>
    <vt:vector size="73" baseType="lpstr">
      <vt:lpstr>Arial</vt:lpstr>
      <vt:lpstr>Arial Black</vt:lpstr>
      <vt:lpstr>Calibri</vt:lpstr>
      <vt:lpstr>High Tower Text</vt:lpstr>
      <vt:lpstr>Highlight LET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413</cp:revision>
  <dcterms:created xsi:type="dcterms:W3CDTF">2016-03-05T16:44:10Z</dcterms:created>
  <dcterms:modified xsi:type="dcterms:W3CDTF">2024-01-14T19:36:02Z</dcterms:modified>
</cp:coreProperties>
</file>