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913" r:id="rId2"/>
  </p:sldMasterIdLst>
  <p:notesMasterIdLst>
    <p:notesMasterId r:id="rId68"/>
  </p:notesMasterIdLst>
  <p:sldIdLst>
    <p:sldId id="368" r:id="rId3"/>
    <p:sldId id="367" r:id="rId4"/>
    <p:sldId id="306" r:id="rId5"/>
    <p:sldId id="276" r:id="rId6"/>
    <p:sldId id="271" r:id="rId7"/>
    <p:sldId id="278" r:id="rId8"/>
    <p:sldId id="281" r:id="rId9"/>
    <p:sldId id="280" r:id="rId10"/>
    <p:sldId id="263" r:id="rId11"/>
    <p:sldId id="275" r:id="rId12"/>
    <p:sldId id="273" r:id="rId13"/>
    <p:sldId id="270" r:id="rId14"/>
    <p:sldId id="316" r:id="rId15"/>
    <p:sldId id="267" r:id="rId16"/>
    <p:sldId id="274" r:id="rId17"/>
    <p:sldId id="268" r:id="rId18"/>
    <p:sldId id="324" r:id="rId19"/>
    <p:sldId id="300" r:id="rId20"/>
    <p:sldId id="313" r:id="rId21"/>
    <p:sldId id="311" r:id="rId22"/>
    <p:sldId id="297" r:id="rId23"/>
    <p:sldId id="314" r:id="rId24"/>
    <p:sldId id="296" r:id="rId25"/>
    <p:sldId id="295" r:id="rId26"/>
    <p:sldId id="292" r:id="rId27"/>
    <p:sldId id="320" r:id="rId28"/>
    <p:sldId id="322" r:id="rId29"/>
    <p:sldId id="298" r:id="rId30"/>
    <p:sldId id="259" r:id="rId31"/>
    <p:sldId id="287" r:id="rId32"/>
    <p:sldId id="328" r:id="rId33"/>
    <p:sldId id="331" r:id="rId34"/>
    <p:sldId id="333" r:id="rId35"/>
    <p:sldId id="329" r:id="rId36"/>
    <p:sldId id="327" r:id="rId37"/>
    <p:sldId id="318" r:id="rId38"/>
    <p:sldId id="334" r:id="rId39"/>
    <p:sldId id="323" r:id="rId40"/>
    <p:sldId id="309" r:id="rId41"/>
    <p:sldId id="272" r:id="rId42"/>
    <p:sldId id="308" r:id="rId43"/>
    <p:sldId id="257" r:id="rId44"/>
    <p:sldId id="366" r:id="rId45"/>
    <p:sldId id="284" r:id="rId46"/>
    <p:sldId id="303" r:id="rId47"/>
    <p:sldId id="363" r:id="rId48"/>
    <p:sldId id="265" r:id="rId49"/>
    <p:sldId id="266" r:id="rId50"/>
    <p:sldId id="293" r:id="rId51"/>
    <p:sldId id="289" r:id="rId52"/>
    <p:sldId id="288" r:id="rId53"/>
    <p:sldId id="325" r:id="rId54"/>
    <p:sldId id="321" r:id="rId55"/>
    <p:sldId id="319" r:id="rId56"/>
    <p:sldId id="335" r:id="rId57"/>
    <p:sldId id="365" r:id="rId58"/>
    <p:sldId id="330" r:id="rId59"/>
    <p:sldId id="364" r:id="rId60"/>
    <p:sldId id="336" r:id="rId61"/>
    <p:sldId id="260" r:id="rId62"/>
    <p:sldId id="269" r:id="rId63"/>
    <p:sldId id="286" r:id="rId64"/>
    <p:sldId id="337" r:id="rId65"/>
    <p:sldId id="369" r:id="rId66"/>
    <p:sldId id="370" r:id="rId67"/>
  </p:sldIdLst>
  <p:sldSz cx="9144000" cy="5143500" type="screen16x9"/>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50000" saltData="JW7elPR8SKzyv73+9Odx8Q==" hashData="ZajBHZ7B+74LqaELOmFMwCKRViE="/>
  <p:extLst>
    <p:ext uri="{EFAFB233-063F-42B5-8137-9DF3F51BA10A}">
      <p15:sldGuideLst xmlns:p15="http://schemas.microsoft.com/office/powerpoint/2012/main" xmlns="">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6600"/>
    <a:srgbClr val="0038A8"/>
    <a:srgbClr val="007E39"/>
    <a:srgbClr val="996633"/>
    <a:srgbClr val="C89058"/>
    <a:srgbClr val="920092"/>
    <a:srgbClr val="008FFA"/>
    <a:srgbClr val="00589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0145" autoAdjust="0"/>
    <p:restoredTop sz="94660"/>
  </p:normalViewPr>
  <p:slideViewPr>
    <p:cSldViewPr>
      <p:cViewPr>
        <p:scale>
          <a:sx n="60" d="100"/>
          <a:sy n="60" d="100"/>
        </p:scale>
        <p:origin x="-931" y="-594"/>
      </p:cViewPr>
      <p:guideLst>
        <p:guide orient="horz" pos="162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notesMaster" Target="notesMasters/notesMaster1.xml"/><Relationship Id="rId7" Type="http://schemas.openxmlformats.org/officeDocument/2006/relationships/slide" Target="slides/slide5.xml"/><Relationship Id="rId71"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tableStyles" Target="tableStyle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a:lvl1pPr>
          </a:lstStyle>
          <a:p>
            <a:fld id="{E147C5E8-5F03-487D-B746-AD07E45F961C}" type="datetimeFigureOut">
              <a:rPr lang="es-ES"/>
              <a:pPr/>
              <a:t>17/02/2023</a:t>
            </a:fld>
            <a:endParaRPr lang="es-ES"/>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es-ES" noProof="0" smtClean="0"/>
          </a:p>
        </p:txBody>
      </p:sp>
      <p:sp>
        <p:nvSpPr>
          <p:cNvPr id="5" name="4 Marcador de notas"/>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EF65FC82-CAF9-4B13-853B-53E702861E04}" type="slidenum">
              <a:rPr lang="es-ES"/>
              <a:pPr/>
              <a:t>‹Nº›</a:t>
            </a:fld>
            <a:endParaRPr lang="es-ES"/>
          </a:p>
        </p:txBody>
      </p:sp>
    </p:spTree>
    <p:extLst>
      <p:ext uri="{BB962C8B-B14F-4D97-AF65-F5344CB8AC3E}">
        <p14:creationId xmlns:p14="http://schemas.microsoft.com/office/powerpoint/2010/main" val="916672079"/>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81923" name="2 Marcador de notas"/>
          <p:cNvSpPr>
            <a:spLocks noGrp="1"/>
          </p:cNvSpPr>
          <p:nvPr>
            <p:ph type="body" idx="1"/>
          </p:nvPr>
        </p:nvSpPr>
        <p:spPr bwMode="auto">
          <a:noFill/>
        </p:spPr>
        <p:txBody>
          <a:bodyPr/>
          <a:lstStyle/>
          <a:p>
            <a:endParaRPr lang="es-ES" smtClean="0"/>
          </a:p>
        </p:txBody>
      </p:sp>
      <p:sp>
        <p:nvSpPr>
          <p:cNvPr id="81924" name="3 Marcador de número de diapositiva"/>
          <p:cNvSpPr>
            <a:spLocks noGrp="1"/>
          </p:cNvSpPr>
          <p:nvPr>
            <p:ph type="sldNum" sz="quarter" idx="5"/>
          </p:nvPr>
        </p:nvSpPr>
        <p:spPr bwMode="auto">
          <a:noFill/>
          <a:ln>
            <a:miter lim="800000"/>
            <a:headEnd/>
            <a:tailEnd/>
          </a:ln>
        </p:spPr>
        <p:txBody>
          <a:bodyPr/>
          <a:lstStyle/>
          <a:p>
            <a:fld id="{4A369D96-9513-45A5-8905-87EEBCDCAF3A}" type="slidenum">
              <a:rPr lang="es-ES"/>
              <a:pPr/>
              <a:t>24</a:t>
            </a:fld>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82947" name="2 Marcador de notas"/>
          <p:cNvSpPr>
            <a:spLocks noGrp="1"/>
          </p:cNvSpPr>
          <p:nvPr>
            <p:ph type="body" idx="1"/>
          </p:nvPr>
        </p:nvSpPr>
        <p:spPr bwMode="auto">
          <a:noFill/>
        </p:spPr>
        <p:txBody>
          <a:bodyPr/>
          <a:lstStyle/>
          <a:p>
            <a:pPr eaLnBrk="1" hangingPunct="1"/>
            <a:endParaRPr lang="es-ES" smtClean="0"/>
          </a:p>
        </p:txBody>
      </p:sp>
      <p:sp>
        <p:nvSpPr>
          <p:cNvPr id="82948" name="3 Marcador de número de diapositiva"/>
          <p:cNvSpPr>
            <a:spLocks noGrp="1"/>
          </p:cNvSpPr>
          <p:nvPr>
            <p:ph type="sldNum" sz="quarter" idx="5"/>
          </p:nvPr>
        </p:nvSpPr>
        <p:spPr bwMode="auto">
          <a:noFill/>
          <a:ln>
            <a:miter lim="800000"/>
            <a:headEnd/>
            <a:tailEnd/>
          </a:ln>
        </p:spPr>
        <p:txBody>
          <a:bodyPr/>
          <a:lstStyle/>
          <a:p>
            <a:fld id="{01F348F5-0C8C-4B23-8CEC-697B278AE9BC}" type="slidenum">
              <a:rPr lang="es-ES"/>
              <a:pPr/>
              <a:t>46</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fld id="{43965E96-1639-47AE-A8F4-4F6183891C62}" type="datetimeFigureOut">
              <a:rPr lang="es-ES"/>
              <a:pPr/>
              <a:t>17/02/2023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8902E2FE-A4DB-468C-A87A-D7C38E850F76}" type="slidenum">
              <a:rPr lang="es-ES"/>
              <a:pPr/>
              <a:t>‹Nº›</a:t>
            </a:fld>
            <a:endParaRPr lang="es-ES"/>
          </a:p>
        </p:txBody>
      </p:sp>
    </p:spTree>
  </p:cSld>
  <p:clrMapOvr>
    <a:masterClrMapping/>
  </p:clrMapOvr>
  <p:transition spd="med" advTm="9000">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C944F1BB-E337-4F7A-80E1-B7AE25A17425}" type="datetimeFigureOut">
              <a:rPr lang="es-ES"/>
              <a:pPr/>
              <a:t>17/02/2023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8E8AA77E-7D5F-40AE-8F55-96E86A3B97CE}" type="slidenum">
              <a:rPr lang="es-ES"/>
              <a:pPr/>
              <a:t>‹Nº›</a:t>
            </a:fld>
            <a:endParaRPr lang="es-ES"/>
          </a:p>
        </p:txBody>
      </p:sp>
    </p:spTree>
  </p:cSld>
  <p:clrMapOvr>
    <a:masterClrMapping/>
  </p:clrMapOvr>
  <p:transition spd="med" advTm="9000">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7"/>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fld id="{58E90F5C-F93F-4013-AFA1-F64B70243B6A}" type="datetimeFigureOut">
              <a:rPr lang="es-ES"/>
              <a:pPr/>
              <a:t>17/02/2023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55B498F8-A8A8-42C5-B1A6-25979FA2598F}" type="slidenum">
              <a:rPr lang="es-ES"/>
              <a:pPr/>
              <a:t>‹Nº›</a:t>
            </a:fld>
            <a:endParaRPr lang="es-ES"/>
          </a:p>
        </p:txBody>
      </p:sp>
    </p:spTree>
  </p:cSld>
  <p:clrMapOvr>
    <a:masterClrMapping/>
  </p:clrMapOvr>
  <p:transition spd="med" advTm="9000">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200150"/>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200150"/>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fld id="{6E90FC22-5FE0-4290-86F7-00401B185000}" type="datetimeFigureOut">
              <a:rPr lang="es-ES"/>
              <a:pPr/>
              <a:t>17/02/2023</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6941477F-8CC2-45C5-9B89-76A2B7AF3667}" type="slidenum">
              <a:rPr lang="es-ES"/>
              <a:pPr/>
              <a:t>‹Nº›</a:t>
            </a:fld>
            <a:endParaRPr lang="es-ES"/>
          </a:p>
        </p:txBody>
      </p:sp>
    </p:spTree>
  </p:cSld>
  <p:clrMapOvr>
    <a:masterClrMapping/>
  </p:clrMapOvr>
  <p:transition spd="med" advTm="9000">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7"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7"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fld id="{0D4C0130-B16C-4EA8-886A-E897D064B078}" type="datetimeFigureOut">
              <a:rPr lang="es-ES"/>
              <a:pPr/>
              <a:t>17/02/2023</a:t>
            </a:fld>
            <a:endParaRPr lang="es-ES"/>
          </a:p>
        </p:txBody>
      </p:sp>
      <p:sp>
        <p:nvSpPr>
          <p:cNvPr id="8" name="4 Marcador de pie de página"/>
          <p:cNvSpPr>
            <a:spLocks noGrp="1"/>
          </p:cNvSpPr>
          <p:nvPr>
            <p:ph type="ftr" sz="quarter" idx="11"/>
          </p:nvPr>
        </p:nvSpPr>
        <p:spPr/>
        <p:txBody>
          <a:bodyPr/>
          <a:lstStyle>
            <a:lvl1pPr>
              <a:defRPr/>
            </a:lvl1pPr>
          </a:lstStyle>
          <a:p>
            <a:endParaRPr lang="es-ES"/>
          </a:p>
        </p:txBody>
      </p:sp>
      <p:sp>
        <p:nvSpPr>
          <p:cNvPr id="9" name="5 Marcador de número de diapositiva"/>
          <p:cNvSpPr>
            <a:spLocks noGrp="1"/>
          </p:cNvSpPr>
          <p:nvPr>
            <p:ph type="sldNum" sz="quarter" idx="12"/>
          </p:nvPr>
        </p:nvSpPr>
        <p:spPr/>
        <p:txBody>
          <a:bodyPr/>
          <a:lstStyle>
            <a:lvl1pPr>
              <a:defRPr/>
            </a:lvl1pPr>
          </a:lstStyle>
          <a:p>
            <a:fld id="{3012438C-3E1E-4B21-860C-EFC8674F1047}" type="slidenum">
              <a:rPr lang="es-ES"/>
              <a:pPr/>
              <a:t>‹Nº›</a:t>
            </a:fld>
            <a:endParaRPr lang="es-ES"/>
          </a:p>
        </p:txBody>
      </p:sp>
    </p:spTree>
  </p:cSld>
  <p:clrMapOvr>
    <a:masterClrMapping/>
  </p:clrMapOvr>
  <p:transition spd="med" advTm="9000">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fld id="{DFBF28DA-CA22-4DA6-A221-50BF3A03862C}" type="datetimeFigureOut">
              <a:rPr lang="es-ES"/>
              <a:pPr/>
              <a:t>17/02/2023</a:t>
            </a:fld>
            <a:endParaRPr lang="es-ES"/>
          </a:p>
        </p:txBody>
      </p:sp>
      <p:sp>
        <p:nvSpPr>
          <p:cNvPr id="4" name="4 Marcador de pie de página"/>
          <p:cNvSpPr>
            <a:spLocks noGrp="1"/>
          </p:cNvSpPr>
          <p:nvPr>
            <p:ph type="ftr" sz="quarter" idx="11"/>
          </p:nvPr>
        </p:nvSpPr>
        <p:spPr/>
        <p:txBody>
          <a:bodyPr/>
          <a:lstStyle>
            <a:lvl1pPr>
              <a:defRPr/>
            </a:lvl1pPr>
          </a:lstStyle>
          <a:p>
            <a:endParaRPr lang="es-ES"/>
          </a:p>
        </p:txBody>
      </p:sp>
      <p:sp>
        <p:nvSpPr>
          <p:cNvPr id="5" name="5 Marcador de número de diapositiva"/>
          <p:cNvSpPr>
            <a:spLocks noGrp="1"/>
          </p:cNvSpPr>
          <p:nvPr>
            <p:ph type="sldNum" sz="quarter" idx="12"/>
          </p:nvPr>
        </p:nvSpPr>
        <p:spPr/>
        <p:txBody>
          <a:bodyPr/>
          <a:lstStyle>
            <a:lvl1pPr>
              <a:defRPr/>
            </a:lvl1pPr>
          </a:lstStyle>
          <a:p>
            <a:fld id="{45B4844A-F72D-4E08-BF83-DD12E4E8F076}" type="slidenum">
              <a:rPr lang="es-ES"/>
              <a:pPr/>
              <a:t>‹Nº›</a:t>
            </a:fld>
            <a:endParaRPr lang="es-ES"/>
          </a:p>
        </p:txBody>
      </p:sp>
    </p:spTree>
  </p:cSld>
  <p:clrMapOvr>
    <a:masterClrMapping/>
  </p:clrMapOvr>
  <p:transition spd="med" advTm="9000">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fld id="{893DA2D3-D892-4877-B6B4-F289EBD68A99}" type="datetimeFigureOut">
              <a:rPr lang="es-ES"/>
              <a:pPr/>
              <a:t>17/02/2023</a:t>
            </a:fld>
            <a:endParaRPr lang="es-ES"/>
          </a:p>
        </p:txBody>
      </p:sp>
      <p:sp>
        <p:nvSpPr>
          <p:cNvPr id="3" name="4 Marcador de pie de página"/>
          <p:cNvSpPr>
            <a:spLocks noGrp="1"/>
          </p:cNvSpPr>
          <p:nvPr>
            <p:ph type="ftr" sz="quarter" idx="11"/>
          </p:nvPr>
        </p:nvSpPr>
        <p:spPr/>
        <p:txBody>
          <a:bodyPr/>
          <a:lstStyle>
            <a:lvl1pPr>
              <a:defRPr/>
            </a:lvl1pPr>
          </a:lstStyle>
          <a:p>
            <a:endParaRPr lang="es-ES"/>
          </a:p>
        </p:txBody>
      </p:sp>
      <p:sp>
        <p:nvSpPr>
          <p:cNvPr id="4" name="5 Marcador de número de diapositiva"/>
          <p:cNvSpPr>
            <a:spLocks noGrp="1"/>
          </p:cNvSpPr>
          <p:nvPr>
            <p:ph type="sldNum" sz="quarter" idx="12"/>
          </p:nvPr>
        </p:nvSpPr>
        <p:spPr/>
        <p:txBody>
          <a:bodyPr/>
          <a:lstStyle>
            <a:lvl1pPr>
              <a:defRPr/>
            </a:lvl1pPr>
          </a:lstStyle>
          <a:p>
            <a:fld id="{58FF93C0-BF99-454A-A2CA-23FC71A9C586}" type="slidenum">
              <a:rPr lang="es-ES"/>
              <a:pPr/>
              <a:t>‹Nº›</a:t>
            </a:fld>
            <a:endParaRPr lang="es-ES"/>
          </a:p>
        </p:txBody>
      </p:sp>
    </p:spTree>
  </p:cSld>
  <p:clrMapOvr>
    <a:masterClrMapping/>
  </p:clrMapOvr>
  <p:transition spd="med" advTm="9000">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2" y="204788"/>
            <a:ext cx="3008313" cy="871538"/>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2"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fld id="{8C46843F-9164-4E5B-9ED4-73228F4FA95F}" type="datetimeFigureOut">
              <a:rPr lang="es-ES"/>
              <a:pPr/>
              <a:t>17/02/2023</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DE11949E-A51C-4383-8D31-7BC2A32974C2}" type="slidenum">
              <a:rPr lang="es-ES"/>
              <a:pPr/>
              <a:t>‹Nº›</a:t>
            </a:fld>
            <a:endParaRPr lang="es-ES"/>
          </a:p>
        </p:txBody>
      </p:sp>
    </p:spTree>
  </p:cSld>
  <p:clrMapOvr>
    <a:masterClrMapping/>
  </p:clrMapOvr>
  <p:transition spd="med" advTm="9000">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59581"/>
            <a:ext cx="5486400" cy="30861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a:p>
        </p:txBody>
      </p:sp>
      <p:sp>
        <p:nvSpPr>
          <p:cNvPr id="4" name="3 Marcador de texto"/>
          <p:cNvSpPr>
            <a:spLocks noGrp="1"/>
          </p:cNvSpPr>
          <p:nvPr>
            <p:ph type="body" sz="half" idx="2"/>
          </p:nvPr>
        </p:nvSpPr>
        <p:spPr>
          <a:xfrm>
            <a:off x="1792288" y="4025504"/>
            <a:ext cx="5486400" cy="60364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fld id="{5D51E2FA-E86A-4FF5-B11C-DDCA0C181001}" type="datetimeFigureOut">
              <a:rPr lang="es-ES"/>
              <a:pPr/>
              <a:t>17/02/2023</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CA55AFA1-4558-4EFE-A96D-850511602105}" type="slidenum">
              <a:rPr lang="es-ES"/>
              <a:pPr/>
              <a:t>‹Nº›</a:t>
            </a:fld>
            <a:endParaRPr lang="es-ES"/>
          </a:p>
        </p:txBody>
      </p:sp>
    </p:spTree>
  </p:cSld>
  <p:clrMapOvr>
    <a:masterClrMapping/>
  </p:clrMapOvr>
  <p:transition spd="med" advTm="9000">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109D6303-2AAE-42A0-AD7E-B421610DF060}" type="datetimeFigureOut">
              <a:rPr lang="es-ES"/>
              <a:pPr/>
              <a:t>17/02/2023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26683B4B-52F4-46CE-A258-4F2AC21AF489}" type="slidenum">
              <a:rPr lang="es-ES"/>
              <a:pPr/>
              <a:t>‹Nº›</a:t>
            </a:fld>
            <a:endParaRPr lang="es-ES"/>
          </a:p>
        </p:txBody>
      </p:sp>
    </p:spTree>
  </p:cSld>
  <p:clrMapOvr>
    <a:masterClrMapping/>
  </p:clrMapOvr>
  <p:transition spd="med" advTm="9000">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BE1DAB41-B8E7-40E8-AEDF-DA3D257CF297}" type="datetimeFigureOut">
              <a:rPr lang="es-ES"/>
              <a:pPr/>
              <a:t>17/02/2023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FD8B47B3-1094-4528-B39D-6D362CA0E193}" type="slidenum">
              <a:rPr lang="es-ES"/>
              <a:pPr/>
              <a:t>‹Nº›</a:t>
            </a:fld>
            <a:endParaRPr lang="es-ES"/>
          </a:p>
        </p:txBody>
      </p:sp>
    </p:spTree>
  </p:cSld>
  <p:clrMapOvr>
    <a:masterClrMapping/>
  </p:clrMapOvr>
  <p:transition spd="med" advTm="9000">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06375"/>
            <a:ext cx="8229600" cy="85725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200150"/>
            <a:ext cx="8229600" cy="339407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4767263"/>
            <a:ext cx="2133600" cy="273050"/>
          </a:xfrm>
          <a:prstGeom prst="rect">
            <a:avLst/>
          </a:prstGeom>
        </p:spPr>
        <p:txBody>
          <a:bodyPr vert="horz" wrap="square" lIns="91440" tIns="45720" rIns="91440" bIns="45720" numCol="1" anchor="ctr" anchorCtr="0" compatLnSpc="1">
            <a:prstTxWarp prst="textNoShape">
              <a:avLst/>
            </a:prstTxWarp>
          </a:bodyPr>
          <a:lstStyle>
            <a:lvl1pPr>
              <a:defRPr sz="1200">
                <a:solidFill>
                  <a:srgbClr val="FFFFFF"/>
                </a:solidFill>
                <a:latin typeface="Calibri" pitchFamily="34" charset="0"/>
              </a:defRPr>
            </a:lvl1pPr>
          </a:lstStyle>
          <a:p>
            <a:fld id="{2F44EE39-55BD-49BD-A305-91EA181514AE}" type="datetimeFigureOut">
              <a:rPr lang="es-ES"/>
              <a:pPr/>
              <a:t>17/02/2023</a:t>
            </a:fld>
            <a:endParaRPr lang="es-ES"/>
          </a:p>
        </p:txBody>
      </p:sp>
      <p:sp>
        <p:nvSpPr>
          <p:cNvPr id="5" name="4 Marcador de pie de página"/>
          <p:cNvSpPr>
            <a:spLocks noGrp="1"/>
          </p:cNvSpPr>
          <p:nvPr>
            <p:ph type="ftr" sz="quarter" idx="3"/>
          </p:nvPr>
        </p:nvSpPr>
        <p:spPr>
          <a:xfrm>
            <a:off x="3124200" y="4767263"/>
            <a:ext cx="2895600" cy="273050"/>
          </a:xfrm>
          <a:prstGeom prst="rect">
            <a:avLst/>
          </a:prstGeom>
        </p:spPr>
        <p:txBody>
          <a:bodyPr vert="horz" wrap="square" lIns="91440" tIns="45720" rIns="91440" bIns="45720" numCol="1" anchor="ctr" anchorCtr="0" compatLnSpc="1">
            <a:prstTxWarp prst="textNoShape">
              <a:avLst/>
            </a:prstTxWarp>
          </a:bodyPr>
          <a:lstStyle>
            <a:lvl1pPr algn="ctr">
              <a:defRPr sz="1200">
                <a:solidFill>
                  <a:srgbClr val="FFFFFF"/>
                </a:solidFill>
                <a:latin typeface="Calibri" pitchFamily="34" charset="0"/>
              </a:defRPr>
            </a:lvl1pPr>
          </a:lstStyle>
          <a:p>
            <a:endParaRPr lang="es-ES"/>
          </a:p>
        </p:txBody>
      </p:sp>
      <p:sp>
        <p:nvSpPr>
          <p:cNvPr id="6" name="5 Marcador de número de diapositiva"/>
          <p:cNvSpPr>
            <a:spLocks noGrp="1"/>
          </p:cNvSpPr>
          <p:nvPr>
            <p:ph type="sldNum" sz="quarter" idx="4"/>
          </p:nvPr>
        </p:nvSpPr>
        <p:spPr>
          <a:xfrm>
            <a:off x="6553200" y="4767263"/>
            <a:ext cx="2133600" cy="273050"/>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FFFFFF"/>
                </a:solidFill>
                <a:latin typeface="Calibri" pitchFamily="34" charset="0"/>
              </a:defRPr>
            </a:lvl1pPr>
          </a:lstStyle>
          <a:p>
            <a:fld id="{B6B5C8DD-E3E9-4115-95AA-AC0631BA75E6}" type="slidenum">
              <a:rPr lang="es-ES"/>
              <a:pPr/>
              <a:t>‹Nº›</a:t>
            </a:fld>
            <a:endParaRPr lang="es-ES"/>
          </a:p>
        </p:txBody>
      </p:sp>
    </p:spTree>
  </p:cSld>
  <p:clrMap bg1="dk1" tx1="lt1" bg2="dk2" tx2="lt2" accent1="accent1" accent2="accent2" accent3="accent3" accent4="accent4" accent5="accent5" accent6="accent6" hlink="hlink" folHlink="folHlink"/>
  <p:sldLayoutIdLst>
    <p:sldLayoutId id="2147483973" r:id="rId1"/>
    <p:sldLayoutId id="2147483974" r:id="rId2"/>
    <p:sldLayoutId id="2147483975" r:id="rId3"/>
    <p:sldLayoutId id="2147483976" r:id="rId4"/>
    <p:sldLayoutId id="2147483977" r:id="rId5"/>
    <p:sldLayoutId id="2147483978" r:id="rId6"/>
    <p:sldLayoutId id="2147483979" r:id="rId7"/>
    <p:sldLayoutId id="2147483980" r:id="rId8"/>
    <p:sldLayoutId id="2147483981" r:id="rId9"/>
    <p:sldLayoutId id="2147483982" r:id="rId10"/>
    <p:sldLayoutId id="2147483983" r:id="rId11"/>
  </p:sldLayoutIdLst>
  <p:transition spd="med" advTm="9000">
    <p:fade/>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4713"/>
            <a:ext cx="2133600" cy="35718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solidFill>
                  <a:srgbClr val="000000"/>
                </a:solidFill>
              </a:defRPr>
            </a:lvl1pPr>
          </a:lstStyle>
          <a:p>
            <a:endParaRPr lang="es-ES"/>
          </a:p>
        </p:txBody>
      </p:sp>
    </p:spTree>
  </p:cSld>
  <p:clrMap bg1="lt1" tx1="dk1" bg2="lt2" tx2="dk2" accent1="accent1" accent2="accent2" accent3="accent3" accent4="accent4" accent5="accent5" accent6="accent6" hlink="hlink" folHlink="folHlink"/>
  <p:sldLayoutIdLst>
    <p:sldLayoutId id="2147483972" r:id="rId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8" Type="http://schemas.openxmlformats.org/officeDocument/2006/relationships/image" Target="../media/image68.png"/><Relationship Id="rId13" Type="http://schemas.openxmlformats.org/officeDocument/2006/relationships/hyperlink" Target="https://vk.com/mispps" TargetMode="External"/><Relationship Id="rId3" Type="http://schemas.openxmlformats.org/officeDocument/2006/relationships/image" Target="../media/image65.png"/><Relationship Id="rId7" Type="http://schemas.openxmlformats.org/officeDocument/2006/relationships/hyperlink" Target="https://www.facebook.com/mispps" TargetMode="External"/><Relationship Id="rId12" Type="http://schemas.openxmlformats.org/officeDocument/2006/relationships/image" Target="../media/image70.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67.png"/><Relationship Id="rId11" Type="http://schemas.openxmlformats.org/officeDocument/2006/relationships/hyperlink" Target="https://plus.google.com/+Mispps/" TargetMode="External"/><Relationship Id="rId5" Type="http://schemas.openxmlformats.org/officeDocument/2006/relationships/image" Target="../media/image66.png"/><Relationship Id="rId10" Type="http://schemas.openxmlformats.org/officeDocument/2006/relationships/image" Target="../media/image69.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WordArt 3"/>
          <p:cNvSpPr>
            <a:spLocks noChangeArrowheads="1" noChangeShapeType="1" noTextEdit="1"/>
          </p:cNvSpPr>
          <p:nvPr/>
        </p:nvSpPr>
        <p:spPr bwMode="auto">
          <a:xfrm>
            <a:off x="899592" y="195486"/>
            <a:ext cx="7345362" cy="971550"/>
          </a:xfrm>
          <a:prstGeom prst="rect">
            <a:avLst/>
          </a:prstGeom>
        </p:spPr>
        <p:txBody>
          <a:bodyPr wrap="none" fromWordArt="1">
            <a:prstTxWarp prst="textTriangle">
              <a:avLst>
                <a:gd name="adj" fmla="val 49306"/>
              </a:avLst>
            </a:prstTxWarp>
            <a:scene3d>
              <a:camera prst="legacyObliqueTopLeft"/>
              <a:lightRig rig="legacyNormal3" dir="r"/>
            </a:scene3d>
            <a:sp3d extrusionH="201600" prstMaterial="legacyMatte">
              <a:bevelT w="82550" h="38100" prst="coolSlant"/>
              <a:extrusionClr>
                <a:srgbClr val="0066CC"/>
              </a:extrusionClr>
            </a:sp3d>
          </a:bodyPr>
          <a:lstStyle/>
          <a:p>
            <a:pPr algn="ctr">
              <a:defRPr/>
            </a:pPr>
            <a:r>
              <a:rPr lang="es-ES" sz="3600" kern="10" dirty="0">
                <a:ln w="9525">
                  <a:round/>
                  <a:headEnd/>
                  <a:tailEnd/>
                </a:ln>
                <a:gradFill rotWithShape="1">
                  <a:gsLst>
                    <a:gs pos="0">
                      <a:srgbClr val="FFFFCC"/>
                    </a:gs>
                    <a:gs pos="100000">
                      <a:srgbClr val="FF9999"/>
                    </a:gs>
                  </a:gsLst>
                  <a:lin ang="5400000" scaled="1"/>
                </a:gradFill>
                <a:latin typeface="Times New Roman"/>
                <a:cs typeface="Times New Roman"/>
              </a:rPr>
              <a:t> Recorriendo Asturias 2 </a:t>
            </a:r>
          </a:p>
        </p:txBody>
      </p:sp>
      <p:sp>
        <p:nvSpPr>
          <p:cNvPr id="16388" name="WordArt 4"/>
          <p:cNvSpPr>
            <a:spLocks noChangeArrowheads="1" noChangeShapeType="1" noTextEdit="1"/>
          </p:cNvSpPr>
          <p:nvPr/>
        </p:nvSpPr>
        <p:spPr bwMode="auto">
          <a:xfrm>
            <a:off x="971600" y="1419622"/>
            <a:ext cx="7345362" cy="736655"/>
          </a:xfrm>
          <a:prstGeom prst="rect">
            <a:avLst/>
          </a:prstGeom>
        </p:spPr>
        <p:txBody>
          <a:bodyPr wrap="none" fromWordArt="1">
            <a:prstTxWarp prst="textInflate">
              <a:avLst>
                <a:gd name="adj" fmla="val 20000"/>
              </a:avLst>
            </a:prstTxWarp>
            <a:scene3d>
              <a:camera prst="orthographicFront"/>
              <a:lightRig rig="threePt" dir="t"/>
            </a:scene3d>
            <a:sp3d extrusionH="57150">
              <a:bevelT w="82550" h="38100" prst="coolSlant"/>
            </a:sp3d>
          </a:bodyPr>
          <a:lstStyle/>
          <a:p>
            <a:pPr algn="ctr">
              <a:defRPr/>
            </a:pP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La Fotografía es recopilada de la red </a:t>
            </a:r>
          </a:p>
        </p:txBody>
      </p:sp>
      <p:sp>
        <p:nvSpPr>
          <p:cNvPr id="16389" name="WordArt 5"/>
          <p:cNvSpPr>
            <a:spLocks noChangeArrowheads="1" noChangeShapeType="1" noTextEdit="1"/>
          </p:cNvSpPr>
          <p:nvPr/>
        </p:nvSpPr>
        <p:spPr bwMode="auto">
          <a:xfrm>
            <a:off x="827584" y="2643758"/>
            <a:ext cx="7704138" cy="647224"/>
          </a:xfrm>
          <a:prstGeom prst="rect">
            <a:avLst/>
          </a:prstGeom>
        </p:spPr>
        <p:txBody>
          <a:bodyPr wrap="none" fromWordArt="1">
            <a:prstTxWarp prst="textFadeUp">
              <a:avLst>
                <a:gd name="adj" fmla="val 5273"/>
              </a:avLst>
            </a:prstTxWarp>
            <a:scene3d>
              <a:camera prst="orthographicFront"/>
              <a:lightRig rig="threePt" dir="t"/>
            </a:scene3d>
            <a:sp3d extrusionH="57150">
              <a:bevelT w="82550" h="38100" prst="coolSlant"/>
            </a:sp3d>
          </a:bodyPr>
          <a:lstStyle/>
          <a:p>
            <a:pPr algn="ctr">
              <a:defRPr/>
            </a:pP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rPr>
              <a:t> Creación y Diseño: </a:t>
            </a:r>
          </a:p>
        </p:txBody>
      </p:sp>
      <p:sp>
        <p:nvSpPr>
          <p:cNvPr id="16390" name="WordArt 6"/>
          <p:cNvSpPr>
            <a:spLocks noChangeArrowheads="1" noChangeShapeType="1" noTextEdit="1"/>
          </p:cNvSpPr>
          <p:nvPr/>
        </p:nvSpPr>
        <p:spPr bwMode="auto">
          <a:xfrm>
            <a:off x="1619672" y="3579862"/>
            <a:ext cx="5616624" cy="603519"/>
          </a:xfrm>
          <a:prstGeom prst="rect">
            <a:avLst/>
          </a:prstGeom>
        </p:spPr>
        <p:txBody>
          <a:bodyPr wrap="none" fromWordArt="1">
            <a:prstTxWarp prst="textPlain">
              <a:avLst>
                <a:gd name="adj" fmla="val 50000"/>
              </a:avLst>
            </a:prstTxWarp>
            <a:scene3d>
              <a:camera prst="orthographicFront"/>
              <a:lightRig rig="threePt" dir="t"/>
            </a:scene3d>
            <a:sp3d extrusionH="57150">
              <a:bevelT w="82550" h="38100" prst="coolSlant"/>
            </a:sp3d>
          </a:bodyPr>
          <a:lstStyle/>
          <a:p>
            <a:pPr algn="ctr">
              <a:defRPr/>
            </a:pPr>
            <a:r>
              <a:rPr lang="pt-BR"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effectLst>
                <a:latin typeface="High Tower Text"/>
              </a:rPr>
              <a:t> V I C E N T E  G A R C Í A  </a:t>
            </a:r>
            <a:endParaRPr lang="es-ES"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effectLst>
              <a:latin typeface="High Tower Text"/>
            </a:endParaRPr>
          </a:p>
        </p:txBody>
      </p:sp>
      <p:sp>
        <p:nvSpPr>
          <p:cNvPr id="16391" name="WordArt 7"/>
          <p:cNvSpPr>
            <a:spLocks noChangeArrowheads="1" noChangeShapeType="1" noTextEdit="1"/>
          </p:cNvSpPr>
          <p:nvPr/>
        </p:nvSpPr>
        <p:spPr bwMode="auto">
          <a:xfrm>
            <a:off x="2916239" y="4227934"/>
            <a:ext cx="3527969" cy="589811"/>
          </a:xfrm>
          <a:prstGeom prst="rect">
            <a:avLst/>
          </a:prstGeom>
        </p:spPr>
        <p:txBody>
          <a:bodyPr wrap="none" fromWordArt="1">
            <a:prstTxWarp prst="textPlain">
              <a:avLst>
                <a:gd name="adj" fmla="val 50000"/>
              </a:avLst>
            </a:prstTxWarp>
            <a:scene3d>
              <a:camera prst="orthographicFront"/>
              <a:lightRig rig="threePt" dir="t"/>
            </a:scene3d>
            <a:sp3d extrusionH="57150">
              <a:bevelT w="82550" h="38100" prst="coolSlant"/>
            </a:sp3d>
          </a:bodyPr>
          <a:lstStyle/>
          <a:p>
            <a:pPr algn="ctr">
              <a:defRPr/>
            </a:pPr>
            <a:r>
              <a:rPr lang="es-ES" sz="3200" kern="10" dirty="0">
                <a:ln w="9525">
                  <a:noFill/>
                  <a:round/>
                  <a:headEnd/>
                  <a:tailEnd/>
                </a:ln>
                <a:solidFill>
                  <a:srgbClr val="FFFFFF"/>
                </a:solidFill>
                <a:effectLst>
                  <a:prstShdw prst="shdw17" dist="17961" dir="13500000">
                    <a:srgbClr val="999999"/>
                  </a:prstShdw>
                </a:effectLst>
                <a:latin typeface="High Tower Text"/>
              </a:rPr>
              <a:t> Automático </a:t>
            </a:r>
          </a:p>
        </p:txBody>
      </p:sp>
    </p:spTree>
  </p:cSld>
  <p:clrMapOvr>
    <a:masterClrMapping/>
  </p:clrMapOvr>
  <mc:AlternateContent xmlns:mc="http://schemas.openxmlformats.org/markup-compatibility/2006" xmlns:p14="http://schemas.microsoft.com/office/powerpoint/2010/main">
    <mc:Choice Requires="p14">
      <p:transition p14:dur="0" advTm="15000"/>
    </mc:Choice>
    <mc:Fallback xmlns="">
      <p:transition advTm="15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nodeType="withEffect">
                                  <p:stCondLst>
                                    <p:cond delay="0"/>
                                  </p:stCondLst>
                                  <p:childTnLst>
                                    <p:set>
                                      <p:cBhvr>
                                        <p:cTn id="6" dur="1" fill="hold">
                                          <p:stCondLst>
                                            <p:cond delay="0"/>
                                          </p:stCondLst>
                                        </p:cTn>
                                        <p:tgtEl>
                                          <p:spTgt spid="16387"/>
                                        </p:tgtEl>
                                        <p:attrNameLst>
                                          <p:attrName>style.visibility</p:attrName>
                                        </p:attrNameLst>
                                      </p:cBhvr>
                                      <p:to>
                                        <p:strVal val="visible"/>
                                      </p:to>
                                    </p:set>
                                    <p:anim calcmode="lin" valueType="num">
                                      <p:cBhvr>
                                        <p:cTn id="7" dur="2000" fill="hold"/>
                                        <p:tgtEl>
                                          <p:spTgt spid="16387"/>
                                        </p:tgtEl>
                                        <p:attrNameLst>
                                          <p:attrName>ppt_w</p:attrName>
                                        </p:attrNameLst>
                                      </p:cBhvr>
                                      <p:tavLst>
                                        <p:tav tm="0">
                                          <p:val>
                                            <p:strVal val="4*#ppt_w"/>
                                          </p:val>
                                        </p:tav>
                                        <p:tav tm="100000">
                                          <p:val>
                                            <p:strVal val="#ppt_w"/>
                                          </p:val>
                                        </p:tav>
                                      </p:tavLst>
                                    </p:anim>
                                    <p:anim calcmode="lin" valueType="num">
                                      <p:cBhvr>
                                        <p:cTn id="8" dur="2000" fill="hold"/>
                                        <p:tgtEl>
                                          <p:spTgt spid="16387"/>
                                        </p:tgtEl>
                                        <p:attrNameLst>
                                          <p:attrName>ppt_h</p:attrName>
                                        </p:attrNameLst>
                                      </p:cBhvr>
                                      <p:tavLst>
                                        <p:tav tm="0">
                                          <p:val>
                                            <p:strVal val="4*#ppt_h"/>
                                          </p:val>
                                        </p:tav>
                                        <p:tav tm="100000">
                                          <p:val>
                                            <p:strVal val="#ppt_h"/>
                                          </p:val>
                                        </p:tav>
                                      </p:tavLst>
                                    </p:anim>
                                  </p:childTnLst>
                                </p:cTn>
                              </p:par>
                            </p:childTnLst>
                          </p:cTn>
                        </p:par>
                        <p:par>
                          <p:cTn id="9" fill="hold">
                            <p:stCondLst>
                              <p:cond delay="2000"/>
                            </p:stCondLst>
                            <p:childTnLst>
                              <p:par>
                                <p:cTn id="10" presetID="55" presetClass="entr" presetSubtype="0" fill="hold" nodeType="afterEffect">
                                  <p:stCondLst>
                                    <p:cond delay="500"/>
                                  </p:stCondLst>
                                  <p:childTnLst>
                                    <p:set>
                                      <p:cBhvr>
                                        <p:cTn id="11" dur="1" fill="hold">
                                          <p:stCondLst>
                                            <p:cond delay="0"/>
                                          </p:stCondLst>
                                        </p:cTn>
                                        <p:tgtEl>
                                          <p:spTgt spid="16388"/>
                                        </p:tgtEl>
                                        <p:attrNameLst>
                                          <p:attrName>style.visibility</p:attrName>
                                        </p:attrNameLst>
                                      </p:cBhvr>
                                      <p:to>
                                        <p:strVal val="visible"/>
                                      </p:to>
                                    </p:set>
                                    <p:anim calcmode="lin" valueType="num">
                                      <p:cBhvr>
                                        <p:cTn id="12" dur="2000" fill="hold"/>
                                        <p:tgtEl>
                                          <p:spTgt spid="16388"/>
                                        </p:tgtEl>
                                        <p:attrNameLst>
                                          <p:attrName>ppt_w</p:attrName>
                                        </p:attrNameLst>
                                      </p:cBhvr>
                                      <p:tavLst>
                                        <p:tav tm="0">
                                          <p:val>
                                            <p:strVal val="#ppt_w*0.70"/>
                                          </p:val>
                                        </p:tav>
                                        <p:tav tm="100000">
                                          <p:val>
                                            <p:strVal val="#ppt_w"/>
                                          </p:val>
                                        </p:tav>
                                      </p:tavLst>
                                    </p:anim>
                                    <p:anim calcmode="lin" valueType="num">
                                      <p:cBhvr>
                                        <p:cTn id="13" dur="2000" fill="hold"/>
                                        <p:tgtEl>
                                          <p:spTgt spid="16388"/>
                                        </p:tgtEl>
                                        <p:attrNameLst>
                                          <p:attrName>ppt_h</p:attrName>
                                        </p:attrNameLst>
                                      </p:cBhvr>
                                      <p:tavLst>
                                        <p:tav tm="0">
                                          <p:val>
                                            <p:strVal val="#ppt_h"/>
                                          </p:val>
                                        </p:tav>
                                        <p:tav tm="100000">
                                          <p:val>
                                            <p:strVal val="#ppt_h"/>
                                          </p:val>
                                        </p:tav>
                                      </p:tavLst>
                                    </p:anim>
                                    <p:animEffect transition="in" filter="fade">
                                      <p:cBhvr>
                                        <p:cTn id="14" dur="2000"/>
                                        <p:tgtEl>
                                          <p:spTgt spid="16388"/>
                                        </p:tgtEl>
                                      </p:cBhvr>
                                    </p:animEffect>
                                  </p:childTnLst>
                                </p:cTn>
                              </p:par>
                            </p:childTnLst>
                          </p:cTn>
                        </p:par>
                        <p:par>
                          <p:cTn id="15" fill="hold">
                            <p:stCondLst>
                              <p:cond delay="4500"/>
                            </p:stCondLst>
                            <p:childTnLst>
                              <p:par>
                                <p:cTn id="16" presetID="42" presetClass="entr" presetSubtype="0" fill="hold" nodeType="afterEffect">
                                  <p:stCondLst>
                                    <p:cond delay="500"/>
                                  </p:stCondLst>
                                  <p:childTnLst>
                                    <p:set>
                                      <p:cBhvr>
                                        <p:cTn id="17" dur="1" fill="hold">
                                          <p:stCondLst>
                                            <p:cond delay="0"/>
                                          </p:stCondLst>
                                        </p:cTn>
                                        <p:tgtEl>
                                          <p:spTgt spid="16389"/>
                                        </p:tgtEl>
                                        <p:attrNameLst>
                                          <p:attrName>style.visibility</p:attrName>
                                        </p:attrNameLst>
                                      </p:cBhvr>
                                      <p:to>
                                        <p:strVal val="visible"/>
                                      </p:to>
                                    </p:set>
                                    <p:animEffect transition="in" filter="fade">
                                      <p:cBhvr>
                                        <p:cTn id="18" dur="2000"/>
                                        <p:tgtEl>
                                          <p:spTgt spid="16389"/>
                                        </p:tgtEl>
                                      </p:cBhvr>
                                    </p:animEffect>
                                    <p:anim calcmode="lin" valueType="num">
                                      <p:cBhvr>
                                        <p:cTn id="19" dur="2000" fill="hold"/>
                                        <p:tgtEl>
                                          <p:spTgt spid="16389"/>
                                        </p:tgtEl>
                                        <p:attrNameLst>
                                          <p:attrName>ppt_x</p:attrName>
                                        </p:attrNameLst>
                                      </p:cBhvr>
                                      <p:tavLst>
                                        <p:tav tm="0">
                                          <p:val>
                                            <p:strVal val="#ppt_x"/>
                                          </p:val>
                                        </p:tav>
                                        <p:tav tm="100000">
                                          <p:val>
                                            <p:strVal val="#ppt_x"/>
                                          </p:val>
                                        </p:tav>
                                      </p:tavLst>
                                    </p:anim>
                                    <p:anim calcmode="lin" valueType="num">
                                      <p:cBhvr>
                                        <p:cTn id="20" dur="2000" fill="hold"/>
                                        <p:tgtEl>
                                          <p:spTgt spid="16389"/>
                                        </p:tgtEl>
                                        <p:attrNameLst>
                                          <p:attrName>ppt_y</p:attrName>
                                        </p:attrNameLst>
                                      </p:cBhvr>
                                      <p:tavLst>
                                        <p:tav tm="0">
                                          <p:val>
                                            <p:strVal val="#ppt_y+.1"/>
                                          </p:val>
                                        </p:tav>
                                        <p:tav tm="100000">
                                          <p:val>
                                            <p:strVal val="#ppt_y"/>
                                          </p:val>
                                        </p:tav>
                                      </p:tavLst>
                                    </p:anim>
                                  </p:childTnLst>
                                </p:cTn>
                              </p:par>
                            </p:childTnLst>
                          </p:cTn>
                        </p:par>
                        <p:par>
                          <p:cTn id="21" fill="hold">
                            <p:stCondLst>
                              <p:cond delay="7000"/>
                            </p:stCondLst>
                            <p:childTnLst>
                              <p:par>
                                <p:cTn id="22" presetID="34" presetClass="entr" presetSubtype="0" fill="hold" nodeType="afterEffect">
                                  <p:stCondLst>
                                    <p:cond delay="500"/>
                                  </p:stCondLst>
                                  <p:childTnLst>
                                    <p:set>
                                      <p:cBhvr>
                                        <p:cTn id="23" dur="1" fill="hold">
                                          <p:stCondLst>
                                            <p:cond delay="0"/>
                                          </p:stCondLst>
                                        </p:cTn>
                                        <p:tgtEl>
                                          <p:spTgt spid="16390"/>
                                        </p:tgtEl>
                                        <p:attrNameLst>
                                          <p:attrName>style.visibility</p:attrName>
                                        </p:attrNameLst>
                                      </p:cBhvr>
                                      <p:to>
                                        <p:strVal val="visible"/>
                                      </p:to>
                                    </p:set>
                                    <p:anim from="(-#ppt_w/2)" to="(#ppt_x)" calcmode="lin" valueType="num">
                                      <p:cBhvr>
                                        <p:cTn id="24" dur="1200" fill="hold">
                                          <p:stCondLst>
                                            <p:cond delay="0"/>
                                          </p:stCondLst>
                                        </p:cTn>
                                        <p:tgtEl>
                                          <p:spTgt spid="16390"/>
                                        </p:tgtEl>
                                        <p:attrNameLst>
                                          <p:attrName>ppt_x</p:attrName>
                                        </p:attrNameLst>
                                      </p:cBhvr>
                                    </p:anim>
                                    <p:anim from="0" to="-1.0" calcmode="lin" valueType="num">
                                      <p:cBhvr>
                                        <p:cTn id="25" dur="400" decel="50000" autoRev="1" fill="hold">
                                          <p:stCondLst>
                                            <p:cond delay="1200"/>
                                          </p:stCondLst>
                                        </p:cTn>
                                        <p:tgtEl>
                                          <p:spTgt spid="16390"/>
                                        </p:tgtEl>
                                        <p:attrNameLst>
                                          <p:attrName>xshear</p:attrName>
                                        </p:attrNameLst>
                                      </p:cBhvr>
                                    </p:anim>
                                    <p:animScale>
                                      <p:cBhvr>
                                        <p:cTn id="26" dur="400" decel="100000" autoRev="1" fill="hold">
                                          <p:stCondLst>
                                            <p:cond delay="1200"/>
                                          </p:stCondLst>
                                        </p:cTn>
                                        <p:tgtEl>
                                          <p:spTgt spid="16390"/>
                                        </p:tgtEl>
                                      </p:cBhvr>
                                      <p:from x="100000" y="100000"/>
                                      <p:to x="80000" y="100000"/>
                                    </p:animScale>
                                    <p:anim by="(#ppt_h/3+#ppt_w*0.1)" calcmode="lin" valueType="num">
                                      <p:cBhvr additive="sum">
                                        <p:cTn id="27" dur="400" decel="100000" autoRev="1" fill="hold">
                                          <p:stCondLst>
                                            <p:cond delay="1200"/>
                                          </p:stCondLst>
                                        </p:cTn>
                                        <p:tgtEl>
                                          <p:spTgt spid="16390"/>
                                        </p:tgtEl>
                                        <p:attrNameLst>
                                          <p:attrName>ppt_x</p:attrName>
                                        </p:attrNameLst>
                                      </p:cBhvr>
                                    </p:anim>
                                  </p:childTnLst>
                                </p:cTn>
                              </p:par>
                            </p:childTnLst>
                          </p:cTn>
                        </p:par>
                        <p:par>
                          <p:cTn id="28" fill="hold">
                            <p:stCondLst>
                              <p:cond delay="9500"/>
                            </p:stCondLst>
                            <p:childTnLst>
                              <p:par>
                                <p:cTn id="29" presetID="23" presetClass="entr" presetSubtype="16" repeatCount="3000" fill="hold" nodeType="afterEffect">
                                  <p:stCondLst>
                                    <p:cond delay="500"/>
                                  </p:stCondLst>
                                  <p:childTnLst>
                                    <p:set>
                                      <p:cBhvr>
                                        <p:cTn id="30" dur="1" fill="hold">
                                          <p:stCondLst>
                                            <p:cond delay="0"/>
                                          </p:stCondLst>
                                        </p:cTn>
                                        <p:tgtEl>
                                          <p:spTgt spid="16391"/>
                                        </p:tgtEl>
                                        <p:attrNameLst>
                                          <p:attrName>style.visibility</p:attrName>
                                        </p:attrNameLst>
                                      </p:cBhvr>
                                      <p:to>
                                        <p:strVal val="visible"/>
                                      </p:to>
                                    </p:set>
                                    <p:anim calcmode="lin" valueType="num">
                                      <p:cBhvr>
                                        <p:cTn id="31" dur="1000" fill="hold"/>
                                        <p:tgtEl>
                                          <p:spTgt spid="16391"/>
                                        </p:tgtEl>
                                        <p:attrNameLst>
                                          <p:attrName>ppt_w</p:attrName>
                                        </p:attrNameLst>
                                      </p:cBhvr>
                                      <p:tavLst>
                                        <p:tav tm="0">
                                          <p:val>
                                            <p:fltVal val="0"/>
                                          </p:val>
                                        </p:tav>
                                        <p:tav tm="100000">
                                          <p:val>
                                            <p:strVal val="#ppt_w"/>
                                          </p:val>
                                        </p:tav>
                                      </p:tavLst>
                                    </p:anim>
                                    <p:anim calcmode="lin" valueType="num">
                                      <p:cBhvr>
                                        <p:cTn id="32" dur="1000" fill="hold"/>
                                        <p:tgtEl>
                                          <p:spTgt spid="1639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827585" y="0"/>
            <a:ext cx="7199343" cy="1016377"/>
          </a:xfrm>
          <a:prstGeom prst="rect">
            <a:avLst/>
          </a:prstGeom>
          <a:noFill/>
        </p:spPr>
        <p:txBody>
          <a:bodyPr wrap="none">
            <a:prstTxWarp prst="textDeflateTop">
              <a:avLst>
                <a:gd name="adj" fmla="val 35195"/>
              </a:avLst>
            </a:prstTxWarp>
            <a:spAutoFit/>
            <a:scene3d>
              <a:camera prst="orthographicFront"/>
              <a:lightRig rig="threePt" dir="t"/>
            </a:scene3d>
            <a:sp3d extrusionH="57150">
              <a:bevelT w="82550" h="38100" prst="coolSlant"/>
            </a:sp3d>
          </a:bodyPr>
          <a:lstStyle/>
          <a:p>
            <a:pPr algn="ctr">
              <a:defRPr/>
            </a:pPr>
            <a:r>
              <a:rPr lang="es-ES" sz="5400" b="1" dirty="0">
                <a:ln w="19050">
                  <a:solidFill>
                    <a:schemeClr val="tx2">
                      <a:tint val="1000"/>
                    </a:schemeClr>
                  </a:solidFill>
                  <a:prstDash val="solid"/>
                </a:ln>
                <a:solidFill>
                  <a:schemeClr val="accent3"/>
                </a:solidFill>
                <a:effectLst>
                  <a:glow rad="63500">
                    <a:schemeClr val="accent3">
                      <a:satMod val="175000"/>
                      <a:alpha val="40000"/>
                    </a:schemeClr>
                  </a:glow>
                  <a:outerShdw blurRad="50000" dist="50800" dir="7500000" algn="tl">
                    <a:srgbClr val="000000">
                      <a:shade val="5000"/>
                      <a:alpha val="35000"/>
                    </a:srgbClr>
                  </a:outerShdw>
                </a:effectLst>
              </a:rPr>
              <a:t> Asturias </a:t>
            </a:r>
          </a:p>
        </p:txBody>
      </p:sp>
      <p:sp>
        <p:nvSpPr>
          <p:cNvPr id="3" name="2 CuadroTexto"/>
          <p:cNvSpPr txBox="1"/>
          <p:nvPr/>
        </p:nvSpPr>
        <p:spPr>
          <a:xfrm>
            <a:off x="395288" y="1347788"/>
            <a:ext cx="8497887" cy="1630362"/>
          </a:xfrm>
          <a:prstGeom prst="rect">
            <a:avLst/>
          </a:prstGeom>
          <a:noFill/>
        </p:spPr>
        <p:txBody>
          <a:bodyPr>
            <a:spAutoFit/>
          </a:bodyPr>
          <a:lstStyle/>
          <a:p>
            <a:pPr>
              <a:defRPr/>
            </a:pPr>
            <a:r>
              <a:rPr lang="es-ES" sz="2000" dirty="0">
                <a:effectLst>
                  <a:glow rad="63500">
                    <a:schemeClr val="accent3">
                      <a:satMod val="175000"/>
                      <a:alpha val="40000"/>
                    </a:schemeClr>
                  </a:glow>
                  <a:outerShdw blurRad="38100" dist="38100" dir="2700000" algn="tl">
                    <a:srgbClr val="000000">
                      <a:alpha val="43137"/>
                    </a:srgbClr>
                  </a:outerShdw>
                </a:effectLst>
                <a:latin typeface="Lucida Bright" pitchFamily="18" charset="0"/>
              </a:rPr>
              <a:t>Decía el cantautor asturiano Víctor Manuel que "Asturias es verde de monte y negra de minerales". Un pulmón natural que se extiende por toda la cordillera cantábrica regalándonos paisajes de frondosos bosques e irregulares montañas cuyo verdor es difícil de igualar.</a:t>
            </a:r>
          </a:p>
        </p:txBody>
      </p:sp>
      <p:sp>
        <p:nvSpPr>
          <p:cNvPr id="4" name="3 CuadroTexto"/>
          <p:cNvSpPr txBox="1"/>
          <p:nvPr/>
        </p:nvSpPr>
        <p:spPr>
          <a:xfrm>
            <a:off x="395288" y="3363913"/>
            <a:ext cx="8569325" cy="1323975"/>
          </a:xfrm>
          <a:prstGeom prst="rect">
            <a:avLst/>
          </a:prstGeom>
          <a:noFill/>
        </p:spPr>
        <p:txBody>
          <a:bodyPr>
            <a:spAutoFit/>
          </a:bodyPr>
          <a:lstStyle/>
          <a:p>
            <a:pPr>
              <a:defRPr/>
            </a:pPr>
            <a:r>
              <a:rPr lang="es-ES" sz="2000" dirty="0">
                <a:effectLst>
                  <a:glow rad="63500">
                    <a:schemeClr val="accent3">
                      <a:satMod val="175000"/>
                      <a:alpha val="40000"/>
                    </a:schemeClr>
                  </a:glow>
                  <a:outerShdw blurRad="38100" dist="38100" dir="2700000" algn="tl">
                    <a:srgbClr val="000000">
                      <a:alpha val="43137"/>
                    </a:srgbClr>
                  </a:outerShdw>
                </a:effectLst>
                <a:latin typeface="Lucida Bright" pitchFamily="18" charset="0"/>
              </a:rPr>
              <a:t>Su naturaleza siempre ha sido su mejor arma de seducción. </a:t>
            </a:r>
          </a:p>
          <a:p>
            <a:pPr>
              <a:defRPr/>
            </a:pPr>
            <a:r>
              <a:rPr lang="es-ES" sz="2000" dirty="0">
                <a:effectLst>
                  <a:glow rad="63500">
                    <a:schemeClr val="accent3">
                      <a:satMod val="175000"/>
                      <a:alpha val="40000"/>
                    </a:schemeClr>
                  </a:glow>
                  <a:outerShdw blurRad="38100" dist="38100" dir="2700000" algn="tl">
                    <a:srgbClr val="000000">
                      <a:alpha val="43137"/>
                    </a:srgbClr>
                  </a:outerShdw>
                </a:effectLst>
                <a:latin typeface="Lucida Bright" pitchFamily="18" charset="0"/>
              </a:rPr>
              <a:t>Entra por los ojos en cuanto uno cruza el Negrón, el popular </a:t>
            </a:r>
          </a:p>
          <a:p>
            <a:pPr>
              <a:defRPr/>
            </a:pPr>
            <a:r>
              <a:rPr lang="es-ES" sz="2000" dirty="0">
                <a:effectLst>
                  <a:glow rad="63500">
                    <a:schemeClr val="accent3">
                      <a:satMod val="175000"/>
                      <a:alpha val="40000"/>
                    </a:schemeClr>
                  </a:glow>
                  <a:outerShdw blurRad="38100" dist="38100" dir="2700000" algn="tl">
                    <a:srgbClr val="000000">
                      <a:alpha val="43137"/>
                    </a:srgbClr>
                  </a:outerShdw>
                </a:effectLst>
                <a:latin typeface="Lucida Bright" pitchFamily="18" charset="0"/>
              </a:rPr>
              <a:t>túnel que le separa de León y que indica a los asturianos </a:t>
            </a:r>
          </a:p>
          <a:p>
            <a:pPr>
              <a:defRPr/>
            </a:pPr>
            <a:r>
              <a:rPr lang="es-ES" sz="2000" dirty="0">
                <a:effectLst>
                  <a:glow rad="63500">
                    <a:schemeClr val="accent3">
                      <a:satMod val="175000"/>
                      <a:alpha val="40000"/>
                    </a:schemeClr>
                  </a:glow>
                  <a:outerShdw blurRad="38100" dist="38100" dir="2700000" algn="tl">
                    <a:srgbClr val="000000">
                      <a:alpha val="43137"/>
                    </a:srgbClr>
                  </a:outerShdw>
                </a:effectLst>
                <a:latin typeface="Lucida Bright" pitchFamily="18" charset="0"/>
              </a:rPr>
              <a:t>que ya vuelven a estar en casa. </a:t>
            </a:r>
          </a:p>
        </p:txBody>
      </p:sp>
    </p:spTree>
  </p:cSld>
  <p:clrMapOvr>
    <a:masterClrMapping/>
  </p:clrMapOvr>
  <mc:AlternateContent xmlns:mc="http://schemas.openxmlformats.org/markup-compatibility/2006" xmlns:p14="http://schemas.microsoft.com/office/powerpoint/2010/main">
    <mc:Choice Requires="p14">
      <p:transition p14:dur="0" advTm="48000"/>
    </mc:Choice>
    <mc:Fallback xmlns="">
      <p:transition advTm="48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fltVal val="0"/>
                                          </p:val>
                                        </p:tav>
                                        <p:tav tm="100000">
                                          <p:val>
                                            <p:strVal val="#ppt_w"/>
                                          </p:val>
                                        </p:tav>
                                      </p:tavLst>
                                    </p:anim>
                                    <p:anim calcmode="lin" valueType="num">
                                      <p:cBhvr>
                                        <p:cTn id="8" dur="2000" fill="hold"/>
                                        <p:tgtEl>
                                          <p:spTgt spid="2"/>
                                        </p:tgtEl>
                                        <p:attrNameLst>
                                          <p:attrName>ppt_h</p:attrName>
                                        </p:attrNameLst>
                                      </p:cBhvr>
                                      <p:tavLst>
                                        <p:tav tm="0">
                                          <p:val>
                                            <p:strVal val="#ppt_h"/>
                                          </p:val>
                                        </p:tav>
                                        <p:tav tm="100000">
                                          <p:val>
                                            <p:strVal val="#ppt_h"/>
                                          </p:val>
                                        </p:tav>
                                      </p:tavLst>
                                    </p:anim>
                                  </p:childTnLst>
                                </p:cTn>
                              </p:par>
                            </p:childTnLst>
                          </p:cTn>
                        </p:par>
                        <p:par>
                          <p:cTn id="9" fill="hold">
                            <p:stCondLst>
                              <p:cond delay="2000"/>
                            </p:stCondLst>
                            <p:childTnLst>
                              <p:par>
                                <p:cTn id="10" presetID="40" presetClass="entr" presetSubtype="0" fill="hold" nodeType="afterEffect">
                                  <p:stCondLst>
                                    <p:cond delay="500"/>
                                  </p:stCondLst>
                                  <p:iterate type="lt">
                                    <p:tmPct val="10000"/>
                                  </p:iterate>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1"/>
                                          </p:val>
                                        </p:tav>
                                        <p:tav tm="100000">
                                          <p:val>
                                            <p:strVal val="#ppt_x"/>
                                          </p:val>
                                        </p:tav>
                                      </p:tavLst>
                                    </p:anim>
                                    <p:anim calcmode="lin" valueType="num">
                                      <p:cBhvr>
                                        <p:cTn id="14" dur="1000" fill="hold"/>
                                        <p:tgtEl>
                                          <p:spTgt spid="3"/>
                                        </p:tgtEl>
                                        <p:attrNameLst>
                                          <p:attrName>ppt_y</p:attrName>
                                        </p:attrNameLst>
                                      </p:cBhvr>
                                      <p:tavLst>
                                        <p:tav tm="0">
                                          <p:val>
                                            <p:strVal val="#ppt_y"/>
                                          </p:val>
                                        </p:tav>
                                        <p:tav tm="100000">
                                          <p:val>
                                            <p:strVal val="#ppt_y"/>
                                          </p:val>
                                        </p:tav>
                                      </p:tavLst>
                                    </p:anim>
                                  </p:childTnLst>
                                </p:cTn>
                              </p:par>
                            </p:childTnLst>
                          </p:cTn>
                        </p:par>
                        <p:par>
                          <p:cTn id="15" fill="hold">
                            <p:stCondLst>
                              <p:cond delay="26000"/>
                            </p:stCondLst>
                            <p:childTnLst>
                              <p:par>
                                <p:cTn id="16" presetID="40" presetClass="entr" presetSubtype="0" fill="hold" nodeType="afterEffect">
                                  <p:stCondLst>
                                    <p:cond delay="500"/>
                                  </p:stCondLst>
                                  <p:iterate type="lt">
                                    <p:tmPct val="10000"/>
                                  </p:iterate>
                                  <p:childTnLst>
                                    <p:set>
                                      <p:cBhvr>
                                        <p:cTn id="17" dur="1" fill="hold">
                                          <p:stCondLst>
                                            <p:cond delay="0"/>
                                          </p:stCondLst>
                                        </p:cTn>
                                        <p:tgtEl>
                                          <p:spTgt spid="4"/>
                                        </p:tgtEl>
                                        <p:attrNameLst>
                                          <p:attrName>style.visibility</p:attrName>
                                        </p:attrNameLst>
                                      </p:cBhvr>
                                      <p:to>
                                        <p:strVal val="visible"/>
                                      </p:to>
                                    </p:set>
                                    <p:animEffect transition="in" filter="fade">
                                      <p:cBhvr>
                                        <p:cTn id="18" dur="1000"/>
                                        <p:tgtEl>
                                          <p:spTgt spid="4"/>
                                        </p:tgtEl>
                                      </p:cBhvr>
                                    </p:animEffect>
                                    <p:anim calcmode="lin" valueType="num">
                                      <p:cBhvr>
                                        <p:cTn id="19" dur="1000" fill="hold"/>
                                        <p:tgtEl>
                                          <p:spTgt spid="4"/>
                                        </p:tgtEl>
                                        <p:attrNameLst>
                                          <p:attrName>ppt_x</p:attrName>
                                        </p:attrNameLst>
                                      </p:cBhvr>
                                      <p:tavLst>
                                        <p:tav tm="0">
                                          <p:val>
                                            <p:strVal val="#ppt_x-.1"/>
                                          </p:val>
                                        </p:tav>
                                        <p:tav tm="100000">
                                          <p:val>
                                            <p:strVal val="#ppt_x"/>
                                          </p:val>
                                        </p:tav>
                                      </p:tavLst>
                                    </p:anim>
                                    <p:anim calcmode="lin" valueType="num">
                                      <p:cBhvr>
                                        <p:cTn id="20"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1).jpeg"/>
          <p:cNvPicPr>
            <a:picLocks noChangeAspect="1"/>
          </p:cNvPicPr>
          <p:nvPr/>
        </p:nvPicPr>
        <p:blipFill>
          <a:blip r:embed="rId3"/>
          <a:srcRect/>
          <a:stretch>
            <a:fillRect/>
          </a:stretch>
        </p:blipFill>
        <p:spPr bwMode="auto">
          <a:xfrm>
            <a:off x="0" y="0"/>
            <a:ext cx="9144000" cy="5143500"/>
          </a:xfrm>
          <a:prstGeom prst="rect">
            <a:avLst/>
          </a:prstGeom>
          <a:noFill/>
          <a:ln w="9525">
            <a:noFill/>
            <a:miter lim="800000"/>
            <a:headEnd/>
            <a:tailEnd/>
          </a:ln>
        </p:spPr>
      </p:pic>
      <p:pic>
        <p:nvPicPr>
          <p:cNvPr id="5" name="4 Imagen" descr="0(1).jpeg"/>
          <p:cNvPicPr>
            <a:picLocks noChangeAspect="1"/>
          </p:cNvPicPr>
          <p:nvPr/>
        </p:nvPicPr>
        <p:blipFill>
          <a:blip r:embed="rId3"/>
          <a:srcRect/>
          <a:stretch>
            <a:fillRect/>
          </a:stretch>
        </p:blipFill>
        <p:spPr bwMode="auto">
          <a:xfrm>
            <a:off x="0" y="0"/>
            <a:ext cx="9144000" cy="5143500"/>
          </a:xfrm>
          <a:prstGeom prst="rect">
            <a:avLst/>
          </a:prstGeom>
          <a:noFill/>
          <a:ln w="9525">
            <a:noFill/>
            <a:miter lim="800000"/>
            <a:headEnd/>
            <a:tailEnd/>
          </a:ln>
        </p:spPr>
      </p:pic>
      <p:sp>
        <p:nvSpPr>
          <p:cNvPr id="13317" name="Rectangle 5"/>
          <p:cNvSpPr>
            <a:spLocks noChangeArrowheads="1"/>
          </p:cNvSpPr>
          <p:nvPr/>
        </p:nvSpPr>
        <p:spPr bwMode="auto">
          <a:xfrm>
            <a:off x="323850" y="4227513"/>
            <a:ext cx="8424863" cy="739775"/>
          </a:xfrm>
          <a:prstGeom prst="rect">
            <a:avLst/>
          </a:prstGeom>
          <a:noFill/>
          <a:ln w="9525">
            <a:noFill/>
            <a:miter lim="800000"/>
            <a:headEnd/>
            <a:tailEnd/>
          </a:ln>
          <a:effectLst/>
        </p:spPr>
        <p:txBody>
          <a:bodyPr anchor="ctr">
            <a:spAutoFit/>
          </a:bodyPr>
          <a:lstStyle/>
          <a:p>
            <a:pPr eaLnBrk="0" hangingPunct="0"/>
            <a:r>
              <a:rPr lang="es-ES" sz="2400" b="1" dirty="0">
                <a:effectLst>
                  <a:glow rad="101600">
                    <a:srgbClr val="C00000">
                      <a:alpha val="60000"/>
                    </a:srgbClr>
                  </a:glow>
                  <a:outerShdw blurRad="38100" dist="38100" dir="2700000" algn="tl">
                    <a:srgbClr val="1F497D"/>
                  </a:outerShdw>
                </a:effectLst>
                <a:cs typeface="Times New Roman" pitchFamily="18" charset="0"/>
              </a:rPr>
              <a:t>Río Narcea, </a:t>
            </a:r>
            <a:r>
              <a:rPr lang="es-ES" sz="2400" b="1" dirty="0" err="1">
                <a:effectLst>
                  <a:glow rad="101600">
                    <a:srgbClr val="C00000">
                      <a:alpha val="60000"/>
                    </a:srgbClr>
                  </a:glow>
                  <a:outerShdw blurRad="38100" dist="38100" dir="2700000" algn="tl">
                    <a:srgbClr val="1F497D"/>
                  </a:outerShdw>
                </a:effectLst>
                <a:cs typeface="Times New Roman" pitchFamily="18" charset="0"/>
              </a:rPr>
              <a:t>Tineo</a:t>
            </a:r>
            <a:r>
              <a:rPr lang="es-ES" sz="2400" b="1" dirty="0">
                <a:effectLst>
                  <a:glow rad="101600">
                    <a:srgbClr val="C00000">
                      <a:alpha val="60000"/>
                    </a:srgbClr>
                  </a:glow>
                  <a:outerShdw blurRad="38100" dist="38100" dir="2700000" algn="tl">
                    <a:srgbClr val="1F497D"/>
                  </a:outerShdw>
                </a:effectLst>
                <a:cs typeface="Times New Roman" pitchFamily="18" charset="0"/>
              </a:rPr>
              <a:t>. </a:t>
            </a:r>
            <a:r>
              <a:rPr lang="es-ES" b="1" dirty="0">
                <a:effectLst>
                  <a:glow rad="101600">
                    <a:srgbClr val="C00000">
                      <a:alpha val="60000"/>
                    </a:srgbClr>
                  </a:glow>
                  <a:outerShdw blurRad="38100" dist="38100" dir="2700000" algn="tl">
                    <a:srgbClr val="1F497D"/>
                  </a:outerShdw>
                </a:effectLst>
                <a:cs typeface="Times New Roman" pitchFamily="18" charset="0"/>
              </a:rPr>
              <a:t>En su largo viaje hasta desembocar en el Narcea, nos deja imágenes tan increíbles como ésta a su paso por </a:t>
            </a:r>
            <a:r>
              <a:rPr lang="es-ES" b="1" dirty="0" err="1">
                <a:effectLst>
                  <a:glow rad="101600">
                    <a:srgbClr val="C00000">
                      <a:alpha val="60000"/>
                    </a:srgbClr>
                  </a:glow>
                  <a:outerShdw blurRad="38100" dist="38100" dir="2700000" algn="tl">
                    <a:srgbClr val="1F497D"/>
                  </a:outerShdw>
                </a:effectLst>
                <a:cs typeface="Times New Roman" pitchFamily="18" charset="0"/>
              </a:rPr>
              <a:t>Tineo</a:t>
            </a:r>
            <a:endParaRPr lang="es-ES" dirty="0">
              <a:effectLst>
                <a:glow rad="101600">
                  <a:srgbClr val="C00000">
                    <a:alpha val="60000"/>
                  </a:srgbClr>
                </a:glow>
                <a:outerShdw blurRad="38100" dist="38100" dir="2700000" algn="tl">
                  <a:srgbClr val="1F497D"/>
                </a:outerShdw>
              </a:effectLst>
            </a:endParaRPr>
          </a:p>
        </p:txBody>
      </p:sp>
      <p:sp>
        <p:nvSpPr>
          <p:cNvPr id="7" name="6 CuadroTexto"/>
          <p:cNvSpPr txBox="1"/>
          <p:nvPr/>
        </p:nvSpPr>
        <p:spPr>
          <a:xfrm>
            <a:off x="468313" y="2052638"/>
            <a:ext cx="3436937" cy="400050"/>
          </a:xfrm>
          <a:prstGeom prst="rect">
            <a:avLst/>
          </a:prstGeom>
          <a:noFill/>
        </p:spPr>
        <p:txBody>
          <a:bodyPr wrap="none">
            <a:spAutoFit/>
          </a:bodyPr>
          <a:lstStyle/>
          <a:p>
            <a:pPr>
              <a:defRPr/>
            </a:pPr>
            <a:r>
              <a:rPr lang="es-ES" sz="2000"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Fotografía y comentarios: </a:t>
            </a:r>
          </a:p>
        </p:txBody>
      </p:sp>
      <p:sp>
        <p:nvSpPr>
          <p:cNvPr id="8" name="7 CuadroTexto"/>
          <p:cNvSpPr txBox="1"/>
          <p:nvPr/>
        </p:nvSpPr>
        <p:spPr>
          <a:xfrm>
            <a:off x="4284663" y="2052638"/>
            <a:ext cx="1800225" cy="400050"/>
          </a:xfrm>
          <a:prstGeom prst="rect">
            <a:avLst/>
          </a:prstGeom>
          <a:noFill/>
        </p:spPr>
        <p:txBody>
          <a:bodyPr wrap="none">
            <a:spAutoFit/>
          </a:bodyPr>
          <a:lstStyle/>
          <a:p>
            <a:pPr>
              <a:defRPr/>
            </a:pPr>
            <a:r>
              <a:rPr lang="es-ES" sz="2000"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Lana y </a:t>
            </a:r>
            <a:r>
              <a:rPr lang="es-ES" sz="2000" dirty="0" err="1">
                <a:effectLst>
                  <a:glow rad="101600">
                    <a:schemeClr val="accent2">
                      <a:satMod val="175000"/>
                      <a:alpha val="40000"/>
                    </a:schemeClr>
                  </a:glow>
                  <a:outerShdw blurRad="38100" dist="38100" dir="2700000" algn="tl">
                    <a:srgbClr val="000000">
                      <a:alpha val="43137"/>
                    </a:srgbClr>
                  </a:outerShdw>
                </a:effectLst>
                <a:latin typeface="Lucida Bright" pitchFamily="18" charset="0"/>
              </a:rPr>
              <a:t>Rober</a:t>
            </a:r>
            <a:endParaRPr lang="es-ES" sz="2000" dirty="0">
              <a:effectLst>
                <a:glow rad="101600">
                  <a:schemeClr val="accent2">
                    <a:satMod val="175000"/>
                    <a:alpha val="40000"/>
                  </a:schemeClr>
                </a:glow>
                <a:outerShdw blurRad="38100" dist="38100" dir="2700000" algn="tl">
                  <a:srgbClr val="000000">
                    <a:alpha val="43137"/>
                  </a:srgbClr>
                </a:outerShdw>
              </a:effectLst>
              <a:latin typeface="Lucida Bright" pitchFamily="18" charset="0"/>
            </a:endParaRPr>
          </a:p>
        </p:txBody>
      </p:sp>
      <p:sp>
        <p:nvSpPr>
          <p:cNvPr id="9" name="8 CuadroTexto"/>
          <p:cNvSpPr txBox="1"/>
          <p:nvPr/>
        </p:nvSpPr>
        <p:spPr>
          <a:xfrm>
            <a:off x="2268538" y="2427288"/>
            <a:ext cx="2670175" cy="461962"/>
          </a:xfrm>
          <a:prstGeom prst="rect">
            <a:avLst/>
          </a:prstGeom>
          <a:noFill/>
        </p:spPr>
        <p:txBody>
          <a:bodyPr wrap="none">
            <a:spAutoFit/>
          </a:bodyPr>
          <a:lstStyle/>
          <a:p>
            <a:pPr>
              <a:defRPr/>
            </a:pPr>
            <a:r>
              <a:rPr lang="es-ES" sz="2400"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Loasturiano.com</a:t>
            </a:r>
          </a:p>
        </p:txBody>
      </p:sp>
    </p:spTree>
  </p:cSld>
  <p:clrMapOvr>
    <a:masterClrMapping/>
  </p:clrMapOvr>
  <mc:AlternateContent xmlns:mc="http://schemas.openxmlformats.org/markup-compatibility/2006">
    <mc:Choice xmlns:p14="http://schemas.microsoft.com/office/powerpoint/2010/main" Requires="p14">
      <p:transition spd="slow" p14:dur="2500" advTm="32000">
        <p14:vortex dir="r"/>
        <p:sndAc>
          <p:stSnd loop="1">
            <p:snd r:embed="rId2" name="Asturias-Busindre Reel-Asturias.wav"/>
          </p:stSnd>
        </p:sndAc>
      </p:transition>
    </mc:Choice>
    <mc:Fallback>
      <p:transition spd="slow" advTm="32000">
        <p:fade/>
        <p:sndAc>
          <p:stSnd loop="1">
            <p:snd r:embed="rId2" name="Asturias-Busindre Reel-Asturia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0" fill="hold" nodeType="withEffect">
                                  <p:stCondLst>
                                    <p:cond delay="0"/>
                                  </p:stCondLst>
                                  <p:childTnLst>
                                    <p:anim calcmode="lin" valueType="num">
                                      <p:cBhvr>
                                        <p:cTn id="6" dur="3000"/>
                                        <p:tgtEl>
                                          <p:spTgt spid="5"/>
                                        </p:tgtEl>
                                        <p:attrNameLst>
                                          <p:attrName>ppt_w</p:attrName>
                                        </p:attrNameLst>
                                      </p:cBhvr>
                                      <p:tavLst>
                                        <p:tav tm="0">
                                          <p:val>
                                            <p:strVal val="ppt_w"/>
                                          </p:val>
                                        </p:tav>
                                        <p:tav tm="100000">
                                          <p:val>
                                            <p:fltVal val="0"/>
                                          </p:val>
                                        </p:tav>
                                      </p:tavLst>
                                    </p:anim>
                                    <p:anim calcmode="lin" valueType="num">
                                      <p:cBhvr>
                                        <p:cTn id="7" dur="3000"/>
                                        <p:tgtEl>
                                          <p:spTgt spid="5"/>
                                        </p:tgtEl>
                                        <p:attrNameLst>
                                          <p:attrName>ppt_h</p:attrName>
                                        </p:attrNameLst>
                                      </p:cBhvr>
                                      <p:tavLst>
                                        <p:tav tm="0">
                                          <p:val>
                                            <p:strVal val="ppt_h"/>
                                          </p:val>
                                        </p:tav>
                                        <p:tav tm="100000">
                                          <p:val>
                                            <p:strVal val="ppt_h"/>
                                          </p:val>
                                        </p:tav>
                                      </p:tavLst>
                                    </p:anim>
                                    <p:set>
                                      <p:cBhvr>
                                        <p:cTn id="8" dur="1" fill="hold">
                                          <p:stCondLst>
                                            <p:cond delay="2999"/>
                                          </p:stCondLst>
                                        </p:cTn>
                                        <p:tgtEl>
                                          <p:spTgt spid="5"/>
                                        </p:tgtEl>
                                        <p:attrNameLst>
                                          <p:attrName>style.visibility</p:attrName>
                                        </p:attrNameLst>
                                      </p:cBhvr>
                                      <p:to>
                                        <p:strVal val="hidden"/>
                                      </p:to>
                                    </p:set>
                                  </p:childTnLst>
                                </p:cTn>
                              </p:par>
                              <p:par>
                                <p:cTn id="9" presetID="8" presetClass="exit" presetSubtype="16" fill="hold" nodeType="withEffect">
                                  <p:stCondLst>
                                    <p:cond delay="0"/>
                                  </p:stCondLst>
                                  <p:childTnLst>
                                    <p:animEffect transition="out" filter="diamond(in)">
                                      <p:cBhvr>
                                        <p:cTn id="10" dur="3000"/>
                                        <p:tgtEl>
                                          <p:spTgt spid="5"/>
                                        </p:tgtEl>
                                      </p:cBhvr>
                                    </p:animEffect>
                                    <p:set>
                                      <p:cBhvr>
                                        <p:cTn id="11" dur="1" fill="hold">
                                          <p:stCondLst>
                                            <p:cond delay="2999"/>
                                          </p:stCondLst>
                                        </p:cTn>
                                        <p:tgtEl>
                                          <p:spTgt spid="5"/>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strVal val="4/3*#ppt_w"/>
                                          </p:val>
                                        </p:tav>
                                        <p:tav tm="100000">
                                          <p:val>
                                            <p:strVal val="#ppt_w"/>
                                          </p:val>
                                        </p:tav>
                                      </p:tavLst>
                                    </p:anim>
                                    <p:anim calcmode="lin" valueType="num">
                                      <p:cBhvr>
                                        <p:cTn id="15" dur="3000" fill="hold"/>
                                        <p:tgtEl>
                                          <p:spTgt spid="4"/>
                                        </p:tgtEl>
                                        <p:attrNameLst>
                                          <p:attrName>ppt_h</p:attrName>
                                        </p:attrNameLst>
                                      </p:cBhvr>
                                      <p:tavLst>
                                        <p:tav tm="0">
                                          <p:val>
                                            <p:strVal val="4/3*#ppt_h"/>
                                          </p:val>
                                        </p:tav>
                                        <p:tav tm="100000">
                                          <p:val>
                                            <p:strVal val="#ppt_h"/>
                                          </p:val>
                                        </p:tav>
                                      </p:tavLst>
                                    </p:anim>
                                  </p:childTnLst>
                                </p:cTn>
                              </p:par>
                              <p:par>
                                <p:cTn id="16" presetID="4"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ox(out)">
                                      <p:cBhvr>
                                        <p:cTn id="18" dur="3000"/>
                                        <p:tgtEl>
                                          <p:spTgt spid="4"/>
                                        </p:tgtEl>
                                      </p:cBhvr>
                                    </p:animEffect>
                                  </p:childTnLst>
                                </p:cTn>
                              </p:par>
                            </p:childTnLst>
                          </p:cTn>
                        </p:par>
                        <p:par>
                          <p:cTn id="19" fill="hold">
                            <p:stCondLst>
                              <p:cond delay="3000"/>
                            </p:stCondLst>
                            <p:childTnLst>
                              <p:par>
                                <p:cTn id="20" presetID="10" presetClass="entr" presetSubtype="0" fill="hold" nodeType="after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2000"/>
                                        <p:tgtEl>
                                          <p:spTgt spid="7"/>
                                        </p:tgtEl>
                                      </p:cBhvr>
                                    </p:animEffect>
                                  </p:childTnLst>
                                </p:cTn>
                              </p:par>
                            </p:childTnLst>
                          </p:cTn>
                        </p:par>
                        <p:par>
                          <p:cTn id="23" fill="hold">
                            <p:stCondLst>
                              <p:cond delay="5000"/>
                            </p:stCondLst>
                            <p:childTnLst>
                              <p:par>
                                <p:cTn id="24" presetID="7" presetClass="exit" presetSubtype="8" fill="hold" nodeType="afterEffect">
                                  <p:stCondLst>
                                    <p:cond delay="500"/>
                                  </p:stCondLst>
                                  <p:childTnLst>
                                    <p:anim calcmode="lin" valueType="num">
                                      <p:cBhvr additive="base">
                                        <p:cTn id="25" dur="2000"/>
                                        <p:tgtEl>
                                          <p:spTgt spid="7"/>
                                        </p:tgtEl>
                                        <p:attrNameLst>
                                          <p:attrName>ppt_x</p:attrName>
                                        </p:attrNameLst>
                                      </p:cBhvr>
                                      <p:tavLst>
                                        <p:tav tm="0">
                                          <p:val>
                                            <p:strVal val="ppt_x"/>
                                          </p:val>
                                        </p:tav>
                                        <p:tav tm="100000">
                                          <p:val>
                                            <p:strVal val="0-ppt_w/2"/>
                                          </p:val>
                                        </p:tav>
                                      </p:tavLst>
                                    </p:anim>
                                    <p:anim calcmode="lin" valueType="num">
                                      <p:cBhvr additive="base">
                                        <p:cTn id="26" dur="2000"/>
                                        <p:tgtEl>
                                          <p:spTgt spid="7"/>
                                        </p:tgtEl>
                                        <p:attrNameLst>
                                          <p:attrName>ppt_y</p:attrName>
                                        </p:attrNameLst>
                                      </p:cBhvr>
                                      <p:tavLst>
                                        <p:tav tm="0">
                                          <p:val>
                                            <p:strVal val="ppt_y"/>
                                          </p:val>
                                        </p:tav>
                                        <p:tav tm="100000">
                                          <p:val>
                                            <p:strVal val="ppt_y"/>
                                          </p:val>
                                        </p:tav>
                                      </p:tavLst>
                                    </p:anim>
                                    <p:set>
                                      <p:cBhvr>
                                        <p:cTn id="27" dur="1" fill="hold">
                                          <p:stCondLst>
                                            <p:cond delay="1999"/>
                                          </p:stCondLst>
                                        </p:cTn>
                                        <p:tgtEl>
                                          <p:spTgt spid="7"/>
                                        </p:tgtEl>
                                        <p:attrNameLst>
                                          <p:attrName>style.visibility</p:attrName>
                                        </p:attrNameLst>
                                      </p:cBhvr>
                                      <p:to>
                                        <p:strVal val="hidden"/>
                                      </p:to>
                                    </p:set>
                                  </p:childTnLst>
                                </p:cTn>
                              </p:par>
                            </p:childTnLst>
                          </p:cTn>
                        </p:par>
                        <p:par>
                          <p:cTn id="28" fill="hold">
                            <p:stCondLst>
                              <p:cond delay="7500"/>
                            </p:stCondLst>
                            <p:childTnLst>
                              <p:par>
                                <p:cTn id="29" presetID="10" presetClass="entr" presetSubtype="0" fill="hold" nodeType="after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fade">
                                      <p:cBhvr>
                                        <p:cTn id="31" dur="2000"/>
                                        <p:tgtEl>
                                          <p:spTgt spid="8"/>
                                        </p:tgtEl>
                                      </p:cBhvr>
                                    </p:animEffect>
                                  </p:childTnLst>
                                </p:cTn>
                              </p:par>
                            </p:childTnLst>
                          </p:cTn>
                        </p:par>
                        <p:par>
                          <p:cTn id="32" fill="hold">
                            <p:stCondLst>
                              <p:cond delay="9500"/>
                            </p:stCondLst>
                            <p:childTnLst>
                              <p:par>
                                <p:cTn id="33" presetID="7" presetClass="exit" presetSubtype="2" fill="hold" nodeType="afterEffect">
                                  <p:stCondLst>
                                    <p:cond delay="500"/>
                                  </p:stCondLst>
                                  <p:childTnLst>
                                    <p:anim calcmode="lin" valueType="num">
                                      <p:cBhvr additive="base">
                                        <p:cTn id="34" dur="2000"/>
                                        <p:tgtEl>
                                          <p:spTgt spid="8"/>
                                        </p:tgtEl>
                                        <p:attrNameLst>
                                          <p:attrName>ppt_x</p:attrName>
                                        </p:attrNameLst>
                                      </p:cBhvr>
                                      <p:tavLst>
                                        <p:tav tm="0">
                                          <p:val>
                                            <p:strVal val="ppt_x"/>
                                          </p:val>
                                        </p:tav>
                                        <p:tav tm="100000">
                                          <p:val>
                                            <p:strVal val="1+ppt_w/2"/>
                                          </p:val>
                                        </p:tav>
                                      </p:tavLst>
                                    </p:anim>
                                    <p:anim calcmode="lin" valueType="num">
                                      <p:cBhvr additive="base">
                                        <p:cTn id="35" dur="2000"/>
                                        <p:tgtEl>
                                          <p:spTgt spid="8"/>
                                        </p:tgtEl>
                                        <p:attrNameLst>
                                          <p:attrName>ppt_y</p:attrName>
                                        </p:attrNameLst>
                                      </p:cBhvr>
                                      <p:tavLst>
                                        <p:tav tm="0">
                                          <p:val>
                                            <p:strVal val="ppt_y"/>
                                          </p:val>
                                        </p:tav>
                                        <p:tav tm="100000">
                                          <p:val>
                                            <p:strVal val="ppt_y"/>
                                          </p:val>
                                        </p:tav>
                                      </p:tavLst>
                                    </p:anim>
                                    <p:set>
                                      <p:cBhvr>
                                        <p:cTn id="36" dur="1" fill="hold">
                                          <p:stCondLst>
                                            <p:cond delay="1999"/>
                                          </p:stCondLst>
                                        </p:cTn>
                                        <p:tgtEl>
                                          <p:spTgt spid="8"/>
                                        </p:tgtEl>
                                        <p:attrNameLst>
                                          <p:attrName>style.visibility</p:attrName>
                                        </p:attrNameLst>
                                      </p:cBhvr>
                                      <p:to>
                                        <p:strVal val="hidden"/>
                                      </p:to>
                                    </p:set>
                                  </p:childTnLst>
                                </p:cTn>
                              </p:par>
                            </p:childTnLst>
                          </p:cTn>
                        </p:par>
                        <p:par>
                          <p:cTn id="37" fill="hold">
                            <p:stCondLst>
                              <p:cond delay="12000"/>
                            </p:stCondLst>
                            <p:childTnLst>
                              <p:par>
                                <p:cTn id="38" presetID="10" presetClass="entr" presetSubtype="0" fill="hold" nodeType="afterEffect">
                                  <p:stCondLst>
                                    <p:cond delay="0"/>
                                  </p:stCondLst>
                                  <p:childTnLst>
                                    <p:set>
                                      <p:cBhvr>
                                        <p:cTn id="39" dur="1" fill="hold">
                                          <p:stCondLst>
                                            <p:cond delay="0"/>
                                          </p:stCondLst>
                                        </p:cTn>
                                        <p:tgtEl>
                                          <p:spTgt spid="9"/>
                                        </p:tgtEl>
                                        <p:attrNameLst>
                                          <p:attrName>style.visibility</p:attrName>
                                        </p:attrNameLst>
                                      </p:cBhvr>
                                      <p:to>
                                        <p:strVal val="visible"/>
                                      </p:to>
                                    </p:set>
                                    <p:animEffect transition="in" filter="fade">
                                      <p:cBhvr>
                                        <p:cTn id="40" dur="2000"/>
                                        <p:tgtEl>
                                          <p:spTgt spid="9"/>
                                        </p:tgtEl>
                                      </p:cBhvr>
                                    </p:animEffect>
                                  </p:childTnLst>
                                </p:cTn>
                              </p:par>
                            </p:childTnLst>
                          </p:cTn>
                        </p:par>
                        <p:par>
                          <p:cTn id="41" fill="hold">
                            <p:stCondLst>
                              <p:cond delay="14000"/>
                            </p:stCondLst>
                            <p:childTnLst>
                              <p:par>
                                <p:cTn id="42" presetID="10" presetClass="exit" presetSubtype="0" fill="hold" nodeType="afterEffect">
                                  <p:stCondLst>
                                    <p:cond delay="500"/>
                                  </p:stCondLst>
                                  <p:childTnLst>
                                    <p:animEffect transition="out" filter="fade">
                                      <p:cBhvr>
                                        <p:cTn id="43" dur="2000"/>
                                        <p:tgtEl>
                                          <p:spTgt spid="9"/>
                                        </p:tgtEl>
                                      </p:cBhvr>
                                    </p:animEffect>
                                    <p:set>
                                      <p:cBhvr>
                                        <p:cTn id="44" dur="1" fill="hold">
                                          <p:stCondLst>
                                            <p:cond delay="1999"/>
                                          </p:stCondLst>
                                        </p:cTn>
                                        <p:tgtEl>
                                          <p:spTgt spid="9"/>
                                        </p:tgtEl>
                                        <p:attrNameLst>
                                          <p:attrName>style.visibility</p:attrName>
                                        </p:attrNameLst>
                                      </p:cBhvr>
                                      <p:to>
                                        <p:strVal val="hidden"/>
                                      </p:to>
                                    </p:set>
                                  </p:childTnLst>
                                </p:cTn>
                              </p:par>
                            </p:childTnLst>
                          </p:cTn>
                        </p:par>
                        <p:par>
                          <p:cTn id="45" fill="hold">
                            <p:stCondLst>
                              <p:cond delay="16500"/>
                            </p:stCondLst>
                            <p:childTnLst>
                              <p:par>
                                <p:cTn id="46" presetID="40" presetClass="entr" presetSubtype="0" fill="hold" grpId="0" nodeType="afterEffect">
                                  <p:stCondLst>
                                    <p:cond delay="0"/>
                                  </p:stCondLst>
                                  <p:iterate type="lt">
                                    <p:tmPct val="10000"/>
                                  </p:iterate>
                                  <p:childTnLst>
                                    <p:set>
                                      <p:cBhvr>
                                        <p:cTn id="47" dur="1" fill="hold">
                                          <p:stCondLst>
                                            <p:cond delay="0"/>
                                          </p:stCondLst>
                                        </p:cTn>
                                        <p:tgtEl>
                                          <p:spTgt spid="13317"/>
                                        </p:tgtEl>
                                        <p:attrNameLst>
                                          <p:attrName>style.visibility</p:attrName>
                                        </p:attrNameLst>
                                      </p:cBhvr>
                                      <p:to>
                                        <p:strVal val="visible"/>
                                      </p:to>
                                    </p:set>
                                    <p:animEffect transition="in" filter="fade">
                                      <p:cBhvr>
                                        <p:cTn id="48" dur="1000"/>
                                        <p:tgtEl>
                                          <p:spTgt spid="13317"/>
                                        </p:tgtEl>
                                      </p:cBhvr>
                                    </p:animEffect>
                                    <p:anim calcmode="lin" valueType="num">
                                      <p:cBhvr>
                                        <p:cTn id="49" dur="1000" fill="hold"/>
                                        <p:tgtEl>
                                          <p:spTgt spid="13317"/>
                                        </p:tgtEl>
                                        <p:attrNameLst>
                                          <p:attrName>ppt_x</p:attrName>
                                        </p:attrNameLst>
                                      </p:cBhvr>
                                      <p:tavLst>
                                        <p:tav tm="0">
                                          <p:val>
                                            <p:strVal val="#ppt_x-.1"/>
                                          </p:val>
                                        </p:tav>
                                        <p:tav tm="100000">
                                          <p:val>
                                            <p:strVal val="#ppt_x"/>
                                          </p:val>
                                        </p:tav>
                                      </p:tavLst>
                                    </p:anim>
                                    <p:anim calcmode="lin" valueType="num">
                                      <p:cBhvr>
                                        <p:cTn id="50" dur="1000" fill="hold"/>
                                        <p:tgtEl>
                                          <p:spTgt spid="133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14).jpg"/>
          <p:cNvPicPr>
            <a:picLocks noChangeAspect="1"/>
          </p:cNvPicPr>
          <p:nvPr/>
        </p:nvPicPr>
        <p:blipFill>
          <a:blip r:embed="rId2"/>
          <a:srcRect/>
          <a:stretch>
            <a:fillRect/>
          </a:stretch>
        </p:blipFill>
        <p:spPr bwMode="auto">
          <a:xfrm>
            <a:off x="0" y="-279400"/>
            <a:ext cx="9144000" cy="5702300"/>
          </a:xfrm>
          <a:prstGeom prst="rect">
            <a:avLst/>
          </a:prstGeom>
          <a:noFill/>
          <a:ln w="9525">
            <a:noFill/>
            <a:miter lim="800000"/>
            <a:headEnd/>
            <a:tailEnd/>
          </a:ln>
        </p:spPr>
      </p:pic>
      <p:pic>
        <p:nvPicPr>
          <p:cNvPr id="5" name="4 Imagen" descr="0(14).jpg"/>
          <p:cNvPicPr>
            <a:picLocks noChangeAspect="1"/>
          </p:cNvPicPr>
          <p:nvPr/>
        </p:nvPicPr>
        <p:blipFill>
          <a:blip r:embed="rId2"/>
          <a:srcRect/>
          <a:stretch>
            <a:fillRect/>
          </a:stretch>
        </p:blipFill>
        <p:spPr bwMode="auto">
          <a:xfrm>
            <a:off x="0" y="-236538"/>
            <a:ext cx="9144000" cy="5659438"/>
          </a:xfrm>
          <a:prstGeom prst="rect">
            <a:avLst/>
          </a:prstGeom>
          <a:noFill/>
          <a:ln w="9525">
            <a:noFill/>
            <a:miter lim="800000"/>
            <a:headEnd/>
            <a:tailEnd/>
          </a:ln>
        </p:spPr>
      </p:pic>
      <p:sp>
        <p:nvSpPr>
          <p:cNvPr id="19461" name="Rectangle 5"/>
          <p:cNvSpPr>
            <a:spLocks noChangeArrowheads="1"/>
          </p:cNvSpPr>
          <p:nvPr/>
        </p:nvSpPr>
        <p:spPr bwMode="auto">
          <a:xfrm>
            <a:off x="179388" y="3849688"/>
            <a:ext cx="8785225" cy="1293812"/>
          </a:xfrm>
          <a:prstGeom prst="rect">
            <a:avLst/>
          </a:prstGeom>
          <a:noFill/>
          <a:ln w="9525">
            <a:noFill/>
            <a:miter lim="800000"/>
            <a:headEnd/>
            <a:tailEnd/>
          </a:ln>
          <a:effectLst/>
        </p:spPr>
        <p:txBody>
          <a:bodyPr anchor="ctr">
            <a:spAutoFit/>
          </a:bodyPr>
          <a:lstStyle/>
          <a:p>
            <a:pPr eaLnBrk="0" hangingPunct="0"/>
            <a:r>
              <a:rPr lang="es-ES" sz="2400" b="1" dirty="0">
                <a:effectLst>
                  <a:glow rad="101600">
                    <a:srgbClr val="C00000">
                      <a:alpha val="60000"/>
                    </a:srgbClr>
                  </a:glow>
                  <a:outerShdw blurRad="38100" dist="38100" dir="2700000" algn="tl">
                    <a:srgbClr val="1F497D"/>
                  </a:outerShdw>
                </a:effectLst>
                <a:cs typeface="Times New Roman" pitchFamily="18" charset="0"/>
              </a:rPr>
              <a:t>Naranjo de </a:t>
            </a:r>
            <a:r>
              <a:rPr lang="es-ES" sz="2400" b="1" dirty="0" err="1">
                <a:effectLst>
                  <a:glow rad="101600">
                    <a:srgbClr val="C00000">
                      <a:alpha val="60000"/>
                    </a:srgbClr>
                  </a:glow>
                  <a:outerShdw blurRad="38100" dist="38100" dir="2700000" algn="tl">
                    <a:srgbClr val="1F497D"/>
                  </a:outerShdw>
                </a:effectLst>
                <a:cs typeface="Times New Roman" pitchFamily="18" charset="0"/>
              </a:rPr>
              <a:t>Bulnes</a:t>
            </a:r>
            <a:r>
              <a:rPr lang="es-ES" sz="2400" b="1" dirty="0">
                <a:effectLst>
                  <a:glow rad="101600">
                    <a:srgbClr val="C00000">
                      <a:alpha val="60000"/>
                    </a:srgbClr>
                  </a:glow>
                  <a:outerShdw blurRad="38100" dist="38100" dir="2700000" algn="tl">
                    <a:srgbClr val="1F497D"/>
                  </a:outerShdw>
                </a:effectLst>
                <a:cs typeface="Times New Roman" pitchFamily="18" charset="0"/>
              </a:rPr>
              <a:t>, Picos de Europa. </a:t>
            </a:r>
            <a:r>
              <a:rPr lang="es-ES" b="1" dirty="0">
                <a:effectLst>
                  <a:glow rad="101600">
                    <a:srgbClr val="C00000">
                      <a:alpha val="60000"/>
                    </a:srgbClr>
                  </a:glow>
                  <a:outerShdw blurRad="38100" dist="38100" dir="2700000" algn="tl">
                    <a:srgbClr val="1F497D"/>
                  </a:outerShdw>
                </a:effectLst>
                <a:cs typeface="Times New Roman" pitchFamily="18" charset="0"/>
              </a:rPr>
              <a:t>Conocido por los asturianos como Pico </a:t>
            </a:r>
            <a:r>
              <a:rPr lang="es-ES" b="1" dirty="0" err="1">
                <a:effectLst>
                  <a:glow rad="101600">
                    <a:srgbClr val="C00000">
                      <a:alpha val="60000"/>
                    </a:srgbClr>
                  </a:glow>
                  <a:outerShdw blurRad="38100" dist="38100" dir="2700000" algn="tl">
                    <a:srgbClr val="1F497D"/>
                  </a:outerShdw>
                </a:effectLst>
                <a:cs typeface="Times New Roman" pitchFamily="18" charset="0"/>
              </a:rPr>
              <a:t>Urriellu</a:t>
            </a:r>
            <a:r>
              <a:rPr lang="es-ES" b="1" dirty="0">
                <a:effectLst>
                  <a:glow rad="101600">
                    <a:srgbClr val="C00000">
                      <a:alpha val="60000"/>
                    </a:srgbClr>
                  </a:glow>
                  <a:outerShdw blurRad="38100" dist="38100" dir="2700000" algn="tl">
                    <a:srgbClr val="1F497D"/>
                  </a:outerShdw>
                </a:effectLst>
                <a:cs typeface="Times New Roman" pitchFamily="18" charset="0"/>
              </a:rPr>
              <a:t>, es probablemente el más conocido de los Picos de Europa, pese a no ser el más alto. El pueblo más cercano para acceder a él es Cabrales y es una de las cimas favoritas para los escaladores. </a:t>
            </a:r>
          </a:p>
        </p:txBody>
      </p:sp>
    </p:spTree>
  </p:cSld>
  <p:clrMapOvr>
    <a:masterClrMapping/>
  </p:clrMapOvr>
  <mc:AlternateContent xmlns:mc="http://schemas.openxmlformats.org/markup-compatibility/2006">
    <mc:Choice xmlns:p14="http://schemas.microsoft.com/office/powerpoint/2010/main" Requires="p14">
      <p:transition spd="slow" p14:dur="2500" advTm="31000">
        <p14:vortex/>
      </p:transition>
    </mc:Choice>
    <mc:Fallback>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strVal val="4/3*#ppt_w"/>
                                          </p:val>
                                        </p:tav>
                                        <p:tav tm="100000">
                                          <p:val>
                                            <p:strVal val="#ppt_w"/>
                                          </p:val>
                                        </p:tav>
                                      </p:tavLst>
                                    </p:anim>
                                    <p:anim calcmode="lin" valueType="num">
                                      <p:cBhvr>
                                        <p:cTn id="8" dur="3000" fill="hold"/>
                                        <p:tgtEl>
                                          <p:spTgt spid="5"/>
                                        </p:tgtEl>
                                        <p:attrNameLst>
                                          <p:attrName>ppt_h</p:attrName>
                                        </p:attrNameLst>
                                      </p:cBhvr>
                                      <p:tavLst>
                                        <p:tav tm="0">
                                          <p:val>
                                            <p:strVal val="4/3*#ppt_h"/>
                                          </p:val>
                                        </p:tav>
                                        <p:tav tm="100000">
                                          <p:val>
                                            <p:strVal val="#ppt_h"/>
                                          </p:val>
                                        </p:tav>
                                      </p:tavLst>
                                    </p:anim>
                                  </p:childTnLst>
                                </p:cTn>
                              </p:par>
                              <p:par>
                                <p:cTn id="9" presetID="13" presetClass="entr" presetSubtype="3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plus(out)">
                                      <p:cBhvr>
                                        <p:cTn id="11" dur="3000"/>
                                        <p:tgtEl>
                                          <p:spTgt spid="5"/>
                                        </p:tgtEl>
                                      </p:cBhvr>
                                    </p:animEffec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strVal val="4/3*#ppt_w"/>
                                          </p:val>
                                        </p:tav>
                                        <p:tav tm="100000">
                                          <p:val>
                                            <p:strVal val="#ppt_w"/>
                                          </p:val>
                                        </p:tav>
                                      </p:tavLst>
                                    </p:anim>
                                    <p:anim calcmode="lin" valueType="num">
                                      <p:cBhvr>
                                        <p:cTn id="15" dur="3000" fill="hold"/>
                                        <p:tgtEl>
                                          <p:spTgt spid="4"/>
                                        </p:tgtEl>
                                        <p:attrNameLst>
                                          <p:attrName>ppt_h</p:attrName>
                                        </p:attrNameLst>
                                      </p:cBhvr>
                                      <p:tavLst>
                                        <p:tav tm="0">
                                          <p:val>
                                            <p:strVal val="4/3*#ppt_h"/>
                                          </p:val>
                                        </p:tav>
                                        <p:tav tm="100000">
                                          <p:val>
                                            <p:strVal val="#ppt_h"/>
                                          </p:val>
                                        </p:tav>
                                      </p:tavLst>
                                    </p:anim>
                                  </p:childTnLst>
                                </p:cTn>
                              </p:par>
                              <p:par>
                                <p:cTn id="16" presetID="21" presetClass="entr" presetSubtype="8"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8)">
                                      <p:cBhvr>
                                        <p:cTn id="18" dur="3000"/>
                                        <p:tgtEl>
                                          <p:spTgt spid="4"/>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19461"/>
                                        </p:tgtEl>
                                        <p:attrNameLst>
                                          <p:attrName>style.visibility</p:attrName>
                                        </p:attrNameLst>
                                      </p:cBhvr>
                                      <p:to>
                                        <p:strVal val="visible"/>
                                      </p:to>
                                    </p:set>
                                    <p:animEffect transition="in" filter="fade">
                                      <p:cBhvr>
                                        <p:cTn id="22" dur="1000"/>
                                        <p:tgtEl>
                                          <p:spTgt spid="19461"/>
                                        </p:tgtEl>
                                      </p:cBhvr>
                                    </p:animEffect>
                                    <p:anim calcmode="lin" valueType="num">
                                      <p:cBhvr>
                                        <p:cTn id="23" dur="1000" fill="hold"/>
                                        <p:tgtEl>
                                          <p:spTgt spid="19461"/>
                                        </p:tgtEl>
                                        <p:attrNameLst>
                                          <p:attrName>ppt_x</p:attrName>
                                        </p:attrNameLst>
                                      </p:cBhvr>
                                      <p:tavLst>
                                        <p:tav tm="0">
                                          <p:val>
                                            <p:strVal val="#ppt_x-.1"/>
                                          </p:val>
                                        </p:tav>
                                        <p:tav tm="100000">
                                          <p:val>
                                            <p:strVal val="#ppt_x"/>
                                          </p:val>
                                        </p:tav>
                                      </p:tavLst>
                                    </p:anim>
                                    <p:anim calcmode="lin" valueType="num">
                                      <p:cBhvr>
                                        <p:cTn id="24" dur="1000" fill="hold"/>
                                        <p:tgtEl>
                                          <p:spTgt spid="1946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61"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19).jpg"/>
          <p:cNvPicPr>
            <a:picLocks noChangeAspect="1"/>
          </p:cNvPicPr>
          <p:nvPr/>
        </p:nvPicPr>
        <p:blipFill>
          <a:blip r:embed="rId2"/>
          <a:srcRect/>
          <a:stretch>
            <a:fillRect/>
          </a:stretch>
        </p:blipFill>
        <p:spPr bwMode="auto">
          <a:xfrm>
            <a:off x="0" y="0"/>
            <a:ext cx="9144000" cy="5143500"/>
          </a:xfrm>
          <a:prstGeom prst="rect">
            <a:avLst/>
          </a:prstGeom>
          <a:noFill/>
          <a:ln w="9525">
            <a:noFill/>
            <a:miter lim="800000"/>
            <a:headEnd/>
            <a:tailEnd/>
          </a:ln>
        </p:spPr>
      </p:pic>
      <p:pic>
        <p:nvPicPr>
          <p:cNvPr id="5" name="4 Imagen" descr="0(19).jpg"/>
          <p:cNvPicPr>
            <a:picLocks noChangeAspect="1"/>
          </p:cNvPicPr>
          <p:nvPr/>
        </p:nvPicPr>
        <p:blipFill>
          <a:blip r:embed="rId2"/>
          <a:srcRect/>
          <a:stretch>
            <a:fillRect/>
          </a:stretch>
        </p:blipFill>
        <p:spPr bwMode="auto">
          <a:xfrm>
            <a:off x="0" y="0"/>
            <a:ext cx="9144000" cy="5143500"/>
          </a:xfrm>
          <a:prstGeom prst="rect">
            <a:avLst/>
          </a:prstGeom>
          <a:noFill/>
          <a:ln w="9525">
            <a:noFill/>
            <a:miter lim="800000"/>
            <a:headEnd/>
            <a:tailEnd/>
          </a:ln>
        </p:spPr>
      </p:pic>
      <p:sp>
        <p:nvSpPr>
          <p:cNvPr id="26629" name="Rectangle 5"/>
          <p:cNvSpPr>
            <a:spLocks noChangeArrowheads="1"/>
          </p:cNvSpPr>
          <p:nvPr/>
        </p:nvSpPr>
        <p:spPr bwMode="auto">
          <a:xfrm>
            <a:off x="395288" y="4100513"/>
            <a:ext cx="8137525" cy="1014412"/>
          </a:xfrm>
          <a:prstGeom prst="rect">
            <a:avLst/>
          </a:prstGeom>
          <a:noFill/>
          <a:ln w="9525">
            <a:noFill/>
            <a:miter lim="800000"/>
            <a:headEnd/>
            <a:tailEnd/>
          </a:ln>
          <a:effectLst/>
        </p:spPr>
        <p:txBody>
          <a:bodyPr anchor="ctr">
            <a:spAutoFit/>
          </a:bodyPr>
          <a:lstStyle/>
          <a:p>
            <a:pPr eaLnBrk="0" hangingPunct="0"/>
            <a:r>
              <a:rPr lang="es-ES" sz="2400" b="1" dirty="0">
                <a:effectLst>
                  <a:glow rad="101600">
                    <a:srgbClr val="C00000">
                      <a:alpha val="60000"/>
                    </a:srgbClr>
                  </a:glow>
                  <a:outerShdw blurRad="38100" dist="38100" dir="2700000" algn="tl">
                    <a:srgbClr val="1F497D"/>
                  </a:outerShdw>
                </a:effectLst>
                <a:cs typeface="Times New Roman" pitchFamily="18" charset="0"/>
              </a:rPr>
              <a:t>Picos de Europa. </a:t>
            </a:r>
            <a:r>
              <a:rPr lang="es-ES" b="1" dirty="0">
                <a:effectLst>
                  <a:glow rad="101600">
                    <a:srgbClr val="C00000">
                      <a:alpha val="60000"/>
                    </a:srgbClr>
                  </a:glow>
                  <a:outerShdw blurRad="38100" dist="38100" dir="2700000" algn="tl">
                    <a:srgbClr val="1F497D"/>
                  </a:outerShdw>
                </a:effectLst>
                <a:cs typeface="Times New Roman" pitchFamily="18" charset="0"/>
              </a:rPr>
              <a:t>Los Picos de Europa se encuentran en la parte central de la cordillera cantábrica. Se trata del segundo Parque Nacional más visitado de España, después del </a:t>
            </a:r>
            <a:r>
              <a:rPr lang="es-ES" b="1" dirty="0" err="1">
                <a:effectLst>
                  <a:glow rad="101600">
                    <a:srgbClr val="C00000">
                      <a:alpha val="60000"/>
                    </a:srgbClr>
                  </a:glow>
                  <a:outerShdw blurRad="38100" dist="38100" dir="2700000" algn="tl">
                    <a:srgbClr val="1F497D"/>
                  </a:outerShdw>
                </a:effectLst>
                <a:cs typeface="Times New Roman" pitchFamily="18" charset="0"/>
              </a:rPr>
              <a:t>Téide,en</a:t>
            </a:r>
            <a:r>
              <a:rPr lang="es-ES" b="1" dirty="0">
                <a:effectLst>
                  <a:glow rad="101600">
                    <a:srgbClr val="C00000">
                      <a:alpha val="60000"/>
                    </a:srgbClr>
                  </a:glow>
                  <a:outerShdw blurRad="38100" dist="38100" dir="2700000" algn="tl">
                    <a:srgbClr val="1F497D"/>
                  </a:outerShdw>
                </a:effectLst>
                <a:cs typeface="Times New Roman" pitchFamily="18" charset="0"/>
              </a:rPr>
              <a:t> Tenerife. </a:t>
            </a:r>
          </a:p>
        </p:txBody>
      </p:sp>
    </p:spTree>
  </p:cSld>
  <p:clrMapOvr>
    <a:masterClrMapping/>
  </p:clrMapOvr>
  <mc:AlternateContent xmlns:mc="http://schemas.openxmlformats.org/markup-compatibility/2006">
    <mc:Choice xmlns:p14="http://schemas.microsoft.com/office/powerpoint/2010/main" Requires="p14">
      <p:transition spd="slow" p14:dur="2500" advTm="24000">
        <p14:vortex dir="d"/>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16" fill="hold" nodeType="withEffect">
                                  <p:stCondLst>
                                    <p:cond delay="0"/>
                                  </p:stCondLst>
                                  <p:childTnLst>
                                    <p:animEffect transition="out" filter="box(in)">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23" presetClass="exit" presetSubtype="544" fill="hold" nodeType="withEffect">
                                  <p:stCondLst>
                                    <p:cond delay="0"/>
                                  </p:stCondLst>
                                  <p:childTnLst>
                                    <p:anim calcmode="lin" valueType="num">
                                      <p:cBhvr>
                                        <p:cTn id="9" dur="3000"/>
                                        <p:tgtEl>
                                          <p:spTgt spid="5"/>
                                        </p:tgtEl>
                                        <p:attrNameLst>
                                          <p:attrName>ppt_w</p:attrName>
                                        </p:attrNameLst>
                                      </p:cBhvr>
                                      <p:tavLst>
                                        <p:tav tm="0">
                                          <p:val>
                                            <p:strVal val="ppt_w"/>
                                          </p:val>
                                        </p:tav>
                                        <p:tav tm="100000">
                                          <p:val>
                                            <p:fltVal val="0"/>
                                          </p:val>
                                        </p:tav>
                                      </p:tavLst>
                                    </p:anim>
                                    <p:anim calcmode="lin" valueType="num">
                                      <p:cBhvr>
                                        <p:cTn id="10" dur="3000"/>
                                        <p:tgtEl>
                                          <p:spTgt spid="5"/>
                                        </p:tgtEl>
                                        <p:attrNameLst>
                                          <p:attrName>ppt_h</p:attrName>
                                        </p:attrNameLst>
                                      </p:cBhvr>
                                      <p:tavLst>
                                        <p:tav tm="0">
                                          <p:val>
                                            <p:strVal val="ppt_h"/>
                                          </p:val>
                                        </p:tav>
                                        <p:tav tm="100000">
                                          <p:val>
                                            <p:fltVal val="0"/>
                                          </p:val>
                                        </p:tav>
                                      </p:tavLst>
                                    </p:anim>
                                    <p:anim calcmode="lin" valueType="num">
                                      <p:cBhvr>
                                        <p:cTn id="11" dur="3000"/>
                                        <p:tgtEl>
                                          <p:spTgt spid="5"/>
                                        </p:tgtEl>
                                        <p:attrNameLst>
                                          <p:attrName>ppt_x</p:attrName>
                                        </p:attrNameLst>
                                      </p:cBhvr>
                                      <p:tavLst>
                                        <p:tav tm="0">
                                          <p:val>
                                            <p:strVal val="ppt_x"/>
                                          </p:val>
                                        </p:tav>
                                        <p:tav tm="100000">
                                          <p:val>
                                            <p:fltVal val="0.5"/>
                                          </p:val>
                                        </p:tav>
                                      </p:tavLst>
                                    </p:anim>
                                    <p:anim calcmode="lin" valueType="num">
                                      <p:cBhvr>
                                        <p:cTn id="12" dur="3000"/>
                                        <p:tgtEl>
                                          <p:spTgt spid="5"/>
                                        </p:tgtEl>
                                        <p:attrNameLst>
                                          <p:attrName>ppt_y</p:attrName>
                                        </p:attrNameLst>
                                      </p:cBhvr>
                                      <p:tavLst>
                                        <p:tav tm="0">
                                          <p:val>
                                            <p:strVal val="ppt_y"/>
                                          </p:val>
                                        </p:tav>
                                        <p:tav tm="100000">
                                          <p:val>
                                            <p:fltVal val="0.5"/>
                                          </p:val>
                                        </p:tav>
                                      </p:tavLst>
                                    </p:anim>
                                    <p:set>
                                      <p:cBhvr>
                                        <p:cTn id="13" dur="1" fill="hold">
                                          <p:stCondLst>
                                            <p:cond delay="2999"/>
                                          </p:stCondLst>
                                        </p:cTn>
                                        <p:tgtEl>
                                          <p:spTgt spid="5"/>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strVal val="4/3*#ppt_w"/>
                                          </p:val>
                                        </p:tav>
                                        <p:tav tm="100000">
                                          <p:val>
                                            <p:strVal val="#ppt_w"/>
                                          </p:val>
                                        </p:tav>
                                      </p:tavLst>
                                    </p:anim>
                                    <p:anim calcmode="lin" valueType="num">
                                      <p:cBhvr>
                                        <p:cTn id="17" dur="3000" fill="hold"/>
                                        <p:tgtEl>
                                          <p:spTgt spid="4"/>
                                        </p:tgtEl>
                                        <p:attrNameLst>
                                          <p:attrName>ppt_h</p:attrName>
                                        </p:attrNameLst>
                                      </p:cBhvr>
                                      <p:tavLst>
                                        <p:tav tm="0">
                                          <p:val>
                                            <p:strVal val="4/3*#ppt_h"/>
                                          </p:val>
                                        </p:tav>
                                        <p:tav tm="100000">
                                          <p:val>
                                            <p:strVal val="#ppt_h"/>
                                          </p:val>
                                        </p:tav>
                                      </p:tavLst>
                                    </p:anim>
                                  </p:childTnLst>
                                </p:cTn>
                              </p:par>
                              <p:par>
                                <p:cTn id="18" presetID="21" presetClass="entr" presetSubtype="8"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wheel(8)">
                                      <p:cBhvr>
                                        <p:cTn id="20" dur="3000"/>
                                        <p:tgtEl>
                                          <p:spTgt spid="4"/>
                                        </p:tgtEl>
                                      </p:cBhvr>
                                    </p:animEffect>
                                  </p:childTnLst>
                                </p:cTn>
                              </p:par>
                            </p:childTnLst>
                          </p:cTn>
                        </p:par>
                        <p:par>
                          <p:cTn id="21" fill="hold">
                            <p:stCondLst>
                              <p:cond delay="3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26629"/>
                                        </p:tgtEl>
                                        <p:attrNameLst>
                                          <p:attrName>style.visibility</p:attrName>
                                        </p:attrNameLst>
                                      </p:cBhvr>
                                      <p:to>
                                        <p:strVal val="visible"/>
                                      </p:to>
                                    </p:set>
                                    <p:animEffect transition="in" filter="fade">
                                      <p:cBhvr>
                                        <p:cTn id="24" dur="1000"/>
                                        <p:tgtEl>
                                          <p:spTgt spid="26629"/>
                                        </p:tgtEl>
                                      </p:cBhvr>
                                    </p:animEffect>
                                    <p:anim calcmode="lin" valueType="num">
                                      <p:cBhvr>
                                        <p:cTn id="25" dur="1000" fill="hold"/>
                                        <p:tgtEl>
                                          <p:spTgt spid="26629"/>
                                        </p:tgtEl>
                                        <p:attrNameLst>
                                          <p:attrName>ppt_x</p:attrName>
                                        </p:attrNameLst>
                                      </p:cBhvr>
                                      <p:tavLst>
                                        <p:tav tm="0">
                                          <p:val>
                                            <p:strVal val="#ppt_x-.1"/>
                                          </p:val>
                                        </p:tav>
                                        <p:tav tm="100000">
                                          <p:val>
                                            <p:strVal val="#ppt_x"/>
                                          </p:val>
                                        </p:tav>
                                      </p:tavLst>
                                    </p:anim>
                                    <p:anim calcmode="lin" valueType="num">
                                      <p:cBhvr>
                                        <p:cTn id="26" dur="1000" fill="hold"/>
                                        <p:tgtEl>
                                          <p:spTgt spid="2662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9"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12).jpg"/>
          <p:cNvPicPr>
            <a:picLocks noChangeAspect="1"/>
          </p:cNvPicPr>
          <p:nvPr/>
        </p:nvPicPr>
        <p:blipFill>
          <a:blip r:embed="rId2"/>
          <a:srcRect/>
          <a:stretch>
            <a:fillRect/>
          </a:stretch>
        </p:blipFill>
        <p:spPr bwMode="auto">
          <a:xfrm>
            <a:off x="0" y="-279400"/>
            <a:ext cx="9144000" cy="5637213"/>
          </a:xfrm>
          <a:prstGeom prst="rect">
            <a:avLst/>
          </a:prstGeom>
          <a:noFill/>
          <a:ln w="9525">
            <a:noFill/>
            <a:miter lim="800000"/>
            <a:headEnd/>
            <a:tailEnd/>
          </a:ln>
        </p:spPr>
      </p:pic>
      <p:pic>
        <p:nvPicPr>
          <p:cNvPr id="5" name="4 Imagen" descr="0(12).jpg"/>
          <p:cNvPicPr>
            <a:picLocks noChangeAspect="1"/>
          </p:cNvPicPr>
          <p:nvPr/>
        </p:nvPicPr>
        <p:blipFill>
          <a:blip r:embed="rId2"/>
          <a:srcRect/>
          <a:stretch>
            <a:fillRect/>
          </a:stretch>
        </p:blipFill>
        <p:spPr bwMode="auto">
          <a:xfrm>
            <a:off x="0" y="-236538"/>
            <a:ext cx="9144000" cy="5594351"/>
          </a:xfrm>
          <a:prstGeom prst="rect">
            <a:avLst/>
          </a:prstGeom>
          <a:noFill/>
          <a:ln w="9525">
            <a:noFill/>
            <a:miter lim="800000"/>
            <a:headEnd/>
            <a:tailEnd/>
          </a:ln>
        </p:spPr>
      </p:pic>
      <p:sp>
        <p:nvSpPr>
          <p:cNvPr id="20485" name="Rectangle 5"/>
          <p:cNvSpPr>
            <a:spLocks noChangeArrowheads="1"/>
          </p:cNvSpPr>
          <p:nvPr/>
        </p:nvSpPr>
        <p:spPr bwMode="auto">
          <a:xfrm>
            <a:off x="539750" y="4127500"/>
            <a:ext cx="8172450" cy="1016000"/>
          </a:xfrm>
          <a:prstGeom prst="rect">
            <a:avLst/>
          </a:prstGeom>
          <a:noFill/>
          <a:ln w="9525">
            <a:noFill/>
            <a:miter lim="800000"/>
            <a:headEnd/>
            <a:tailEnd/>
          </a:ln>
          <a:effectLst/>
        </p:spPr>
        <p:txBody>
          <a:bodyPr anchor="ctr">
            <a:spAutoFit/>
          </a:bodyPr>
          <a:lstStyle/>
          <a:p>
            <a:pPr eaLnBrk="0" hangingPunct="0">
              <a:defRPr/>
            </a:pPr>
            <a:r>
              <a:rPr lang="es-ES" sz="2400" b="1" dirty="0">
                <a:effectLst>
                  <a:glow rad="101600">
                    <a:schemeClr val="accent2">
                      <a:satMod val="175000"/>
                      <a:alpha val="40000"/>
                    </a:schemeClr>
                  </a:glow>
                  <a:outerShdw blurRad="38100" dist="38100" dir="2700000" algn="tl">
                    <a:srgbClr val="000000">
                      <a:alpha val="43137"/>
                    </a:srgbClr>
                  </a:outerShdw>
                </a:effectLst>
                <a:latin typeface="Arial" pitchFamily="34" charset="0"/>
                <a:ea typeface="Times New Roman" pitchFamily="18" charset="0"/>
                <a:cs typeface="Arial" pitchFamily="34" charset="0"/>
              </a:rPr>
              <a:t>Lagos de Covadonga. </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ea typeface="Times New Roman" pitchFamily="18" charset="0"/>
                <a:cs typeface="Arial" pitchFamily="34" charset="0"/>
              </a:rPr>
              <a:t>Forman parte del Parque Nacional de los picos de Europa. Los dos lagos más grandes son el </a:t>
            </a:r>
            <a:r>
              <a:rPr lang="es-ES" b="1" dirty="0" err="1">
                <a:effectLst>
                  <a:glow rad="101600">
                    <a:schemeClr val="accent2">
                      <a:satMod val="175000"/>
                      <a:alpha val="40000"/>
                    </a:schemeClr>
                  </a:glow>
                  <a:outerShdw blurRad="38100" dist="38100" dir="2700000" algn="tl">
                    <a:srgbClr val="000000">
                      <a:alpha val="43137"/>
                    </a:srgbClr>
                  </a:outerShdw>
                </a:effectLst>
                <a:latin typeface="Arial" pitchFamily="34" charset="0"/>
                <a:ea typeface="Times New Roman" pitchFamily="18" charset="0"/>
                <a:cs typeface="Arial" pitchFamily="34" charset="0"/>
              </a:rPr>
              <a:t>Enol</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ea typeface="Times New Roman" pitchFamily="18" charset="0"/>
                <a:cs typeface="Arial" pitchFamily="34" charset="0"/>
              </a:rPr>
              <a:t> y el </a:t>
            </a:r>
            <a:r>
              <a:rPr lang="es-ES" b="1" dirty="0" err="1">
                <a:effectLst>
                  <a:glow rad="101600">
                    <a:schemeClr val="accent2">
                      <a:satMod val="175000"/>
                      <a:alpha val="40000"/>
                    </a:schemeClr>
                  </a:glow>
                  <a:outerShdw blurRad="38100" dist="38100" dir="2700000" algn="tl">
                    <a:srgbClr val="000000">
                      <a:alpha val="43137"/>
                    </a:srgbClr>
                  </a:outerShdw>
                </a:effectLst>
                <a:latin typeface="Arial" pitchFamily="34" charset="0"/>
                <a:ea typeface="Times New Roman" pitchFamily="18" charset="0"/>
                <a:cs typeface="Arial" pitchFamily="34" charset="0"/>
              </a:rPr>
              <a:t>Ercina</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ea typeface="Times New Roman" pitchFamily="18" charset="0"/>
                <a:cs typeface="Arial" pitchFamily="34" charset="0"/>
              </a:rPr>
              <a:t>. Una visita ineludible.</a:t>
            </a:r>
          </a:p>
        </p:txBody>
      </p:sp>
    </p:spTree>
  </p:cSld>
  <p:clrMapOvr>
    <a:masterClrMapping/>
  </p:clrMapOvr>
  <mc:AlternateContent xmlns:mc="http://schemas.openxmlformats.org/markup-compatibility/2006">
    <mc:Choice xmlns:p14="http://schemas.microsoft.com/office/powerpoint/2010/main" Requires="p14">
      <p:transition spd="slow" p14:dur="2500" advTm="21000">
        <p14:vortex dir="u"/>
      </p:transition>
    </mc:Choice>
    <mc:Fallback>
      <p:transition spd="slow"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13" presetClass="entr" presetSubtype="16"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plus(in)">
                                      <p:cBhvr>
                                        <p:cTn id="11" dur="3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4" presetClass="entr" presetSubtype="3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ox(out)">
                                      <p:cBhvr>
                                        <p:cTn id="18" dur="3000"/>
                                        <p:tgtEl>
                                          <p:spTgt spid="5"/>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20485"/>
                                        </p:tgtEl>
                                        <p:attrNameLst>
                                          <p:attrName>style.visibility</p:attrName>
                                        </p:attrNameLst>
                                      </p:cBhvr>
                                      <p:to>
                                        <p:strVal val="visible"/>
                                      </p:to>
                                    </p:set>
                                    <p:animEffect transition="in" filter="fade">
                                      <p:cBhvr>
                                        <p:cTn id="22" dur="1000"/>
                                        <p:tgtEl>
                                          <p:spTgt spid="20485"/>
                                        </p:tgtEl>
                                      </p:cBhvr>
                                    </p:animEffect>
                                    <p:anim calcmode="lin" valueType="num">
                                      <p:cBhvr>
                                        <p:cTn id="23" dur="1000" fill="hold"/>
                                        <p:tgtEl>
                                          <p:spTgt spid="20485"/>
                                        </p:tgtEl>
                                        <p:attrNameLst>
                                          <p:attrName>ppt_x</p:attrName>
                                        </p:attrNameLst>
                                      </p:cBhvr>
                                      <p:tavLst>
                                        <p:tav tm="0">
                                          <p:val>
                                            <p:strVal val="#ppt_x-.1"/>
                                          </p:val>
                                        </p:tav>
                                        <p:tav tm="100000">
                                          <p:val>
                                            <p:strVal val="#ppt_x"/>
                                          </p:val>
                                        </p:tav>
                                      </p:tavLst>
                                    </p:anim>
                                    <p:anim calcmode="lin" valueType="num">
                                      <p:cBhvr>
                                        <p:cTn id="24" dur="1000" fill="hold"/>
                                        <p:tgtEl>
                                          <p:spTgt spid="2048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5).jpg"/>
          <p:cNvPicPr>
            <a:picLocks noChangeAspect="1"/>
          </p:cNvPicPr>
          <p:nvPr/>
        </p:nvPicPr>
        <p:blipFill>
          <a:blip r:embed="rId2"/>
          <a:srcRect/>
          <a:stretch>
            <a:fillRect/>
          </a:stretch>
        </p:blipFill>
        <p:spPr bwMode="auto">
          <a:xfrm>
            <a:off x="0" y="0"/>
            <a:ext cx="9144000" cy="5143500"/>
          </a:xfrm>
          <a:prstGeom prst="rect">
            <a:avLst/>
          </a:prstGeom>
          <a:noFill/>
          <a:ln w="9525">
            <a:noFill/>
            <a:miter lim="800000"/>
            <a:headEnd/>
            <a:tailEnd/>
          </a:ln>
        </p:spPr>
      </p:pic>
      <p:pic>
        <p:nvPicPr>
          <p:cNvPr id="5" name="4 Imagen" descr="0(5).jpg"/>
          <p:cNvPicPr>
            <a:picLocks noChangeAspect="1"/>
          </p:cNvPicPr>
          <p:nvPr/>
        </p:nvPicPr>
        <p:blipFill>
          <a:blip r:embed="rId2"/>
          <a:srcRect/>
          <a:stretch>
            <a:fillRect/>
          </a:stretch>
        </p:blipFill>
        <p:spPr bwMode="auto">
          <a:xfrm>
            <a:off x="0" y="0"/>
            <a:ext cx="9144000" cy="5143500"/>
          </a:xfrm>
          <a:prstGeom prst="rect">
            <a:avLst/>
          </a:prstGeom>
          <a:noFill/>
          <a:ln w="9525">
            <a:noFill/>
            <a:miter lim="800000"/>
            <a:headEnd/>
            <a:tailEnd/>
          </a:ln>
        </p:spPr>
      </p:pic>
      <p:sp>
        <p:nvSpPr>
          <p:cNvPr id="21509" name="Rectangle 5"/>
          <p:cNvSpPr>
            <a:spLocks noChangeArrowheads="1"/>
          </p:cNvSpPr>
          <p:nvPr/>
        </p:nvSpPr>
        <p:spPr bwMode="auto">
          <a:xfrm>
            <a:off x="468313" y="3724275"/>
            <a:ext cx="8280400" cy="1293813"/>
          </a:xfrm>
          <a:prstGeom prst="rect">
            <a:avLst/>
          </a:prstGeom>
          <a:noFill/>
          <a:ln w="9525">
            <a:noFill/>
            <a:miter lim="800000"/>
            <a:headEnd/>
            <a:tailEnd/>
          </a:ln>
          <a:effectLst/>
        </p:spPr>
        <p:txBody>
          <a:bodyPr anchor="ctr">
            <a:spAutoFit/>
          </a:bodyPr>
          <a:lstStyle/>
          <a:p>
            <a:pPr eaLnBrk="0" hangingPunct="0"/>
            <a:r>
              <a:rPr lang="es-ES" sz="2400" b="1" dirty="0">
                <a:effectLst>
                  <a:glow rad="101600">
                    <a:srgbClr val="C00000">
                      <a:alpha val="60000"/>
                    </a:srgbClr>
                  </a:glow>
                  <a:outerShdw blurRad="38100" dist="38100" dir="2700000" algn="tl">
                    <a:srgbClr val="1F497D"/>
                  </a:outerShdw>
                </a:effectLst>
                <a:cs typeface="Times New Roman" pitchFamily="18" charset="0"/>
              </a:rPr>
              <a:t>Bufones de Arenillas. </a:t>
            </a:r>
            <a:r>
              <a:rPr lang="es-ES" b="1" dirty="0">
                <a:effectLst>
                  <a:glow rad="101600">
                    <a:srgbClr val="C00000">
                      <a:alpha val="60000"/>
                    </a:srgbClr>
                  </a:glow>
                  <a:outerShdw blurRad="38100" dist="38100" dir="2700000" algn="tl">
                    <a:srgbClr val="1F497D"/>
                  </a:outerShdw>
                </a:effectLst>
                <a:cs typeface="Times New Roman" pitchFamily="18" charset="0"/>
              </a:rPr>
              <a:t>Los bufones de Arenillas son grietas y chimeneas abiertas en las rocas del acantilado por donde sale impulsada el agua del mar. Las de Arenillas son las más grandes de la costa oriental y pueden alcanzar hasta los 40 metros de altura. </a:t>
            </a:r>
          </a:p>
        </p:txBody>
      </p:sp>
    </p:spTree>
  </p:cSld>
  <p:clrMapOvr>
    <a:masterClrMapping/>
  </p:clrMapOvr>
  <mc:AlternateContent xmlns:mc="http://schemas.openxmlformats.org/markup-compatibility/2006">
    <mc:Choice xmlns:p14="http://schemas.microsoft.com/office/powerpoint/2010/main" Requires="p14">
      <p:transition spd="slow" p14:dur="2000" advTm="30000">
        <p:wipe/>
      </p:transition>
    </mc:Choice>
    <mc:Fallback>
      <p:transition spd="slow" advTm="30000">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17" presetClass="entr" presetSubtype="1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3000" fill="hold"/>
                                        <p:tgtEl>
                                          <p:spTgt spid="4"/>
                                        </p:tgtEl>
                                        <p:attrNameLst>
                                          <p:attrName>ppt_w</p:attrName>
                                        </p:attrNameLst>
                                      </p:cBhvr>
                                      <p:tavLst>
                                        <p:tav tm="0">
                                          <p:val>
                                            <p:fltVal val="0"/>
                                          </p:val>
                                        </p:tav>
                                        <p:tav tm="100000">
                                          <p:val>
                                            <p:strVal val="#ppt_w"/>
                                          </p:val>
                                        </p:tav>
                                      </p:tavLst>
                                    </p:anim>
                                    <p:anim calcmode="lin" valueType="num">
                                      <p:cBhvr>
                                        <p:cTn id="12" dur="3000" fill="hold"/>
                                        <p:tgtEl>
                                          <p:spTgt spid="4"/>
                                        </p:tgtEl>
                                        <p:attrNameLst>
                                          <p:attrName>ppt_h</p:attrName>
                                        </p:attrNameLst>
                                      </p:cBhvr>
                                      <p:tavLst>
                                        <p:tav tm="0">
                                          <p:val>
                                            <p:strVal val="#ppt_h"/>
                                          </p:val>
                                        </p:tav>
                                        <p:tav tm="100000">
                                          <p:val>
                                            <p:strVal val="#ppt_h"/>
                                          </p:val>
                                        </p:tav>
                                      </p:tavLst>
                                    </p:anim>
                                  </p:childTnLst>
                                </p:cTn>
                              </p:par>
                              <p:par>
                                <p:cTn id="13" presetID="3" presetClass="entr" presetSubtype="5"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blinds(vertical)">
                                      <p:cBhvr>
                                        <p:cTn id="15" dur="3000"/>
                                        <p:tgtEl>
                                          <p:spTgt spid="4"/>
                                        </p:tgtEl>
                                      </p:cBhvr>
                                    </p:animEffect>
                                  </p:childTnLst>
                                </p:cTn>
                              </p:par>
                              <p:par>
                                <p:cTn id="16" presetID="23" presetClass="entr" presetSubtype="288"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3000" fill="hold"/>
                                        <p:tgtEl>
                                          <p:spTgt spid="5"/>
                                        </p:tgtEl>
                                        <p:attrNameLst>
                                          <p:attrName>ppt_w</p:attrName>
                                        </p:attrNameLst>
                                      </p:cBhvr>
                                      <p:tavLst>
                                        <p:tav tm="0">
                                          <p:val>
                                            <p:strVal val="4/3*#ppt_w"/>
                                          </p:val>
                                        </p:tav>
                                        <p:tav tm="100000">
                                          <p:val>
                                            <p:strVal val="#ppt_w"/>
                                          </p:val>
                                        </p:tav>
                                      </p:tavLst>
                                    </p:anim>
                                    <p:anim calcmode="lin" valueType="num">
                                      <p:cBhvr>
                                        <p:cTn id="19" dur="3000" fill="hold"/>
                                        <p:tgtEl>
                                          <p:spTgt spid="5"/>
                                        </p:tgtEl>
                                        <p:attrNameLst>
                                          <p:attrName>ppt_h</p:attrName>
                                        </p:attrNameLst>
                                      </p:cBhvr>
                                      <p:tavLst>
                                        <p:tav tm="0">
                                          <p:val>
                                            <p:strVal val="4/3*#ppt_h"/>
                                          </p:val>
                                        </p:tav>
                                        <p:tav tm="100000">
                                          <p:val>
                                            <p:strVal val="#ppt_h"/>
                                          </p:val>
                                        </p:tav>
                                      </p:tavLst>
                                    </p:anim>
                                  </p:childTnLst>
                                </p:cTn>
                              </p:par>
                              <p:par>
                                <p:cTn id="20" presetID="20" presetClass="entr" presetSubtype="0"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wedge">
                                      <p:cBhvr>
                                        <p:cTn id="22" dur="3000"/>
                                        <p:tgtEl>
                                          <p:spTgt spid="5"/>
                                        </p:tgtEl>
                                      </p:cBhvr>
                                    </p:animEffect>
                                  </p:childTnLst>
                                </p:cTn>
                              </p:par>
                            </p:childTnLst>
                          </p:cTn>
                        </p:par>
                        <p:par>
                          <p:cTn id="23" fill="hold">
                            <p:stCondLst>
                              <p:cond delay="3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21509"/>
                                        </p:tgtEl>
                                        <p:attrNameLst>
                                          <p:attrName>style.visibility</p:attrName>
                                        </p:attrNameLst>
                                      </p:cBhvr>
                                      <p:to>
                                        <p:strVal val="visible"/>
                                      </p:to>
                                    </p:set>
                                    <p:animEffect transition="in" filter="fade">
                                      <p:cBhvr>
                                        <p:cTn id="26" dur="1000"/>
                                        <p:tgtEl>
                                          <p:spTgt spid="21509"/>
                                        </p:tgtEl>
                                      </p:cBhvr>
                                    </p:animEffect>
                                    <p:anim calcmode="lin" valueType="num">
                                      <p:cBhvr>
                                        <p:cTn id="27" dur="1000" fill="hold"/>
                                        <p:tgtEl>
                                          <p:spTgt spid="21509"/>
                                        </p:tgtEl>
                                        <p:attrNameLst>
                                          <p:attrName>ppt_x</p:attrName>
                                        </p:attrNameLst>
                                      </p:cBhvr>
                                      <p:tavLst>
                                        <p:tav tm="0">
                                          <p:val>
                                            <p:strVal val="#ppt_x-.1"/>
                                          </p:val>
                                        </p:tav>
                                        <p:tav tm="100000">
                                          <p:val>
                                            <p:strVal val="#ppt_x"/>
                                          </p:val>
                                        </p:tav>
                                      </p:tavLst>
                                    </p:anim>
                                    <p:anim calcmode="lin" valueType="num">
                                      <p:cBhvr>
                                        <p:cTn id="28" dur="1000" fill="hold"/>
                                        <p:tgtEl>
                                          <p:spTgt spid="2150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9"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10).jpg"/>
          <p:cNvPicPr>
            <a:picLocks noChangeAspect="1"/>
          </p:cNvPicPr>
          <p:nvPr/>
        </p:nvPicPr>
        <p:blipFill>
          <a:blip r:embed="rId2"/>
          <a:srcRect/>
          <a:stretch>
            <a:fillRect/>
          </a:stretch>
        </p:blipFill>
        <p:spPr bwMode="auto">
          <a:xfrm>
            <a:off x="0" y="0"/>
            <a:ext cx="9144000" cy="5143500"/>
          </a:xfrm>
          <a:prstGeom prst="rect">
            <a:avLst/>
          </a:prstGeom>
          <a:noFill/>
          <a:ln w="9525">
            <a:noFill/>
            <a:miter lim="800000"/>
            <a:headEnd/>
            <a:tailEnd/>
          </a:ln>
        </p:spPr>
      </p:pic>
      <p:pic>
        <p:nvPicPr>
          <p:cNvPr id="5" name="4 Imagen" descr="0(10).jpg"/>
          <p:cNvPicPr>
            <a:picLocks noChangeAspect="1"/>
          </p:cNvPicPr>
          <p:nvPr/>
        </p:nvPicPr>
        <p:blipFill>
          <a:blip r:embed="rId2"/>
          <a:srcRect/>
          <a:stretch>
            <a:fillRect/>
          </a:stretch>
        </p:blipFill>
        <p:spPr bwMode="auto">
          <a:xfrm>
            <a:off x="0" y="0"/>
            <a:ext cx="9144000" cy="5143500"/>
          </a:xfrm>
          <a:prstGeom prst="rect">
            <a:avLst/>
          </a:prstGeom>
          <a:noFill/>
          <a:ln w="9525">
            <a:noFill/>
            <a:miter lim="800000"/>
            <a:headEnd/>
            <a:tailEnd/>
          </a:ln>
        </p:spPr>
      </p:pic>
      <p:pic>
        <p:nvPicPr>
          <p:cNvPr id="6" name="5 Imagen" descr="0(10).jpg"/>
          <p:cNvPicPr>
            <a:picLocks noChangeAspect="1"/>
          </p:cNvPicPr>
          <p:nvPr/>
        </p:nvPicPr>
        <p:blipFill>
          <a:blip r:embed="rId2"/>
          <a:srcRect/>
          <a:stretch>
            <a:fillRect/>
          </a:stretch>
        </p:blipFill>
        <p:spPr bwMode="auto">
          <a:xfrm>
            <a:off x="0" y="0"/>
            <a:ext cx="9144000" cy="5143500"/>
          </a:xfrm>
          <a:prstGeom prst="rect">
            <a:avLst/>
          </a:prstGeom>
          <a:noFill/>
          <a:ln w="9525">
            <a:noFill/>
            <a:miter lim="800000"/>
            <a:headEnd/>
            <a:tailEnd/>
          </a:ln>
        </p:spPr>
      </p:pic>
      <p:sp>
        <p:nvSpPr>
          <p:cNvPr id="22534" name="Rectangle 6"/>
          <p:cNvSpPr>
            <a:spLocks noChangeArrowheads="1"/>
          </p:cNvSpPr>
          <p:nvPr/>
        </p:nvSpPr>
        <p:spPr bwMode="auto">
          <a:xfrm>
            <a:off x="179388" y="3724275"/>
            <a:ext cx="8785225" cy="1292225"/>
          </a:xfrm>
          <a:prstGeom prst="rect">
            <a:avLst/>
          </a:prstGeom>
          <a:noFill/>
          <a:ln w="9525">
            <a:noFill/>
            <a:miter lim="800000"/>
            <a:headEnd/>
            <a:tailEnd/>
          </a:ln>
          <a:effectLst/>
        </p:spPr>
        <p:txBody>
          <a:bodyPr anchor="ctr">
            <a:spAutoFit/>
          </a:bodyPr>
          <a:lstStyle/>
          <a:p>
            <a:pPr eaLnBrk="0" hangingPunct="0">
              <a:defRPr/>
            </a:pPr>
            <a:r>
              <a:rPr lang="es-ES" sz="2400" b="1" dirty="0">
                <a:effectLst>
                  <a:glow rad="101600">
                    <a:schemeClr val="accent2">
                      <a:satMod val="175000"/>
                      <a:alpha val="40000"/>
                    </a:schemeClr>
                  </a:glow>
                  <a:outerShdw blurRad="38100" dist="38100" dir="2700000" algn="tl">
                    <a:srgbClr val="000000">
                      <a:alpha val="43137"/>
                    </a:srgbClr>
                  </a:outerShdw>
                </a:effectLst>
                <a:latin typeface="Arial" pitchFamily="34" charset="0"/>
                <a:ea typeface="Times New Roman" pitchFamily="18" charset="0"/>
                <a:cs typeface="Arial" pitchFamily="34" charset="0"/>
              </a:rPr>
              <a:t>Acantilados de Muros de Nalón. </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ea typeface="Times New Roman" pitchFamily="18" charset="0"/>
                <a:cs typeface="Arial" pitchFamily="34" charset="0"/>
              </a:rPr>
              <a:t>Una de las principales características de  Asturias son los numerosos acantilados que salpican su costa. Uno de los más bonitos son los que se encuentran en Muros de Nalón, cerca de </a:t>
            </a:r>
            <a:r>
              <a:rPr lang="es-ES" b="1" dirty="0" err="1">
                <a:effectLst>
                  <a:glow rad="101600">
                    <a:schemeClr val="accent2">
                      <a:satMod val="175000"/>
                      <a:alpha val="40000"/>
                    </a:schemeClr>
                  </a:glow>
                  <a:outerShdw blurRad="38100" dist="38100" dir="2700000" algn="tl">
                    <a:srgbClr val="000000">
                      <a:alpha val="43137"/>
                    </a:srgbClr>
                  </a:outerShdw>
                </a:effectLst>
                <a:latin typeface="Arial" pitchFamily="34" charset="0"/>
                <a:ea typeface="Times New Roman" pitchFamily="18" charset="0"/>
                <a:cs typeface="Arial" pitchFamily="34" charset="0"/>
              </a:rPr>
              <a:t>Cudillero</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ea typeface="Times New Roman" pitchFamily="18" charset="0"/>
                <a:cs typeface="Arial" pitchFamily="34" charset="0"/>
              </a:rPr>
              <a:t>.</a:t>
            </a:r>
          </a:p>
        </p:txBody>
      </p:sp>
    </p:spTree>
  </p:cSld>
  <p:clrMapOvr>
    <a:masterClrMapping/>
  </p:clrMapOvr>
  <mc:AlternateContent xmlns:mc="http://schemas.openxmlformats.org/markup-compatibility/2006">
    <mc:Choice xmlns:p14="http://schemas.microsoft.com/office/powerpoint/2010/main" Requires="p14">
      <p:transition spd="slow" p14:dur="2000" advTm="26000">
        <p:wipe dir="r"/>
      </p:transition>
    </mc:Choice>
    <mc:Fallback>
      <p:transition spd="slow" advTm="26000">
        <p:wipe dir="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13" presetClass="entr" presetSubtype="16"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plus(in)">
                                      <p:cBhvr>
                                        <p:cTn id="11" dur="3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16" presetClass="entr" presetSubtype="37"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arn(outVertical)">
                                      <p:cBhvr>
                                        <p:cTn id="18" dur="3000"/>
                                        <p:tgtEl>
                                          <p:spTgt spid="5"/>
                                        </p:tgtEl>
                                      </p:cBhvr>
                                    </p:animEffect>
                                  </p:childTnLst>
                                </p:cTn>
                              </p:par>
                              <p:par>
                                <p:cTn id="19" presetID="23" presetClass="entr" presetSubtype="28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3000" fill="hold"/>
                                        <p:tgtEl>
                                          <p:spTgt spid="6"/>
                                        </p:tgtEl>
                                        <p:attrNameLst>
                                          <p:attrName>ppt_w</p:attrName>
                                        </p:attrNameLst>
                                      </p:cBhvr>
                                      <p:tavLst>
                                        <p:tav tm="0">
                                          <p:val>
                                            <p:strVal val="4/3*#ppt_w"/>
                                          </p:val>
                                        </p:tav>
                                        <p:tav tm="100000">
                                          <p:val>
                                            <p:strVal val="#ppt_w"/>
                                          </p:val>
                                        </p:tav>
                                      </p:tavLst>
                                    </p:anim>
                                    <p:anim calcmode="lin" valueType="num">
                                      <p:cBhvr>
                                        <p:cTn id="22" dur="3000" fill="hold"/>
                                        <p:tgtEl>
                                          <p:spTgt spid="6"/>
                                        </p:tgtEl>
                                        <p:attrNameLst>
                                          <p:attrName>ppt_h</p:attrName>
                                        </p:attrNameLst>
                                      </p:cBhvr>
                                      <p:tavLst>
                                        <p:tav tm="0">
                                          <p:val>
                                            <p:strVal val="4/3*#ppt_h"/>
                                          </p:val>
                                        </p:tav>
                                        <p:tav tm="100000">
                                          <p:val>
                                            <p:strVal val="#ppt_h"/>
                                          </p:val>
                                        </p:tav>
                                      </p:tavLst>
                                    </p:anim>
                                  </p:childTnLst>
                                </p:cTn>
                              </p:par>
                              <p:par>
                                <p:cTn id="23" presetID="8" presetClass="entr" presetSubtype="32"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diamond(out)">
                                      <p:cBhvr>
                                        <p:cTn id="25" dur="3000"/>
                                        <p:tgtEl>
                                          <p:spTgt spid="6"/>
                                        </p:tgtEl>
                                      </p:cBhvr>
                                    </p:animEffect>
                                  </p:childTnLst>
                                </p:cTn>
                              </p:par>
                            </p:childTnLst>
                          </p:cTn>
                        </p:par>
                        <p:par>
                          <p:cTn id="26" fill="hold">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22534"/>
                                        </p:tgtEl>
                                        <p:attrNameLst>
                                          <p:attrName>style.visibility</p:attrName>
                                        </p:attrNameLst>
                                      </p:cBhvr>
                                      <p:to>
                                        <p:strVal val="visible"/>
                                      </p:to>
                                    </p:set>
                                    <p:animEffect transition="in" filter="fade">
                                      <p:cBhvr>
                                        <p:cTn id="29" dur="1000"/>
                                        <p:tgtEl>
                                          <p:spTgt spid="22534"/>
                                        </p:tgtEl>
                                      </p:cBhvr>
                                    </p:animEffect>
                                    <p:anim calcmode="lin" valueType="num">
                                      <p:cBhvr>
                                        <p:cTn id="30" dur="1000" fill="hold"/>
                                        <p:tgtEl>
                                          <p:spTgt spid="22534"/>
                                        </p:tgtEl>
                                        <p:attrNameLst>
                                          <p:attrName>ppt_x</p:attrName>
                                        </p:attrNameLst>
                                      </p:cBhvr>
                                      <p:tavLst>
                                        <p:tav tm="0">
                                          <p:val>
                                            <p:strVal val="#ppt_x-.1"/>
                                          </p:val>
                                        </p:tav>
                                        <p:tav tm="100000">
                                          <p:val>
                                            <p:strVal val="#ppt_x"/>
                                          </p:val>
                                        </p:tav>
                                      </p:tavLst>
                                    </p:anim>
                                    <p:anim calcmode="lin" valueType="num">
                                      <p:cBhvr>
                                        <p:cTn id="31" dur="1000" fill="hold"/>
                                        <p:tgtEl>
                                          <p:spTgt spid="2253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30).jpg"/>
          <p:cNvPicPr>
            <a:picLocks noChangeAspect="1"/>
          </p:cNvPicPr>
          <p:nvPr/>
        </p:nvPicPr>
        <p:blipFill>
          <a:blip r:embed="rId2"/>
          <a:srcRect/>
          <a:stretch>
            <a:fillRect/>
          </a:stretch>
        </p:blipFill>
        <p:spPr bwMode="auto">
          <a:xfrm>
            <a:off x="0" y="0"/>
            <a:ext cx="9144000" cy="5143500"/>
          </a:xfrm>
          <a:prstGeom prst="rect">
            <a:avLst/>
          </a:prstGeom>
          <a:noFill/>
          <a:ln w="9525">
            <a:noFill/>
            <a:miter lim="800000"/>
            <a:headEnd/>
            <a:tailEnd/>
          </a:ln>
        </p:spPr>
      </p:pic>
      <p:pic>
        <p:nvPicPr>
          <p:cNvPr id="6" name="5 Imagen" descr="0(30).jpg"/>
          <p:cNvPicPr>
            <a:picLocks noChangeAspect="1"/>
          </p:cNvPicPr>
          <p:nvPr/>
        </p:nvPicPr>
        <p:blipFill>
          <a:blip r:embed="rId2"/>
          <a:srcRect/>
          <a:stretch>
            <a:fillRect/>
          </a:stretch>
        </p:blipFill>
        <p:spPr bwMode="auto">
          <a:xfrm>
            <a:off x="0" y="0"/>
            <a:ext cx="9144000" cy="5119688"/>
          </a:xfrm>
          <a:prstGeom prst="rect">
            <a:avLst/>
          </a:prstGeom>
          <a:noFill/>
          <a:ln w="9525">
            <a:noFill/>
            <a:miter lim="800000"/>
            <a:headEnd/>
            <a:tailEnd/>
          </a:ln>
        </p:spPr>
      </p:pic>
      <p:sp>
        <p:nvSpPr>
          <p:cNvPr id="5" name="4 CuadroTexto"/>
          <p:cNvSpPr txBox="1"/>
          <p:nvPr/>
        </p:nvSpPr>
        <p:spPr>
          <a:xfrm>
            <a:off x="323850" y="3851275"/>
            <a:ext cx="8642350" cy="1292225"/>
          </a:xfrm>
          <a:prstGeom prst="rect">
            <a:avLst/>
          </a:prstGeom>
          <a:noFill/>
        </p:spPr>
        <p:txBody>
          <a:bodyPr>
            <a:spAutoFit/>
          </a:bodyPr>
          <a:lstStyle/>
          <a:p>
            <a:r>
              <a:rPr lang="es-ES" sz="2400" b="1" dirty="0">
                <a:effectLst>
                  <a:glow rad="101600">
                    <a:srgbClr val="C00000">
                      <a:alpha val="60000"/>
                    </a:srgbClr>
                  </a:glow>
                  <a:outerShdw blurRad="38100" dist="38100" dir="2700000" algn="tl">
                    <a:srgbClr val="1F497D"/>
                  </a:outerShdw>
                </a:effectLst>
              </a:rPr>
              <a:t>Pico </a:t>
            </a:r>
            <a:r>
              <a:rPr lang="es-ES" sz="2400" b="1" dirty="0" err="1">
                <a:effectLst>
                  <a:glow rad="101600">
                    <a:srgbClr val="C00000">
                      <a:alpha val="60000"/>
                    </a:srgbClr>
                  </a:glow>
                  <a:outerShdw blurRad="38100" dist="38100" dir="2700000" algn="tl">
                    <a:srgbClr val="1F497D"/>
                  </a:outerShdw>
                </a:effectLst>
              </a:rPr>
              <a:t>Caldoveiro</a:t>
            </a:r>
            <a:r>
              <a:rPr lang="es-ES" sz="2400" b="1" dirty="0">
                <a:effectLst>
                  <a:glow rad="101600">
                    <a:srgbClr val="C00000">
                      <a:alpha val="60000"/>
                    </a:srgbClr>
                  </a:glow>
                  <a:outerShdw blurRad="38100" dist="38100" dir="2700000" algn="tl">
                    <a:srgbClr val="1F497D"/>
                  </a:outerShdw>
                </a:effectLst>
              </a:rPr>
              <a:t>, </a:t>
            </a:r>
            <a:r>
              <a:rPr lang="es-ES" sz="2400" b="1" dirty="0" err="1">
                <a:effectLst>
                  <a:glow rad="101600">
                    <a:srgbClr val="C00000">
                      <a:alpha val="60000"/>
                    </a:srgbClr>
                  </a:glow>
                  <a:outerShdw blurRad="38100" dist="38100" dir="2700000" algn="tl">
                    <a:srgbClr val="1F497D"/>
                  </a:outerShdw>
                </a:effectLst>
              </a:rPr>
              <a:t>Teverga</a:t>
            </a:r>
            <a:r>
              <a:rPr lang="es-ES" sz="2400" b="1" dirty="0">
                <a:effectLst>
                  <a:glow rad="101600">
                    <a:srgbClr val="C00000">
                      <a:alpha val="60000"/>
                    </a:srgbClr>
                  </a:glow>
                  <a:outerShdw blurRad="38100" dist="38100" dir="2700000" algn="tl">
                    <a:srgbClr val="1F497D"/>
                  </a:outerShdw>
                </a:effectLst>
              </a:rPr>
              <a:t>. </a:t>
            </a:r>
            <a:r>
              <a:rPr lang="es-ES" b="1" dirty="0">
                <a:effectLst>
                  <a:glow rad="101600">
                    <a:srgbClr val="C00000">
                      <a:alpha val="60000"/>
                    </a:srgbClr>
                  </a:glow>
                  <a:outerShdw blurRad="38100" dist="38100" dir="2700000" algn="tl">
                    <a:srgbClr val="1F497D"/>
                  </a:outerShdw>
                </a:effectLst>
              </a:rPr>
              <a:t>Catalogada como Paisaje Protegido de Asturias, el pico </a:t>
            </a:r>
            <a:r>
              <a:rPr lang="es-ES" b="1" dirty="0" err="1">
                <a:effectLst>
                  <a:glow rad="101600">
                    <a:srgbClr val="C00000">
                      <a:alpha val="60000"/>
                    </a:srgbClr>
                  </a:glow>
                  <a:outerShdw blurRad="38100" dist="38100" dir="2700000" algn="tl">
                    <a:srgbClr val="1F497D"/>
                  </a:outerShdw>
                </a:effectLst>
              </a:rPr>
              <a:t>Caldoveiro</a:t>
            </a:r>
            <a:r>
              <a:rPr lang="es-ES" b="1" dirty="0">
                <a:effectLst>
                  <a:glow rad="101600">
                    <a:srgbClr val="C00000">
                      <a:alpha val="60000"/>
                    </a:srgbClr>
                  </a:glow>
                  <a:outerShdw blurRad="38100" dist="38100" dir="2700000" algn="tl">
                    <a:srgbClr val="1F497D"/>
                  </a:outerShdw>
                </a:effectLst>
              </a:rPr>
              <a:t> es una sierra interior donde se encuentran los monumentos naturales de Puertos de </a:t>
            </a:r>
            <a:r>
              <a:rPr lang="es-ES" b="1" dirty="0" err="1">
                <a:effectLst>
                  <a:glow rad="101600">
                    <a:srgbClr val="C00000">
                      <a:alpha val="60000"/>
                    </a:srgbClr>
                  </a:glow>
                  <a:outerShdw blurRad="38100" dist="38100" dir="2700000" algn="tl">
                    <a:srgbClr val="1F497D"/>
                  </a:outerShdw>
                </a:effectLst>
              </a:rPr>
              <a:t>Marabio</a:t>
            </a:r>
            <a:r>
              <a:rPr lang="es-ES" b="1" dirty="0">
                <a:effectLst>
                  <a:glow rad="101600">
                    <a:srgbClr val="C00000">
                      <a:alpha val="60000"/>
                    </a:srgbClr>
                  </a:glow>
                  <a:outerShdw blurRad="38100" dist="38100" dir="2700000" algn="tl">
                    <a:srgbClr val="1F497D"/>
                  </a:outerShdw>
                </a:effectLst>
              </a:rPr>
              <a:t> y el Parque Natural de Peña </a:t>
            </a:r>
            <a:r>
              <a:rPr lang="es-ES" b="1" dirty="0" err="1">
                <a:effectLst>
                  <a:glow rad="101600">
                    <a:srgbClr val="C00000">
                      <a:alpha val="60000"/>
                    </a:srgbClr>
                  </a:glow>
                  <a:outerShdw blurRad="38100" dist="38100" dir="2700000" algn="tl">
                    <a:srgbClr val="1F497D"/>
                  </a:outerShdw>
                </a:effectLst>
              </a:rPr>
              <a:t>Ubiña</a:t>
            </a:r>
            <a:r>
              <a:rPr lang="es-ES" b="1" dirty="0">
                <a:effectLst>
                  <a:glow rad="101600">
                    <a:srgbClr val="C00000">
                      <a:alpha val="60000"/>
                    </a:srgbClr>
                  </a:glow>
                  <a:outerShdw blurRad="38100" dist="38100" dir="2700000" algn="tl">
                    <a:srgbClr val="1F497D"/>
                  </a:outerShdw>
                </a:effectLst>
              </a:rPr>
              <a:t>.  </a:t>
            </a:r>
          </a:p>
        </p:txBody>
      </p:sp>
    </p:spTree>
  </p:cSld>
  <p:clrMapOvr>
    <a:masterClrMapping/>
  </p:clrMapOvr>
  <mc:AlternateContent xmlns:mc="http://schemas.openxmlformats.org/markup-compatibility/2006">
    <mc:Choice xmlns:p14="http://schemas.microsoft.com/office/powerpoint/2010/main" Requires="p14">
      <p:transition spd="slow" p14:dur="2000" advTm="26000">
        <p:wipe dir="u"/>
      </p:transition>
    </mc:Choice>
    <mc:Fallback>
      <p:transition spd="slow" advTm="26000">
        <p:wipe dir="u"/>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10" fill="hold" nodeType="withEffect">
                                  <p:stCondLst>
                                    <p:cond delay="0"/>
                                  </p:stCondLst>
                                  <p:childTnLst>
                                    <p:animEffect transition="out" filter="checkerboard(across)">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20"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edge">
                                      <p:cBhvr>
                                        <p:cTn id="10" dur="3000"/>
                                        <p:tgtEl>
                                          <p:spTgt spid="4"/>
                                        </p:tgtEl>
                                      </p:cBhvr>
                                    </p:animEffect>
                                  </p:childTnLst>
                                </p:cTn>
                              </p:par>
                            </p:childTnLst>
                          </p:cTn>
                        </p:par>
                        <p:par>
                          <p:cTn id="11" fill="hold">
                            <p:stCondLst>
                              <p:cond delay="3000"/>
                            </p:stCondLst>
                            <p:childTnLst>
                              <p:par>
                                <p:cTn id="12" presetID="40" presetClass="entr" presetSubtype="0" fill="hold" grpId="0" nodeType="afterEffect">
                                  <p:stCondLst>
                                    <p:cond delay="0"/>
                                  </p:stCondLst>
                                  <p:iterate type="lt">
                                    <p:tmPct val="10000"/>
                                  </p:iterate>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1"/>
                                          </p:val>
                                        </p:tav>
                                        <p:tav tm="100000">
                                          <p:val>
                                            <p:strVal val="#ppt_x"/>
                                          </p:val>
                                        </p:tav>
                                      </p:tavLst>
                                    </p:anim>
                                    <p:anim calcmode="lin" valueType="num">
                                      <p:cBhvr>
                                        <p:cTn id="1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15).jpg"/>
          <p:cNvPicPr>
            <a:picLocks noChangeAspect="1"/>
          </p:cNvPicPr>
          <p:nvPr/>
        </p:nvPicPr>
        <p:blipFill>
          <a:blip r:embed="rId2"/>
          <a:srcRect/>
          <a:stretch>
            <a:fillRect/>
          </a:stretch>
        </p:blipFill>
        <p:spPr bwMode="auto">
          <a:xfrm>
            <a:off x="0" y="4763"/>
            <a:ext cx="9144000" cy="5138737"/>
          </a:xfrm>
          <a:prstGeom prst="rect">
            <a:avLst/>
          </a:prstGeom>
          <a:noFill/>
          <a:ln w="9525">
            <a:noFill/>
            <a:miter lim="800000"/>
            <a:headEnd/>
            <a:tailEnd/>
          </a:ln>
        </p:spPr>
      </p:pic>
      <p:pic>
        <p:nvPicPr>
          <p:cNvPr id="5" name="4 Imagen" descr="0(15).jpg"/>
          <p:cNvPicPr>
            <a:picLocks noChangeAspect="1"/>
          </p:cNvPicPr>
          <p:nvPr/>
        </p:nvPicPr>
        <p:blipFill>
          <a:blip r:embed="rId2"/>
          <a:srcRect/>
          <a:stretch>
            <a:fillRect/>
          </a:stretch>
        </p:blipFill>
        <p:spPr bwMode="auto">
          <a:xfrm>
            <a:off x="0" y="0"/>
            <a:ext cx="9144000" cy="5143500"/>
          </a:xfrm>
          <a:prstGeom prst="rect">
            <a:avLst/>
          </a:prstGeom>
          <a:noFill/>
          <a:ln w="9525">
            <a:noFill/>
            <a:miter lim="800000"/>
            <a:headEnd/>
            <a:tailEnd/>
          </a:ln>
        </p:spPr>
      </p:pic>
      <p:sp>
        <p:nvSpPr>
          <p:cNvPr id="25605" name="Rectangle 5"/>
          <p:cNvSpPr>
            <a:spLocks noChangeArrowheads="1"/>
          </p:cNvSpPr>
          <p:nvPr/>
        </p:nvSpPr>
        <p:spPr bwMode="auto">
          <a:xfrm>
            <a:off x="323850" y="3827463"/>
            <a:ext cx="8424863" cy="1292225"/>
          </a:xfrm>
          <a:prstGeom prst="rect">
            <a:avLst/>
          </a:prstGeom>
          <a:noFill/>
          <a:ln w="9525">
            <a:noFill/>
            <a:miter lim="800000"/>
            <a:headEnd/>
            <a:tailEnd/>
          </a:ln>
          <a:effectLst/>
        </p:spPr>
        <p:txBody>
          <a:bodyPr anchor="ctr">
            <a:spAutoFit/>
          </a:bodyPr>
          <a:lstStyle/>
          <a:p>
            <a:pPr eaLnBrk="0" hangingPunct="0"/>
            <a:r>
              <a:rPr lang="es-ES" sz="2400" b="1" dirty="0">
                <a:effectLst>
                  <a:glow rad="101600">
                    <a:srgbClr val="C00000">
                      <a:alpha val="60000"/>
                    </a:srgbClr>
                  </a:glow>
                  <a:outerShdw blurRad="38100" dist="38100" dir="2700000" algn="tl">
                    <a:srgbClr val="1F497D"/>
                  </a:outerShdw>
                </a:effectLst>
                <a:cs typeface="Times New Roman" pitchFamily="18" charset="0"/>
              </a:rPr>
              <a:t>Playa de </a:t>
            </a:r>
            <a:r>
              <a:rPr lang="es-ES" sz="2400" b="1" dirty="0" err="1">
                <a:effectLst>
                  <a:glow rad="101600">
                    <a:srgbClr val="C00000">
                      <a:alpha val="60000"/>
                    </a:srgbClr>
                  </a:glow>
                  <a:outerShdw blurRad="38100" dist="38100" dir="2700000" algn="tl">
                    <a:srgbClr val="1F497D"/>
                  </a:outerShdw>
                </a:effectLst>
                <a:cs typeface="Times New Roman" pitchFamily="18" charset="0"/>
              </a:rPr>
              <a:t>Gulpiyuri</a:t>
            </a:r>
            <a:r>
              <a:rPr lang="es-ES" sz="2400" b="1" dirty="0">
                <a:effectLst>
                  <a:glow rad="101600">
                    <a:srgbClr val="C00000">
                      <a:alpha val="60000"/>
                    </a:srgbClr>
                  </a:glow>
                  <a:outerShdw blurRad="38100" dist="38100" dir="2700000" algn="tl">
                    <a:srgbClr val="1F497D"/>
                  </a:outerShdw>
                </a:effectLst>
                <a:cs typeface="Times New Roman" pitchFamily="18" charset="0"/>
              </a:rPr>
              <a:t>. </a:t>
            </a:r>
            <a:r>
              <a:rPr lang="es-ES" b="1" dirty="0">
                <a:effectLst>
                  <a:glow rad="101600">
                    <a:srgbClr val="C00000">
                      <a:alpha val="60000"/>
                    </a:srgbClr>
                  </a:glow>
                  <a:outerShdw blurRad="38100" dist="38100" dir="2700000" algn="tl">
                    <a:srgbClr val="1F497D"/>
                  </a:outerShdw>
                </a:effectLst>
                <a:cs typeface="Times New Roman" pitchFamily="18" charset="0"/>
              </a:rPr>
              <a:t>Es una de las playas más conocidas de Asturias por su peculiar morfología. El agua entra por las aperturas que existen en las rocas haciendo que cuando sube la marea se forme una pequeña playa, mientras que cuando baja solo quede arena. </a:t>
            </a:r>
          </a:p>
        </p:txBody>
      </p:sp>
    </p:spTree>
  </p:cSld>
  <p:clrMapOvr>
    <a:masterClrMapping/>
  </p:clrMapOvr>
  <mc:AlternateContent xmlns:mc="http://schemas.openxmlformats.org/markup-compatibility/2006">
    <mc:Choice xmlns:p14="http://schemas.microsoft.com/office/powerpoint/2010/main" Requires="p14">
      <p:transition spd="slow" p14:dur="2000" advTm="30000">
        <p:wipe dir="d"/>
      </p:transition>
    </mc:Choice>
    <mc:Fallback>
      <p:transition spd="slow" advTm="30000">
        <p:wipe di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16" presetClass="entr" presetSubtype="37"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outVertical)">
                                      <p:cBhvr>
                                        <p:cTn id="11" dur="3000"/>
                                        <p:tgtEl>
                                          <p:spTgt spid="4"/>
                                        </p:tgtEl>
                                      </p:cBhvr>
                                    </p:animEffect>
                                  </p:childTnLst>
                                </p:cTn>
                              </p:par>
                              <p:par>
                                <p:cTn id="12" presetID="16" presetClass="entr" presetSubtype="26"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barn(inHorizontal)">
                                      <p:cBhvr>
                                        <p:cTn id="14" dur="3000"/>
                                        <p:tgtEl>
                                          <p:spTgt spid="5"/>
                                        </p:tgtEl>
                                      </p:cBhvr>
                                    </p:animEffect>
                                  </p:childTnLst>
                                </p:cTn>
                              </p:par>
                              <p:par>
                                <p:cTn id="15" presetID="4" presetClass="entr" presetSubtype="16"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box(in)">
                                      <p:cBhvr>
                                        <p:cTn id="17" dur="3000"/>
                                        <p:tgtEl>
                                          <p:spTgt spid="5"/>
                                        </p:tgtEl>
                                      </p:cBhvr>
                                    </p:animEffect>
                                  </p:childTnLst>
                                </p:cTn>
                              </p:par>
                            </p:childTnLst>
                          </p:cTn>
                        </p:par>
                        <p:par>
                          <p:cTn id="18" fill="hold">
                            <p:stCondLst>
                              <p:cond delay="3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25605"/>
                                        </p:tgtEl>
                                        <p:attrNameLst>
                                          <p:attrName>style.visibility</p:attrName>
                                        </p:attrNameLst>
                                      </p:cBhvr>
                                      <p:to>
                                        <p:strVal val="visible"/>
                                      </p:to>
                                    </p:set>
                                    <p:animEffect transition="in" filter="fade">
                                      <p:cBhvr>
                                        <p:cTn id="21" dur="1000"/>
                                        <p:tgtEl>
                                          <p:spTgt spid="25605"/>
                                        </p:tgtEl>
                                      </p:cBhvr>
                                    </p:animEffect>
                                    <p:anim calcmode="lin" valueType="num">
                                      <p:cBhvr>
                                        <p:cTn id="22" dur="1000" fill="hold"/>
                                        <p:tgtEl>
                                          <p:spTgt spid="25605"/>
                                        </p:tgtEl>
                                        <p:attrNameLst>
                                          <p:attrName>ppt_x</p:attrName>
                                        </p:attrNameLst>
                                      </p:cBhvr>
                                      <p:tavLst>
                                        <p:tav tm="0">
                                          <p:val>
                                            <p:strVal val="#ppt_x-.1"/>
                                          </p:val>
                                        </p:tav>
                                        <p:tav tm="100000">
                                          <p:val>
                                            <p:strVal val="#ppt_x"/>
                                          </p:val>
                                        </p:tav>
                                      </p:tavLst>
                                    </p:anim>
                                    <p:anim calcmode="lin" valueType="num">
                                      <p:cBhvr>
                                        <p:cTn id="23" dur="1000" fill="hold"/>
                                        <p:tgtEl>
                                          <p:spTgt spid="2560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17).jpg"/>
          <p:cNvPicPr>
            <a:picLocks noChangeAspect="1"/>
          </p:cNvPicPr>
          <p:nvPr/>
        </p:nvPicPr>
        <p:blipFill>
          <a:blip r:embed="rId2"/>
          <a:srcRect/>
          <a:stretch>
            <a:fillRect/>
          </a:stretch>
        </p:blipFill>
        <p:spPr bwMode="auto">
          <a:xfrm>
            <a:off x="0" y="0"/>
            <a:ext cx="9144000" cy="5143500"/>
          </a:xfrm>
          <a:prstGeom prst="rect">
            <a:avLst/>
          </a:prstGeom>
          <a:noFill/>
          <a:ln w="9525">
            <a:noFill/>
            <a:miter lim="800000"/>
            <a:headEnd/>
            <a:tailEnd/>
          </a:ln>
        </p:spPr>
      </p:pic>
      <p:pic>
        <p:nvPicPr>
          <p:cNvPr id="6" name="5 Imagen" descr="0(17).jpg"/>
          <p:cNvPicPr>
            <a:picLocks noChangeAspect="1"/>
          </p:cNvPicPr>
          <p:nvPr/>
        </p:nvPicPr>
        <p:blipFill>
          <a:blip r:embed="rId2"/>
          <a:srcRect/>
          <a:stretch>
            <a:fillRect/>
          </a:stretch>
        </p:blipFill>
        <p:spPr bwMode="auto">
          <a:xfrm>
            <a:off x="0" y="0"/>
            <a:ext cx="9144000" cy="5143500"/>
          </a:xfrm>
          <a:prstGeom prst="rect">
            <a:avLst/>
          </a:prstGeom>
          <a:noFill/>
          <a:ln w="9525">
            <a:noFill/>
            <a:miter lim="800000"/>
            <a:headEnd/>
            <a:tailEnd/>
          </a:ln>
        </p:spPr>
      </p:pic>
      <p:sp>
        <p:nvSpPr>
          <p:cNvPr id="5" name="4 CuadroTexto"/>
          <p:cNvSpPr txBox="1"/>
          <p:nvPr/>
        </p:nvSpPr>
        <p:spPr>
          <a:xfrm>
            <a:off x="611188" y="4645025"/>
            <a:ext cx="7848600" cy="369888"/>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Paisajes híbridos de mar y montaña, de verdes praderas y arena fina.</a:t>
            </a:r>
          </a:p>
        </p:txBody>
      </p:sp>
    </p:spTree>
  </p:cSld>
  <p:clrMapOvr>
    <a:masterClrMapping/>
  </p:clrMapOvr>
  <mc:AlternateContent xmlns:mc="http://schemas.openxmlformats.org/markup-compatibility/2006">
    <mc:Choice xmlns:p14="http://schemas.microsoft.com/office/powerpoint/2010/main" Requires="p14">
      <p:transition spd="slow" p14:dur="2000" advTm="14000">
        <p:cover/>
      </p:transition>
    </mc:Choice>
    <mc:Fallback>
      <p:transition spd="slow" advTm="14000">
        <p:cov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32" fill="hold" nodeType="withEffect">
                                  <p:stCondLst>
                                    <p:cond delay="0"/>
                                  </p:stCondLst>
                                  <p:childTnLst>
                                    <p:anim calcmode="lin" valueType="num">
                                      <p:cBhvr>
                                        <p:cTn id="6" dur="3000"/>
                                        <p:tgtEl>
                                          <p:spTgt spid="6"/>
                                        </p:tgtEl>
                                        <p:attrNameLst>
                                          <p:attrName>ppt_w</p:attrName>
                                        </p:attrNameLst>
                                      </p:cBhvr>
                                      <p:tavLst>
                                        <p:tav tm="0">
                                          <p:val>
                                            <p:strVal val="ppt_w"/>
                                          </p:val>
                                        </p:tav>
                                        <p:tav tm="100000">
                                          <p:val>
                                            <p:fltVal val="0"/>
                                          </p:val>
                                        </p:tav>
                                      </p:tavLst>
                                    </p:anim>
                                    <p:anim calcmode="lin" valueType="num">
                                      <p:cBhvr>
                                        <p:cTn id="7" dur="3000"/>
                                        <p:tgtEl>
                                          <p:spTgt spid="6"/>
                                        </p:tgtEl>
                                        <p:attrNameLst>
                                          <p:attrName>ppt_h</p:attrName>
                                        </p:attrNameLst>
                                      </p:cBhvr>
                                      <p:tavLst>
                                        <p:tav tm="0">
                                          <p:val>
                                            <p:strVal val="ppt_h"/>
                                          </p:val>
                                        </p:tav>
                                        <p:tav tm="100000">
                                          <p:val>
                                            <p:fltVal val="0"/>
                                          </p:val>
                                        </p:tav>
                                      </p:tavLst>
                                    </p:anim>
                                    <p:set>
                                      <p:cBhvr>
                                        <p:cTn id="8" dur="1" fill="hold">
                                          <p:stCondLst>
                                            <p:cond delay="2999"/>
                                          </p:stCondLst>
                                        </p:cTn>
                                        <p:tgtEl>
                                          <p:spTgt spid="6"/>
                                        </p:tgtEl>
                                        <p:attrNameLst>
                                          <p:attrName>style.visibility</p:attrName>
                                        </p:attrNameLst>
                                      </p:cBhvr>
                                      <p:to>
                                        <p:strVal val="hidden"/>
                                      </p:to>
                                    </p:set>
                                  </p:childTnLst>
                                </p:cTn>
                              </p:par>
                              <p:par>
                                <p:cTn id="9" presetID="4" presetClass="exit" presetSubtype="16" fill="hold" nodeType="withEffect">
                                  <p:stCondLst>
                                    <p:cond delay="0"/>
                                  </p:stCondLst>
                                  <p:childTnLst>
                                    <p:animEffect transition="out" filter="box(in)">
                                      <p:cBhvr>
                                        <p:cTn id="10" dur="3000"/>
                                        <p:tgtEl>
                                          <p:spTgt spid="6"/>
                                        </p:tgtEl>
                                      </p:cBhvr>
                                    </p:animEffect>
                                    <p:set>
                                      <p:cBhvr>
                                        <p:cTn id="11" dur="1" fill="hold">
                                          <p:stCondLst>
                                            <p:cond delay="2999"/>
                                          </p:stCondLst>
                                        </p:cTn>
                                        <p:tgtEl>
                                          <p:spTgt spid="6"/>
                                        </p:tgtEl>
                                        <p:attrNameLst>
                                          <p:attrName>style.visibility</p:attrName>
                                        </p:attrNameLst>
                                      </p:cBhvr>
                                      <p:to>
                                        <p:strVal val="hidden"/>
                                      </p:to>
                                    </p:set>
                                  </p:childTnLst>
                                </p:cTn>
                              </p:par>
                              <p:par>
                                <p:cTn id="12" presetID="35" presetClass="exit" presetSubtype="0" fill="hold" nodeType="withEffect">
                                  <p:stCondLst>
                                    <p:cond delay="0"/>
                                  </p:stCondLst>
                                  <p:childTnLst>
                                    <p:animEffect transition="out" filter="fade">
                                      <p:cBhvr>
                                        <p:cTn id="13" dur="3000"/>
                                        <p:tgtEl>
                                          <p:spTgt spid="6"/>
                                        </p:tgtEl>
                                      </p:cBhvr>
                                    </p:animEffect>
                                    <p:anim calcmode="lin" valueType="num">
                                      <p:cBhvr>
                                        <p:cTn id="14" dur="3000"/>
                                        <p:tgtEl>
                                          <p:spTgt spid="6"/>
                                        </p:tgtEl>
                                        <p:attrNameLst>
                                          <p:attrName>style.rotation</p:attrName>
                                        </p:attrNameLst>
                                      </p:cBhvr>
                                      <p:tavLst>
                                        <p:tav tm="0">
                                          <p:val>
                                            <p:fltVal val="0"/>
                                          </p:val>
                                        </p:tav>
                                        <p:tav tm="100000">
                                          <p:val>
                                            <p:fltVal val="720"/>
                                          </p:val>
                                        </p:tav>
                                      </p:tavLst>
                                    </p:anim>
                                    <p:anim calcmode="lin" valueType="num">
                                      <p:cBhvr>
                                        <p:cTn id="15" dur="3000"/>
                                        <p:tgtEl>
                                          <p:spTgt spid="6"/>
                                        </p:tgtEl>
                                        <p:attrNameLst>
                                          <p:attrName>ppt_h</p:attrName>
                                        </p:attrNameLst>
                                      </p:cBhvr>
                                      <p:tavLst>
                                        <p:tav tm="0">
                                          <p:val>
                                            <p:strVal val="ppt_h"/>
                                          </p:val>
                                        </p:tav>
                                        <p:tav tm="100000">
                                          <p:val>
                                            <p:fltVal val="0"/>
                                          </p:val>
                                        </p:tav>
                                      </p:tavLst>
                                    </p:anim>
                                    <p:anim calcmode="lin" valueType="num">
                                      <p:cBhvr>
                                        <p:cTn id="16" dur="3000"/>
                                        <p:tgtEl>
                                          <p:spTgt spid="6"/>
                                        </p:tgtEl>
                                        <p:attrNameLst>
                                          <p:attrName>ppt_w</p:attrName>
                                        </p:attrNameLst>
                                      </p:cBhvr>
                                      <p:tavLst>
                                        <p:tav tm="0">
                                          <p:val>
                                            <p:strVal val="ppt_w"/>
                                          </p:val>
                                        </p:tav>
                                        <p:tav tm="100000">
                                          <p:val>
                                            <p:fltVal val="0"/>
                                          </p:val>
                                        </p:tav>
                                      </p:tavLst>
                                    </p:anim>
                                    <p:set>
                                      <p:cBhvr>
                                        <p:cTn id="17" dur="1" fill="hold">
                                          <p:stCondLst>
                                            <p:cond delay="2999"/>
                                          </p:stCondLst>
                                        </p:cTn>
                                        <p:tgtEl>
                                          <p:spTgt spid="6"/>
                                        </p:tgtEl>
                                        <p:attrNameLst>
                                          <p:attrName>style.visibility</p:attrName>
                                        </p:attrNameLst>
                                      </p:cBhvr>
                                      <p:to>
                                        <p:strVal val="hidden"/>
                                      </p:to>
                                    </p:set>
                                  </p:childTnLst>
                                </p:cTn>
                              </p:par>
                              <p:par>
                                <p:cTn id="18" presetID="23" presetClass="entr" presetSubtype="528"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3000" fill="hold"/>
                                        <p:tgtEl>
                                          <p:spTgt spid="4"/>
                                        </p:tgtEl>
                                        <p:attrNameLst>
                                          <p:attrName>ppt_w</p:attrName>
                                        </p:attrNameLst>
                                      </p:cBhvr>
                                      <p:tavLst>
                                        <p:tav tm="0">
                                          <p:val>
                                            <p:fltVal val="0"/>
                                          </p:val>
                                        </p:tav>
                                        <p:tav tm="100000">
                                          <p:val>
                                            <p:strVal val="#ppt_w"/>
                                          </p:val>
                                        </p:tav>
                                      </p:tavLst>
                                    </p:anim>
                                    <p:anim calcmode="lin" valueType="num">
                                      <p:cBhvr>
                                        <p:cTn id="21" dur="3000" fill="hold"/>
                                        <p:tgtEl>
                                          <p:spTgt spid="4"/>
                                        </p:tgtEl>
                                        <p:attrNameLst>
                                          <p:attrName>ppt_h</p:attrName>
                                        </p:attrNameLst>
                                      </p:cBhvr>
                                      <p:tavLst>
                                        <p:tav tm="0">
                                          <p:val>
                                            <p:fltVal val="0"/>
                                          </p:val>
                                        </p:tav>
                                        <p:tav tm="100000">
                                          <p:val>
                                            <p:strVal val="#ppt_h"/>
                                          </p:val>
                                        </p:tav>
                                      </p:tavLst>
                                    </p:anim>
                                    <p:anim calcmode="lin" valueType="num">
                                      <p:cBhvr>
                                        <p:cTn id="22" dur="3000" fill="hold"/>
                                        <p:tgtEl>
                                          <p:spTgt spid="4"/>
                                        </p:tgtEl>
                                        <p:attrNameLst>
                                          <p:attrName>ppt_x</p:attrName>
                                        </p:attrNameLst>
                                      </p:cBhvr>
                                      <p:tavLst>
                                        <p:tav tm="0">
                                          <p:val>
                                            <p:fltVal val="0.5"/>
                                          </p:val>
                                        </p:tav>
                                        <p:tav tm="100000">
                                          <p:val>
                                            <p:strVal val="#ppt_x"/>
                                          </p:val>
                                        </p:tav>
                                      </p:tavLst>
                                    </p:anim>
                                    <p:anim calcmode="lin" valueType="num">
                                      <p:cBhvr>
                                        <p:cTn id="23" dur="3000" fill="hold"/>
                                        <p:tgtEl>
                                          <p:spTgt spid="4"/>
                                        </p:tgtEl>
                                        <p:attrNameLst>
                                          <p:attrName>ppt_y</p:attrName>
                                        </p:attrNameLst>
                                      </p:cBhvr>
                                      <p:tavLst>
                                        <p:tav tm="0">
                                          <p:val>
                                            <p:fltVal val="0.5"/>
                                          </p:val>
                                        </p:tav>
                                        <p:tav tm="100000">
                                          <p:val>
                                            <p:strVal val="#ppt_y"/>
                                          </p:val>
                                        </p:tav>
                                      </p:tavLst>
                                    </p:anim>
                                  </p:childTnLst>
                                </p:cTn>
                              </p:par>
                              <p:par>
                                <p:cTn id="24" presetID="16" presetClass="entr" presetSubtype="37" fill="hold" nodeType="with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barn(outVertical)">
                                      <p:cBhvr>
                                        <p:cTn id="26" dur="3000"/>
                                        <p:tgtEl>
                                          <p:spTgt spid="4"/>
                                        </p:tgtEl>
                                      </p:cBhvr>
                                    </p:animEffect>
                                  </p:childTnLst>
                                </p:cTn>
                              </p:par>
                              <p:par>
                                <p:cTn id="27" presetID="35" presetClass="entr" presetSubtype="0"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fade">
                                      <p:cBhvr>
                                        <p:cTn id="29" dur="3000"/>
                                        <p:tgtEl>
                                          <p:spTgt spid="4"/>
                                        </p:tgtEl>
                                      </p:cBhvr>
                                    </p:animEffect>
                                    <p:anim calcmode="lin" valueType="num">
                                      <p:cBhvr>
                                        <p:cTn id="30" dur="3000" fill="hold"/>
                                        <p:tgtEl>
                                          <p:spTgt spid="4"/>
                                        </p:tgtEl>
                                        <p:attrNameLst>
                                          <p:attrName>style.rotation</p:attrName>
                                        </p:attrNameLst>
                                      </p:cBhvr>
                                      <p:tavLst>
                                        <p:tav tm="0">
                                          <p:val>
                                            <p:fltVal val="720"/>
                                          </p:val>
                                        </p:tav>
                                        <p:tav tm="100000">
                                          <p:val>
                                            <p:fltVal val="0"/>
                                          </p:val>
                                        </p:tav>
                                      </p:tavLst>
                                    </p:anim>
                                    <p:anim calcmode="lin" valueType="num">
                                      <p:cBhvr>
                                        <p:cTn id="31" dur="3000" fill="hold"/>
                                        <p:tgtEl>
                                          <p:spTgt spid="4"/>
                                        </p:tgtEl>
                                        <p:attrNameLst>
                                          <p:attrName>ppt_h</p:attrName>
                                        </p:attrNameLst>
                                      </p:cBhvr>
                                      <p:tavLst>
                                        <p:tav tm="0">
                                          <p:val>
                                            <p:fltVal val="0"/>
                                          </p:val>
                                        </p:tav>
                                        <p:tav tm="100000">
                                          <p:val>
                                            <p:strVal val="#ppt_h"/>
                                          </p:val>
                                        </p:tav>
                                      </p:tavLst>
                                    </p:anim>
                                    <p:anim calcmode="lin" valueType="num">
                                      <p:cBhvr>
                                        <p:cTn id="32" dur="3000" fill="hold"/>
                                        <p:tgtEl>
                                          <p:spTgt spid="4"/>
                                        </p:tgtEl>
                                        <p:attrNameLst>
                                          <p:attrName>ppt_w</p:attrName>
                                        </p:attrNameLst>
                                      </p:cBhvr>
                                      <p:tavLst>
                                        <p:tav tm="0">
                                          <p:val>
                                            <p:fltVal val="0"/>
                                          </p:val>
                                        </p:tav>
                                        <p:tav tm="100000">
                                          <p:val>
                                            <p:strVal val="#ppt_w"/>
                                          </p:val>
                                        </p:tav>
                                      </p:tavLst>
                                    </p:anim>
                                  </p:childTnLst>
                                </p:cTn>
                              </p:par>
                            </p:childTnLst>
                          </p:cTn>
                        </p:par>
                        <p:par>
                          <p:cTn id="33" fill="hold">
                            <p:stCondLst>
                              <p:cond delay="3000"/>
                            </p:stCondLst>
                            <p:childTnLst>
                              <p:par>
                                <p:cTn id="34" presetID="40" presetClass="entr" presetSubtype="0" fill="hold" grpId="0" nodeType="afterEffect">
                                  <p:stCondLst>
                                    <p:cond delay="0"/>
                                  </p:stCondLst>
                                  <p:iterate type="lt">
                                    <p:tmPct val="10000"/>
                                  </p:iterate>
                                  <p:childTnLst>
                                    <p:set>
                                      <p:cBhvr>
                                        <p:cTn id="35" dur="1" fill="hold">
                                          <p:stCondLst>
                                            <p:cond delay="0"/>
                                          </p:stCondLst>
                                        </p:cTn>
                                        <p:tgtEl>
                                          <p:spTgt spid="5"/>
                                        </p:tgtEl>
                                        <p:attrNameLst>
                                          <p:attrName>style.visibility</p:attrName>
                                        </p:attrNameLst>
                                      </p:cBhvr>
                                      <p:to>
                                        <p:strVal val="visible"/>
                                      </p:to>
                                    </p:set>
                                    <p:animEffect transition="in" filter="fade">
                                      <p:cBhvr>
                                        <p:cTn id="36" dur="1000"/>
                                        <p:tgtEl>
                                          <p:spTgt spid="5"/>
                                        </p:tgtEl>
                                      </p:cBhvr>
                                    </p:animEffect>
                                    <p:anim calcmode="lin" valueType="num">
                                      <p:cBhvr>
                                        <p:cTn id="37" dur="1000" fill="hold"/>
                                        <p:tgtEl>
                                          <p:spTgt spid="5"/>
                                        </p:tgtEl>
                                        <p:attrNameLst>
                                          <p:attrName>ppt_x</p:attrName>
                                        </p:attrNameLst>
                                      </p:cBhvr>
                                      <p:tavLst>
                                        <p:tav tm="0">
                                          <p:val>
                                            <p:strVal val="#ppt_x-.1"/>
                                          </p:val>
                                        </p:tav>
                                        <p:tav tm="100000">
                                          <p:val>
                                            <p:strVal val="#ppt_x"/>
                                          </p:val>
                                        </p:tav>
                                      </p:tavLst>
                                    </p:anim>
                                    <p:anim calcmode="lin" valueType="num">
                                      <p:cBhvr>
                                        <p:cTn id="38"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20).jpg"/>
          <p:cNvPicPr>
            <a:picLocks noChangeAspect="1"/>
          </p:cNvPicPr>
          <p:nvPr/>
        </p:nvPicPr>
        <p:blipFill>
          <a:blip r:embed="rId2"/>
          <a:srcRect/>
          <a:stretch>
            <a:fillRect/>
          </a:stretch>
        </p:blipFill>
        <p:spPr bwMode="auto">
          <a:xfrm>
            <a:off x="0" y="0"/>
            <a:ext cx="9144000" cy="5143500"/>
          </a:xfrm>
          <a:prstGeom prst="rect">
            <a:avLst/>
          </a:prstGeom>
          <a:noFill/>
          <a:ln w="9525">
            <a:noFill/>
            <a:miter lim="800000"/>
            <a:headEnd/>
            <a:tailEnd/>
          </a:ln>
        </p:spPr>
      </p:pic>
      <p:pic>
        <p:nvPicPr>
          <p:cNvPr id="5" name="4 Imagen" descr="0(20).jpg"/>
          <p:cNvPicPr>
            <a:picLocks noChangeAspect="1"/>
          </p:cNvPicPr>
          <p:nvPr/>
        </p:nvPicPr>
        <p:blipFill>
          <a:blip r:embed="rId2"/>
          <a:srcRect r="50000"/>
          <a:stretch>
            <a:fillRect/>
          </a:stretch>
        </p:blipFill>
        <p:spPr bwMode="auto">
          <a:xfrm>
            <a:off x="0" y="0"/>
            <a:ext cx="4572000" cy="5143500"/>
          </a:xfrm>
          <a:prstGeom prst="rect">
            <a:avLst/>
          </a:prstGeom>
          <a:noFill/>
          <a:ln w="9525">
            <a:noFill/>
            <a:miter lim="800000"/>
            <a:headEnd/>
            <a:tailEnd/>
          </a:ln>
        </p:spPr>
      </p:pic>
      <p:pic>
        <p:nvPicPr>
          <p:cNvPr id="6" name="5 Imagen" descr="0(20).jpg"/>
          <p:cNvPicPr>
            <a:picLocks noChangeAspect="1"/>
          </p:cNvPicPr>
          <p:nvPr/>
        </p:nvPicPr>
        <p:blipFill>
          <a:blip r:embed="rId2"/>
          <a:srcRect l="50000"/>
          <a:stretch>
            <a:fillRect/>
          </a:stretch>
        </p:blipFill>
        <p:spPr bwMode="auto">
          <a:xfrm>
            <a:off x="4572000" y="0"/>
            <a:ext cx="4572000" cy="5143500"/>
          </a:xfrm>
          <a:prstGeom prst="rect">
            <a:avLst/>
          </a:prstGeom>
          <a:noFill/>
          <a:ln w="9525">
            <a:noFill/>
            <a:miter lim="800000"/>
            <a:headEnd/>
            <a:tailEnd/>
          </a:ln>
        </p:spPr>
      </p:pic>
      <p:sp>
        <p:nvSpPr>
          <p:cNvPr id="29702" name="Rectangle 6"/>
          <p:cNvSpPr>
            <a:spLocks noChangeArrowheads="1"/>
          </p:cNvSpPr>
          <p:nvPr/>
        </p:nvSpPr>
        <p:spPr bwMode="auto">
          <a:xfrm>
            <a:off x="395288" y="4371975"/>
            <a:ext cx="8569325" cy="647700"/>
          </a:xfrm>
          <a:prstGeom prst="rect">
            <a:avLst/>
          </a:prstGeom>
          <a:noFill/>
          <a:ln w="9525">
            <a:noFill/>
            <a:miter lim="800000"/>
            <a:headEnd/>
            <a:tailEnd/>
          </a:ln>
          <a:effectLst/>
        </p:spPr>
        <p:txBody>
          <a:bodyPr anchor="ctr">
            <a:spAutoFit/>
          </a:bodyPr>
          <a:lstStyle/>
          <a:p>
            <a:pPr eaLnBrk="0" hangingPunct="0">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ea typeface="Times New Roman" pitchFamily="18" charset="0"/>
                <a:cs typeface="Arial" pitchFamily="34" charset="0"/>
              </a:rPr>
              <a:t>Paisajes de montaña, el hábitat ideal para cualquier amante de la naturaleza. </a:t>
            </a:r>
          </a:p>
          <a:p>
            <a:pPr eaLnBrk="0" hangingPunct="0">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ea typeface="Times New Roman" pitchFamily="18" charset="0"/>
                <a:cs typeface="Arial" pitchFamily="34" charset="0"/>
              </a:rPr>
              <a:t>Lugares perfectos donde detenerse y pararse a pensar.</a:t>
            </a:r>
          </a:p>
        </p:txBody>
      </p:sp>
    </p:spTree>
  </p:cSld>
  <p:clrMapOvr>
    <a:masterClrMapping/>
  </p:clrMapOvr>
  <mc:AlternateContent xmlns:mc="http://schemas.openxmlformats.org/markup-compatibility/2006">
    <mc:Choice xmlns:p14="http://schemas.microsoft.com/office/powerpoint/2010/main" Requires="p14">
      <p:transition spd="slow" p14:dur="2000" advTm="19000">
        <p:cover dir="r"/>
      </p:transition>
    </mc:Choice>
    <mc:Fallback>
      <p:transition spd="slow" advTm="19000">
        <p:cover dir="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3000"/>
                                        <p:tgtEl>
                                          <p:spTgt spid="5"/>
                                        </p:tgtEl>
                                        <p:attrNameLst>
                                          <p:attrName>ppt_x</p:attrName>
                                        </p:attrNameLst>
                                      </p:cBhvr>
                                      <p:tavLst>
                                        <p:tav tm="0">
                                          <p:val>
                                            <p:strVal val="ppt_x"/>
                                          </p:val>
                                        </p:tav>
                                        <p:tav tm="100000">
                                          <p:val>
                                            <p:strVal val="ppt_x-ppt_w/2"/>
                                          </p:val>
                                        </p:tav>
                                      </p:tavLst>
                                    </p:anim>
                                    <p:anim calcmode="lin" valueType="num">
                                      <p:cBhvr>
                                        <p:cTn id="7" dur="3000"/>
                                        <p:tgtEl>
                                          <p:spTgt spid="5"/>
                                        </p:tgtEl>
                                        <p:attrNameLst>
                                          <p:attrName>ppt_y</p:attrName>
                                        </p:attrNameLst>
                                      </p:cBhvr>
                                      <p:tavLst>
                                        <p:tav tm="0">
                                          <p:val>
                                            <p:strVal val="ppt_y"/>
                                          </p:val>
                                        </p:tav>
                                        <p:tav tm="100000">
                                          <p:val>
                                            <p:strVal val="ppt_y"/>
                                          </p:val>
                                        </p:tav>
                                      </p:tavLst>
                                    </p:anim>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strVal val="ppt_h"/>
                                          </p:val>
                                        </p:tav>
                                      </p:tavLst>
                                    </p:anim>
                                    <p:set>
                                      <p:cBhvr>
                                        <p:cTn id="10" dur="1" fill="hold">
                                          <p:stCondLst>
                                            <p:cond delay="2999"/>
                                          </p:stCondLst>
                                        </p:cTn>
                                        <p:tgtEl>
                                          <p:spTgt spid="5"/>
                                        </p:tgtEl>
                                        <p:attrNameLst>
                                          <p:attrName>style.visibility</p:attrName>
                                        </p:attrNameLst>
                                      </p:cBhvr>
                                      <p:to>
                                        <p:strVal val="hidden"/>
                                      </p:to>
                                    </p:set>
                                  </p:childTnLst>
                                </p:cTn>
                              </p:par>
                              <p:par>
                                <p:cTn id="11" presetID="17" presetClass="exit" presetSubtype="2" fill="hold" nodeType="withEffect">
                                  <p:stCondLst>
                                    <p:cond delay="0"/>
                                  </p:stCondLst>
                                  <p:childTnLst>
                                    <p:anim calcmode="lin" valueType="num">
                                      <p:cBhvr>
                                        <p:cTn id="12" dur="3000"/>
                                        <p:tgtEl>
                                          <p:spTgt spid="6"/>
                                        </p:tgtEl>
                                        <p:attrNameLst>
                                          <p:attrName>ppt_x</p:attrName>
                                        </p:attrNameLst>
                                      </p:cBhvr>
                                      <p:tavLst>
                                        <p:tav tm="0">
                                          <p:val>
                                            <p:strVal val="ppt_x"/>
                                          </p:val>
                                        </p:tav>
                                        <p:tav tm="100000">
                                          <p:val>
                                            <p:strVal val="ppt_x+ppt_w/2"/>
                                          </p:val>
                                        </p:tav>
                                      </p:tavLst>
                                    </p:anim>
                                    <p:anim calcmode="lin" valueType="num">
                                      <p:cBhvr>
                                        <p:cTn id="13" dur="3000"/>
                                        <p:tgtEl>
                                          <p:spTgt spid="6"/>
                                        </p:tgtEl>
                                        <p:attrNameLst>
                                          <p:attrName>ppt_y</p:attrName>
                                        </p:attrNameLst>
                                      </p:cBhvr>
                                      <p:tavLst>
                                        <p:tav tm="0">
                                          <p:val>
                                            <p:strVal val="ppt_y"/>
                                          </p:val>
                                        </p:tav>
                                        <p:tav tm="100000">
                                          <p:val>
                                            <p:strVal val="ppt_y"/>
                                          </p:val>
                                        </p:tav>
                                      </p:tavLst>
                                    </p:anim>
                                    <p:anim calcmode="lin" valueType="num">
                                      <p:cBhvr>
                                        <p:cTn id="14" dur="3000"/>
                                        <p:tgtEl>
                                          <p:spTgt spid="6"/>
                                        </p:tgtEl>
                                        <p:attrNameLst>
                                          <p:attrName>ppt_w</p:attrName>
                                        </p:attrNameLst>
                                      </p:cBhvr>
                                      <p:tavLst>
                                        <p:tav tm="0">
                                          <p:val>
                                            <p:strVal val="ppt_w"/>
                                          </p:val>
                                        </p:tav>
                                        <p:tav tm="100000">
                                          <p:val>
                                            <p:fltVal val="0"/>
                                          </p:val>
                                        </p:tav>
                                      </p:tavLst>
                                    </p:anim>
                                    <p:anim calcmode="lin" valueType="num">
                                      <p:cBhvr>
                                        <p:cTn id="15" dur="3000"/>
                                        <p:tgtEl>
                                          <p:spTgt spid="6"/>
                                        </p:tgtEl>
                                        <p:attrNameLst>
                                          <p:attrName>ppt_h</p:attrName>
                                        </p:attrNameLst>
                                      </p:cBhvr>
                                      <p:tavLst>
                                        <p:tav tm="0">
                                          <p:val>
                                            <p:strVal val="ppt_h"/>
                                          </p:val>
                                        </p:tav>
                                        <p:tav tm="100000">
                                          <p:val>
                                            <p:strVal val="ppt_h"/>
                                          </p:val>
                                        </p:tav>
                                      </p:tavLst>
                                    </p:anim>
                                    <p:set>
                                      <p:cBhvr>
                                        <p:cTn id="16" dur="1" fill="hold">
                                          <p:stCondLst>
                                            <p:cond delay="2999"/>
                                          </p:stCondLst>
                                        </p:cTn>
                                        <p:tgtEl>
                                          <p:spTgt spid="6"/>
                                        </p:tgtEl>
                                        <p:attrNameLst>
                                          <p:attrName>style.visibility</p:attrName>
                                        </p:attrNameLst>
                                      </p:cBhvr>
                                      <p:to>
                                        <p:strVal val="hidden"/>
                                      </p:to>
                                    </p:set>
                                  </p:childTnLst>
                                </p:cTn>
                              </p:par>
                              <p:par>
                                <p:cTn id="17" presetID="17" presetClass="entr" presetSubtype="10"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3000" fill="hold"/>
                                        <p:tgtEl>
                                          <p:spTgt spid="4"/>
                                        </p:tgtEl>
                                        <p:attrNameLst>
                                          <p:attrName>ppt_w</p:attrName>
                                        </p:attrNameLst>
                                      </p:cBhvr>
                                      <p:tavLst>
                                        <p:tav tm="0">
                                          <p:val>
                                            <p:fltVal val="0"/>
                                          </p:val>
                                        </p:tav>
                                        <p:tav tm="100000">
                                          <p:val>
                                            <p:strVal val="#ppt_w"/>
                                          </p:val>
                                        </p:tav>
                                      </p:tavLst>
                                    </p:anim>
                                    <p:anim calcmode="lin" valueType="num">
                                      <p:cBhvr>
                                        <p:cTn id="20" dur="3000" fill="hold"/>
                                        <p:tgtEl>
                                          <p:spTgt spid="4"/>
                                        </p:tgtEl>
                                        <p:attrNameLst>
                                          <p:attrName>ppt_h</p:attrName>
                                        </p:attrNameLst>
                                      </p:cBhvr>
                                      <p:tavLst>
                                        <p:tav tm="0">
                                          <p:val>
                                            <p:strVal val="#ppt_h"/>
                                          </p:val>
                                        </p:tav>
                                        <p:tav tm="100000">
                                          <p:val>
                                            <p:strVal val="#ppt_h"/>
                                          </p:val>
                                        </p:tav>
                                      </p:tavLst>
                                    </p:anim>
                                  </p:childTnLst>
                                </p:cTn>
                              </p:par>
                              <p:par>
                                <p:cTn id="21" presetID="4" presetClass="entr" presetSubtype="32"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box(out)">
                                      <p:cBhvr>
                                        <p:cTn id="23" dur="3000"/>
                                        <p:tgtEl>
                                          <p:spTgt spid="4"/>
                                        </p:tgtEl>
                                      </p:cBhvr>
                                    </p:animEffect>
                                  </p:childTnLst>
                                </p:cTn>
                              </p:par>
                            </p:childTnLst>
                          </p:cTn>
                        </p:par>
                        <p:par>
                          <p:cTn id="24" fill="hold">
                            <p:stCondLst>
                              <p:cond delay="3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29702"/>
                                        </p:tgtEl>
                                        <p:attrNameLst>
                                          <p:attrName>style.visibility</p:attrName>
                                        </p:attrNameLst>
                                      </p:cBhvr>
                                      <p:to>
                                        <p:strVal val="visible"/>
                                      </p:to>
                                    </p:set>
                                    <p:animEffect transition="in" filter="fade">
                                      <p:cBhvr>
                                        <p:cTn id="27" dur="1000"/>
                                        <p:tgtEl>
                                          <p:spTgt spid="29702"/>
                                        </p:tgtEl>
                                      </p:cBhvr>
                                    </p:animEffect>
                                    <p:anim calcmode="lin" valueType="num">
                                      <p:cBhvr>
                                        <p:cTn id="28" dur="1000" fill="hold"/>
                                        <p:tgtEl>
                                          <p:spTgt spid="29702"/>
                                        </p:tgtEl>
                                        <p:attrNameLst>
                                          <p:attrName>ppt_x</p:attrName>
                                        </p:attrNameLst>
                                      </p:cBhvr>
                                      <p:tavLst>
                                        <p:tav tm="0">
                                          <p:val>
                                            <p:strVal val="#ppt_x-.1"/>
                                          </p:val>
                                        </p:tav>
                                        <p:tav tm="100000">
                                          <p:val>
                                            <p:strVal val="#ppt_x"/>
                                          </p:val>
                                        </p:tav>
                                      </p:tavLst>
                                    </p:anim>
                                    <p:anim calcmode="lin" valueType="num">
                                      <p:cBhvr>
                                        <p:cTn id="29" dur="1000" fill="hold"/>
                                        <p:tgtEl>
                                          <p:spTgt spid="2970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70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bela paisagem_montanha.jpg"/>
          <p:cNvPicPr>
            <a:picLocks noChangeAspect="1"/>
          </p:cNvPicPr>
          <p:nvPr/>
        </p:nvPicPr>
        <p:blipFill>
          <a:blip r:embed="rId2"/>
          <a:srcRect/>
          <a:stretch>
            <a:fillRect/>
          </a:stretch>
        </p:blipFill>
        <p:spPr bwMode="auto">
          <a:xfrm>
            <a:off x="0" y="0"/>
            <a:ext cx="9144000" cy="5143500"/>
          </a:xfrm>
          <a:prstGeom prst="rect">
            <a:avLst/>
          </a:prstGeom>
          <a:noFill/>
          <a:ln w="9525">
            <a:noFill/>
            <a:miter lim="800000"/>
            <a:headEnd/>
            <a:tailEnd/>
          </a:ln>
        </p:spPr>
      </p:pic>
      <p:pic>
        <p:nvPicPr>
          <p:cNvPr id="5" name="4 Imagen" descr="bela paisagem_montanha.jpg"/>
          <p:cNvPicPr>
            <a:picLocks noChangeAspect="1"/>
          </p:cNvPicPr>
          <p:nvPr/>
        </p:nvPicPr>
        <p:blipFill>
          <a:blip r:embed="rId2"/>
          <a:srcRect/>
          <a:stretch>
            <a:fillRect/>
          </a:stretch>
        </p:blipFill>
        <p:spPr bwMode="auto">
          <a:xfrm>
            <a:off x="0" y="0"/>
            <a:ext cx="9144000" cy="5143500"/>
          </a:xfrm>
          <a:prstGeom prst="rect">
            <a:avLst/>
          </a:prstGeom>
          <a:noFill/>
          <a:ln w="9525">
            <a:noFill/>
            <a:miter lim="800000"/>
            <a:headEnd/>
            <a:tailEnd/>
          </a:ln>
        </p:spPr>
      </p:pic>
      <p:sp>
        <p:nvSpPr>
          <p:cNvPr id="31749" name="Rectangle 5"/>
          <p:cNvSpPr>
            <a:spLocks noChangeArrowheads="1"/>
          </p:cNvSpPr>
          <p:nvPr/>
        </p:nvSpPr>
        <p:spPr bwMode="auto">
          <a:xfrm>
            <a:off x="468313" y="4300538"/>
            <a:ext cx="7429500" cy="647700"/>
          </a:xfrm>
          <a:prstGeom prst="rect">
            <a:avLst/>
          </a:prstGeom>
          <a:noFill/>
          <a:ln w="9525">
            <a:noFill/>
            <a:miter lim="800000"/>
            <a:headEnd/>
            <a:tailEnd/>
          </a:ln>
          <a:effectLst/>
        </p:spPr>
        <p:txBody>
          <a:bodyPr wrap="none" anchor="ctr">
            <a:spAutoFit/>
          </a:bodyPr>
          <a:lstStyle/>
          <a:p>
            <a:pPr eaLnBrk="0" hangingPunct="0">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ea typeface="Times New Roman" pitchFamily="18" charset="0"/>
                <a:cs typeface="Arial" pitchFamily="34" charset="0"/>
              </a:rPr>
              <a:t>La senda, va subiendo por las laderas del monte la Haya y nos va </a:t>
            </a:r>
          </a:p>
          <a:p>
            <a:pPr eaLnBrk="0" hangingPunct="0">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ea typeface="Times New Roman" pitchFamily="18" charset="0"/>
                <a:cs typeface="Arial" pitchFamily="34" charset="0"/>
              </a:rPr>
              <a:t>dejando estos preciosos paisajes peña </a:t>
            </a:r>
            <a:r>
              <a:rPr lang="es-ES" b="1" dirty="0" err="1">
                <a:effectLst>
                  <a:glow rad="101600">
                    <a:schemeClr val="accent2">
                      <a:satMod val="175000"/>
                      <a:alpha val="40000"/>
                    </a:schemeClr>
                  </a:glow>
                  <a:outerShdw blurRad="38100" dist="38100" dir="2700000" algn="tl">
                    <a:srgbClr val="000000">
                      <a:alpha val="43137"/>
                    </a:srgbClr>
                  </a:outerShdw>
                </a:effectLst>
                <a:latin typeface="Arial" pitchFamily="34" charset="0"/>
                <a:ea typeface="Times New Roman" pitchFamily="18" charset="0"/>
                <a:cs typeface="Arial" pitchFamily="34" charset="0"/>
              </a:rPr>
              <a:t>melleranos</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ea typeface="Times New Roman" pitchFamily="18" charset="0"/>
                <a:cs typeface="Arial" pitchFamily="34" charset="0"/>
              </a:rPr>
              <a:t>.</a:t>
            </a:r>
          </a:p>
        </p:txBody>
      </p:sp>
    </p:spTree>
  </p:cSld>
  <p:clrMapOvr>
    <a:masterClrMapping/>
  </p:clrMapOvr>
  <mc:AlternateContent xmlns:mc="http://schemas.openxmlformats.org/markup-compatibility/2006">
    <mc:Choice xmlns:p14="http://schemas.microsoft.com/office/powerpoint/2010/main" Requires="p14">
      <p:transition spd="slow" p14:dur="2000" advTm="18000">
        <p:cover dir="d"/>
      </p:transition>
    </mc:Choice>
    <mc:Fallback>
      <p:transition spd="slow" advTm="18000">
        <p:cover di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544" fill="hold" nodeType="withEffect">
                                  <p:stCondLst>
                                    <p:cond delay="0"/>
                                  </p:stCondLst>
                                  <p:childTnLst>
                                    <p:anim calcmode="lin" valueType="num">
                                      <p:cBhvr>
                                        <p:cTn id="6" dur="3000"/>
                                        <p:tgtEl>
                                          <p:spTgt spid="5"/>
                                        </p:tgtEl>
                                        <p:attrNameLst>
                                          <p:attrName>ppt_w</p:attrName>
                                        </p:attrNameLst>
                                      </p:cBhvr>
                                      <p:tavLst>
                                        <p:tav tm="0">
                                          <p:val>
                                            <p:strVal val="ppt_w"/>
                                          </p:val>
                                        </p:tav>
                                        <p:tav tm="100000">
                                          <p:val>
                                            <p:fltVal val="0"/>
                                          </p:val>
                                        </p:tav>
                                      </p:tavLst>
                                    </p:anim>
                                    <p:anim calcmode="lin" valueType="num">
                                      <p:cBhvr>
                                        <p:cTn id="7" dur="3000"/>
                                        <p:tgtEl>
                                          <p:spTgt spid="5"/>
                                        </p:tgtEl>
                                        <p:attrNameLst>
                                          <p:attrName>ppt_h</p:attrName>
                                        </p:attrNameLst>
                                      </p:cBhvr>
                                      <p:tavLst>
                                        <p:tav tm="0">
                                          <p:val>
                                            <p:strVal val="ppt_h"/>
                                          </p:val>
                                        </p:tav>
                                        <p:tav tm="100000">
                                          <p:val>
                                            <p:fltVal val="0"/>
                                          </p:val>
                                        </p:tav>
                                      </p:tavLst>
                                    </p:anim>
                                    <p:anim calcmode="lin" valueType="num">
                                      <p:cBhvr>
                                        <p:cTn id="8" dur="3000"/>
                                        <p:tgtEl>
                                          <p:spTgt spid="5"/>
                                        </p:tgtEl>
                                        <p:attrNameLst>
                                          <p:attrName>ppt_x</p:attrName>
                                        </p:attrNameLst>
                                      </p:cBhvr>
                                      <p:tavLst>
                                        <p:tav tm="0">
                                          <p:val>
                                            <p:strVal val="ppt_x"/>
                                          </p:val>
                                        </p:tav>
                                        <p:tav tm="100000">
                                          <p:val>
                                            <p:fltVal val="0.5"/>
                                          </p:val>
                                        </p:tav>
                                      </p:tavLst>
                                    </p:anim>
                                    <p:anim calcmode="lin" valueType="num">
                                      <p:cBhvr>
                                        <p:cTn id="9" dur="3000"/>
                                        <p:tgtEl>
                                          <p:spTgt spid="5"/>
                                        </p:tgtEl>
                                        <p:attrNameLst>
                                          <p:attrName>ppt_y</p:attrName>
                                        </p:attrNameLst>
                                      </p:cBhvr>
                                      <p:tavLst>
                                        <p:tav tm="0">
                                          <p:val>
                                            <p:strVal val="ppt_y"/>
                                          </p:val>
                                        </p:tav>
                                        <p:tav tm="100000">
                                          <p:val>
                                            <p:fltVal val="0.5"/>
                                          </p:val>
                                        </p:tav>
                                      </p:tavLst>
                                    </p:anim>
                                    <p:set>
                                      <p:cBhvr>
                                        <p:cTn id="10" dur="1" fill="hold">
                                          <p:stCondLst>
                                            <p:cond delay="2999"/>
                                          </p:stCondLst>
                                        </p:cTn>
                                        <p:tgtEl>
                                          <p:spTgt spid="5"/>
                                        </p:tgtEl>
                                        <p:attrNameLst>
                                          <p:attrName>style.visibility</p:attrName>
                                        </p:attrNameLst>
                                      </p:cBhvr>
                                      <p:to>
                                        <p:strVal val="hidden"/>
                                      </p:to>
                                    </p:set>
                                  </p:childTnLst>
                                </p:cTn>
                              </p:par>
                              <p:par>
                                <p:cTn id="11" presetID="8" presetClass="exit" presetSubtype="16" fill="hold" nodeType="withEffect">
                                  <p:stCondLst>
                                    <p:cond delay="0"/>
                                  </p:stCondLst>
                                  <p:childTnLst>
                                    <p:animEffect transition="out" filter="diamond(in)">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strVal val="4/3*#ppt_w"/>
                                          </p:val>
                                        </p:tav>
                                        <p:tav tm="100000">
                                          <p:val>
                                            <p:strVal val="#ppt_w"/>
                                          </p:val>
                                        </p:tav>
                                      </p:tavLst>
                                    </p:anim>
                                    <p:anim calcmode="lin" valueType="num">
                                      <p:cBhvr>
                                        <p:cTn id="17" dur="3000" fill="hold"/>
                                        <p:tgtEl>
                                          <p:spTgt spid="4"/>
                                        </p:tgtEl>
                                        <p:attrNameLst>
                                          <p:attrName>ppt_h</p:attrName>
                                        </p:attrNameLst>
                                      </p:cBhvr>
                                      <p:tavLst>
                                        <p:tav tm="0">
                                          <p:val>
                                            <p:strVal val="4/3*#ppt_h"/>
                                          </p:val>
                                        </p:tav>
                                        <p:tav tm="100000">
                                          <p:val>
                                            <p:strVal val="#ppt_h"/>
                                          </p:val>
                                        </p:tav>
                                      </p:tavLst>
                                    </p:anim>
                                  </p:childTnLst>
                                </p:cTn>
                              </p:par>
                              <p:par>
                                <p:cTn id="18" presetID="21" presetClass="entr" presetSubtype="2"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wheel(2)">
                                      <p:cBhvr>
                                        <p:cTn id="20" dur="3000"/>
                                        <p:tgtEl>
                                          <p:spTgt spid="4"/>
                                        </p:tgtEl>
                                      </p:cBhvr>
                                    </p:animEffect>
                                  </p:childTnLst>
                                </p:cTn>
                              </p:par>
                            </p:childTnLst>
                          </p:cTn>
                        </p:par>
                        <p:par>
                          <p:cTn id="21" fill="hold">
                            <p:stCondLst>
                              <p:cond delay="3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31749"/>
                                        </p:tgtEl>
                                        <p:attrNameLst>
                                          <p:attrName>style.visibility</p:attrName>
                                        </p:attrNameLst>
                                      </p:cBhvr>
                                      <p:to>
                                        <p:strVal val="visible"/>
                                      </p:to>
                                    </p:set>
                                    <p:animEffect transition="in" filter="fade">
                                      <p:cBhvr>
                                        <p:cTn id="24" dur="1000"/>
                                        <p:tgtEl>
                                          <p:spTgt spid="31749"/>
                                        </p:tgtEl>
                                      </p:cBhvr>
                                    </p:animEffect>
                                    <p:anim calcmode="lin" valueType="num">
                                      <p:cBhvr>
                                        <p:cTn id="25" dur="1000" fill="hold"/>
                                        <p:tgtEl>
                                          <p:spTgt spid="31749"/>
                                        </p:tgtEl>
                                        <p:attrNameLst>
                                          <p:attrName>ppt_x</p:attrName>
                                        </p:attrNameLst>
                                      </p:cBhvr>
                                      <p:tavLst>
                                        <p:tav tm="0">
                                          <p:val>
                                            <p:strVal val="#ppt_x-.1"/>
                                          </p:val>
                                        </p:tav>
                                        <p:tav tm="100000">
                                          <p:val>
                                            <p:strVal val="#ppt_x"/>
                                          </p:val>
                                        </p:tav>
                                      </p:tavLst>
                                    </p:anim>
                                    <p:anim calcmode="lin" valueType="num">
                                      <p:cBhvr>
                                        <p:cTn id="26" dur="1000" fill="hold"/>
                                        <p:tgtEl>
                                          <p:spTgt spid="3174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49"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24).jpg"/>
          <p:cNvPicPr>
            <a:picLocks noChangeAspect="1"/>
          </p:cNvPicPr>
          <p:nvPr/>
        </p:nvPicPr>
        <p:blipFill>
          <a:blip r:embed="rId2"/>
          <a:srcRect/>
          <a:stretch>
            <a:fillRect/>
          </a:stretch>
        </p:blipFill>
        <p:spPr bwMode="auto">
          <a:xfrm>
            <a:off x="0" y="0"/>
            <a:ext cx="9144000" cy="5143500"/>
          </a:xfrm>
          <a:prstGeom prst="rect">
            <a:avLst/>
          </a:prstGeom>
          <a:noFill/>
          <a:ln w="9525">
            <a:noFill/>
            <a:miter lim="800000"/>
            <a:headEnd/>
            <a:tailEnd/>
          </a:ln>
        </p:spPr>
      </p:pic>
      <p:pic>
        <p:nvPicPr>
          <p:cNvPr id="6" name="5 Imagen" descr="0(24).jpg"/>
          <p:cNvPicPr>
            <a:picLocks noChangeAspect="1"/>
          </p:cNvPicPr>
          <p:nvPr/>
        </p:nvPicPr>
        <p:blipFill>
          <a:blip r:embed="rId2"/>
          <a:srcRect/>
          <a:stretch>
            <a:fillRect/>
          </a:stretch>
        </p:blipFill>
        <p:spPr bwMode="auto">
          <a:xfrm>
            <a:off x="0" y="0"/>
            <a:ext cx="9144000" cy="5143500"/>
          </a:xfrm>
          <a:prstGeom prst="rect">
            <a:avLst/>
          </a:prstGeom>
          <a:noFill/>
          <a:ln w="9525">
            <a:noFill/>
            <a:miter lim="800000"/>
            <a:headEnd/>
            <a:tailEnd/>
          </a:ln>
        </p:spPr>
      </p:pic>
      <p:sp>
        <p:nvSpPr>
          <p:cNvPr id="34821" name="Rectangle 5"/>
          <p:cNvSpPr>
            <a:spLocks noChangeArrowheads="1"/>
          </p:cNvSpPr>
          <p:nvPr/>
        </p:nvSpPr>
        <p:spPr bwMode="auto">
          <a:xfrm>
            <a:off x="1403350" y="4371975"/>
            <a:ext cx="7058025" cy="646113"/>
          </a:xfrm>
          <a:prstGeom prst="rect">
            <a:avLst/>
          </a:prstGeom>
          <a:noFill/>
          <a:ln w="9525">
            <a:noFill/>
            <a:miter lim="800000"/>
            <a:headEnd/>
            <a:tailEnd/>
          </a:ln>
          <a:effectLst/>
        </p:spPr>
        <p:txBody>
          <a:bodyPr wrap="none" anchor="ctr">
            <a:spAutoFit/>
          </a:bodyPr>
          <a:lstStyle/>
          <a:p>
            <a:pPr eaLnBrk="0" hangingPunct="0">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ea typeface="Times New Roman" pitchFamily="18" charset="0"/>
                <a:cs typeface="Arial" pitchFamily="34" charset="0"/>
              </a:rPr>
              <a:t>La preciosa Braña de Cuevas, a la que se sube desde Cuevas, </a:t>
            </a:r>
          </a:p>
          <a:p>
            <a:pPr eaLnBrk="0" hangingPunct="0">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ea typeface="Times New Roman" pitchFamily="18" charset="0"/>
                <a:cs typeface="Arial" pitchFamily="34" charset="0"/>
              </a:rPr>
              <a:t>y pasando por </a:t>
            </a:r>
            <a:r>
              <a:rPr lang="es-ES" b="1" dirty="0" err="1">
                <a:effectLst>
                  <a:glow rad="101600">
                    <a:schemeClr val="accent2">
                      <a:satMod val="175000"/>
                      <a:alpha val="40000"/>
                    </a:schemeClr>
                  </a:glow>
                  <a:outerShdw blurRad="38100" dist="38100" dir="2700000" algn="tl">
                    <a:srgbClr val="000000">
                      <a:alpha val="43137"/>
                    </a:srgbClr>
                  </a:outerShdw>
                </a:effectLst>
                <a:latin typeface="Arial" pitchFamily="34" charset="0"/>
                <a:ea typeface="Times New Roman" pitchFamily="18" charset="0"/>
                <a:cs typeface="Arial" pitchFamily="34" charset="0"/>
              </a:rPr>
              <a:t>Noceda</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ea typeface="Times New Roman" pitchFamily="18" charset="0"/>
                <a:cs typeface="Arial" pitchFamily="34" charset="0"/>
              </a:rPr>
              <a:t>.</a:t>
            </a:r>
          </a:p>
        </p:txBody>
      </p:sp>
    </p:spTree>
  </p:cSld>
  <p:clrMapOvr>
    <a:masterClrMapping/>
  </p:clrMapOvr>
  <mc:AlternateContent xmlns:mc="http://schemas.openxmlformats.org/markup-compatibility/2006">
    <mc:Choice xmlns:p14="http://schemas.microsoft.com/office/powerpoint/2010/main" Requires="p14">
      <p:transition spd="slow" p14:dur="2000" advTm="15000">
        <p:cover dir="u"/>
      </p:transition>
    </mc:Choice>
    <mc:Fallback>
      <p:transition spd="slow" advTm="15000">
        <p:cover dir="u"/>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544" fill="hold" nodeType="withEffect">
                                  <p:stCondLst>
                                    <p:cond delay="0"/>
                                  </p:stCondLst>
                                  <p:childTnLst>
                                    <p:anim calcmode="lin" valueType="num">
                                      <p:cBhvr>
                                        <p:cTn id="6" dur="3000"/>
                                        <p:tgtEl>
                                          <p:spTgt spid="6"/>
                                        </p:tgtEl>
                                        <p:attrNameLst>
                                          <p:attrName>ppt_w</p:attrName>
                                        </p:attrNameLst>
                                      </p:cBhvr>
                                      <p:tavLst>
                                        <p:tav tm="0">
                                          <p:val>
                                            <p:strVal val="ppt_w"/>
                                          </p:val>
                                        </p:tav>
                                        <p:tav tm="100000">
                                          <p:val>
                                            <p:fltVal val="0"/>
                                          </p:val>
                                        </p:tav>
                                      </p:tavLst>
                                    </p:anim>
                                    <p:anim calcmode="lin" valueType="num">
                                      <p:cBhvr>
                                        <p:cTn id="7" dur="3000"/>
                                        <p:tgtEl>
                                          <p:spTgt spid="6"/>
                                        </p:tgtEl>
                                        <p:attrNameLst>
                                          <p:attrName>ppt_h</p:attrName>
                                        </p:attrNameLst>
                                      </p:cBhvr>
                                      <p:tavLst>
                                        <p:tav tm="0">
                                          <p:val>
                                            <p:strVal val="ppt_h"/>
                                          </p:val>
                                        </p:tav>
                                        <p:tav tm="100000">
                                          <p:val>
                                            <p:fltVal val="0"/>
                                          </p:val>
                                        </p:tav>
                                      </p:tavLst>
                                    </p:anim>
                                    <p:anim calcmode="lin" valueType="num">
                                      <p:cBhvr>
                                        <p:cTn id="8" dur="3000"/>
                                        <p:tgtEl>
                                          <p:spTgt spid="6"/>
                                        </p:tgtEl>
                                        <p:attrNameLst>
                                          <p:attrName>ppt_x</p:attrName>
                                        </p:attrNameLst>
                                      </p:cBhvr>
                                      <p:tavLst>
                                        <p:tav tm="0">
                                          <p:val>
                                            <p:strVal val="ppt_x"/>
                                          </p:val>
                                        </p:tav>
                                        <p:tav tm="100000">
                                          <p:val>
                                            <p:fltVal val="0.5"/>
                                          </p:val>
                                        </p:tav>
                                      </p:tavLst>
                                    </p:anim>
                                    <p:anim calcmode="lin" valueType="num">
                                      <p:cBhvr>
                                        <p:cTn id="9" dur="3000"/>
                                        <p:tgtEl>
                                          <p:spTgt spid="6"/>
                                        </p:tgtEl>
                                        <p:attrNameLst>
                                          <p:attrName>ppt_y</p:attrName>
                                        </p:attrNameLst>
                                      </p:cBhvr>
                                      <p:tavLst>
                                        <p:tav tm="0">
                                          <p:val>
                                            <p:strVal val="ppt_y"/>
                                          </p:val>
                                        </p:tav>
                                        <p:tav tm="100000">
                                          <p:val>
                                            <p:fltVal val="0.5"/>
                                          </p:val>
                                        </p:tav>
                                      </p:tavLst>
                                    </p:anim>
                                    <p:set>
                                      <p:cBhvr>
                                        <p:cTn id="10" dur="1" fill="hold">
                                          <p:stCondLst>
                                            <p:cond delay="2999"/>
                                          </p:stCondLst>
                                        </p:cTn>
                                        <p:tgtEl>
                                          <p:spTgt spid="6"/>
                                        </p:tgtEl>
                                        <p:attrNameLst>
                                          <p:attrName>style.visibility</p:attrName>
                                        </p:attrNameLst>
                                      </p:cBhvr>
                                      <p:to>
                                        <p:strVal val="hidden"/>
                                      </p:to>
                                    </p:set>
                                  </p:childTnLst>
                                </p:cTn>
                              </p:par>
                              <p:par>
                                <p:cTn id="11" presetID="6" presetClass="exit" presetSubtype="16" fill="hold" nodeType="withEffect">
                                  <p:stCondLst>
                                    <p:cond delay="0"/>
                                  </p:stCondLst>
                                  <p:childTnLst>
                                    <p:animEffect transition="out" filter="circle(in)">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23" presetClass="entr" presetSubtype="27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strVal val="2/3*#ppt_w"/>
                                          </p:val>
                                        </p:tav>
                                        <p:tav tm="100000">
                                          <p:val>
                                            <p:strVal val="#ppt_w"/>
                                          </p:val>
                                        </p:tav>
                                      </p:tavLst>
                                    </p:anim>
                                    <p:anim calcmode="lin" valueType="num">
                                      <p:cBhvr>
                                        <p:cTn id="17" dur="3000" fill="hold"/>
                                        <p:tgtEl>
                                          <p:spTgt spid="4"/>
                                        </p:tgtEl>
                                        <p:attrNameLst>
                                          <p:attrName>ppt_h</p:attrName>
                                        </p:attrNameLst>
                                      </p:cBhvr>
                                      <p:tavLst>
                                        <p:tav tm="0">
                                          <p:val>
                                            <p:strVal val="2/3*#ppt_h"/>
                                          </p:val>
                                        </p:tav>
                                        <p:tav tm="100000">
                                          <p:val>
                                            <p:strVal val="#ppt_h"/>
                                          </p:val>
                                        </p:tav>
                                      </p:tavLst>
                                    </p:anim>
                                  </p:childTnLst>
                                </p:cTn>
                              </p:par>
                              <p:par>
                                <p:cTn id="18" presetID="13" presetClass="entr" presetSubtype="32"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plus(out)">
                                      <p:cBhvr>
                                        <p:cTn id="20" dur="3000"/>
                                        <p:tgtEl>
                                          <p:spTgt spid="4"/>
                                        </p:tgtEl>
                                      </p:cBhvr>
                                    </p:animEffect>
                                  </p:childTnLst>
                                </p:cTn>
                              </p:par>
                            </p:childTnLst>
                          </p:cTn>
                        </p:par>
                        <p:par>
                          <p:cTn id="21" fill="hold">
                            <p:stCondLst>
                              <p:cond delay="3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34821"/>
                                        </p:tgtEl>
                                        <p:attrNameLst>
                                          <p:attrName>style.visibility</p:attrName>
                                        </p:attrNameLst>
                                      </p:cBhvr>
                                      <p:to>
                                        <p:strVal val="visible"/>
                                      </p:to>
                                    </p:set>
                                    <p:animEffect transition="in" filter="fade">
                                      <p:cBhvr>
                                        <p:cTn id="24" dur="1000"/>
                                        <p:tgtEl>
                                          <p:spTgt spid="34821"/>
                                        </p:tgtEl>
                                      </p:cBhvr>
                                    </p:animEffect>
                                    <p:anim calcmode="lin" valueType="num">
                                      <p:cBhvr>
                                        <p:cTn id="25" dur="1000" fill="hold"/>
                                        <p:tgtEl>
                                          <p:spTgt spid="34821"/>
                                        </p:tgtEl>
                                        <p:attrNameLst>
                                          <p:attrName>ppt_x</p:attrName>
                                        </p:attrNameLst>
                                      </p:cBhvr>
                                      <p:tavLst>
                                        <p:tav tm="0">
                                          <p:val>
                                            <p:strVal val="#ppt_x-.1"/>
                                          </p:val>
                                        </p:tav>
                                        <p:tav tm="100000">
                                          <p:val>
                                            <p:strVal val="#ppt_x"/>
                                          </p:val>
                                        </p:tav>
                                      </p:tavLst>
                                    </p:anim>
                                    <p:anim calcmode="lin" valueType="num">
                                      <p:cBhvr>
                                        <p:cTn id="26" dur="1000" fill="hold"/>
                                        <p:tgtEl>
                                          <p:spTgt spid="3482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21"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16).jpg"/>
          <p:cNvPicPr>
            <a:picLocks noChangeAspect="1"/>
          </p:cNvPicPr>
          <p:nvPr/>
        </p:nvPicPr>
        <p:blipFill>
          <a:blip r:embed="rId2"/>
          <a:srcRect/>
          <a:stretch>
            <a:fillRect/>
          </a:stretch>
        </p:blipFill>
        <p:spPr bwMode="auto">
          <a:xfrm>
            <a:off x="0" y="0"/>
            <a:ext cx="9144000" cy="5143500"/>
          </a:xfrm>
          <a:prstGeom prst="rect">
            <a:avLst/>
          </a:prstGeom>
          <a:noFill/>
          <a:ln w="9525">
            <a:noFill/>
            <a:miter lim="800000"/>
            <a:headEnd/>
            <a:tailEnd/>
          </a:ln>
        </p:spPr>
      </p:pic>
      <p:pic>
        <p:nvPicPr>
          <p:cNvPr id="5" name="4 Imagen" descr="0(16).jpg"/>
          <p:cNvPicPr>
            <a:picLocks noChangeAspect="1"/>
          </p:cNvPicPr>
          <p:nvPr/>
        </p:nvPicPr>
        <p:blipFill>
          <a:blip r:embed="rId2"/>
          <a:srcRect/>
          <a:stretch>
            <a:fillRect/>
          </a:stretch>
        </p:blipFill>
        <p:spPr bwMode="auto">
          <a:xfrm>
            <a:off x="0" y="0"/>
            <a:ext cx="9144000" cy="5143500"/>
          </a:xfrm>
          <a:prstGeom prst="rect">
            <a:avLst/>
          </a:prstGeom>
          <a:noFill/>
          <a:ln w="9525">
            <a:noFill/>
            <a:miter lim="800000"/>
            <a:headEnd/>
            <a:tailEnd/>
          </a:ln>
        </p:spPr>
      </p:pic>
      <p:pic>
        <p:nvPicPr>
          <p:cNvPr id="6" name="5 Imagen" descr="0(16).jpg"/>
          <p:cNvPicPr>
            <a:picLocks noChangeAspect="1"/>
          </p:cNvPicPr>
          <p:nvPr/>
        </p:nvPicPr>
        <p:blipFill>
          <a:blip r:embed="rId2"/>
          <a:srcRect/>
          <a:stretch>
            <a:fillRect/>
          </a:stretch>
        </p:blipFill>
        <p:spPr bwMode="auto">
          <a:xfrm>
            <a:off x="0" y="0"/>
            <a:ext cx="9144000" cy="5143500"/>
          </a:xfrm>
          <a:prstGeom prst="rect">
            <a:avLst/>
          </a:prstGeom>
          <a:noFill/>
          <a:ln w="9525">
            <a:noFill/>
            <a:miter lim="800000"/>
            <a:headEnd/>
            <a:tailEnd/>
          </a:ln>
        </p:spPr>
      </p:pic>
      <p:sp>
        <p:nvSpPr>
          <p:cNvPr id="33798" name="Rectangle 6"/>
          <p:cNvSpPr>
            <a:spLocks noChangeArrowheads="1"/>
          </p:cNvSpPr>
          <p:nvPr/>
        </p:nvSpPr>
        <p:spPr bwMode="auto">
          <a:xfrm>
            <a:off x="827088" y="4371975"/>
            <a:ext cx="7058025" cy="646113"/>
          </a:xfrm>
          <a:prstGeom prst="rect">
            <a:avLst/>
          </a:prstGeom>
          <a:noFill/>
          <a:ln w="9525">
            <a:noFill/>
            <a:miter lim="800000"/>
            <a:headEnd/>
            <a:tailEnd/>
          </a:ln>
          <a:effectLst/>
        </p:spPr>
        <p:txBody>
          <a:bodyPr anchor="ctr">
            <a:spAutoFit/>
          </a:bodyPr>
          <a:lstStyle/>
          <a:p>
            <a:pPr eaLnBrk="0" hangingPunct="0">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ea typeface="Times New Roman" pitchFamily="18" charset="0"/>
                <a:cs typeface="Arial" pitchFamily="34" charset="0"/>
              </a:rPr>
              <a:t>Villaverde conserva un pequeño grupo de hórreos en perfecto estado de revista.</a:t>
            </a:r>
          </a:p>
        </p:txBody>
      </p:sp>
    </p:spTree>
  </p:cSld>
  <p:clrMapOvr>
    <a:masterClrMapping/>
  </p:clrMapOvr>
  <mc:AlternateContent xmlns:mc="http://schemas.openxmlformats.org/markup-compatibility/2006">
    <mc:Choice xmlns:p14="http://schemas.microsoft.com/office/powerpoint/2010/main" Requires="p14">
      <p:transition spd="slow" p14:dur="2000" advTm="14000">
        <p:pull/>
      </p:transition>
    </mc:Choice>
    <mc:Fallback>
      <p:transition spd="slow" advTm="14000">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6"/>
                                        </p:tgtEl>
                                        <p:attrNameLst>
                                          <p:attrName>ppt_w</p:attrName>
                                        </p:attrNameLst>
                                      </p:cBhvr>
                                      <p:tavLst>
                                        <p:tav tm="0">
                                          <p:val>
                                            <p:strVal val="ppt_w"/>
                                          </p:val>
                                        </p:tav>
                                        <p:tav tm="100000">
                                          <p:val>
                                            <p:strVal val="4/3*ppt_w"/>
                                          </p:val>
                                        </p:tav>
                                      </p:tavLst>
                                    </p:anim>
                                    <p:anim calcmode="lin" valueType="num">
                                      <p:cBhvr>
                                        <p:cTn id="7" dur="3000"/>
                                        <p:tgtEl>
                                          <p:spTgt spid="6"/>
                                        </p:tgtEl>
                                        <p:attrNameLst>
                                          <p:attrName>ppt_h</p:attrName>
                                        </p:attrNameLst>
                                      </p:cBhvr>
                                      <p:tavLst>
                                        <p:tav tm="0">
                                          <p:val>
                                            <p:strVal val="ppt_h"/>
                                          </p:val>
                                        </p:tav>
                                        <p:tav tm="100000">
                                          <p:val>
                                            <p:strVal val="4/3*ppt_h"/>
                                          </p:val>
                                        </p:tav>
                                      </p:tavLst>
                                    </p:anim>
                                    <p:set>
                                      <p:cBhvr>
                                        <p:cTn id="8" dur="1" fill="hold">
                                          <p:stCondLst>
                                            <p:cond delay="2999"/>
                                          </p:stCondLst>
                                        </p:cTn>
                                        <p:tgtEl>
                                          <p:spTgt spid="6"/>
                                        </p:tgtEl>
                                        <p:attrNameLst>
                                          <p:attrName>style.visibility</p:attrName>
                                        </p:attrNameLst>
                                      </p:cBhvr>
                                      <p:to>
                                        <p:strVal val="hidden"/>
                                      </p:to>
                                    </p:set>
                                  </p:childTnLst>
                                </p:cTn>
                              </p:par>
                              <p:par>
                                <p:cTn id="9" presetID="8" presetClass="exit" presetSubtype="32" fill="hold" nodeType="withEffect">
                                  <p:stCondLst>
                                    <p:cond delay="0"/>
                                  </p:stCondLst>
                                  <p:childTnLst>
                                    <p:animEffect transition="out" filter="diamond(out)">
                                      <p:cBhvr>
                                        <p:cTn id="10" dur="3000"/>
                                        <p:tgtEl>
                                          <p:spTgt spid="6"/>
                                        </p:tgtEl>
                                      </p:cBhvr>
                                    </p:animEffect>
                                    <p:set>
                                      <p:cBhvr>
                                        <p:cTn id="11" dur="1" fill="hold">
                                          <p:stCondLst>
                                            <p:cond delay="2999"/>
                                          </p:stCondLst>
                                        </p:cTn>
                                        <p:tgtEl>
                                          <p:spTgt spid="6"/>
                                        </p:tgtEl>
                                        <p:attrNameLst>
                                          <p:attrName>style.visibility</p:attrName>
                                        </p:attrNameLst>
                                      </p:cBhvr>
                                      <p:to>
                                        <p:strVal val="hidden"/>
                                      </p:to>
                                    </p:set>
                                  </p:childTnLst>
                                </p:cTn>
                              </p:par>
                              <p:par>
                                <p:cTn id="12" presetID="23" presetClass="exit" presetSubtype="288" fill="hold" nodeType="withEffect">
                                  <p:stCondLst>
                                    <p:cond delay="0"/>
                                  </p:stCondLst>
                                  <p:childTnLst>
                                    <p:anim calcmode="lin" valueType="num">
                                      <p:cBhvr>
                                        <p:cTn id="13" dur="3000"/>
                                        <p:tgtEl>
                                          <p:spTgt spid="5"/>
                                        </p:tgtEl>
                                        <p:attrNameLst>
                                          <p:attrName>ppt_w</p:attrName>
                                        </p:attrNameLst>
                                      </p:cBhvr>
                                      <p:tavLst>
                                        <p:tav tm="0">
                                          <p:val>
                                            <p:strVal val="ppt_w"/>
                                          </p:val>
                                        </p:tav>
                                        <p:tav tm="100000">
                                          <p:val>
                                            <p:strVal val="2/3*ppt_w"/>
                                          </p:val>
                                        </p:tav>
                                      </p:tavLst>
                                    </p:anim>
                                    <p:anim calcmode="lin" valueType="num">
                                      <p:cBhvr>
                                        <p:cTn id="14" dur="3000"/>
                                        <p:tgtEl>
                                          <p:spTgt spid="5"/>
                                        </p:tgtEl>
                                        <p:attrNameLst>
                                          <p:attrName>ppt_h</p:attrName>
                                        </p:attrNameLst>
                                      </p:cBhvr>
                                      <p:tavLst>
                                        <p:tav tm="0">
                                          <p:val>
                                            <p:strVal val="ppt_h"/>
                                          </p:val>
                                        </p:tav>
                                        <p:tav tm="100000">
                                          <p:val>
                                            <p:strVal val="2/3*ppt_h"/>
                                          </p:val>
                                        </p:tav>
                                      </p:tavLst>
                                    </p:anim>
                                    <p:set>
                                      <p:cBhvr>
                                        <p:cTn id="15" dur="1" fill="hold">
                                          <p:stCondLst>
                                            <p:cond delay="2999"/>
                                          </p:stCondLst>
                                        </p:cTn>
                                        <p:tgtEl>
                                          <p:spTgt spid="5"/>
                                        </p:tgtEl>
                                        <p:attrNameLst>
                                          <p:attrName>style.visibility</p:attrName>
                                        </p:attrNameLst>
                                      </p:cBhvr>
                                      <p:to>
                                        <p:strVal val="hidden"/>
                                      </p:to>
                                    </p:set>
                                  </p:childTnLst>
                                </p:cTn>
                              </p:par>
                              <p:par>
                                <p:cTn id="16" presetID="13" presetClass="exit" presetSubtype="32" fill="hold" nodeType="withEffect">
                                  <p:stCondLst>
                                    <p:cond delay="0"/>
                                  </p:stCondLst>
                                  <p:childTnLst>
                                    <p:animEffect transition="out" filter="plus(out)">
                                      <p:cBhvr>
                                        <p:cTn id="17" dur="3000"/>
                                        <p:tgtEl>
                                          <p:spTgt spid="5"/>
                                        </p:tgtEl>
                                      </p:cBhvr>
                                    </p:animEffect>
                                    <p:set>
                                      <p:cBhvr>
                                        <p:cTn id="18" dur="1" fill="hold">
                                          <p:stCondLst>
                                            <p:cond delay="2999"/>
                                          </p:stCondLst>
                                        </p:cTn>
                                        <p:tgtEl>
                                          <p:spTgt spid="5"/>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strVal val="4/3*#ppt_w"/>
                                          </p:val>
                                        </p:tav>
                                        <p:tav tm="100000">
                                          <p:val>
                                            <p:strVal val="#ppt_w"/>
                                          </p:val>
                                        </p:tav>
                                      </p:tavLst>
                                    </p:anim>
                                    <p:anim calcmode="lin" valueType="num">
                                      <p:cBhvr>
                                        <p:cTn id="22" dur="3000" fill="hold"/>
                                        <p:tgtEl>
                                          <p:spTgt spid="4"/>
                                        </p:tgtEl>
                                        <p:attrNameLst>
                                          <p:attrName>ppt_h</p:attrName>
                                        </p:attrNameLst>
                                      </p:cBhvr>
                                      <p:tavLst>
                                        <p:tav tm="0">
                                          <p:val>
                                            <p:strVal val="4/3*#ppt_h"/>
                                          </p:val>
                                        </p:tav>
                                        <p:tav tm="100000">
                                          <p:val>
                                            <p:strVal val="#ppt_h"/>
                                          </p:val>
                                        </p:tav>
                                      </p:tavLst>
                                    </p:anim>
                                  </p:childTnLst>
                                </p:cTn>
                              </p:par>
                              <p:par>
                                <p:cTn id="23" presetID="4"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ox(out)">
                                      <p:cBhvr>
                                        <p:cTn id="25" dur="3000"/>
                                        <p:tgtEl>
                                          <p:spTgt spid="4"/>
                                        </p:tgtEl>
                                      </p:cBhvr>
                                    </p:animEffect>
                                  </p:childTnLst>
                                </p:cTn>
                              </p:par>
                            </p:childTnLst>
                          </p:cTn>
                        </p:par>
                        <p:par>
                          <p:cTn id="26" fill="hold">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33798"/>
                                        </p:tgtEl>
                                        <p:attrNameLst>
                                          <p:attrName>style.visibility</p:attrName>
                                        </p:attrNameLst>
                                      </p:cBhvr>
                                      <p:to>
                                        <p:strVal val="visible"/>
                                      </p:to>
                                    </p:set>
                                    <p:animEffect transition="in" filter="fade">
                                      <p:cBhvr>
                                        <p:cTn id="29" dur="1000"/>
                                        <p:tgtEl>
                                          <p:spTgt spid="33798"/>
                                        </p:tgtEl>
                                      </p:cBhvr>
                                    </p:animEffect>
                                    <p:anim calcmode="lin" valueType="num">
                                      <p:cBhvr>
                                        <p:cTn id="30" dur="1000" fill="hold"/>
                                        <p:tgtEl>
                                          <p:spTgt spid="33798"/>
                                        </p:tgtEl>
                                        <p:attrNameLst>
                                          <p:attrName>ppt_x</p:attrName>
                                        </p:attrNameLst>
                                      </p:cBhvr>
                                      <p:tavLst>
                                        <p:tav tm="0">
                                          <p:val>
                                            <p:strVal val="#ppt_x-.1"/>
                                          </p:val>
                                        </p:tav>
                                        <p:tav tm="100000">
                                          <p:val>
                                            <p:strVal val="#ppt_x"/>
                                          </p:val>
                                        </p:tav>
                                      </p:tavLst>
                                    </p:anim>
                                    <p:anim calcmode="lin" valueType="num">
                                      <p:cBhvr>
                                        <p:cTn id="31" dur="1000" fill="hold"/>
                                        <p:tgtEl>
                                          <p:spTgt spid="3379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798"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6 Rectángulo"/>
          <p:cNvSpPr/>
          <p:nvPr/>
        </p:nvSpPr>
        <p:spPr>
          <a:xfrm rot="16200000">
            <a:off x="2000250" y="-2000250"/>
            <a:ext cx="5143500" cy="9144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pic>
        <p:nvPicPr>
          <p:cNvPr id="4" name="3 Imagen" descr="0(22).jpg"/>
          <p:cNvPicPr>
            <a:picLocks noChangeAspect="1"/>
          </p:cNvPicPr>
          <p:nvPr/>
        </p:nvPicPr>
        <p:blipFill>
          <a:blip r:embed="rId2"/>
          <a:srcRect/>
          <a:stretch>
            <a:fillRect/>
          </a:stretch>
        </p:blipFill>
        <p:spPr bwMode="auto">
          <a:xfrm>
            <a:off x="0" y="563563"/>
            <a:ext cx="9144000" cy="4016375"/>
          </a:xfrm>
          <a:prstGeom prst="rect">
            <a:avLst/>
          </a:prstGeom>
          <a:noFill/>
          <a:ln w="9525">
            <a:noFill/>
            <a:miter lim="800000"/>
            <a:headEnd/>
            <a:tailEnd/>
          </a:ln>
        </p:spPr>
      </p:pic>
      <p:pic>
        <p:nvPicPr>
          <p:cNvPr id="5" name="4 Imagen" descr="0(22).jpg"/>
          <p:cNvPicPr>
            <a:picLocks noChangeAspect="1"/>
          </p:cNvPicPr>
          <p:nvPr/>
        </p:nvPicPr>
        <p:blipFill>
          <a:blip r:embed="rId2"/>
          <a:srcRect/>
          <a:stretch>
            <a:fillRect/>
          </a:stretch>
        </p:blipFill>
        <p:spPr bwMode="auto">
          <a:xfrm>
            <a:off x="0" y="563563"/>
            <a:ext cx="9144000" cy="4016375"/>
          </a:xfrm>
          <a:prstGeom prst="rect">
            <a:avLst/>
          </a:prstGeom>
          <a:noFill/>
          <a:ln w="9525">
            <a:noFill/>
            <a:miter lim="800000"/>
            <a:headEnd/>
            <a:tailEnd/>
          </a:ln>
        </p:spPr>
      </p:pic>
      <p:pic>
        <p:nvPicPr>
          <p:cNvPr id="6" name="5 Imagen" descr="0(22).jpg"/>
          <p:cNvPicPr>
            <a:picLocks noChangeAspect="1"/>
          </p:cNvPicPr>
          <p:nvPr/>
        </p:nvPicPr>
        <p:blipFill>
          <a:blip r:embed="rId2"/>
          <a:srcRect/>
          <a:stretch>
            <a:fillRect/>
          </a:stretch>
        </p:blipFill>
        <p:spPr bwMode="auto">
          <a:xfrm>
            <a:off x="0" y="563563"/>
            <a:ext cx="9144000" cy="4016375"/>
          </a:xfrm>
          <a:prstGeom prst="rect">
            <a:avLst/>
          </a:prstGeom>
          <a:noFill/>
          <a:ln w="9525">
            <a:noFill/>
            <a:miter lim="800000"/>
            <a:headEnd/>
            <a:tailEnd/>
          </a:ln>
        </p:spPr>
      </p:pic>
      <p:sp>
        <p:nvSpPr>
          <p:cNvPr id="32775" name="Rectangle 7"/>
          <p:cNvSpPr>
            <a:spLocks noChangeArrowheads="1"/>
          </p:cNvSpPr>
          <p:nvPr/>
        </p:nvSpPr>
        <p:spPr bwMode="auto">
          <a:xfrm>
            <a:off x="1547813" y="4587875"/>
            <a:ext cx="6302375" cy="369888"/>
          </a:xfrm>
          <a:prstGeom prst="rect">
            <a:avLst/>
          </a:prstGeom>
          <a:noFill/>
          <a:ln w="9525">
            <a:noFill/>
            <a:miter lim="800000"/>
            <a:headEnd/>
            <a:tailEnd/>
          </a:ln>
          <a:effectLst/>
        </p:spPr>
        <p:txBody>
          <a:bodyPr wrap="none" anchor="ctr">
            <a:spAutoFit/>
          </a:bodyPr>
          <a:lstStyle/>
          <a:p>
            <a:pPr eaLnBrk="0" hangingPunct="0">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ea typeface="Times New Roman" pitchFamily="18" charset="0"/>
                <a:cs typeface="Arial" pitchFamily="34" charset="0"/>
              </a:rPr>
              <a:t>Vista panorámica de las casas de la aldea de As </a:t>
            </a:r>
            <a:r>
              <a:rPr lang="es-ES" b="1" dirty="0" err="1">
                <a:effectLst>
                  <a:glow rad="101600">
                    <a:schemeClr val="accent2">
                      <a:satMod val="175000"/>
                      <a:alpha val="40000"/>
                    </a:schemeClr>
                  </a:glow>
                  <a:outerShdw blurRad="38100" dist="38100" dir="2700000" algn="tl">
                    <a:srgbClr val="000000">
                      <a:alpha val="43137"/>
                    </a:srgbClr>
                  </a:outerShdw>
                </a:effectLst>
                <a:latin typeface="Arial" pitchFamily="34" charset="0"/>
                <a:ea typeface="Times New Roman" pitchFamily="18" charset="0"/>
                <a:cs typeface="Arial" pitchFamily="34" charset="0"/>
              </a:rPr>
              <a:t>Veigas</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ea typeface="Times New Roman" pitchFamily="18" charset="0"/>
                <a:cs typeface="Arial" pitchFamily="34" charset="0"/>
              </a:rPr>
              <a:t>.</a:t>
            </a:r>
          </a:p>
        </p:txBody>
      </p:sp>
    </p:spTree>
  </p:cSld>
  <p:clrMapOvr>
    <a:masterClrMapping/>
  </p:clrMapOvr>
  <mc:AlternateContent xmlns:mc="http://schemas.openxmlformats.org/markup-compatibility/2006">
    <mc:Choice xmlns:p14="http://schemas.microsoft.com/office/powerpoint/2010/main" Requires="p14">
      <p:transition spd="slow" p14:dur="2000" advTm="12000">
        <p:pull dir="r"/>
      </p:transition>
    </mc:Choice>
    <mc:Fallback>
      <p:transition spd="slow" advTm="12000">
        <p:pull dir="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6"/>
                                        </p:tgtEl>
                                        <p:attrNameLst>
                                          <p:attrName>ppt_w</p:attrName>
                                        </p:attrNameLst>
                                      </p:cBhvr>
                                      <p:tavLst>
                                        <p:tav tm="0">
                                          <p:val>
                                            <p:strVal val="ppt_w"/>
                                          </p:val>
                                        </p:tav>
                                        <p:tav tm="100000">
                                          <p:val>
                                            <p:strVal val="4/3*ppt_w"/>
                                          </p:val>
                                        </p:tav>
                                      </p:tavLst>
                                    </p:anim>
                                    <p:anim calcmode="lin" valueType="num">
                                      <p:cBhvr>
                                        <p:cTn id="7" dur="3000"/>
                                        <p:tgtEl>
                                          <p:spTgt spid="6"/>
                                        </p:tgtEl>
                                        <p:attrNameLst>
                                          <p:attrName>ppt_h</p:attrName>
                                        </p:attrNameLst>
                                      </p:cBhvr>
                                      <p:tavLst>
                                        <p:tav tm="0">
                                          <p:val>
                                            <p:strVal val="ppt_h"/>
                                          </p:val>
                                        </p:tav>
                                        <p:tav tm="100000">
                                          <p:val>
                                            <p:strVal val="4/3*ppt_h"/>
                                          </p:val>
                                        </p:tav>
                                      </p:tavLst>
                                    </p:anim>
                                    <p:set>
                                      <p:cBhvr>
                                        <p:cTn id="8" dur="1" fill="hold">
                                          <p:stCondLst>
                                            <p:cond delay="2999"/>
                                          </p:stCondLst>
                                        </p:cTn>
                                        <p:tgtEl>
                                          <p:spTgt spid="6"/>
                                        </p:tgtEl>
                                        <p:attrNameLst>
                                          <p:attrName>style.visibility</p:attrName>
                                        </p:attrNameLst>
                                      </p:cBhvr>
                                      <p:to>
                                        <p:strVal val="hidden"/>
                                      </p:to>
                                    </p:set>
                                  </p:childTnLst>
                                </p:cTn>
                              </p:par>
                              <p:par>
                                <p:cTn id="9" presetID="16" presetClass="exit" presetSubtype="42" fill="hold" nodeType="withEffect">
                                  <p:stCondLst>
                                    <p:cond delay="0"/>
                                  </p:stCondLst>
                                  <p:childTnLst>
                                    <p:animEffect transition="out" filter="barn(outHorizontal)">
                                      <p:cBhvr>
                                        <p:cTn id="10" dur="3000"/>
                                        <p:tgtEl>
                                          <p:spTgt spid="6"/>
                                        </p:tgtEl>
                                      </p:cBhvr>
                                    </p:animEffect>
                                    <p:set>
                                      <p:cBhvr>
                                        <p:cTn id="11" dur="1" fill="hold">
                                          <p:stCondLst>
                                            <p:cond delay="2999"/>
                                          </p:stCondLst>
                                        </p:cTn>
                                        <p:tgtEl>
                                          <p:spTgt spid="6"/>
                                        </p:tgtEl>
                                        <p:attrNameLst>
                                          <p:attrName>style.visibility</p:attrName>
                                        </p:attrNameLst>
                                      </p:cBhvr>
                                      <p:to>
                                        <p:strVal val="hidden"/>
                                      </p:to>
                                    </p:set>
                                  </p:childTnLst>
                                </p:cTn>
                              </p:par>
                              <p:par>
                                <p:cTn id="12" presetID="23" presetClass="exit" presetSubtype="272" fill="hold" nodeType="withEffect">
                                  <p:stCondLst>
                                    <p:cond delay="0"/>
                                  </p:stCondLst>
                                  <p:childTnLst>
                                    <p:anim calcmode="lin" valueType="num">
                                      <p:cBhvr>
                                        <p:cTn id="13" dur="3000"/>
                                        <p:tgtEl>
                                          <p:spTgt spid="5"/>
                                        </p:tgtEl>
                                        <p:attrNameLst>
                                          <p:attrName>ppt_w</p:attrName>
                                        </p:attrNameLst>
                                      </p:cBhvr>
                                      <p:tavLst>
                                        <p:tav tm="0">
                                          <p:val>
                                            <p:strVal val="ppt_w"/>
                                          </p:val>
                                        </p:tav>
                                        <p:tav tm="100000">
                                          <p:val>
                                            <p:strVal val="4/3*ppt_w"/>
                                          </p:val>
                                        </p:tav>
                                      </p:tavLst>
                                    </p:anim>
                                    <p:anim calcmode="lin" valueType="num">
                                      <p:cBhvr>
                                        <p:cTn id="14" dur="3000"/>
                                        <p:tgtEl>
                                          <p:spTgt spid="5"/>
                                        </p:tgtEl>
                                        <p:attrNameLst>
                                          <p:attrName>ppt_h</p:attrName>
                                        </p:attrNameLst>
                                      </p:cBhvr>
                                      <p:tavLst>
                                        <p:tav tm="0">
                                          <p:val>
                                            <p:strVal val="ppt_h"/>
                                          </p:val>
                                        </p:tav>
                                        <p:tav tm="100000">
                                          <p:val>
                                            <p:strVal val="4/3*ppt_h"/>
                                          </p:val>
                                        </p:tav>
                                      </p:tavLst>
                                    </p:anim>
                                    <p:set>
                                      <p:cBhvr>
                                        <p:cTn id="15" dur="1" fill="hold">
                                          <p:stCondLst>
                                            <p:cond delay="2999"/>
                                          </p:stCondLst>
                                        </p:cTn>
                                        <p:tgtEl>
                                          <p:spTgt spid="5"/>
                                        </p:tgtEl>
                                        <p:attrNameLst>
                                          <p:attrName>style.visibility</p:attrName>
                                        </p:attrNameLst>
                                      </p:cBhvr>
                                      <p:to>
                                        <p:strVal val="hidden"/>
                                      </p:to>
                                    </p:set>
                                  </p:childTnLst>
                                </p:cTn>
                              </p:par>
                              <p:par>
                                <p:cTn id="16" presetID="13" presetClass="exit" presetSubtype="32" fill="hold" nodeType="withEffect">
                                  <p:stCondLst>
                                    <p:cond delay="0"/>
                                  </p:stCondLst>
                                  <p:childTnLst>
                                    <p:animEffect transition="out" filter="plus(out)">
                                      <p:cBhvr>
                                        <p:cTn id="17" dur="3000"/>
                                        <p:tgtEl>
                                          <p:spTgt spid="5"/>
                                        </p:tgtEl>
                                      </p:cBhvr>
                                    </p:animEffect>
                                    <p:set>
                                      <p:cBhvr>
                                        <p:cTn id="18" dur="1" fill="hold">
                                          <p:stCondLst>
                                            <p:cond delay="2999"/>
                                          </p:stCondLst>
                                        </p:cTn>
                                        <p:tgtEl>
                                          <p:spTgt spid="5"/>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strVal val="4/3*#ppt_w"/>
                                          </p:val>
                                        </p:tav>
                                        <p:tav tm="100000">
                                          <p:val>
                                            <p:strVal val="#ppt_w"/>
                                          </p:val>
                                        </p:tav>
                                      </p:tavLst>
                                    </p:anim>
                                    <p:anim calcmode="lin" valueType="num">
                                      <p:cBhvr>
                                        <p:cTn id="22" dur="3000" fill="hold"/>
                                        <p:tgtEl>
                                          <p:spTgt spid="4"/>
                                        </p:tgtEl>
                                        <p:attrNameLst>
                                          <p:attrName>ppt_h</p:attrName>
                                        </p:attrNameLst>
                                      </p:cBhvr>
                                      <p:tavLst>
                                        <p:tav tm="0">
                                          <p:val>
                                            <p:strVal val="4/3*#ppt_h"/>
                                          </p:val>
                                        </p:tav>
                                        <p:tav tm="100000">
                                          <p:val>
                                            <p:strVal val="#ppt_h"/>
                                          </p:val>
                                        </p:tav>
                                      </p:tavLst>
                                    </p:anim>
                                  </p:childTnLst>
                                </p:cTn>
                              </p:par>
                              <p:par>
                                <p:cTn id="23" presetID="13"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plus(out)">
                                      <p:cBhvr>
                                        <p:cTn id="25" dur="3000"/>
                                        <p:tgtEl>
                                          <p:spTgt spid="4"/>
                                        </p:tgtEl>
                                      </p:cBhvr>
                                    </p:animEffect>
                                  </p:childTnLst>
                                </p:cTn>
                              </p:par>
                            </p:childTnLst>
                          </p:cTn>
                        </p:par>
                        <p:par>
                          <p:cTn id="26" fill="hold">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32775"/>
                                        </p:tgtEl>
                                        <p:attrNameLst>
                                          <p:attrName>style.visibility</p:attrName>
                                        </p:attrNameLst>
                                      </p:cBhvr>
                                      <p:to>
                                        <p:strVal val="visible"/>
                                      </p:to>
                                    </p:set>
                                    <p:animEffect transition="in" filter="fade">
                                      <p:cBhvr>
                                        <p:cTn id="29" dur="1000"/>
                                        <p:tgtEl>
                                          <p:spTgt spid="32775"/>
                                        </p:tgtEl>
                                      </p:cBhvr>
                                    </p:animEffect>
                                    <p:anim calcmode="lin" valueType="num">
                                      <p:cBhvr>
                                        <p:cTn id="30" dur="1000" fill="hold"/>
                                        <p:tgtEl>
                                          <p:spTgt spid="32775"/>
                                        </p:tgtEl>
                                        <p:attrNameLst>
                                          <p:attrName>ppt_x</p:attrName>
                                        </p:attrNameLst>
                                      </p:cBhvr>
                                      <p:tavLst>
                                        <p:tav tm="0">
                                          <p:val>
                                            <p:strVal val="#ppt_x-.1"/>
                                          </p:val>
                                        </p:tav>
                                        <p:tav tm="100000">
                                          <p:val>
                                            <p:strVal val="#ppt_x"/>
                                          </p:val>
                                        </p:tav>
                                      </p:tavLst>
                                    </p:anim>
                                    <p:anim calcmode="lin" valueType="num">
                                      <p:cBhvr>
                                        <p:cTn id="31" dur="1000" fill="hold"/>
                                        <p:tgtEl>
                                          <p:spTgt spid="3277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5"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26352-svetik.jpg"/>
          <p:cNvPicPr>
            <a:picLocks noChangeAspect="1"/>
          </p:cNvPicPr>
          <p:nvPr/>
        </p:nvPicPr>
        <p:blipFill>
          <a:blip r:embed="rId2"/>
          <a:srcRect/>
          <a:stretch>
            <a:fillRect/>
          </a:stretch>
        </p:blipFill>
        <p:spPr bwMode="auto">
          <a:xfrm>
            <a:off x="0" y="0"/>
            <a:ext cx="9144000" cy="5143500"/>
          </a:xfrm>
          <a:prstGeom prst="rect">
            <a:avLst/>
          </a:prstGeom>
          <a:noFill/>
          <a:ln w="9525">
            <a:noFill/>
            <a:miter lim="800000"/>
            <a:headEnd/>
            <a:tailEnd/>
          </a:ln>
        </p:spPr>
      </p:pic>
      <p:pic>
        <p:nvPicPr>
          <p:cNvPr id="6" name="5 Imagen" descr="326352-svetik.jpg"/>
          <p:cNvPicPr>
            <a:picLocks noChangeAspect="1"/>
          </p:cNvPicPr>
          <p:nvPr/>
        </p:nvPicPr>
        <p:blipFill>
          <a:blip r:embed="rId2"/>
          <a:srcRect/>
          <a:stretch>
            <a:fillRect/>
          </a:stretch>
        </p:blipFill>
        <p:spPr bwMode="auto">
          <a:xfrm>
            <a:off x="0" y="0"/>
            <a:ext cx="9144000" cy="5143500"/>
          </a:xfrm>
          <a:prstGeom prst="rect">
            <a:avLst/>
          </a:prstGeom>
          <a:noFill/>
          <a:ln w="9525">
            <a:noFill/>
            <a:miter lim="800000"/>
            <a:headEnd/>
            <a:tailEnd/>
          </a:ln>
        </p:spPr>
      </p:pic>
      <p:pic>
        <p:nvPicPr>
          <p:cNvPr id="8" name="7 Imagen" descr="0(35).jpg"/>
          <p:cNvPicPr>
            <a:picLocks noChangeAspect="1"/>
          </p:cNvPicPr>
          <p:nvPr/>
        </p:nvPicPr>
        <p:blipFill>
          <a:blip r:embed="rId3"/>
          <a:srcRect/>
          <a:stretch>
            <a:fillRect/>
          </a:stretch>
        </p:blipFill>
        <p:spPr bwMode="auto">
          <a:xfrm>
            <a:off x="0" y="0"/>
            <a:ext cx="9144000" cy="5143500"/>
          </a:xfrm>
          <a:prstGeom prst="rect">
            <a:avLst/>
          </a:prstGeom>
          <a:noFill/>
          <a:ln w="9525">
            <a:noFill/>
            <a:miter lim="800000"/>
            <a:headEnd/>
            <a:tailEnd/>
          </a:ln>
        </p:spPr>
      </p:pic>
      <p:sp>
        <p:nvSpPr>
          <p:cNvPr id="9" name="Rectangle 5"/>
          <p:cNvSpPr>
            <a:spLocks noChangeArrowheads="1"/>
          </p:cNvSpPr>
          <p:nvPr/>
        </p:nvSpPr>
        <p:spPr bwMode="auto">
          <a:xfrm>
            <a:off x="1619250" y="4587875"/>
            <a:ext cx="6827838" cy="369888"/>
          </a:xfrm>
          <a:prstGeom prst="rect">
            <a:avLst/>
          </a:prstGeom>
          <a:noFill/>
          <a:ln w="9525">
            <a:noFill/>
            <a:miter lim="800000"/>
            <a:headEnd/>
            <a:tailEnd/>
          </a:ln>
          <a:effectLst/>
        </p:spPr>
        <p:txBody>
          <a:bodyPr wrap="none" anchor="ctr">
            <a:spAutoFit/>
          </a:bodyPr>
          <a:lstStyle/>
          <a:p>
            <a:pPr eaLnBrk="0" hangingPunct="0">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ea typeface="Times New Roman" pitchFamily="18" charset="0"/>
                <a:cs typeface="Arial" pitchFamily="34" charset="0"/>
              </a:rPr>
              <a:t>Oso dando cuenta del rastro de bellotas, debajo de un roble.</a:t>
            </a:r>
          </a:p>
        </p:txBody>
      </p:sp>
      <p:sp>
        <p:nvSpPr>
          <p:cNvPr id="7" name="6 CuadroTexto"/>
          <p:cNvSpPr txBox="1"/>
          <p:nvPr/>
        </p:nvSpPr>
        <p:spPr>
          <a:xfrm>
            <a:off x="539750" y="4371975"/>
            <a:ext cx="7343775" cy="64770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El oso pardo, que a pesar del nombre puede tener un color negro e incluso rubio o casi blanco.</a:t>
            </a:r>
          </a:p>
        </p:txBody>
      </p:sp>
    </p:spTree>
  </p:cSld>
  <p:clrMapOvr>
    <a:masterClrMapping/>
  </p:clrMapOvr>
  <mc:AlternateContent xmlns:mc="http://schemas.openxmlformats.org/markup-compatibility/2006">
    <mc:Choice xmlns:p14="http://schemas.microsoft.com/office/powerpoint/2010/main" Requires="p14">
      <p:transition spd="slow" p14:dur="2000" advTm="26000">
        <p:pull dir="u"/>
      </p:transition>
    </mc:Choice>
    <mc:Fallback>
      <p:transition spd="slow" advTm="26000">
        <p:pull dir="u"/>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6"/>
                                        </p:tgtEl>
                                        <p:attrNameLst>
                                          <p:attrName>ppt_w</p:attrName>
                                        </p:attrNameLst>
                                      </p:cBhvr>
                                      <p:tavLst>
                                        <p:tav tm="0">
                                          <p:val>
                                            <p:strVal val="ppt_w"/>
                                          </p:val>
                                        </p:tav>
                                        <p:tav tm="100000">
                                          <p:val>
                                            <p:strVal val="4/3*ppt_w"/>
                                          </p:val>
                                        </p:tav>
                                      </p:tavLst>
                                    </p:anim>
                                    <p:anim calcmode="lin" valueType="num">
                                      <p:cBhvr>
                                        <p:cTn id="7" dur="3000"/>
                                        <p:tgtEl>
                                          <p:spTgt spid="6"/>
                                        </p:tgtEl>
                                        <p:attrNameLst>
                                          <p:attrName>ppt_h</p:attrName>
                                        </p:attrNameLst>
                                      </p:cBhvr>
                                      <p:tavLst>
                                        <p:tav tm="0">
                                          <p:val>
                                            <p:strVal val="ppt_h"/>
                                          </p:val>
                                        </p:tav>
                                        <p:tav tm="100000">
                                          <p:val>
                                            <p:strVal val="4/3*ppt_h"/>
                                          </p:val>
                                        </p:tav>
                                      </p:tavLst>
                                    </p:anim>
                                    <p:set>
                                      <p:cBhvr>
                                        <p:cTn id="8" dur="1" fill="hold">
                                          <p:stCondLst>
                                            <p:cond delay="2999"/>
                                          </p:stCondLst>
                                        </p:cTn>
                                        <p:tgtEl>
                                          <p:spTgt spid="6"/>
                                        </p:tgtEl>
                                        <p:attrNameLst>
                                          <p:attrName>style.visibility</p:attrName>
                                        </p:attrNameLst>
                                      </p:cBhvr>
                                      <p:to>
                                        <p:strVal val="hidden"/>
                                      </p:to>
                                    </p:set>
                                  </p:childTnLst>
                                </p:cTn>
                              </p:par>
                              <p:par>
                                <p:cTn id="9" presetID="6" presetClass="exit" presetSubtype="32" fill="hold" nodeType="withEffect">
                                  <p:stCondLst>
                                    <p:cond delay="0"/>
                                  </p:stCondLst>
                                  <p:childTnLst>
                                    <p:animEffect transition="out" filter="circle(out)">
                                      <p:cBhvr>
                                        <p:cTn id="10" dur="3000"/>
                                        <p:tgtEl>
                                          <p:spTgt spid="6"/>
                                        </p:tgtEl>
                                      </p:cBhvr>
                                    </p:animEffect>
                                    <p:set>
                                      <p:cBhvr>
                                        <p:cTn id="11" dur="1" fill="hold">
                                          <p:stCondLst>
                                            <p:cond delay="2999"/>
                                          </p:stCondLst>
                                        </p:cTn>
                                        <p:tgtEl>
                                          <p:spTgt spid="6"/>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strVal val="4/3*#ppt_w"/>
                                          </p:val>
                                        </p:tav>
                                        <p:tav tm="100000">
                                          <p:val>
                                            <p:strVal val="#ppt_w"/>
                                          </p:val>
                                        </p:tav>
                                      </p:tavLst>
                                    </p:anim>
                                    <p:anim calcmode="lin" valueType="num">
                                      <p:cBhvr>
                                        <p:cTn id="15" dur="3000" fill="hold"/>
                                        <p:tgtEl>
                                          <p:spTgt spid="4"/>
                                        </p:tgtEl>
                                        <p:attrNameLst>
                                          <p:attrName>ppt_h</p:attrName>
                                        </p:attrNameLst>
                                      </p:cBhvr>
                                      <p:tavLst>
                                        <p:tav tm="0">
                                          <p:val>
                                            <p:strVal val="4/3*#ppt_h"/>
                                          </p:val>
                                        </p:tav>
                                        <p:tav tm="100000">
                                          <p:val>
                                            <p:strVal val="#ppt_h"/>
                                          </p:val>
                                        </p:tav>
                                      </p:tavLst>
                                    </p:anim>
                                  </p:childTnLst>
                                </p:cTn>
                              </p:par>
                              <p:par>
                                <p:cTn id="16" presetID="4"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ox(out)">
                                      <p:cBhvr>
                                        <p:cTn id="18" dur="3000"/>
                                        <p:tgtEl>
                                          <p:spTgt spid="4"/>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7"/>
                                        </p:tgtEl>
                                        <p:attrNameLst>
                                          <p:attrName>style.visibility</p:attrName>
                                        </p:attrNameLst>
                                      </p:cBhvr>
                                      <p:to>
                                        <p:strVal val="visible"/>
                                      </p:to>
                                    </p:set>
                                    <p:animEffect transition="in" filter="fade">
                                      <p:cBhvr>
                                        <p:cTn id="22" dur="1000"/>
                                        <p:tgtEl>
                                          <p:spTgt spid="7"/>
                                        </p:tgtEl>
                                      </p:cBhvr>
                                    </p:animEffect>
                                    <p:anim calcmode="lin" valueType="num">
                                      <p:cBhvr>
                                        <p:cTn id="23" dur="1000" fill="hold"/>
                                        <p:tgtEl>
                                          <p:spTgt spid="7"/>
                                        </p:tgtEl>
                                        <p:attrNameLst>
                                          <p:attrName>ppt_x</p:attrName>
                                        </p:attrNameLst>
                                      </p:cBhvr>
                                      <p:tavLst>
                                        <p:tav tm="0">
                                          <p:val>
                                            <p:strVal val="#ppt_x-.1"/>
                                          </p:val>
                                        </p:tav>
                                        <p:tav tm="100000">
                                          <p:val>
                                            <p:strVal val="#ppt_x"/>
                                          </p:val>
                                        </p:tav>
                                      </p:tavLst>
                                    </p:anim>
                                    <p:anim calcmode="lin" valueType="num">
                                      <p:cBhvr>
                                        <p:cTn id="24" dur="1000" fill="hold"/>
                                        <p:tgtEl>
                                          <p:spTgt spid="7"/>
                                        </p:tgtEl>
                                        <p:attrNameLst>
                                          <p:attrName>ppt_y</p:attrName>
                                        </p:attrNameLst>
                                      </p:cBhvr>
                                      <p:tavLst>
                                        <p:tav tm="0">
                                          <p:val>
                                            <p:strVal val="#ppt_y"/>
                                          </p:val>
                                        </p:tav>
                                        <p:tav tm="100000">
                                          <p:val>
                                            <p:strVal val="#ppt_y"/>
                                          </p:val>
                                        </p:tav>
                                      </p:tavLst>
                                    </p:anim>
                                  </p:childTnLst>
                                </p:cTn>
                              </p:par>
                            </p:childTnLst>
                          </p:cTn>
                        </p:par>
                        <p:par>
                          <p:cTn id="25" fill="hold">
                            <p:stCondLst>
                              <p:cond delay="11500"/>
                            </p:stCondLst>
                            <p:childTnLst>
                              <p:par>
                                <p:cTn id="26" presetID="10" presetClass="exit" presetSubtype="0" fill="hold" grpId="1" nodeType="afterEffect">
                                  <p:stCondLst>
                                    <p:cond delay="2000"/>
                                  </p:stCondLst>
                                  <p:iterate type="lt">
                                    <p:tmPct val="0"/>
                                  </p:iterate>
                                  <p:childTnLst>
                                    <p:animEffect transition="out" filter="fade">
                                      <p:cBhvr>
                                        <p:cTn id="27" dur="2000"/>
                                        <p:tgtEl>
                                          <p:spTgt spid="7"/>
                                        </p:tgtEl>
                                      </p:cBhvr>
                                    </p:animEffect>
                                    <p:set>
                                      <p:cBhvr>
                                        <p:cTn id="28" dur="1" fill="hold">
                                          <p:stCondLst>
                                            <p:cond delay="1999"/>
                                          </p:stCondLst>
                                        </p:cTn>
                                        <p:tgtEl>
                                          <p:spTgt spid="7"/>
                                        </p:tgtEl>
                                        <p:attrNameLst>
                                          <p:attrName>style.visibility</p:attrName>
                                        </p:attrNameLst>
                                      </p:cBhvr>
                                      <p:to>
                                        <p:strVal val="hidden"/>
                                      </p:to>
                                    </p:set>
                                  </p:childTnLst>
                                </p:cTn>
                              </p:par>
                              <p:par>
                                <p:cTn id="29" presetID="23" presetClass="exit" presetSubtype="16" fill="hold" nodeType="withEffect">
                                  <p:stCondLst>
                                    <p:cond delay="2000"/>
                                  </p:stCondLst>
                                  <p:childTnLst>
                                    <p:anim calcmode="lin" valueType="num">
                                      <p:cBhvr>
                                        <p:cTn id="30" dur="3000"/>
                                        <p:tgtEl>
                                          <p:spTgt spid="6"/>
                                        </p:tgtEl>
                                        <p:attrNameLst>
                                          <p:attrName>ppt_w</p:attrName>
                                        </p:attrNameLst>
                                      </p:cBhvr>
                                      <p:tavLst>
                                        <p:tav tm="0">
                                          <p:val>
                                            <p:strVal val="ppt_w"/>
                                          </p:val>
                                        </p:tav>
                                        <p:tav tm="100000">
                                          <p:val>
                                            <p:strVal val="4*ppt_w"/>
                                          </p:val>
                                        </p:tav>
                                      </p:tavLst>
                                    </p:anim>
                                    <p:anim calcmode="lin" valueType="num">
                                      <p:cBhvr>
                                        <p:cTn id="31" dur="3000"/>
                                        <p:tgtEl>
                                          <p:spTgt spid="6"/>
                                        </p:tgtEl>
                                        <p:attrNameLst>
                                          <p:attrName>ppt_h</p:attrName>
                                        </p:attrNameLst>
                                      </p:cBhvr>
                                      <p:tavLst>
                                        <p:tav tm="0">
                                          <p:val>
                                            <p:strVal val="ppt_h"/>
                                          </p:val>
                                        </p:tav>
                                        <p:tav tm="100000">
                                          <p:val>
                                            <p:strVal val="4*ppt_h"/>
                                          </p:val>
                                        </p:tav>
                                      </p:tavLst>
                                    </p:anim>
                                    <p:set>
                                      <p:cBhvr>
                                        <p:cTn id="32" dur="1" fill="hold">
                                          <p:stCondLst>
                                            <p:cond delay="2999"/>
                                          </p:stCondLst>
                                        </p:cTn>
                                        <p:tgtEl>
                                          <p:spTgt spid="6"/>
                                        </p:tgtEl>
                                        <p:attrNameLst>
                                          <p:attrName>style.visibility</p:attrName>
                                        </p:attrNameLst>
                                      </p:cBhvr>
                                      <p:to>
                                        <p:strVal val="hidden"/>
                                      </p:to>
                                    </p:set>
                                  </p:childTnLst>
                                </p:cTn>
                              </p:par>
                              <p:par>
                                <p:cTn id="33" presetID="10" presetClass="exit" presetSubtype="0" fill="hold" nodeType="withEffect">
                                  <p:stCondLst>
                                    <p:cond delay="2000"/>
                                  </p:stCondLst>
                                  <p:childTnLst>
                                    <p:animEffect transition="out" filter="fade">
                                      <p:cBhvr>
                                        <p:cTn id="34" dur="3000"/>
                                        <p:tgtEl>
                                          <p:spTgt spid="6"/>
                                        </p:tgtEl>
                                      </p:cBhvr>
                                    </p:animEffect>
                                    <p:set>
                                      <p:cBhvr>
                                        <p:cTn id="35" dur="1" fill="hold">
                                          <p:stCondLst>
                                            <p:cond delay="2999"/>
                                          </p:stCondLst>
                                        </p:cTn>
                                        <p:tgtEl>
                                          <p:spTgt spid="6"/>
                                        </p:tgtEl>
                                        <p:attrNameLst>
                                          <p:attrName>style.visibility</p:attrName>
                                        </p:attrNameLst>
                                      </p:cBhvr>
                                      <p:to>
                                        <p:strVal val="hidden"/>
                                      </p:to>
                                    </p:set>
                                  </p:childTnLst>
                                </p:cTn>
                              </p:par>
                              <p:par>
                                <p:cTn id="36" presetID="10" presetClass="exit" presetSubtype="0" fill="hold" nodeType="withEffect">
                                  <p:stCondLst>
                                    <p:cond delay="2000"/>
                                  </p:stCondLst>
                                  <p:childTnLst>
                                    <p:animEffect transition="out" filter="fade">
                                      <p:cBhvr>
                                        <p:cTn id="37" dur="3000"/>
                                        <p:tgtEl>
                                          <p:spTgt spid="4"/>
                                        </p:tgtEl>
                                      </p:cBhvr>
                                    </p:animEffect>
                                    <p:set>
                                      <p:cBhvr>
                                        <p:cTn id="38" dur="1" fill="hold">
                                          <p:stCondLst>
                                            <p:cond delay="2999"/>
                                          </p:stCondLst>
                                        </p:cTn>
                                        <p:tgtEl>
                                          <p:spTgt spid="4"/>
                                        </p:tgtEl>
                                        <p:attrNameLst>
                                          <p:attrName>style.visibility</p:attrName>
                                        </p:attrNameLst>
                                      </p:cBhvr>
                                      <p:to>
                                        <p:strVal val="hidden"/>
                                      </p:to>
                                    </p:set>
                                  </p:childTnLst>
                                </p:cTn>
                              </p:par>
                              <p:par>
                                <p:cTn id="39" presetID="23" presetClass="exit" presetSubtype="16" fill="hold" nodeType="withEffect">
                                  <p:stCondLst>
                                    <p:cond delay="2000"/>
                                  </p:stCondLst>
                                  <p:childTnLst>
                                    <p:anim calcmode="lin" valueType="num">
                                      <p:cBhvr>
                                        <p:cTn id="40" dur="3000"/>
                                        <p:tgtEl>
                                          <p:spTgt spid="4"/>
                                        </p:tgtEl>
                                        <p:attrNameLst>
                                          <p:attrName>ppt_w</p:attrName>
                                        </p:attrNameLst>
                                      </p:cBhvr>
                                      <p:tavLst>
                                        <p:tav tm="0">
                                          <p:val>
                                            <p:strVal val="ppt_w"/>
                                          </p:val>
                                        </p:tav>
                                        <p:tav tm="100000">
                                          <p:val>
                                            <p:strVal val="4*ppt_w"/>
                                          </p:val>
                                        </p:tav>
                                      </p:tavLst>
                                    </p:anim>
                                    <p:anim calcmode="lin" valueType="num">
                                      <p:cBhvr>
                                        <p:cTn id="41" dur="3000"/>
                                        <p:tgtEl>
                                          <p:spTgt spid="4"/>
                                        </p:tgtEl>
                                        <p:attrNameLst>
                                          <p:attrName>ppt_h</p:attrName>
                                        </p:attrNameLst>
                                      </p:cBhvr>
                                      <p:tavLst>
                                        <p:tav tm="0">
                                          <p:val>
                                            <p:strVal val="ppt_h"/>
                                          </p:val>
                                        </p:tav>
                                        <p:tav tm="100000">
                                          <p:val>
                                            <p:strVal val="4*ppt_h"/>
                                          </p:val>
                                        </p:tav>
                                      </p:tavLst>
                                    </p:anim>
                                    <p:set>
                                      <p:cBhvr>
                                        <p:cTn id="42" dur="1" fill="hold">
                                          <p:stCondLst>
                                            <p:cond delay="2999"/>
                                          </p:stCondLst>
                                        </p:cTn>
                                        <p:tgtEl>
                                          <p:spTgt spid="4"/>
                                        </p:tgtEl>
                                        <p:attrNameLst>
                                          <p:attrName>style.visibility</p:attrName>
                                        </p:attrNameLst>
                                      </p:cBhvr>
                                      <p:to>
                                        <p:strVal val="hidden"/>
                                      </p:to>
                                    </p:set>
                                  </p:childTnLst>
                                </p:cTn>
                              </p:par>
                              <p:par>
                                <p:cTn id="43" presetID="23" presetClass="entr" presetSubtype="32" fill="hold" nodeType="withEffect">
                                  <p:stCondLst>
                                    <p:cond delay="2000"/>
                                  </p:stCondLst>
                                  <p:childTnLst>
                                    <p:set>
                                      <p:cBhvr>
                                        <p:cTn id="44" dur="1" fill="hold">
                                          <p:stCondLst>
                                            <p:cond delay="0"/>
                                          </p:stCondLst>
                                        </p:cTn>
                                        <p:tgtEl>
                                          <p:spTgt spid="8"/>
                                        </p:tgtEl>
                                        <p:attrNameLst>
                                          <p:attrName>style.visibility</p:attrName>
                                        </p:attrNameLst>
                                      </p:cBhvr>
                                      <p:to>
                                        <p:strVal val="visible"/>
                                      </p:to>
                                    </p:set>
                                    <p:anim calcmode="lin" valueType="num">
                                      <p:cBhvr>
                                        <p:cTn id="45" dur="3000" fill="hold"/>
                                        <p:tgtEl>
                                          <p:spTgt spid="8"/>
                                        </p:tgtEl>
                                        <p:attrNameLst>
                                          <p:attrName>ppt_w</p:attrName>
                                        </p:attrNameLst>
                                      </p:cBhvr>
                                      <p:tavLst>
                                        <p:tav tm="0">
                                          <p:val>
                                            <p:strVal val="4*#ppt_w"/>
                                          </p:val>
                                        </p:tav>
                                        <p:tav tm="100000">
                                          <p:val>
                                            <p:strVal val="#ppt_w"/>
                                          </p:val>
                                        </p:tav>
                                      </p:tavLst>
                                    </p:anim>
                                    <p:anim calcmode="lin" valueType="num">
                                      <p:cBhvr>
                                        <p:cTn id="46" dur="3000" fill="hold"/>
                                        <p:tgtEl>
                                          <p:spTgt spid="8"/>
                                        </p:tgtEl>
                                        <p:attrNameLst>
                                          <p:attrName>ppt_h</p:attrName>
                                        </p:attrNameLst>
                                      </p:cBhvr>
                                      <p:tavLst>
                                        <p:tav tm="0">
                                          <p:val>
                                            <p:strVal val="4*#ppt_h"/>
                                          </p:val>
                                        </p:tav>
                                        <p:tav tm="100000">
                                          <p:val>
                                            <p:strVal val="#ppt_h"/>
                                          </p:val>
                                        </p:tav>
                                      </p:tavLst>
                                    </p:anim>
                                  </p:childTnLst>
                                </p:cTn>
                              </p:par>
                              <p:par>
                                <p:cTn id="47" presetID="10" presetClass="entr" presetSubtype="0" fill="hold" nodeType="withEffect">
                                  <p:stCondLst>
                                    <p:cond delay="2000"/>
                                  </p:stCondLst>
                                  <p:childTnLst>
                                    <p:set>
                                      <p:cBhvr>
                                        <p:cTn id="48" dur="1" fill="hold">
                                          <p:stCondLst>
                                            <p:cond delay="0"/>
                                          </p:stCondLst>
                                        </p:cTn>
                                        <p:tgtEl>
                                          <p:spTgt spid="8"/>
                                        </p:tgtEl>
                                        <p:attrNameLst>
                                          <p:attrName>style.visibility</p:attrName>
                                        </p:attrNameLst>
                                      </p:cBhvr>
                                      <p:to>
                                        <p:strVal val="visible"/>
                                      </p:to>
                                    </p:set>
                                    <p:animEffect transition="in" filter="fade">
                                      <p:cBhvr>
                                        <p:cTn id="49" dur="3000"/>
                                        <p:tgtEl>
                                          <p:spTgt spid="8"/>
                                        </p:tgtEl>
                                      </p:cBhvr>
                                    </p:animEffect>
                                  </p:childTnLst>
                                </p:cTn>
                              </p:par>
                            </p:childTnLst>
                          </p:cTn>
                        </p:par>
                        <p:par>
                          <p:cTn id="50" fill="hold">
                            <p:stCondLst>
                              <p:cond delay="16500"/>
                            </p:stCondLst>
                            <p:childTnLst>
                              <p:par>
                                <p:cTn id="51" presetID="40" presetClass="entr" presetSubtype="0" fill="hold" grpId="0" nodeType="afterEffect">
                                  <p:stCondLst>
                                    <p:cond delay="0"/>
                                  </p:stCondLst>
                                  <p:iterate type="lt">
                                    <p:tmPct val="10000"/>
                                  </p:iterate>
                                  <p:childTnLst>
                                    <p:set>
                                      <p:cBhvr>
                                        <p:cTn id="52" dur="1" fill="hold">
                                          <p:stCondLst>
                                            <p:cond delay="0"/>
                                          </p:stCondLst>
                                        </p:cTn>
                                        <p:tgtEl>
                                          <p:spTgt spid="9"/>
                                        </p:tgtEl>
                                        <p:attrNameLst>
                                          <p:attrName>style.visibility</p:attrName>
                                        </p:attrNameLst>
                                      </p:cBhvr>
                                      <p:to>
                                        <p:strVal val="visible"/>
                                      </p:to>
                                    </p:set>
                                    <p:animEffect transition="in" filter="fade">
                                      <p:cBhvr>
                                        <p:cTn id="53" dur="1000"/>
                                        <p:tgtEl>
                                          <p:spTgt spid="9"/>
                                        </p:tgtEl>
                                      </p:cBhvr>
                                    </p:animEffect>
                                    <p:anim calcmode="lin" valueType="num">
                                      <p:cBhvr>
                                        <p:cTn id="54" dur="1000" fill="hold"/>
                                        <p:tgtEl>
                                          <p:spTgt spid="9"/>
                                        </p:tgtEl>
                                        <p:attrNameLst>
                                          <p:attrName>ppt_x</p:attrName>
                                        </p:attrNameLst>
                                      </p:cBhvr>
                                      <p:tavLst>
                                        <p:tav tm="0">
                                          <p:val>
                                            <p:strVal val="#ppt_x-.1"/>
                                          </p:val>
                                        </p:tav>
                                        <p:tav tm="100000">
                                          <p:val>
                                            <p:strVal val="#ppt_x"/>
                                          </p:val>
                                        </p:tav>
                                      </p:tavLst>
                                    </p:anim>
                                    <p:anim calcmode="lin" valueType="num">
                                      <p:cBhvr>
                                        <p:cTn id="55"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7" grpId="0"/>
      <p:bldP spid="7" grpId="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34).jpg"/>
          <p:cNvPicPr>
            <a:picLocks noChangeAspect="1"/>
          </p:cNvPicPr>
          <p:nvPr/>
        </p:nvPicPr>
        <p:blipFill>
          <a:blip r:embed="rId2"/>
          <a:srcRect/>
          <a:stretch>
            <a:fillRect/>
          </a:stretch>
        </p:blipFill>
        <p:spPr bwMode="auto">
          <a:xfrm>
            <a:off x="0" y="0"/>
            <a:ext cx="9144000" cy="5143500"/>
          </a:xfrm>
          <a:prstGeom prst="rect">
            <a:avLst/>
          </a:prstGeom>
          <a:noFill/>
          <a:ln w="9525">
            <a:noFill/>
            <a:miter lim="800000"/>
            <a:headEnd/>
            <a:tailEnd/>
          </a:ln>
        </p:spPr>
      </p:pic>
      <p:pic>
        <p:nvPicPr>
          <p:cNvPr id="5" name="4 Imagen" descr="0(34).jpg"/>
          <p:cNvPicPr>
            <a:picLocks noChangeAspect="1"/>
          </p:cNvPicPr>
          <p:nvPr/>
        </p:nvPicPr>
        <p:blipFill>
          <a:blip r:embed="rId2"/>
          <a:srcRect/>
          <a:stretch>
            <a:fillRect/>
          </a:stretch>
        </p:blipFill>
        <p:spPr bwMode="auto">
          <a:xfrm>
            <a:off x="0" y="0"/>
            <a:ext cx="9144000" cy="5143500"/>
          </a:xfrm>
          <a:prstGeom prst="rect">
            <a:avLst/>
          </a:prstGeom>
          <a:noFill/>
          <a:ln w="9525">
            <a:noFill/>
            <a:miter lim="800000"/>
            <a:headEnd/>
            <a:tailEnd/>
          </a:ln>
        </p:spPr>
      </p:pic>
      <p:sp>
        <p:nvSpPr>
          <p:cNvPr id="39941" name="Rectangle 5"/>
          <p:cNvSpPr>
            <a:spLocks noChangeArrowheads="1"/>
          </p:cNvSpPr>
          <p:nvPr/>
        </p:nvSpPr>
        <p:spPr bwMode="auto">
          <a:xfrm>
            <a:off x="755650" y="4354513"/>
            <a:ext cx="7632700" cy="646112"/>
          </a:xfrm>
          <a:prstGeom prst="rect">
            <a:avLst/>
          </a:prstGeom>
          <a:noFill/>
          <a:ln w="9525">
            <a:noFill/>
            <a:miter lim="800000"/>
            <a:headEnd/>
            <a:tailEnd/>
          </a:ln>
          <a:effectLst/>
        </p:spPr>
        <p:txBody>
          <a:bodyPr anchor="ctr">
            <a:spAutoFit/>
          </a:bodyPr>
          <a:lstStyle/>
          <a:p>
            <a:pPr eaLnBrk="0" hangingPunct="0">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ea typeface="Times New Roman" pitchFamily="18" charset="0"/>
                <a:cs typeface="Arial" pitchFamily="34" charset="0"/>
              </a:rPr>
              <a:t>Fabulosas vistas de las laderas del valle, donde destacan las agujas de los Esperones, Pico Canalón y Pico el Arco.</a:t>
            </a:r>
          </a:p>
        </p:txBody>
      </p:sp>
    </p:spTree>
  </p:cSld>
  <p:clrMapOvr>
    <a:masterClrMapping/>
  </p:clrMapOvr>
  <mc:AlternateContent xmlns:mc="http://schemas.openxmlformats.org/markup-compatibility/2006">
    <mc:Choice xmlns:p14="http://schemas.microsoft.com/office/powerpoint/2010/main" Requires="p14">
      <p:transition spd="slow" p14:dur="2000" advTm="18000">
        <p:split orient="vert"/>
      </p:transition>
    </mc:Choice>
    <mc:Fallback>
      <p:transition spd="slow" advTm="18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23" presetClass="exit" presetSubtype="32" fill="hold" nodeType="withEffect">
                                  <p:stCondLst>
                                    <p:cond delay="0"/>
                                  </p:stCondLst>
                                  <p:childTnLst>
                                    <p:anim calcmode="lin" valueType="num">
                                      <p:cBhvr>
                                        <p:cTn id="9" dur="3000"/>
                                        <p:tgtEl>
                                          <p:spTgt spid="5"/>
                                        </p:tgtEl>
                                        <p:attrNameLst>
                                          <p:attrName>ppt_w</p:attrName>
                                        </p:attrNameLst>
                                      </p:cBhvr>
                                      <p:tavLst>
                                        <p:tav tm="0">
                                          <p:val>
                                            <p:strVal val="ppt_w"/>
                                          </p:val>
                                        </p:tav>
                                        <p:tav tm="100000">
                                          <p:val>
                                            <p:fltVal val="0"/>
                                          </p:val>
                                        </p:tav>
                                      </p:tavLst>
                                    </p:anim>
                                    <p:anim calcmode="lin" valueType="num">
                                      <p:cBhvr>
                                        <p:cTn id="10" dur="3000"/>
                                        <p:tgtEl>
                                          <p:spTgt spid="5"/>
                                        </p:tgtEl>
                                        <p:attrNameLst>
                                          <p:attrName>ppt_h</p:attrName>
                                        </p:attrNameLst>
                                      </p:cBhvr>
                                      <p:tavLst>
                                        <p:tav tm="0">
                                          <p:val>
                                            <p:strVal val="ppt_h"/>
                                          </p:val>
                                        </p:tav>
                                        <p:tav tm="100000">
                                          <p:val>
                                            <p:fltVal val="0"/>
                                          </p:val>
                                        </p:tav>
                                      </p:tavLst>
                                    </p:anim>
                                    <p:set>
                                      <p:cBhvr>
                                        <p:cTn id="11" dur="1" fill="hold">
                                          <p:stCondLst>
                                            <p:cond delay="2999"/>
                                          </p:stCondLst>
                                        </p:cTn>
                                        <p:tgtEl>
                                          <p:spTgt spid="5"/>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strVal val="4/3*#ppt_w"/>
                                          </p:val>
                                        </p:tav>
                                        <p:tav tm="100000">
                                          <p:val>
                                            <p:strVal val="#ppt_w"/>
                                          </p:val>
                                        </p:tav>
                                      </p:tavLst>
                                    </p:anim>
                                    <p:anim calcmode="lin" valueType="num">
                                      <p:cBhvr>
                                        <p:cTn id="15" dur="3000" fill="hold"/>
                                        <p:tgtEl>
                                          <p:spTgt spid="4"/>
                                        </p:tgtEl>
                                        <p:attrNameLst>
                                          <p:attrName>ppt_h</p:attrName>
                                        </p:attrNameLst>
                                      </p:cBhvr>
                                      <p:tavLst>
                                        <p:tav tm="0">
                                          <p:val>
                                            <p:strVal val="4/3*#ppt_h"/>
                                          </p:val>
                                        </p:tav>
                                        <p:tav tm="100000">
                                          <p:val>
                                            <p:strVal val="#ppt_h"/>
                                          </p:val>
                                        </p:tav>
                                      </p:tavLst>
                                    </p:anim>
                                  </p:childTnLst>
                                </p:cTn>
                              </p:par>
                              <p:par>
                                <p:cTn id="16" presetID="21" presetClass="entr" presetSubtype="8"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8)">
                                      <p:cBhvr>
                                        <p:cTn id="18" dur="3000"/>
                                        <p:tgtEl>
                                          <p:spTgt spid="4"/>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39941"/>
                                        </p:tgtEl>
                                        <p:attrNameLst>
                                          <p:attrName>style.visibility</p:attrName>
                                        </p:attrNameLst>
                                      </p:cBhvr>
                                      <p:to>
                                        <p:strVal val="visible"/>
                                      </p:to>
                                    </p:set>
                                    <p:animEffect transition="in" filter="fade">
                                      <p:cBhvr>
                                        <p:cTn id="22" dur="1000"/>
                                        <p:tgtEl>
                                          <p:spTgt spid="39941"/>
                                        </p:tgtEl>
                                      </p:cBhvr>
                                    </p:animEffect>
                                    <p:anim calcmode="lin" valueType="num">
                                      <p:cBhvr>
                                        <p:cTn id="23" dur="1000" fill="hold"/>
                                        <p:tgtEl>
                                          <p:spTgt spid="39941"/>
                                        </p:tgtEl>
                                        <p:attrNameLst>
                                          <p:attrName>ppt_x</p:attrName>
                                        </p:attrNameLst>
                                      </p:cBhvr>
                                      <p:tavLst>
                                        <p:tav tm="0">
                                          <p:val>
                                            <p:strVal val="#ppt_x-.1"/>
                                          </p:val>
                                        </p:tav>
                                        <p:tav tm="100000">
                                          <p:val>
                                            <p:strVal val="#ppt_x"/>
                                          </p:val>
                                        </p:tav>
                                      </p:tavLst>
                                    </p:anim>
                                    <p:anim calcmode="lin" valueType="num">
                                      <p:cBhvr>
                                        <p:cTn id="24" dur="1000" fill="hold"/>
                                        <p:tgtEl>
                                          <p:spTgt spid="3994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941"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flower_lake_landscape_4000x2500_1600x1200.jpg"/>
          <p:cNvPicPr>
            <a:picLocks noChangeAspect="1"/>
          </p:cNvPicPr>
          <p:nvPr/>
        </p:nvPicPr>
        <p:blipFill>
          <a:blip r:embed="rId2"/>
          <a:srcRect/>
          <a:stretch>
            <a:fillRect/>
          </a:stretch>
        </p:blipFill>
        <p:spPr bwMode="auto">
          <a:xfrm>
            <a:off x="0" y="0"/>
            <a:ext cx="9144000" cy="5143500"/>
          </a:xfrm>
          <a:prstGeom prst="rect">
            <a:avLst/>
          </a:prstGeom>
          <a:noFill/>
          <a:ln w="9525">
            <a:noFill/>
            <a:miter lim="800000"/>
            <a:headEnd/>
            <a:tailEnd/>
          </a:ln>
        </p:spPr>
      </p:pic>
      <p:pic>
        <p:nvPicPr>
          <p:cNvPr id="5" name="4 Imagen" descr="flower_lake_landscape_4000x2500_1600x1200.jpg"/>
          <p:cNvPicPr>
            <a:picLocks noChangeAspect="1"/>
          </p:cNvPicPr>
          <p:nvPr/>
        </p:nvPicPr>
        <p:blipFill>
          <a:blip r:embed="rId2"/>
          <a:srcRect/>
          <a:stretch>
            <a:fillRect/>
          </a:stretch>
        </p:blipFill>
        <p:spPr bwMode="auto">
          <a:xfrm>
            <a:off x="0" y="0"/>
            <a:ext cx="9144000" cy="5143500"/>
          </a:xfrm>
          <a:prstGeom prst="rect">
            <a:avLst/>
          </a:prstGeom>
          <a:noFill/>
          <a:ln w="9525">
            <a:noFill/>
            <a:miter lim="800000"/>
            <a:headEnd/>
            <a:tailEnd/>
          </a:ln>
        </p:spPr>
      </p:pic>
      <p:sp>
        <p:nvSpPr>
          <p:cNvPr id="40965" name="Rectangle 5"/>
          <p:cNvSpPr>
            <a:spLocks noChangeArrowheads="1"/>
          </p:cNvSpPr>
          <p:nvPr/>
        </p:nvSpPr>
        <p:spPr bwMode="auto">
          <a:xfrm>
            <a:off x="2124075" y="4587875"/>
            <a:ext cx="4557713" cy="369888"/>
          </a:xfrm>
          <a:prstGeom prst="rect">
            <a:avLst/>
          </a:prstGeom>
          <a:noFill/>
          <a:ln w="9525">
            <a:noFill/>
            <a:miter lim="800000"/>
            <a:headEnd/>
            <a:tailEnd/>
          </a:ln>
          <a:effectLst/>
        </p:spPr>
        <p:txBody>
          <a:bodyPr wrap="none" anchor="ctr">
            <a:spAutoFit/>
          </a:bodyPr>
          <a:lstStyle/>
          <a:p>
            <a:pPr eaLnBrk="0" hangingPunct="0">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ea typeface="Times New Roman" pitchFamily="18" charset="0"/>
                <a:cs typeface="Arial" pitchFamily="34" charset="0"/>
              </a:rPr>
              <a:t>Una nueva perspectiva de </a:t>
            </a:r>
            <a:r>
              <a:rPr lang="es-ES" b="1" dirty="0" err="1">
                <a:effectLst>
                  <a:glow rad="101600">
                    <a:schemeClr val="accent2">
                      <a:satMod val="175000"/>
                      <a:alpha val="40000"/>
                    </a:schemeClr>
                  </a:glow>
                  <a:outerShdw blurRad="38100" dist="38100" dir="2700000" algn="tl">
                    <a:srgbClr val="000000">
                      <a:alpha val="43137"/>
                    </a:srgbClr>
                  </a:outerShdw>
                </a:effectLst>
                <a:latin typeface="Arial" pitchFamily="34" charset="0"/>
                <a:ea typeface="Times New Roman" pitchFamily="18" charset="0"/>
                <a:cs typeface="Arial" pitchFamily="34" charset="0"/>
              </a:rPr>
              <a:t>Brañapiñueli</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ea typeface="Times New Roman" pitchFamily="18" charset="0"/>
                <a:cs typeface="Arial" pitchFamily="34" charset="0"/>
              </a:rPr>
              <a:t>.</a:t>
            </a:r>
          </a:p>
        </p:txBody>
      </p:sp>
    </p:spTree>
  </p:cSld>
  <p:clrMapOvr>
    <a:masterClrMapping/>
  </p:clrMapOvr>
  <mc:AlternateContent xmlns:mc="http://schemas.openxmlformats.org/markup-compatibility/2006">
    <mc:Choice xmlns:p14="http://schemas.microsoft.com/office/powerpoint/2010/main" Requires="p14">
      <p:transition spd="slow" p14:dur="2000" advTm="11000">
        <p:split orient="vert" dir="in"/>
      </p:transition>
    </mc:Choice>
    <mc:Fallback>
      <p:transition spd="slow" advTm="11000">
        <p:split orient="vert" dir="in"/>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0" fill="hold" nodeType="withEffect">
                                  <p:stCondLst>
                                    <p:cond delay="0"/>
                                  </p:stCondLst>
                                  <p:childTnLst>
                                    <p:anim calcmode="lin" valueType="num">
                                      <p:cBhvr>
                                        <p:cTn id="6" dur="3000"/>
                                        <p:tgtEl>
                                          <p:spTgt spid="5"/>
                                        </p:tgtEl>
                                        <p:attrNameLst>
                                          <p:attrName>ppt_w</p:attrName>
                                        </p:attrNameLst>
                                      </p:cBhvr>
                                      <p:tavLst>
                                        <p:tav tm="0">
                                          <p:val>
                                            <p:strVal val="ppt_w"/>
                                          </p:val>
                                        </p:tav>
                                        <p:tav tm="100000">
                                          <p:val>
                                            <p:fltVal val="0"/>
                                          </p:val>
                                        </p:tav>
                                      </p:tavLst>
                                    </p:anim>
                                    <p:anim calcmode="lin" valueType="num">
                                      <p:cBhvr>
                                        <p:cTn id="7" dur="3000"/>
                                        <p:tgtEl>
                                          <p:spTgt spid="5"/>
                                        </p:tgtEl>
                                        <p:attrNameLst>
                                          <p:attrName>ppt_h</p:attrName>
                                        </p:attrNameLst>
                                      </p:cBhvr>
                                      <p:tavLst>
                                        <p:tav tm="0">
                                          <p:val>
                                            <p:strVal val="ppt_h"/>
                                          </p:val>
                                        </p:tav>
                                        <p:tav tm="100000">
                                          <p:val>
                                            <p:strVal val="ppt_h"/>
                                          </p:val>
                                        </p:tav>
                                      </p:tavLst>
                                    </p:anim>
                                    <p:set>
                                      <p:cBhvr>
                                        <p:cTn id="8" dur="1" fill="hold">
                                          <p:stCondLst>
                                            <p:cond delay="2999"/>
                                          </p:stCondLst>
                                        </p:cTn>
                                        <p:tgtEl>
                                          <p:spTgt spid="5"/>
                                        </p:tgtEl>
                                        <p:attrNameLst>
                                          <p:attrName>style.visibility</p:attrName>
                                        </p:attrNameLst>
                                      </p:cBhvr>
                                      <p:to>
                                        <p:strVal val="hidden"/>
                                      </p:to>
                                    </p:set>
                                  </p:childTnLst>
                                </p:cTn>
                              </p:par>
                              <p:par>
                                <p:cTn id="9" presetID="6" presetClass="exit" presetSubtype="16" fill="hold" nodeType="withEffect">
                                  <p:stCondLst>
                                    <p:cond delay="0"/>
                                  </p:stCondLst>
                                  <p:childTnLst>
                                    <p:animEffect transition="out" filter="circle(in)">
                                      <p:cBhvr>
                                        <p:cTn id="10" dur="3000"/>
                                        <p:tgtEl>
                                          <p:spTgt spid="5"/>
                                        </p:tgtEl>
                                      </p:cBhvr>
                                    </p:animEffect>
                                    <p:set>
                                      <p:cBhvr>
                                        <p:cTn id="11" dur="1" fill="hold">
                                          <p:stCondLst>
                                            <p:cond delay="2999"/>
                                          </p:stCondLst>
                                        </p:cTn>
                                        <p:tgtEl>
                                          <p:spTgt spid="5"/>
                                        </p:tgtEl>
                                        <p:attrNameLst>
                                          <p:attrName>style.visibility</p:attrName>
                                        </p:attrNameLst>
                                      </p:cBhvr>
                                      <p:to>
                                        <p:strVal val="hidden"/>
                                      </p:to>
                                    </p:set>
                                  </p:childTnLst>
                                </p:cTn>
                              </p:par>
                              <p:par>
                                <p:cTn id="12" presetID="23" presetClass="entr" presetSubtype="27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strVal val="2/3*#ppt_w"/>
                                          </p:val>
                                        </p:tav>
                                        <p:tav tm="100000">
                                          <p:val>
                                            <p:strVal val="#ppt_w"/>
                                          </p:val>
                                        </p:tav>
                                      </p:tavLst>
                                    </p:anim>
                                    <p:anim calcmode="lin" valueType="num">
                                      <p:cBhvr>
                                        <p:cTn id="15" dur="3000" fill="hold"/>
                                        <p:tgtEl>
                                          <p:spTgt spid="4"/>
                                        </p:tgtEl>
                                        <p:attrNameLst>
                                          <p:attrName>ppt_h</p:attrName>
                                        </p:attrNameLst>
                                      </p:cBhvr>
                                      <p:tavLst>
                                        <p:tav tm="0">
                                          <p:val>
                                            <p:strVal val="2/3*#ppt_h"/>
                                          </p:val>
                                        </p:tav>
                                        <p:tav tm="100000">
                                          <p:val>
                                            <p:strVal val="#ppt_h"/>
                                          </p:val>
                                        </p:tav>
                                      </p:tavLst>
                                    </p:anim>
                                  </p:childTnLst>
                                </p:cTn>
                              </p:par>
                              <p:par>
                                <p:cTn id="16" presetID="21" presetClass="entr" presetSubtype="8"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8)">
                                      <p:cBhvr>
                                        <p:cTn id="18" dur="3000"/>
                                        <p:tgtEl>
                                          <p:spTgt spid="4"/>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0965"/>
                                        </p:tgtEl>
                                        <p:attrNameLst>
                                          <p:attrName>style.visibility</p:attrName>
                                        </p:attrNameLst>
                                      </p:cBhvr>
                                      <p:to>
                                        <p:strVal val="visible"/>
                                      </p:to>
                                    </p:set>
                                    <p:animEffect transition="in" filter="fade">
                                      <p:cBhvr>
                                        <p:cTn id="22" dur="1000"/>
                                        <p:tgtEl>
                                          <p:spTgt spid="40965"/>
                                        </p:tgtEl>
                                      </p:cBhvr>
                                    </p:animEffect>
                                    <p:anim calcmode="lin" valueType="num">
                                      <p:cBhvr>
                                        <p:cTn id="23" dur="1000" fill="hold"/>
                                        <p:tgtEl>
                                          <p:spTgt spid="40965"/>
                                        </p:tgtEl>
                                        <p:attrNameLst>
                                          <p:attrName>ppt_x</p:attrName>
                                        </p:attrNameLst>
                                      </p:cBhvr>
                                      <p:tavLst>
                                        <p:tav tm="0">
                                          <p:val>
                                            <p:strVal val="#ppt_x-.1"/>
                                          </p:val>
                                        </p:tav>
                                        <p:tav tm="100000">
                                          <p:val>
                                            <p:strVal val="#ppt_x"/>
                                          </p:val>
                                        </p:tav>
                                      </p:tavLst>
                                    </p:anim>
                                    <p:anim calcmode="lin" valueType="num">
                                      <p:cBhvr>
                                        <p:cTn id="24" dur="1000" fill="hold"/>
                                        <p:tgtEl>
                                          <p:spTgt spid="4096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65"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g20814.jpg"/>
          <p:cNvPicPr>
            <a:picLocks noChangeAspect="1"/>
          </p:cNvPicPr>
          <p:nvPr/>
        </p:nvPicPr>
        <p:blipFill>
          <a:blip r:embed="rId2"/>
          <a:srcRect/>
          <a:stretch>
            <a:fillRect/>
          </a:stretch>
        </p:blipFill>
        <p:spPr bwMode="auto">
          <a:xfrm>
            <a:off x="0" y="0"/>
            <a:ext cx="9144000" cy="5143500"/>
          </a:xfrm>
          <a:prstGeom prst="rect">
            <a:avLst/>
          </a:prstGeom>
          <a:noFill/>
          <a:ln w="9525">
            <a:noFill/>
            <a:miter lim="800000"/>
            <a:headEnd/>
            <a:tailEnd/>
          </a:ln>
        </p:spPr>
      </p:pic>
      <p:pic>
        <p:nvPicPr>
          <p:cNvPr id="5" name="4 Imagen" descr="g20814.jpg"/>
          <p:cNvPicPr>
            <a:picLocks noChangeAspect="1"/>
          </p:cNvPicPr>
          <p:nvPr/>
        </p:nvPicPr>
        <p:blipFill>
          <a:blip r:embed="rId2"/>
          <a:srcRect/>
          <a:stretch>
            <a:fillRect/>
          </a:stretch>
        </p:blipFill>
        <p:spPr bwMode="auto">
          <a:xfrm>
            <a:off x="0" y="0"/>
            <a:ext cx="9144000" cy="5143500"/>
          </a:xfrm>
          <a:prstGeom prst="rect">
            <a:avLst/>
          </a:prstGeom>
          <a:noFill/>
          <a:ln w="9525">
            <a:noFill/>
            <a:miter lim="800000"/>
            <a:headEnd/>
            <a:tailEnd/>
          </a:ln>
        </p:spPr>
      </p:pic>
      <p:sp>
        <p:nvSpPr>
          <p:cNvPr id="41989" name="Rectangle 5"/>
          <p:cNvSpPr>
            <a:spLocks noChangeArrowheads="1"/>
          </p:cNvSpPr>
          <p:nvPr/>
        </p:nvSpPr>
        <p:spPr bwMode="auto">
          <a:xfrm>
            <a:off x="827088" y="4300538"/>
            <a:ext cx="7380287" cy="647700"/>
          </a:xfrm>
          <a:prstGeom prst="rect">
            <a:avLst/>
          </a:prstGeom>
          <a:noFill/>
          <a:ln w="9525">
            <a:noFill/>
            <a:miter lim="800000"/>
            <a:headEnd/>
            <a:tailEnd/>
          </a:ln>
          <a:effectLst/>
        </p:spPr>
        <p:txBody>
          <a:bodyPr anchor="ctr">
            <a:spAutoFit/>
          </a:bodyPr>
          <a:lstStyle/>
          <a:p>
            <a:pPr eaLnBrk="0" hangingPunct="0">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ea typeface="Times New Roman" pitchFamily="18" charset="0"/>
                <a:cs typeface="Arial" pitchFamily="34" charset="0"/>
              </a:rPr>
              <a:t>El paisaje, punteado por las casetas ganaderas, es cada vez más enorme, a medida que tomamos altura.</a:t>
            </a:r>
          </a:p>
        </p:txBody>
      </p:sp>
    </p:spTree>
  </p:cSld>
  <p:clrMapOvr>
    <a:masterClrMapping/>
  </p:clrMapOvr>
  <mc:AlternateContent xmlns:mc="http://schemas.openxmlformats.org/markup-compatibility/2006">
    <mc:Choice xmlns:p14="http://schemas.microsoft.com/office/powerpoint/2010/main" Requires="p14">
      <p:transition spd="slow" p14:dur="1500" advTm="16000">
        <p:circle/>
      </p:transition>
    </mc:Choice>
    <mc:Fallback>
      <p:transition spd="slow" advTm="16000">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23" presetClass="exit" presetSubtype="32" fill="hold" nodeType="withEffect">
                                  <p:stCondLst>
                                    <p:cond delay="0"/>
                                  </p:stCondLst>
                                  <p:childTnLst>
                                    <p:anim calcmode="lin" valueType="num">
                                      <p:cBhvr>
                                        <p:cTn id="9" dur="3000"/>
                                        <p:tgtEl>
                                          <p:spTgt spid="5"/>
                                        </p:tgtEl>
                                        <p:attrNameLst>
                                          <p:attrName>ppt_w</p:attrName>
                                        </p:attrNameLst>
                                      </p:cBhvr>
                                      <p:tavLst>
                                        <p:tav tm="0">
                                          <p:val>
                                            <p:strVal val="ppt_w"/>
                                          </p:val>
                                        </p:tav>
                                        <p:tav tm="100000">
                                          <p:val>
                                            <p:fltVal val="0"/>
                                          </p:val>
                                        </p:tav>
                                      </p:tavLst>
                                    </p:anim>
                                    <p:anim calcmode="lin" valueType="num">
                                      <p:cBhvr>
                                        <p:cTn id="10" dur="3000"/>
                                        <p:tgtEl>
                                          <p:spTgt spid="5"/>
                                        </p:tgtEl>
                                        <p:attrNameLst>
                                          <p:attrName>ppt_h</p:attrName>
                                        </p:attrNameLst>
                                      </p:cBhvr>
                                      <p:tavLst>
                                        <p:tav tm="0">
                                          <p:val>
                                            <p:strVal val="ppt_h"/>
                                          </p:val>
                                        </p:tav>
                                        <p:tav tm="100000">
                                          <p:val>
                                            <p:fltVal val="0"/>
                                          </p:val>
                                        </p:tav>
                                      </p:tavLst>
                                    </p:anim>
                                    <p:set>
                                      <p:cBhvr>
                                        <p:cTn id="11" dur="1" fill="hold">
                                          <p:stCondLst>
                                            <p:cond delay="2999"/>
                                          </p:stCondLst>
                                        </p:cTn>
                                        <p:tgtEl>
                                          <p:spTgt spid="5"/>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strVal val="4/3*#ppt_w"/>
                                          </p:val>
                                        </p:tav>
                                        <p:tav tm="100000">
                                          <p:val>
                                            <p:strVal val="#ppt_w"/>
                                          </p:val>
                                        </p:tav>
                                      </p:tavLst>
                                    </p:anim>
                                    <p:anim calcmode="lin" valueType="num">
                                      <p:cBhvr>
                                        <p:cTn id="15" dur="3000" fill="hold"/>
                                        <p:tgtEl>
                                          <p:spTgt spid="4"/>
                                        </p:tgtEl>
                                        <p:attrNameLst>
                                          <p:attrName>ppt_h</p:attrName>
                                        </p:attrNameLst>
                                      </p:cBhvr>
                                      <p:tavLst>
                                        <p:tav tm="0">
                                          <p:val>
                                            <p:strVal val="4/3*#ppt_h"/>
                                          </p:val>
                                        </p:tav>
                                        <p:tav tm="100000">
                                          <p:val>
                                            <p:strVal val="#ppt_h"/>
                                          </p:val>
                                        </p:tav>
                                      </p:tavLst>
                                    </p:anim>
                                  </p:childTnLst>
                                </p:cTn>
                              </p:par>
                              <p:par>
                                <p:cTn id="16" presetID="21" presetClass="entr" presetSubtype="4"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4)">
                                      <p:cBhvr>
                                        <p:cTn id="18" dur="3000"/>
                                        <p:tgtEl>
                                          <p:spTgt spid="4"/>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1989"/>
                                        </p:tgtEl>
                                        <p:attrNameLst>
                                          <p:attrName>style.visibility</p:attrName>
                                        </p:attrNameLst>
                                      </p:cBhvr>
                                      <p:to>
                                        <p:strVal val="visible"/>
                                      </p:to>
                                    </p:set>
                                    <p:animEffect transition="in" filter="fade">
                                      <p:cBhvr>
                                        <p:cTn id="22" dur="1000"/>
                                        <p:tgtEl>
                                          <p:spTgt spid="41989"/>
                                        </p:tgtEl>
                                      </p:cBhvr>
                                    </p:animEffect>
                                    <p:anim calcmode="lin" valueType="num">
                                      <p:cBhvr>
                                        <p:cTn id="23" dur="1000" fill="hold"/>
                                        <p:tgtEl>
                                          <p:spTgt spid="41989"/>
                                        </p:tgtEl>
                                        <p:attrNameLst>
                                          <p:attrName>ppt_x</p:attrName>
                                        </p:attrNameLst>
                                      </p:cBhvr>
                                      <p:tavLst>
                                        <p:tav tm="0">
                                          <p:val>
                                            <p:strVal val="#ppt_x-.1"/>
                                          </p:val>
                                        </p:tav>
                                        <p:tav tm="100000">
                                          <p:val>
                                            <p:strVal val="#ppt_x"/>
                                          </p:val>
                                        </p:tav>
                                      </p:tavLst>
                                    </p:anim>
                                    <p:anim calcmode="lin" valueType="num">
                                      <p:cBhvr>
                                        <p:cTn id="24" dur="1000" fill="hold"/>
                                        <p:tgtEl>
                                          <p:spTgt spid="4198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989"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37).jpg"/>
          <p:cNvPicPr>
            <a:picLocks noChangeAspect="1"/>
          </p:cNvPicPr>
          <p:nvPr/>
        </p:nvPicPr>
        <p:blipFill>
          <a:blip r:embed="rId2"/>
          <a:srcRect/>
          <a:stretch>
            <a:fillRect/>
          </a:stretch>
        </p:blipFill>
        <p:spPr bwMode="auto">
          <a:xfrm>
            <a:off x="0" y="0"/>
            <a:ext cx="9144000" cy="5138738"/>
          </a:xfrm>
          <a:prstGeom prst="rect">
            <a:avLst/>
          </a:prstGeom>
          <a:noFill/>
          <a:ln w="9525">
            <a:noFill/>
            <a:miter lim="800000"/>
            <a:headEnd/>
            <a:tailEnd/>
          </a:ln>
        </p:spPr>
      </p:pic>
      <p:pic>
        <p:nvPicPr>
          <p:cNvPr id="5" name="4 Imagen" descr="0(37).jpg"/>
          <p:cNvPicPr>
            <a:picLocks noChangeAspect="1"/>
          </p:cNvPicPr>
          <p:nvPr/>
        </p:nvPicPr>
        <p:blipFill>
          <a:blip r:embed="rId2"/>
          <a:srcRect/>
          <a:stretch>
            <a:fillRect/>
          </a:stretch>
        </p:blipFill>
        <p:spPr bwMode="auto">
          <a:xfrm>
            <a:off x="0" y="0"/>
            <a:ext cx="9144000" cy="5143500"/>
          </a:xfrm>
          <a:prstGeom prst="rect">
            <a:avLst/>
          </a:prstGeom>
          <a:noFill/>
          <a:ln w="9525">
            <a:noFill/>
            <a:miter lim="800000"/>
            <a:headEnd/>
            <a:tailEnd/>
          </a:ln>
        </p:spPr>
      </p:pic>
      <p:sp>
        <p:nvSpPr>
          <p:cNvPr id="43013" name="Rectangle 5"/>
          <p:cNvSpPr>
            <a:spLocks noChangeArrowheads="1"/>
          </p:cNvSpPr>
          <p:nvPr/>
        </p:nvSpPr>
        <p:spPr bwMode="auto">
          <a:xfrm>
            <a:off x="755650" y="4300538"/>
            <a:ext cx="7277100" cy="647700"/>
          </a:xfrm>
          <a:prstGeom prst="rect">
            <a:avLst/>
          </a:prstGeom>
          <a:noFill/>
          <a:ln w="9525">
            <a:noFill/>
            <a:miter lim="800000"/>
            <a:headEnd/>
            <a:tailEnd/>
          </a:ln>
          <a:effectLst/>
        </p:spPr>
        <p:txBody>
          <a:bodyPr wrap="none" anchor="ctr">
            <a:spAutoFit/>
          </a:bodyPr>
          <a:lstStyle/>
          <a:p>
            <a:pPr eaLnBrk="0" hangingPunct="0">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ea typeface="Times New Roman" pitchFamily="18" charset="0"/>
                <a:cs typeface="Arial" pitchFamily="34" charset="0"/>
              </a:rPr>
              <a:t>Seguimos la pista ascendente, dirección a 2 casetas ganaderas, </a:t>
            </a:r>
          </a:p>
          <a:p>
            <a:pPr eaLnBrk="0" hangingPunct="0">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ea typeface="Times New Roman" pitchFamily="18" charset="0"/>
                <a:cs typeface="Arial" pitchFamily="34" charset="0"/>
              </a:rPr>
              <a:t>que están un poco más arriba.</a:t>
            </a:r>
          </a:p>
        </p:txBody>
      </p:sp>
    </p:spTree>
  </p:cSld>
  <p:clrMapOvr>
    <a:masterClrMapping/>
  </p:clrMapOvr>
  <mc:AlternateContent xmlns:mc="http://schemas.openxmlformats.org/markup-compatibility/2006">
    <mc:Choice xmlns:p14="http://schemas.microsoft.com/office/powerpoint/2010/main" Requires="p14">
      <p:transition spd="slow" p14:dur="1500" advTm="16000">
        <p:zoom dir="in"/>
      </p:transition>
    </mc:Choice>
    <mc:Fallback>
      <p:transition spd="slow" advTm="16000">
        <p:zoom dir="in"/>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0" fill="hold" nodeType="withEffect">
                                  <p:stCondLst>
                                    <p:cond delay="0"/>
                                  </p:stCondLst>
                                  <p:childTnLst>
                                    <p:anim calcmode="lin" valueType="num">
                                      <p:cBhvr>
                                        <p:cTn id="6" dur="3000"/>
                                        <p:tgtEl>
                                          <p:spTgt spid="5"/>
                                        </p:tgtEl>
                                        <p:attrNameLst>
                                          <p:attrName>ppt_w</p:attrName>
                                        </p:attrNameLst>
                                      </p:cBhvr>
                                      <p:tavLst>
                                        <p:tav tm="0">
                                          <p:val>
                                            <p:strVal val="ppt_w"/>
                                          </p:val>
                                        </p:tav>
                                        <p:tav tm="100000">
                                          <p:val>
                                            <p:fltVal val="0"/>
                                          </p:val>
                                        </p:tav>
                                      </p:tavLst>
                                    </p:anim>
                                    <p:anim calcmode="lin" valueType="num">
                                      <p:cBhvr>
                                        <p:cTn id="7" dur="3000"/>
                                        <p:tgtEl>
                                          <p:spTgt spid="5"/>
                                        </p:tgtEl>
                                        <p:attrNameLst>
                                          <p:attrName>ppt_h</p:attrName>
                                        </p:attrNameLst>
                                      </p:cBhvr>
                                      <p:tavLst>
                                        <p:tav tm="0">
                                          <p:val>
                                            <p:strVal val="ppt_h"/>
                                          </p:val>
                                        </p:tav>
                                        <p:tav tm="100000">
                                          <p:val>
                                            <p:strVal val="ppt_h"/>
                                          </p:val>
                                        </p:tav>
                                      </p:tavLst>
                                    </p:anim>
                                    <p:set>
                                      <p:cBhvr>
                                        <p:cTn id="8" dur="1" fill="hold">
                                          <p:stCondLst>
                                            <p:cond delay="2999"/>
                                          </p:stCondLst>
                                        </p:cTn>
                                        <p:tgtEl>
                                          <p:spTgt spid="5"/>
                                        </p:tgtEl>
                                        <p:attrNameLst>
                                          <p:attrName>style.visibility</p:attrName>
                                        </p:attrNameLst>
                                      </p:cBhvr>
                                      <p:to>
                                        <p:strVal val="hidden"/>
                                      </p:to>
                                    </p:set>
                                  </p:childTnLst>
                                </p:cTn>
                              </p:par>
                              <p:par>
                                <p:cTn id="9" presetID="20" presetClass="exit" presetSubtype="0" fill="hold" nodeType="withEffect">
                                  <p:stCondLst>
                                    <p:cond delay="0"/>
                                  </p:stCondLst>
                                  <p:childTnLst>
                                    <p:animEffect transition="out" filter="wedge">
                                      <p:cBhvr>
                                        <p:cTn id="10" dur="3000"/>
                                        <p:tgtEl>
                                          <p:spTgt spid="5"/>
                                        </p:tgtEl>
                                      </p:cBhvr>
                                    </p:animEffect>
                                    <p:set>
                                      <p:cBhvr>
                                        <p:cTn id="11" dur="1" fill="hold">
                                          <p:stCondLst>
                                            <p:cond delay="2999"/>
                                          </p:stCondLst>
                                        </p:cTn>
                                        <p:tgtEl>
                                          <p:spTgt spid="5"/>
                                        </p:tgtEl>
                                        <p:attrNameLst>
                                          <p:attrName>style.visibility</p:attrName>
                                        </p:attrNameLst>
                                      </p:cBhvr>
                                      <p:to>
                                        <p:strVal val="hidden"/>
                                      </p:to>
                                    </p:set>
                                  </p:childTnLst>
                                </p:cTn>
                              </p:par>
                              <p:par>
                                <p:cTn id="12" presetID="17" presetClass="entr" presetSubtype="10"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fltVal val="0"/>
                                          </p:val>
                                        </p:tav>
                                        <p:tav tm="100000">
                                          <p:val>
                                            <p:strVal val="#ppt_w"/>
                                          </p:val>
                                        </p:tav>
                                      </p:tavLst>
                                    </p:anim>
                                    <p:anim calcmode="lin" valueType="num">
                                      <p:cBhvr>
                                        <p:cTn id="15" dur="3000" fill="hold"/>
                                        <p:tgtEl>
                                          <p:spTgt spid="4"/>
                                        </p:tgtEl>
                                        <p:attrNameLst>
                                          <p:attrName>ppt_h</p:attrName>
                                        </p:attrNameLst>
                                      </p:cBhvr>
                                      <p:tavLst>
                                        <p:tav tm="0">
                                          <p:val>
                                            <p:strVal val="#ppt_h"/>
                                          </p:val>
                                        </p:tav>
                                        <p:tav tm="100000">
                                          <p:val>
                                            <p:strVal val="#ppt_h"/>
                                          </p:val>
                                        </p:tav>
                                      </p:tavLst>
                                    </p:anim>
                                  </p:childTnLst>
                                </p:cTn>
                              </p:par>
                              <p:par>
                                <p:cTn id="16" presetID="3" presetClass="entr" presetSubtype="5"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linds(vertical)">
                                      <p:cBhvr>
                                        <p:cTn id="18" dur="3000"/>
                                        <p:tgtEl>
                                          <p:spTgt spid="4"/>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3013"/>
                                        </p:tgtEl>
                                        <p:attrNameLst>
                                          <p:attrName>style.visibility</p:attrName>
                                        </p:attrNameLst>
                                      </p:cBhvr>
                                      <p:to>
                                        <p:strVal val="visible"/>
                                      </p:to>
                                    </p:set>
                                    <p:animEffect transition="in" filter="fade">
                                      <p:cBhvr>
                                        <p:cTn id="22" dur="1000"/>
                                        <p:tgtEl>
                                          <p:spTgt spid="43013"/>
                                        </p:tgtEl>
                                      </p:cBhvr>
                                    </p:animEffect>
                                    <p:anim calcmode="lin" valueType="num">
                                      <p:cBhvr>
                                        <p:cTn id="23" dur="1000" fill="hold"/>
                                        <p:tgtEl>
                                          <p:spTgt spid="43013"/>
                                        </p:tgtEl>
                                        <p:attrNameLst>
                                          <p:attrName>ppt_x</p:attrName>
                                        </p:attrNameLst>
                                      </p:cBhvr>
                                      <p:tavLst>
                                        <p:tav tm="0">
                                          <p:val>
                                            <p:strVal val="#ppt_x-.1"/>
                                          </p:val>
                                        </p:tav>
                                        <p:tav tm="100000">
                                          <p:val>
                                            <p:strVal val="#ppt_x"/>
                                          </p:val>
                                        </p:tav>
                                      </p:tavLst>
                                    </p:anim>
                                    <p:anim calcmode="lin" valueType="num">
                                      <p:cBhvr>
                                        <p:cTn id="24" dur="1000" fill="hold"/>
                                        <p:tgtEl>
                                          <p:spTgt spid="430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013"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oast_paradise_tropical_sea_sky_sunshine_emerald_blue_beach_1600x1200.jpg"/>
          <p:cNvPicPr>
            <a:picLocks noChangeAspect="1"/>
          </p:cNvPicPr>
          <p:nvPr/>
        </p:nvPicPr>
        <p:blipFill>
          <a:blip r:embed="rId2"/>
          <a:srcRect/>
          <a:stretch>
            <a:fillRect/>
          </a:stretch>
        </p:blipFill>
        <p:spPr bwMode="auto">
          <a:xfrm>
            <a:off x="0" y="0"/>
            <a:ext cx="9144000" cy="5143500"/>
          </a:xfrm>
          <a:prstGeom prst="rect">
            <a:avLst/>
          </a:prstGeom>
          <a:noFill/>
          <a:ln w="9525">
            <a:noFill/>
            <a:miter lim="800000"/>
            <a:headEnd/>
            <a:tailEnd/>
          </a:ln>
        </p:spPr>
      </p:pic>
      <p:pic>
        <p:nvPicPr>
          <p:cNvPr id="5" name="4 Imagen" descr="coast_paradise_tropical_sea_sky_sunshine_emerald_blue_beach_1600x1200.jpg"/>
          <p:cNvPicPr>
            <a:picLocks noChangeAspect="1"/>
          </p:cNvPicPr>
          <p:nvPr/>
        </p:nvPicPr>
        <p:blipFill>
          <a:blip r:embed="rId2"/>
          <a:srcRect/>
          <a:stretch>
            <a:fillRect/>
          </a:stretch>
        </p:blipFill>
        <p:spPr bwMode="auto">
          <a:xfrm>
            <a:off x="0" y="0"/>
            <a:ext cx="9144000" cy="5143500"/>
          </a:xfrm>
          <a:prstGeom prst="rect">
            <a:avLst/>
          </a:prstGeom>
          <a:noFill/>
          <a:ln w="9525">
            <a:noFill/>
            <a:miter lim="800000"/>
            <a:headEnd/>
            <a:tailEnd/>
          </a:ln>
        </p:spPr>
      </p:pic>
      <p:pic>
        <p:nvPicPr>
          <p:cNvPr id="6" name="5 Imagen" descr="coast_paradise_tropical_sea_sky_sunshine_emerald_blue_beach_1600x1200.jpg"/>
          <p:cNvPicPr>
            <a:picLocks noChangeAspect="1"/>
          </p:cNvPicPr>
          <p:nvPr/>
        </p:nvPicPr>
        <p:blipFill>
          <a:blip r:embed="rId2"/>
          <a:srcRect/>
          <a:stretch>
            <a:fillRect/>
          </a:stretch>
        </p:blipFill>
        <p:spPr bwMode="auto">
          <a:xfrm>
            <a:off x="0" y="0"/>
            <a:ext cx="9144000" cy="5143500"/>
          </a:xfrm>
          <a:prstGeom prst="rect">
            <a:avLst/>
          </a:prstGeom>
          <a:noFill/>
          <a:ln w="9525">
            <a:noFill/>
            <a:miter lim="800000"/>
            <a:headEnd/>
            <a:tailEnd/>
          </a:ln>
        </p:spPr>
      </p:pic>
      <p:sp>
        <p:nvSpPr>
          <p:cNvPr id="44038" name="Rectangle 6"/>
          <p:cNvSpPr>
            <a:spLocks noChangeArrowheads="1"/>
          </p:cNvSpPr>
          <p:nvPr/>
        </p:nvSpPr>
        <p:spPr bwMode="auto">
          <a:xfrm>
            <a:off x="2051050" y="4368800"/>
            <a:ext cx="4762500" cy="368300"/>
          </a:xfrm>
          <a:prstGeom prst="rect">
            <a:avLst/>
          </a:prstGeom>
          <a:noFill/>
          <a:ln w="9525">
            <a:noFill/>
            <a:miter lim="800000"/>
            <a:headEnd/>
            <a:tailEnd/>
          </a:ln>
          <a:effectLst/>
        </p:spPr>
        <p:txBody>
          <a:bodyPr wrap="none" anchor="ctr">
            <a:spAutoFit/>
          </a:bodyPr>
          <a:lstStyle/>
          <a:p>
            <a:pPr eaLnBrk="0" hangingPunct="0">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ea typeface="Times New Roman" pitchFamily="18" charset="0"/>
                <a:cs typeface="Arial" pitchFamily="34" charset="0"/>
              </a:rPr>
              <a:t>La </a:t>
            </a:r>
            <a:r>
              <a:rPr lang="es-ES" b="1" dirty="0" err="1">
                <a:effectLst>
                  <a:glow rad="101600">
                    <a:schemeClr val="accent2">
                      <a:satMod val="175000"/>
                      <a:alpha val="40000"/>
                    </a:schemeClr>
                  </a:glow>
                  <a:outerShdw blurRad="38100" dist="38100" dir="2700000" algn="tl">
                    <a:srgbClr val="000000">
                      <a:alpha val="43137"/>
                    </a:srgbClr>
                  </a:outerShdw>
                </a:effectLst>
                <a:latin typeface="Arial" pitchFamily="34" charset="0"/>
                <a:ea typeface="Times New Roman" pitchFamily="18" charset="0"/>
                <a:cs typeface="Arial" pitchFamily="34" charset="0"/>
              </a:rPr>
              <a:t>peñona</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ea typeface="Times New Roman" pitchFamily="18" charset="0"/>
                <a:cs typeface="Arial" pitchFamily="34" charset="0"/>
              </a:rPr>
              <a:t> agujereada de Cuevas del Mar.</a:t>
            </a:r>
          </a:p>
        </p:txBody>
      </p:sp>
    </p:spTree>
  </p:cSld>
  <p:clrMapOvr>
    <a:masterClrMapping/>
  </p:clrMapOvr>
  <mc:AlternateContent xmlns:mc="http://schemas.openxmlformats.org/markup-compatibility/2006">
    <mc:Choice xmlns:p14="http://schemas.microsoft.com/office/powerpoint/2010/main" Requires="p14">
      <p:transition spd="slow" p14:dur="1500" advTm="12000">
        <p:zoom/>
      </p:transition>
    </mc:Choice>
    <mc:Fallback>
      <p:transition spd="slow" advTm="12000">
        <p:zo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6"/>
                                        </p:tgtEl>
                                        <p:attrNameLst>
                                          <p:attrName>ppt_w</p:attrName>
                                        </p:attrNameLst>
                                      </p:cBhvr>
                                      <p:tavLst>
                                        <p:tav tm="0">
                                          <p:val>
                                            <p:strVal val="ppt_w"/>
                                          </p:val>
                                        </p:tav>
                                        <p:tav tm="100000">
                                          <p:val>
                                            <p:strVal val="4/3*ppt_w"/>
                                          </p:val>
                                        </p:tav>
                                      </p:tavLst>
                                    </p:anim>
                                    <p:anim calcmode="lin" valueType="num">
                                      <p:cBhvr>
                                        <p:cTn id="7" dur="4000"/>
                                        <p:tgtEl>
                                          <p:spTgt spid="6"/>
                                        </p:tgtEl>
                                        <p:attrNameLst>
                                          <p:attrName>ppt_h</p:attrName>
                                        </p:attrNameLst>
                                      </p:cBhvr>
                                      <p:tavLst>
                                        <p:tav tm="0">
                                          <p:val>
                                            <p:strVal val="ppt_h"/>
                                          </p:val>
                                        </p:tav>
                                        <p:tav tm="100000">
                                          <p:val>
                                            <p:strVal val="4/3*ppt_h"/>
                                          </p:val>
                                        </p:tav>
                                      </p:tavLst>
                                    </p:anim>
                                    <p:set>
                                      <p:cBhvr>
                                        <p:cTn id="8" dur="1" fill="hold">
                                          <p:stCondLst>
                                            <p:cond delay="3999"/>
                                          </p:stCondLst>
                                        </p:cTn>
                                        <p:tgtEl>
                                          <p:spTgt spid="6"/>
                                        </p:tgtEl>
                                        <p:attrNameLst>
                                          <p:attrName>style.visibility</p:attrName>
                                        </p:attrNameLst>
                                      </p:cBhvr>
                                      <p:to>
                                        <p:strVal val="hidden"/>
                                      </p:to>
                                    </p:set>
                                  </p:childTnLst>
                                </p:cTn>
                              </p:par>
                              <p:par>
                                <p:cTn id="9" presetID="4" presetClass="exit" presetSubtype="32" fill="hold" nodeType="withEffect">
                                  <p:stCondLst>
                                    <p:cond delay="0"/>
                                  </p:stCondLst>
                                  <p:childTnLst>
                                    <p:animEffect transition="out" filter="box(out)">
                                      <p:cBhvr>
                                        <p:cTn id="10" dur="4000"/>
                                        <p:tgtEl>
                                          <p:spTgt spid="6"/>
                                        </p:tgtEl>
                                      </p:cBhvr>
                                    </p:animEffect>
                                    <p:set>
                                      <p:cBhvr>
                                        <p:cTn id="11" dur="1" fill="hold">
                                          <p:stCondLst>
                                            <p:cond delay="3999"/>
                                          </p:stCondLst>
                                        </p:cTn>
                                        <p:tgtEl>
                                          <p:spTgt spid="6"/>
                                        </p:tgtEl>
                                        <p:attrNameLst>
                                          <p:attrName>style.visibility</p:attrName>
                                        </p:attrNameLst>
                                      </p:cBhvr>
                                      <p:to>
                                        <p:strVal val="hidden"/>
                                      </p:to>
                                    </p:set>
                                  </p:childTnLst>
                                </p:cTn>
                              </p:par>
                              <p:par>
                                <p:cTn id="12" presetID="23" presetClass="exit" presetSubtype="272" fill="hold" nodeType="withEffect">
                                  <p:stCondLst>
                                    <p:cond delay="0"/>
                                  </p:stCondLst>
                                  <p:childTnLst>
                                    <p:anim calcmode="lin" valueType="num">
                                      <p:cBhvr>
                                        <p:cTn id="13" dur="4000"/>
                                        <p:tgtEl>
                                          <p:spTgt spid="5"/>
                                        </p:tgtEl>
                                        <p:attrNameLst>
                                          <p:attrName>ppt_w</p:attrName>
                                        </p:attrNameLst>
                                      </p:cBhvr>
                                      <p:tavLst>
                                        <p:tav tm="0">
                                          <p:val>
                                            <p:strVal val="ppt_w"/>
                                          </p:val>
                                        </p:tav>
                                        <p:tav tm="100000">
                                          <p:val>
                                            <p:strVal val="4/3*ppt_w"/>
                                          </p:val>
                                        </p:tav>
                                      </p:tavLst>
                                    </p:anim>
                                    <p:anim calcmode="lin" valueType="num">
                                      <p:cBhvr>
                                        <p:cTn id="14" dur="4000"/>
                                        <p:tgtEl>
                                          <p:spTgt spid="5"/>
                                        </p:tgtEl>
                                        <p:attrNameLst>
                                          <p:attrName>ppt_h</p:attrName>
                                        </p:attrNameLst>
                                      </p:cBhvr>
                                      <p:tavLst>
                                        <p:tav tm="0">
                                          <p:val>
                                            <p:strVal val="ppt_h"/>
                                          </p:val>
                                        </p:tav>
                                        <p:tav tm="100000">
                                          <p:val>
                                            <p:strVal val="4/3*ppt_h"/>
                                          </p:val>
                                        </p:tav>
                                      </p:tavLst>
                                    </p:anim>
                                    <p:set>
                                      <p:cBhvr>
                                        <p:cTn id="15" dur="1" fill="hold">
                                          <p:stCondLst>
                                            <p:cond delay="3999"/>
                                          </p:stCondLst>
                                        </p:cTn>
                                        <p:tgtEl>
                                          <p:spTgt spid="5"/>
                                        </p:tgtEl>
                                        <p:attrNameLst>
                                          <p:attrName>style.visibility</p:attrName>
                                        </p:attrNameLst>
                                      </p:cBhvr>
                                      <p:to>
                                        <p:strVal val="hidden"/>
                                      </p:to>
                                    </p:set>
                                  </p:childTnLst>
                                </p:cTn>
                              </p:par>
                              <p:par>
                                <p:cTn id="16" presetID="13" presetClass="exit" presetSubtype="16" fill="hold" nodeType="withEffect">
                                  <p:stCondLst>
                                    <p:cond delay="0"/>
                                  </p:stCondLst>
                                  <p:childTnLst>
                                    <p:animEffect transition="out" filter="plus(in)">
                                      <p:cBhvr>
                                        <p:cTn id="17" dur="4000"/>
                                        <p:tgtEl>
                                          <p:spTgt spid="5"/>
                                        </p:tgtEl>
                                      </p:cBhvr>
                                    </p:animEffect>
                                    <p:set>
                                      <p:cBhvr>
                                        <p:cTn id="18" dur="1" fill="hold">
                                          <p:stCondLst>
                                            <p:cond delay="3999"/>
                                          </p:stCondLst>
                                        </p:cTn>
                                        <p:tgtEl>
                                          <p:spTgt spid="5"/>
                                        </p:tgtEl>
                                        <p:attrNameLst>
                                          <p:attrName>style.visibility</p:attrName>
                                        </p:attrNameLst>
                                      </p:cBhvr>
                                      <p:to>
                                        <p:strVal val="hidden"/>
                                      </p:to>
                                    </p:set>
                                  </p:childTnLst>
                                </p:cTn>
                              </p:par>
                              <p:par>
                                <p:cTn id="19" presetID="23" presetClass="entr" presetSubtype="27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strVal val="2/3*#ppt_w"/>
                                          </p:val>
                                        </p:tav>
                                        <p:tav tm="100000">
                                          <p:val>
                                            <p:strVal val="#ppt_w"/>
                                          </p:val>
                                        </p:tav>
                                      </p:tavLst>
                                    </p:anim>
                                    <p:anim calcmode="lin" valueType="num">
                                      <p:cBhvr>
                                        <p:cTn id="22" dur="3000" fill="hold"/>
                                        <p:tgtEl>
                                          <p:spTgt spid="4"/>
                                        </p:tgtEl>
                                        <p:attrNameLst>
                                          <p:attrName>ppt_h</p:attrName>
                                        </p:attrNameLst>
                                      </p:cBhvr>
                                      <p:tavLst>
                                        <p:tav tm="0">
                                          <p:val>
                                            <p:strVal val="2/3*#ppt_h"/>
                                          </p:val>
                                        </p:tav>
                                        <p:tav tm="100000">
                                          <p:val>
                                            <p:strVal val="#ppt_h"/>
                                          </p:val>
                                        </p:tav>
                                      </p:tavLst>
                                    </p:anim>
                                  </p:childTnLst>
                                </p:cTn>
                              </p:par>
                              <p:par>
                                <p:cTn id="23" presetID="6" presetClass="entr" presetSubtype="16"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circle(in)">
                                      <p:cBhvr>
                                        <p:cTn id="25" dur="3000"/>
                                        <p:tgtEl>
                                          <p:spTgt spid="4"/>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44038"/>
                                        </p:tgtEl>
                                        <p:attrNameLst>
                                          <p:attrName>style.visibility</p:attrName>
                                        </p:attrNameLst>
                                      </p:cBhvr>
                                      <p:to>
                                        <p:strVal val="visible"/>
                                      </p:to>
                                    </p:set>
                                    <p:animEffect transition="in" filter="fade">
                                      <p:cBhvr>
                                        <p:cTn id="29" dur="1000"/>
                                        <p:tgtEl>
                                          <p:spTgt spid="44038"/>
                                        </p:tgtEl>
                                      </p:cBhvr>
                                    </p:animEffect>
                                    <p:anim calcmode="lin" valueType="num">
                                      <p:cBhvr>
                                        <p:cTn id="30" dur="1000" fill="hold"/>
                                        <p:tgtEl>
                                          <p:spTgt spid="44038"/>
                                        </p:tgtEl>
                                        <p:attrNameLst>
                                          <p:attrName>ppt_x</p:attrName>
                                        </p:attrNameLst>
                                      </p:cBhvr>
                                      <p:tavLst>
                                        <p:tav tm="0">
                                          <p:val>
                                            <p:strVal val="#ppt_x-.1"/>
                                          </p:val>
                                        </p:tav>
                                        <p:tav tm="100000">
                                          <p:val>
                                            <p:strVal val="#ppt_x"/>
                                          </p:val>
                                        </p:tav>
                                      </p:tavLst>
                                    </p:anim>
                                    <p:anim calcmode="lin" valueType="num">
                                      <p:cBhvr>
                                        <p:cTn id="31" dur="1000" fill="hold"/>
                                        <p:tgtEl>
                                          <p:spTgt spid="4403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038"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38).jpg"/>
          <p:cNvPicPr>
            <a:picLocks noChangeAspect="1"/>
          </p:cNvPicPr>
          <p:nvPr/>
        </p:nvPicPr>
        <p:blipFill>
          <a:blip r:embed="rId2"/>
          <a:srcRect/>
          <a:stretch>
            <a:fillRect/>
          </a:stretch>
        </p:blipFill>
        <p:spPr bwMode="auto">
          <a:xfrm>
            <a:off x="0" y="0"/>
            <a:ext cx="9144000" cy="5143500"/>
          </a:xfrm>
          <a:prstGeom prst="rect">
            <a:avLst/>
          </a:prstGeom>
          <a:noFill/>
          <a:ln w="9525">
            <a:noFill/>
            <a:miter lim="800000"/>
            <a:headEnd/>
            <a:tailEnd/>
          </a:ln>
        </p:spPr>
      </p:pic>
      <p:pic>
        <p:nvPicPr>
          <p:cNvPr id="5" name="4 Imagen" descr="0(38).jpg"/>
          <p:cNvPicPr>
            <a:picLocks noChangeAspect="1"/>
          </p:cNvPicPr>
          <p:nvPr/>
        </p:nvPicPr>
        <p:blipFill>
          <a:blip r:embed="rId2"/>
          <a:srcRect/>
          <a:stretch>
            <a:fillRect/>
          </a:stretch>
        </p:blipFill>
        <p:spPr bwMode="auto">
          <a:xfrm>
            <a:off x="0" y="0"/>
            <a:ext cx="9144000" cy="5143500"/>
          </a:xfrm>
          <a:prstGeom prst="rect">
            <a:avLst/>
          </a:prstGeom>
          <a:noFill/>
          <a:ln w="9525">
            <a:noFill/>
            <a:miter lim="800000"/>
            <a:headEnd/>
            <a:tailEnd/>
          </a:ln>
        </p:spPr>
      </p:pic>
      <p:sp>
        <p:nvSpPr>
          <p:cNvPr id="46085" name="Rectangle 5"/>
          <p:cNvSpPr>
            <a:spLocks noChangeArrowheads="1"/>
          </p:cNvSpPr>
          <p:nvPr/>
        </p:nvSpPr>
        <p:spPr bwMode="auto">
          <a:xfrm>
            <a:off x="468313" y="4011613"/>
            <a:ext cx="8064500" cy="1016000"/>
          </a:xfrm>
          <a:prstGeom prst="rect">
            <a:avLst/>
          </a:prstGeom>
          <a:noFill/>
          <a:ln w="9525">
            <a:noFill/>
            <a:miter lim="800000"/>
            <a:headEnd/>
            <a:tailEnd/>
          </a:ln>
          <a:effectLst/>
        </p:spPr>
        <p:txBody>
          <a:bodyPr anchor="ctr">
            <a:spAutoFit/>
          </a:bodyPr>
          <a:lstStyle/>
          <a:p>
            <a:pPr eaLnBrk="0" hangingPunct="0">
              <a:defRPr/>
            </a:pPr>
            <a:r>
              <a:rPr lang="es-ES" sz="2400" b="1" dirty="0">
                <a:effectLst>
                  <a:glow rad="101600">
                    <a:schemeClr val="accent2">
                      <a:satMod val="175000"/>
                      <a:alpha val="40000"/>
                    </a:schemeClr>
                  </a:glow>
                  <a:outerShdw blurRad="38100" dist="38100" dir="2700000" algn="tl">
                    <a:srgbClr val="000000">
                      <a:alpha val="43137"/>
                    </a:srgbClr>
                  </a:outerShdw>
                </a:effectLst>
                <a:latin typeface="Arial" pitchFamily="34" charset="0"/>
                <a:ea typeface="Times New Roman" pitchFamily="18" charset="0"/>
                <a:cs typeface="Arial" pitchFamily="34" charset="0"/>
              </a:rPr>
              <a:t>Playa de As </a:t>
            </a:r>
            <a:r>
              <a:rPr lang="es-ES" sz="2400" b="1" dirty="0" err="1">
                <a:effectLst>
                  <a:glow rad="101600">
                    <a:schemeClr val="accent2">
                      <a:satMod val="175000"/>
                      <a:alpha val="40000"/>
                    </a:schemeClr>
                  </a:glow>
                  <a:outerShdw blurRad="38100" dist="38100" dir="2700000" algn="tl">
                    <a:srgbClr val="000000">
                      <a:alpha val="43137"/>
                    </a:srgbClr>
                  </a:outerShdw>
                </a:effectLst>
                <a:latin typeface="Arial" pitchFamily="34" charset="0"/>
                <a:ea typeface="Times New Roman" pitchFamily="18" charset="0"/>
                <a:cs typeface="Arial" pitchFamily="34" charset="0"/>
              </a:rPr>
              <a:t>Catedrais</a:t>
            </a:r>
            <a:r>
              <a:rPr lang="es-ES" sz="2400" b="1" dirty="0">
                <a:effectLst>
                  <a:glow rad="101600">
                    <a:schemeClr val="accent2">
                      <a:satMod val="175000"/>
                      <a:alpha val="40000"/>
                    </a:schemeClr>
                  </a:glow>
                  <a:outerShdw blurRad="38100" dist="38100" dir="2700000" algn="tl">
                    <a:srgbClr val="000000">
                      <a:alpha val="43137"/>
                    </a:srgbClr>
                  </a:outerShdw>
                </a:effectLst>
                <a:latin typeface="Arial" pitchFamily="34" charset="0"/>
                <a:ea typeface="Times New Roman" pitchFamily="18" charset="0"/>
                <a:cs typeface="Arial" pitchFamily="34" charset="0"/>
              </a:rPr>
              <a:t>. </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ea typeface="Times New Roman" pitchFamily="18" charset="0"/>
                <a:cs typeface="Arial" pitchFamily="34" charset="0"/>
              </a:rPr>
              <a:t>En el </a:t>
            </a:r>
            <a:r>
              <a:rPr lang="es-ES" b="1" dirty="0" err="1">
                <a:effectLst>
                  <a:glow rad="101600">
                    <a:schemeClr val="accent2">
                      <a:satMod val="175000"/>
                      <a:alpha val="40000"/>
                    </a:schemeClr>
                  </a:glow>
                  <a:outerShdw blurRad="38100" dist="38100" dir="2700000" algn="tl">
                    <a:srgbClr val="000000">
                      <a:alpha val="43137"/>
                    </a:srgbClr>
                  </a:outerShdw>
                </a:effectLst>
                <a:latin typeface="Arial" pitchFamily="34" charset="0"/>
                <a:ea typeface="Times New Roman" pitchFamily="18" charset="0"/>
                <a:cs typeface="Arial" pitchFamily="34" charset="0"/>
              </a:rPr>
              <a:t>concello</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ea typeface="Times New Roman" pitchFamily="18" charset="0"/>
                <a:cs typeface="Arial" pitchFamily="34" charset="0"/>
              </a:rPr>
              <a:t> de </a:t>
            </a:r>
            <a:r>
              <a:rPr lang="es-ES" b="1" dirty="0" err="1">
                <a:effectLst>
                  <a:glow rad="101600">
                    <a:schemeClr val="accent2">
                      <a:satMod val="175000"/>
                      <a:alpha val="40000"/>
                    </a:schemeClr>
                  </a:glow>
                  <a:outerShdw blurRad="38100" dist="38100" dir="2700000" algn="tl">
                    <a:srgbClr val="000000">
                      <a:alpha val="43137"/>
                    </a:srgbClr>
                  </a:outerShdw>
                </a:effectLst>
                <a:latin typeface="Arial" pitchFamily="34" charset="0"/>
                <a:ea typeface="Times New Roman" pitchFamily="18" charset="0"/>
                <a:cs typeface="Arial" pitchFamily="34" charset="0"/>
              </a:rPr>
              <a:t>Ribadeo</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ea typeface="Times New Roman" pitchFamily="18" charset="0"/>
                <a:cs typeface="Arial" pitchFamily="34" charset="0"/>
              </a:rPr>
              <a:t>, provincia de Lugo, a escasos kilómetros de </a:t>
            </a:r>
            <a:r>
              <a:rPr lang="es-ES" b="1" dirty="0" err="1">
                <a:effectLst>
                  <a:glow rad="101600">
                    <a:schemeClr val="accent2">
                      <a:satMod val="175000"/>
                      <a:alpha val="40000"/>
                    </a:schemeClr>
                  </a:glow>
                  <a:outerShdw blurRad="38100" dist="38100" dir="2700000" algn="tl">
                    <a:srgbClr val="000000">
                      <a:alpha val="43137"/>
                    </a:srgbClr>
                  </a:outerShdw>
                </a:effectLst>
                <a:latin typeface="Arial" pitchFamily="34" charset="0"/>
                <a:ea typeface="Times New Roman" pitchFamily="18" charset="0"/>
                <a:cs typeface="Arial" pitchFamily="34" charset="0"/>
              </a:rPr>
              <a:t>Castropol</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ea typeface="Times New Roman" pitchFamily="18" charset="0"/>
                <a:cs typeface="Arial" pitchFamily="34" charset="0"/>
              </a:rPr>
              <a:t>, primer concejo asturiano por el </a:t>
            </a:r>
            <a:r>
              <a:rPr lang="es-ES" b="1" dirty="0" err="1">
                <a:effectLst>
                  <a:glow rad="101600">
                    <a:schemeClr val="accent2">
                      <a:satMod val="175000"/>
                      <a:alpha val="40000"/>
                    </a:schemeClr>
                  </a:glow>
                  <a:outerShdw blurRad="38100" dist="38100" dir="2700000" algn="tl">
                    <a:srgbClr val="000000">
                      <a:alpha val="43137"/>
                    </a:srgbClr>
                  </a:outerShdw>
                </a:effectLst>
                <a:latin typeface="Arial" pitchFamily="34" charset="0"/>
                <a:ea typeface="Times New Roman" pitchFamily="18" charset="0"/>
                <a:cs typeface="Arial" pitchFamily="34" charset="0"/>
              </a:rPr>
              <a:t>nor</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ea typeface="Times New Roman" pitchFamily="18" charset="0"/>
                <a:cs typeface="Arial" pitchFamily="34" charset="0"/>
              </a:rPr>
              <a:t>-occidente.</a:t>
            </a:r>
          </a:p>
        </p:txBody>
      </p:sp>
    </p:spTree>
  </p:cSld>
  <p:clrMapOvr>
    <a:masterClrMapping/>
  </p:clrMapOvr>
  <mc:AlternateContent xmlns:mc="http://schemas.openxmlformats.org/markup-compatibility/2006" xmlns:p14="http://schemas.microsoft.com/office/powerpoint/2010/main">
    <mc:Choice Requires="p14">
      <p:transition spd="slow" p14:dur="2000" advTm="21000">
        <p14:ripple/>
      </p:transition>
    </mc:Choice>
    <mc:Fallback xmlns="">
      <p:transition spd="slow"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2/3*#ppt_w"/>
                                          </p:val>
                                        </p:tav>
                                        <p:tav tm="100000">
                                          <p:val>
                                            <p:strVal val="#ppt_w"/>
                                          </p:val>
                                        </p:tav>
                                      </p:tavLst>
                                    </p:anim>
                                    <p:anim calcmode="lin" valueType="num">
                                      <p:cBhvr>
                                        <p:cTn id="8" dur="3000" fill="hold"/>
                                        <p:tgtEl>
                                          <p:spTgt spid="4"/>
                                        </p:tgtEl>
                                        <p:attrNameLst>
                                          <p:attrName>ppt_h</p:attrName>
                                        </p:attrNameLst>
                                      </p:cBhvr>
                                      <p:tavLst>
                                        <p:tav tm="0">
                                          <p:val>
                                            <p:strVal val="2/3*#ppt_h"/>
                                          </p:val>
                                        </p:tav>
                                        <p:tav tm="100000">
                                          <p:val>
                                            <p:strVal val="#ppt_h"/>
                                          </p:val>
                                        </p:tav>
                                      </p:tavLst>
                                    </p:anim>
                                  </p:childTnLst>
                                </p:cTn>
                              </p:par>
                              <p:par>
                                <p:cTn id="9" presetID="3" presetClass="entr" presetSubtype="5"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linds(vertical)">
                                      <p:cBhvr>
                                        <p:cTn id="11" dur="3000"/>
                                        <p:tgtEl>
                                          <p:spTgt spid="4"/>
                                        </p:tgtEl>
                                      </p:cBhvr>
                                    </p:animEffect>
                                  </p:childTnLst>
                                </p:cTn>
                              </p:par>
                              <p:par>
                                <p:cTn id="12" presetID="23" presetClass="entr" presetSubtype="27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2/3*#ppt_w"/>
                                          </p:val>
                                        </p:tav>
                                        <p:tav tm="100000">
                                          <p:val>
                                            <p:strVal val="#ppt_w"/>
                                          </p:val>
                                        </p:tav>
                                      </p:tavLst>
                                    </p:anim>
                                    <p:anim calcmode="lin" valueType="num">
                                      <p:cBhvr>
                                        <p:cTn id="15" dur="3000" fill="hold"/>
                                        <p:tgtEl>
                                          <p:spTgt spid="5"/>
                                        </p:tgtEl>
                                        <p:attrNameLst>
                                          <p:attrName>ppt_h</p:attrName>
                                        </p:attrNameLst>
                                      </p:cBhvr>
                                      <p:tavLst>
                                        <p:tav tm="0">
                                          <p:val>
                                            <p:strVal val="2/3*#ppt_h"/>
                                          </p:val>
                                        </p:tav>
                                        <p:tav tm="100000">
                                          <p:val>
                                            <p:strVal val="#ppt_h"/>
                                          </p:val>
                                        </p:tav>
                                      </p:tavLst>
                                    </p:anim>
                                  </p:childTnLst>
                                </p:cTn>
                              </p:par>
                              <p:par>
                                <p:cTn id="16" presetID="3"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linds(horizontal)">
                                      <p:cBhvr>
                                        <p:cTn id="18" dur="3000"/>
                                        <p:tgtEl>
                                          <p:spTgt spid="5"/>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6085"/>
                                        </p:tgtEl>
                                        <p:attrNameLst>
                                          <p:attrName>style.visibility</p:attrName>
                                        </p:attrNameLst>
                                      </p:cBhvr>
                                      <p:to>
                                        <p:strVal val="visible"/>
                                      </p:to>
                                    </p:set>
                                    <p:animEffect transition="in" filter="fade">
                                      <p:cBhvr>
                                        <p:cTn id="22" dur="1000"/>
                                        <p:tgtEl>
                                          <p:spTgt spid="46085"/>
                                        </p:tgtEl>
                                      </p:cBhvr>
                                    </p:animEffect>
                                    <p:anim calcmode="lin" valueType="num">
                                      <p:cBhvr>
                                        <p:cTn id="23" dur="1000" fill="hold"/>
                                        <p:tgtEl>
                                          <p:spTgt spid="46085"/>
                                        </p:tgtEl>
                                        <p:attrNameLst>
                                          <p:attrName>ppt_x</p:attrName>
                                        </p:attrNameLst>
                                      </p:cBhvr>
                                      <p:tavLst>
                                        <p:tav tm="0">
                                          <p:val>
                                            <p:strVal val="#ppt_x-.1"/>
                                          </p:val>
                                        </p:tav>
                                        <p:tav tm="100000">
                                          <p:val>
                                            <p:strVal val="#ppt_x"/>
                                          </p:val>
                                        </p:tav>
                                      </p:tavLst>
                                    </p:anim>
                                    <p:anim calcmode="lin" valueType="num">
                                      <p:cBhvr>
                                        <p:cTn id="24" dur="1000" fill="hold"/>
                                        <p:tgtEl>
                                          <p:spTgt spid="4608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085"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39).jpg"/>
          <p:cNvPicPr>
            <a:picLocks noChangeAspect="1"/>
          </p:cNvPicPr>
          <p:nvPr/>
        </p:nvPicPr>
        <p:blipFill>
          <a:blip r:embed="rId3"/>
          <a:srcRect/>
          <a:stretch>
            <a:fillRect/>
          </a:stretch>
        </p:blipFill>
        <p:spPr bwMode="auto">
          <a:xfrm>
            <a:off x="0" y="0"/>
            <a:ext cx="9144000" cy="5143500"/>
          </a:xfrm>
          <a:prstGeom prst="rect">
            <a:avLst/>
          </a:prstGeom>
          <a:noFill/>
          <a:ln w="9525">
            <a:noFill/>
            <a:miter lim="800000"/>
            <a:headEnd/>
            <a:tailEnd/>
          </a:ln>
        </p:spPr>
      </p:pic>
      <p:pic>
        <p:nvPicPr>
          <p:cNvPr id="6" name="5 Imagen" descr="0(39).jpg"/>
          <p:cNvPicPr>
            <a:picLocks noChangeAspect="1"/>
          </p:cNvPicPr>
          <p:nvPr/>
        </p:nvPicPr>
        <p:blipFill>
          <a:blip r:embed="rId3"/>
          <a:srcRect/>
          <a:stretch>
            <a:fillRect/>
          </a:stretch>
        </p:blipFill>
        <p:spPr bwMode="auto">
          <a:xfrm>
            <a:off x="0" y="0"/>
            <a:ext cx="9144000" cy="5143500"/>
          </a:xfrm>
          <a:prstGeom prst="rect">
            <a:avLst/>
          </a:prstGeom>
          <a:noFill/>
          <a:ln w="9525">
            <a:noFill/>
            <a:miter lim="800000"/>
            <a:headEnd/>
            <a:tailEnd/>
          </a:ln>
        </p:spPr>
      </p:pic>
      <p:sp>
        <p:nvSpPr>
          <p:cNvPr id="47109" name="Rectangle 5"/>
          <p:cNvSpPr>
            <a:spLocks noChangeArrowheads="1"/>
          </p:cNvSpPr>
          <p:nvPr/>
        </p:nvSpPr>
        <p:spPr bwMode="auto">
          <a:xfrm>
            <a:off x="827088" y="4587875"/>
            <a:ext cx="6707187" cy="369888"/>
          </a:xfrm>
          <a:prstGeom prst="rect">
            <a:avLst/>
          </a:prstGeom>
          <a:noFill/>
          <a:ln w="9525">
            <a:noFill/>
            <a:miter lim="800000"/>
            <a:headEnd/>
            <a:tailEnd/>
          </a:ln>
          <a:effectLst/>
        </p:spPr>
        <p:txBody>
          <a:bodyPr wrap="none" anchor="ctr">
            <a:spAutoFit/>
          </a:bodyPr>
          <a:lstStyle/>
          <a:p>
            <a:pPr eaLnBrk="0" hangingPunct="0">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ea typeface="Times New Roman" pitchFamily="18" charset="0"/>
                <a:cs typeface="Arial" pitchFamily="34" charset="0"/>
              </a:rPr>
              <a:t>Desde la cima del pico Albo Oriental, en </a:t>
            </a:r>
            <a:r>
              <a:rPr lang="es-ES" b="1" dirty="0" err="1">
                <a:effectLst>
                  <a:glow rad="101600">
                    <a:schemeClr val="accent2">
                      <a:satMod val="175000"/>
                      <a:alpha val="40000"/>
                    </a:schemeClr>
                  </a:glow>
                  <a:outerShdw blurRad="38100" dist="38100" dir="2700000" algn="tl">
                    <a:srgbClr val="000000">
                      <a:alpha val="43137"/>
                    </a:srgbClr>
                  </a:outerShdw>
                </a:effectLst>
                <a:latin typeface="Arial" pitchFamily="34" charset="0"/>
                <a:ea typeface="Times New Roman" pitchFamily="18" charset="0"/>
                <a:cs typeface="Arial" pitchFamily="34" charset="0"/>
              </a:rPr>
              <a:t>Somiedo</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ea typeface="Times New Roman" pitchFamily="18" charset="0"/>
                <a:cs typeface="Arial" pitchFamily="34" charset="0"/>
              </a:rPr>
              <a:t>, Asturias.</a:t>
            </a:r>
          </a:p>
        </p:txBody>
      </p:sp>
    </p:spTree>
  </p:cSld>
  <p:clrMapOvr>
    <a:masterClrMapping/>
  </p:clrMapOvr>
  <mc:AlternateContent xmlns:mc="http://schemas.openxmlformats.org/markup-compatibility/2006" xmlns:p14="http://schemas.microsoft.com/office/powerpoint/2010/main">
    <mc:Choice Requires="p14">
      <p:transition spd="slow" p14:dur="2000" advTm="12000">
        <p14:ripple dir="ru"/>
      </p:transition>
    </mc:Choice>
    <mc:Fallback xmlns="">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32" fill="hold" nodeType="withEffect">
                                  <p:stCondLst>
                                    <p:cond delay="0"/>
                                  </p:stCondLst>
                                  <p:childTnLst>
                                    <p:anim calcmode="lin" valueType="num">
                                      <p:cBhvr>
                                        <p:cTn id="6" dur="3000"/>
                                        <p:tgtEl>
                                          <p:spTgt spid="6"/>
                                        </p:tgtEl>
                                        <p:attrNameLst>
                                          <p:attrName>ppt_w</p:attrName>
                                        </p:attrNameLst>
                                      </p:cBhvr>
                                      <p:tavLst>
                                        <p:tav tm="0">
                                          <p:val>
                                            <p:strVal val="ppt_w"/>
                                          </p:val>
                                        </p:tav>
                                        <p:tav tm="100000">
                                          <p:val>
                                            <p:fltVal val="0"/>
                                          </p:val>
                                        </p:tav>
                                      </p:tavLst>
                                    </p:anim>
                                    <p:anim calcmode="lin" valueType="num">
                                      <p:cBhvr>
                                        <p:cTn id="7" dur="3000"/>
                                        <p:tgtEl>
                                          <p:spTgt spid="6"/>
                                        </p:tgtEl>
                                        <p:attrNameLst>
                                          <p:attrName>ppt_h</p:attrName>
                                        </p:attrNameLst>
                                      </p:cBhvr>
                                      <p:tavLst>
                                        <p:tav tm="0">
                                          <p:val>
                                            <p:strVal val="ppt_h"/>
                                          </p:val>
                                        </p:tav>
                                        <p:tav tm="100000">
                                          <p:val>
                                            <p:fltVal val="0"/>
                                          </p:val>
                                        </p:tav>
                                      </p:tavLst>
                                    </p:anim>
                                    <p:set>
                                      <p:cBhvr>
                                        <p:cTn id="8" dur="1" fill="hold">
                                          <p:stCondLst>
                                            <p:cond delay="2999"/>
                                          </p:stCondLst>
                                        </p:cTn>
                                        <p:tgtEl>
                                          <p:spTgt spid="6"/>
                                        </p:tgtEl>
                                        <p:attrNameLst>
                                          <p:attrName>style.visibility</p:attrName>
                                        </p:attrNameLst>
                                      </p:cBhvr>
                                      <p:to>
                                        <p:strVal val="hidden"/>
                                      </p:to>
                                    </p:set>
                                  </p:childTnLst>
                                </p:cTn>
                              </p:par>
                              <p:par>
                                <p:cTn id="9" presetID="6" presetClass="exit" presetSubtype="16" fill="hold" nodeType="withEffect">
                                  <p:stCondLst>
                                    <p:cond delay="0"/>
                                  </p:stCondLst>
                                  <p:childTnLst>
                                    <p:animEffect transition="out" filter="circle(in)">
                                      <p:cBhvr>
                                        <p:cTn id="10" dur="3000"/>
                                        <p:tgtEl>
                                          <p:spTgt spid="6"/>
                                        </p:tgtEl>
                                      </p:cBhvr>
                                    </p:animEffect>
                                    <p:set>
                                      <p:cBhvr>
                                        <p:cTn id="11" dur="1" fill="hold">
                                          <p:stCondLst>
                                            <p:cond delay="2999"/>
                                          </p:stCondLst>
                                        </p:cTn>
                                        <p:tgtEl>
                                          <p:spTgt spid="6"/>
                                        </p:tgtEl>
                                        <p:attrNameLst>
                                          <p:attrName>style.visibility</p:attrName>
                                        </p:attrNameLst>
                                      </p:cBhvr>
                                      <p:to>
                                        <p:strVal val="hidden"/>
                                      </p:to>
                                    </p:set>
                                  </p:childTnLst>
                                </p:cTn>
                              </p:par>
                              <p:par>
                                <p:cTn id="12" presetID="23" presetClass="entr" presetSubtype="16"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fltVal val="0"/>
                                          </p:val>
                                        </p:tav>
                                        <p:tav tm="100000">
                                          <p:val>
                                            <p:strVal val="#ppt_w"/>
                                          </p:val>
                                        </p:tav>
                                      </p:tavLst>
                                    </p:anim>
                                    <p:anim calcmode="lin" valueType="num">
                                      <p:cBhvr>
                                        <p:cTn id="15" dur="3000" fill="hold"/>
                                        <p:tgtEl>
                                          <p:spTgt spid="4"/>
                                        </p:tgtEl>
                                        <p:attrNameLst>
                                          <p:attrName>ppt_h</p:attrName>
                                        </p:attrNameLst>
                                      </p:cBhvr>
                                      <p:tavLst>
                                        <p:tav tm="0">
                                          <p:val>
                                            <p:fltVal val="0"/>
                                          </p:val>
                                        </p:tav>
                                        <p:tav tm="100000">
                                          <p:val>
                                            <p:strVal val="#ppt_h"/>
                                          </p:val>
                                        </p:tav>
                                      </p:tavLst>
                                    </p:anim>
                                  </p:childTnLst>
                                </p:cTn>
                              </p:par>
                              <p:par>
                                <p:cTn id="16" presetID="16" presetClass="entr" presetSubtype="37"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arn(outVertical)">
                                      <p:cBhvr>
                                        <p:cTn id="18" dur="3000"/>
                                        <p:tgtEl>
                                          <p:spTgt spid="4"/>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7109"/>
                                        </p:tgtEl>
                                        <p:attrNameLst>
                                          <p:attrName>style.visibility</p:attrName>
                                        </p:attrNameLst>
                                      </p:cBhvr>
                                      <p:to>
                                        <p:strVal val="visible"/>
                                      </p:to>
                                    </p:set>
                                    <p:animEffect transition="in" filter="fade">
                                      <p:cBhvr>
                                        <p:cTn id="22" dur="1000"/>
                                        <p:tgtEl>
                                          <p:spTgt spid="47109"/>
                                        </p:tgtEl>
                                      </p:cBhvr>
                                    </p:animEffect>
                                    <p:anim calcmode="lin" valueType="num">
                                      <p:cBhvr>
                                        <p:cTn id="23" dur="1000" fill="hold"/>
                                        <p:tgtEl>
                                          <p:spTgt spid="47109"/>
                                        </p:tgtEl>
                                        <p:attrNameLst>
                                          <p:attrName>ppt_x</p:attrName>
                                        </p:attrNameLst>
                                      </p:cBhvr>
                                      <p:tavLst>
                                        <p:tav tm="0">
                                          <p:val>
                                            <p:strVal val="#ppt_x-.1"/>
                                          </p:val>
                                        </p:tav>
                                        <p:tav tm="100000">
                                          <p:val>
                                            <p:strVal val="#ppt_x"/>
                                          </p:val>
                                        </p:tav>
                                      </p:tavLst>
                                    </p:anim>
                                    <p:anim calcmode="lin" valueType="num">
                                      <p:cBhvr>
                                        <p:cTn id="24" dur="1000" fill="hold"/>
                                        <p:tgtEl>
                                          <p:spTgt spid="4710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109"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44).jpg"/>
          <p:cNvPicPr>
            <a:picLocks noChangeAspect="1"/>
          </p:cNvPicPr>
          <p:nvPr/>
        </p:nvPicPr>
        <p:blipFill>
          <a:blip r:embed="rId2"/>
          <a:srcRect/>
          <a:stretch>
            <a:fillRect/>
          </a:stretch>
        </p:blipFill>
        <p:spPr bwMode="auto">
          <a:xfrm>
            <a:off x="0" y="4763"/>
            <a:ext cx="9144000" cy="5138737"/>
          </a:xfrm>
          <a:prstGeom prst="rect">
            <a:avLst/>
          </a:prstGeom>
          <a:noFill/>
          <a:ln w="9525">
            <a:noFill/>
            <a:miter lim="800000"/>
            <a:headEnd/>
            <a:tailEnd/>
          </a:ln>
        </p:spPr>
      </p:pic>
      <p:pic>
        <p:nvPicPr>
          <p:cNvPr id="5" name="4 Imagen" descr="0(44).jpg"/>
          <p:cNvPicPr>
            <a:picLocks noChangeAspect="1"/>
          </p:cNvPicPr>
          <p:nvPr/>
        </p:nvPicPr>
        <p:blipFill>
          <a:blip r:embed="rId2"/>
          <a:srcRect/>
          <a:stretch>
            <a:fillRect/>
          </a:stretch>
        </p:blipFill>
        <p:spPr bwMode="auto">
          <a:xfrm>
            <a:off x="0" y="0"/>
            <a:ext cx="9144000" cy="5138738"/>
          </a:xfrm>
          <a:prstGeom prst="rect">
            <a:avLst/>
          </a:prstGeom>
          <a:noFill/>
          <a:ln w="9525">
            <a:noFill/>
            <a:miter lim="800000"/>
            <a:headEnd/>
            <a:tailEnd/>
          </a:ln>
        </p:spPr>
      </p:pic>
      <p:sp>
        <p:nvSpPr>
          <p:cNvPr id="50181" name="Rectangle 5"/>
          <p:cNvSpPr>
            <a:spLocks noChangeArrowheads="1"/>
          </p:cNvSpPr>
          <p:nvPr/>
        </p:nvSpPr>
        <p:spPr bwMode="auto">
          <a:xfrm>
            <a:off x="468313" y="4587875"/>
            <a:ext cx="8062912" cy="369888"/>
          </a:xfrm>
          <a:prstGeom prst="rect">
            <a:avLst/>
          </a:prstGeom>
          <a:noFill/>
          <a:ln w="9525">
            <a:noFill/>
            <a:miter lim="800000"/>
            <a:headEnd/>
            <a:tailEnd/>
          </a:ln>
          <a:effectLst/>
        </p:spPr>
        <p:txBody>
          <a:bodyPr wrap="none" anchor="ctr">
            <a:spAutoFit/>
          </a:bodyPr>
          <a:lstStyle/>
          <a:p>
            <a:pPr eaLnBrk="0" hangingPunct="0">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ea typeface="Times New Roman" pitchFamily="18" charset="0"/>
                <a:cs typeface="Arial" pitchFamily="34" charset="0"/>
              </a:rPr>
              <a:t>San Juan de Beleño, la sierra de </a:t>
            </a:r>
            <a:r>
              <a:rPr lang="es-ES" b="1" dirty="0" err="1">
                <a:effectLst>
                  <a:glow rad="101600">
                    <a:schemeClr val="accent2">
                      <a:satMod val="175000"/>
                      <a:alpha val="40000"/>
                    </a:schemeClr>
                  </a:glow>
                  <a:outerShdw blurRad="38100" dist="38100" dir="2700000" algn="tl">
                    <a:srgbClr val="000000">
                      <a:alpha val="43137"/>
                    </a:srgbClr>
                  </a:outerShdw>
                </a:effectLst>
                <a:latin typeface="Arial" pitchFamily="34" charset="0"/>
                <a:ea typeface="Times New Roman" pitchFamily="18" charset="0"/>
                <a:cs typeface="Arial" pitchFamily="34" charset="0"/>
              </a:rPr>
              <a:t>Aranga</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ea typeface="Times New Roman" pitchFamily="18" charset="0"/>
                <a:cs typeface="Arial" pitchFamily="34" charset="0"/>
              </a:rPr>
              <a:t> y el </a:t>
            </a:r>
            <a:r>
              <a:rPr lang="es-ES" b="1" dirty="0" err="1">
                <a:effectLst>
                  <a:glow rad="101600">
                    <a:schemeClr val="accent2">
                      <a:satMod val="175000"/>
                      <a:alpha val="40000"/>
                    </a:schemeClr>
                  </a:glow>
                  <a:outerShdw blurRad="38100" dist="38100" dir="2700000" algn="tl">
                    <a:srgbClr val="000000">
                      <a:alpha val="43137"/>
                    </a:srgbClr>
                  </a:outerShdw>
                </a:effectLst>
                <a:latin typeface="Arial" pitchFamily="34" charset="0"/>
                <a:ea typeface="Times New Roman" pitchFamily="18" charset="0"/>
                <a:cs typeface="Arial" pitchFamily="34" charset="0"/>
              </a:rPr>
              <a:t>Pierzu</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ea typeface="Times New Roman" pitchFamily="18" charset="0"/>
                <a:cs typeface="Arial" pitchFamily="34" charset="0"/>
              </a:rPr>
              <a:t>, desde el </a:t>
            </a:r>
            <a:r>
              <a:rPr lang="es-ES" b="1" dirty="0" err="1">
                <a:effectLst>
                  <a:glow rad="101600">
                    <a:schemeClr val="accent2">
                      <a:satMod val="175000"/>
                      <a:alpha val="40000"/>
                    </a:schemeClr>
                  </a:glow>
                  <a:outerShdw blurRad="38100" dist="38100" dir="2700000" algn="tl">
                    <a:srgbClr val="000000">
                      <a:alpha val="43137"/>
                    </a:srgbClr>
                  </a:outerShdw>
                </a:effectLst>
                <a:latin typeface="Arial" pitchFamily="34" charset="0"/>
                <a:ea typeface="Times New Roman" pitchFamily="18" charset="0"/>
                <a:cs typeface="Arial" pitchFamily="34" charset="0"/>
              </a:rPr>
              <a:t>Recuencu</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ea typeface="Times New Roman" pitchFamily="18" charset="0"/>
                <a:cs typeface="Arial" pitchFamily="34" charset="0"/>
              </a:rPr>
              <a:t>.</a:t>
            </a:r>
          </a:p>
        </p:txBody>
      </p:sp>
    </p:spTree>
  </p:cSld>
  <p:clrMapOvr>
    <a:masterClrMapping/>
  </p:clrMapOvr>
  <mc:AlternateContent xmlns:mc="http://schemas.openxmlformats.org/markup-compatibility/2006" xmlns:p14="http://schemas.microsoft.com/office/powerpoint/2010/main">
    <mc:Choice Requires="p14">
      <p:transition spd="slow" p14:dur="2000" advTm="14000">
        <p14:ripple dir="lu"/>
      </p:transition>
    </mc:Choice>
    <mc:Fallback xmlns="">
      <p:transition spd="slow" advTm="1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0" fill="hold" nodeType="withEffect">
                                  <p:stCondLst>
                                    <p:cond delay="0"/>
                                  </p:stCondLst>
                                  <p:childTnLst>
                                    <p:anim calcmode="lin" valueType="num">
                                      <p:cBhvr>
                                        <p:cTn id="6" dur="3000"/>
                                        <p:tgtEl>
                                          <p:spTgt spid="5"/>
                                        </p:tgtEl>
                                        <p:attrNameLst>
                                          <p:attrName>ppt_w</p:attrName>
                                        </p:attrNameLst>
                                      </p:cBhvr>
                                      <p:tavLst>
                                        <p:tav tm="0">
                                          <p:val>
                                            <p:strVal val="ppt_w"/>
                                          </p:val>
                                        </p:tav>
                                        <p:tav tm="100000">
                                          <p:val>
                                            <p:fltVal val="0"/>
                                          </p:val>
                                        </p:tav>
                                      </p:tavLst>
                                    </p:anim>
                                    <p:anim calcmode="lin" valueType="num">
                                      <p:cBhvr>
                                        <p:cTn id="7" dur="3000"/>
                                        <p:tgtEl>
                                          <p:spTgt spid="5"/>
                                        </p:tgtEl>
                                        <p:attrNameLst>
                                          <p:attrName>ppt_h</p:attrName>
                                        </p:attrNameLst>
                                      </p:cBhvr>
                                      <p:tavLst>
                                        <p:tav tm="0">
                                          <p:val>
                                            <p:strVal val="ppt_h"/>
                                          </p:val>
                                        </p:tav>
                                        <p:tav tm="100000">
                                          <p:val>
                                            <p:strVal val="ppt_h"/>
                                          </p:val>
                                        </p:tav>
                                      </p:tavLst>
                                    </p:anim>
                                    <p:set>
                                      <p:cBhvr>
                                        <p:cTn id="8" dur="1" fill="hold">
                                          <p:stCondLst>
                                            <p:cond delay="2999"/>
                                          </p:stCondLst>
                                        </p:cTn>
                                        <p:tgtEl>
                                          <p:spTgt spid="5"/>
                                        </p:tgtEl>
                                        <p:attrNameLst>
                                          <p:attrName>style.visibility</p:attrName>
                                        </p:attrNameLst>
                                      </p:cBhvr>
                                      <p:to>
                                        <p:strVal val="hidden"/>
                                      </p:to>
                                    </p:set>
                                  </p:childTnLst>
                                </p:cTn>
                              </p:par>
                              <p:par>
                                <p:cTn id="9" presetID="4" presetClass="exit" presetSubtype="16" fill="hold" nodeType="withEffect">
                                  <p:stCondLst>
                                    <p:cond delay="0"/>
                                  </p:stCondLst>
                                  <p:childTnLst>
                                    <p:animEffect transition="out" filter="box(in)">
                                      <p:cBhvr>
                                        <p:cTn id="10" dur="3000"/>
                                        <p:tgtEl>
                                          <p:spTgt spid="5"/>
                                        </p:tgtEl>
                                      </p:cBhvr>
                                    </p:animEffect>
                                    <p:set>
                                      <p:cBhvr>
                                        <p:cTn id="11" dur="1" fill="hold">
                                          <p:stCondLst>
                                            <p:cond delay="2999"/>
                                          </p:stCondLst>
                                        </p:cTn>
                                        <p:tgtEl>
                                          <p:spTgt spid="5"/>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strVal val="4/3*#ppt_w"/>
                                          </p:val>
                                        </p:tav>
                                        <p:tav tm="100000">
                                          <p:val>
                                            <p:strVal val="#ppt_w"/>
                                          </p:val>
                                        </p:tav>
                                      </p:tavLst>
                                    </p:anim>
                                    <p:anim calcmode="lin" valueType="num">
                                      <p:cBhvr>
                                        <p:cTn id="15" dur="3000" fill="hold"/>
                                        <p:tgtEl>
                                          <p:spTgt spid="4"/>
                                        </p:tgtEl>
                                        <p:attrNameLst>
                                          <p:attrName>ppt_h</p:attrName>
                                        </p:attrNameLst>
                                      </p:cBhvr>
                                      <p:tavLst>
                                        <p:tav tm="0">
                                          <p:val>
                                            <p:strVal val="4/3*#ppt_h"/>
                                          </p:val>
                                        </p:tav>
                                        <p:tav tm="100000">
                                          <p:val>
                                            <p:strVal val="#ppt_h"/>
                                          </p:val>
                                        </p:tav>
                                      </p:tavLst>
                                    </p:anim>
                                  </p:childTnLst>
                                </p:cTn>
                              </p:par>
                              <p:par>
                                <p:cTn id="16" presetID="8"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diamond(out)">
                                      <p:cBhvr>
                                        <p:cTn id="18" dur="3000"/>
                                        <p:tgtEl>
                                          <p:spTgt spid="4"/>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0181"/>
                                        </p:tgtEl>
                                        <p:attrNameLst>
                                          <p:attrName>style.visibility</p:attrName>
                                        </p:attrNameLst>
                                      </p:cBhvr>
                                      <p:to>
                                        <p:strVal val="visible"/>
                                      </p:to>
                                    </p:set>
                                    <p:animEffect transition="in" filter="fade">
                                      <p:cBhvr>
                                        <p:cTn id="22" dur="1000"/>
                                        <p:tgtEl>
                                          <p:spTgt spid="50181"/>
                                        </p:tgtEl>
                                      </p:cBhvr>
                                    </p:animEffect>
                                    <p:anim calcmode="lin" valueType="num">
                                      <p:cBhvr>
                                        <p:cTn id="23" dur="1000" fill="hold"/>
                                        <p:tgtEl>
                                          <p:spTgt spid="50181"/>
                                        </p:tgtEl>
                                        <p:attrNameLst>
                                          <p:attrName>ppt_x</p:attrName>
                                        </p:attrNameLst>
                                      </p:cBhvr>
                                      <p:tavLst>
                                        <p:tav tm="0">
                                          <p:val>
                                            <p:strVal val="#ppt_x-.1"/>
                                          </p:val>
                                        </p:tav>
                                        <p:tav tm="100000">
                                          <p:val>
                                            <p:strVal val="#ppt_x"/>
                                          </p:val>
                                        </p:tav>
                                      </p:tavLst>
                                    </p:anim>
                                    <p:anim calcmode="lin" valueType="num">
                                      <p:cBhvr>
                                        <p:cTn id="24" dur="1000" fill="hold"/>
                                        <p:tgtEl>
                                          <p:spTgt spid="5018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181"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50).jpg"/>
          <p:cNvPicPr>
            <a:picLocks noChangeAspect="1"/>
          </p:cNvPicPr>
          <p:nvPr/>
        </p:nvPicPr>
        <p:blipFill>
          <a:blip r:embed="rId2"/>
          <a:srcRect/>
          <a:stretch>
            <a:fillRect/>
          </a:stretch>
        </p:blipFill>
        <p:spPr bwMode="auto">
          <a:xfrm>
            <a:off x="0" y="0"/>
            <a:ext cx="9144000" cy="5143500"/>
          </a:xfrm>
          <a:prstGeom prst="rect">
            <a:avLst/>
          </a:prstGeom>
          <a:noFill/>
          <a:ln w="9525">
            <a:noFill/>
            <a:miter lim="800000"/>
            <a:headEnd/>
            <a:tailEnd/>
          </a:ln>
        </p:spPr>
      </p:pic>
      <p:pic>
        <p:nvPicPr>
          <p:cNvPr id="5" name="4 Imagen" descr="0(50).jpg"/>
          <p:cNvPicPr>
            <a:picLocks noChangeAspect="1"/>
          </p:cNvPicPr>
          <p:nvPr/>
        </p:nvPicPr>
        <p:blipFill>
          <a:blip r:embed="rId2"/>
          <a:srcRect/>
          <a:stretch>
            <a:fillRect/>
          </a:stretch>
        </p:blipFill>
        <p:spPr bwMode="auto">
          <a:xfrm>
            <a:off x="0" y="0"/>
            <a:ext cx="9144000" cy="5143500"/>
          </a:xfrm>
          <a:prstGeom prst="rect">
            <a:avLst/>
          </a:prstGeom>
          <a:noFill/>
          <a:ln w="9525">
            <a:noFill/>
            <a:miter lim="800000"/>
            <a:headEnd/>
            <a:tailEnd/>
          </a:ln>
        </p:spPr>
      </p:pic>
      <p:sp>
        <p:nvSpPr>
          <p:cNvPr id="6" name="5 Rectángulo"/>
          <p:cNvSpPr/>
          <p:nvPr/>
        </p:nvSpPr>
        <p:spPr>
          <a:xfrm>
            <a:off x="611188" y="4581525"/>
            <a:ext cx="7416800" cy="368300"/>
          </a:xfrm>
          <a:prstGeom prst="rect">
            <a:avLst/>
          </a:prstGeom>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Madre y cría de venados o ciervos, muy cerca de Bandujo, </a:t>
            </a:r>
            <a:r>
              <a:rPr lang="es-ES" b="1" dirty="0" err="1">
                <a:effectLst>
                  <a:glow rad="101600">
                    <a:schemeClr val="accent2">
                      <a:satMod val="175000"/>
                      <a:alpha val="40000"/>
                    </a:schemeClr>
                  </a:glow>
                  <a:outerShdw blurRad="38100" dist="38100" dir="2700000" algn="tl">
                    <a:srgbClr val="000000">
                      <a:alpha val="43137"/>
                    </a:srgbClr>
                  </a:outerShdw>
                </a:effectLst>
              </a:rPr>
              <a:t>Proaza</a:t>
            </a:r>
            <a:r>
              <a:rPr lang="es-ES" b="1" dirty="0">
                <a:effectLst>
                  <a:glow rad="101600">
                    <a:schemeClr val="accent2">
                      <a:satMod val="175000"/>
                      <a:alpha val="40000"/>
                    </a:schemeClr>
                  </a:glow>
                  <a:outerShdw blurRad="38100" dist="38100" dir="2700000" algn="tl">
                    <a:srgbClr val="000000">
                      <a:alpha val="43137"/>
                    </a:srgbClr>
                  </a:outerShdw>
                </a:effectLst>
              </a:rPr>
              <a:t>.</a:t>
            </a:r>
          </a:p>
        </p:txBody>
      </p:sp>
    </p:spTree>
  </p:cSld>
  <p:clrMapOvr>
    <a:masterClrMapping/>
  </p:clrMapOvr>
  <mc:AlternateContent xmlns:mc="http://schemas.openxmlformats.org/markup-compatibility/2006" xmlns:p14="http://schemas.microsoft.com/office/powerpoint/2010/main">
    <mc:Choice Requires="p14">
      <p:transition spd="slow" p14:dur="2000" advTm="13000">
        <p14:ripple dir="ld"/>
      </p:transition>
    </mc:Choice>
    <mc:Fallback xmlns="">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5" presetClass="entr" presetSubtype="5"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checkerboard(down)">
                                      <p:cBhvr>
                                        <p:cTn id="11" dur="3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5"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heckerboard(across)">
                                      <p:cBhvr>
                                        <p:cTn id="18" dur="3000"/>
                                        <p:tgtEl>
                                          <p:spTgt spid="5"/>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95677878.jpg"/>
          <p:cNvPicPr>
            <a:picLocks noChangeAspect="1"/>
          </p:cNvPicPr>
          <p:nvPr/>
        </p:nvPicPr>
        <p:blipFill>
          <a:blip r:embed="rId2"/>
          <a:srcRect/>
          <a:stretch>
            <a:fillRect/>
          </a:stretch>
        </p:blipFill>
        <p:spPr bwMode="auto">
          <a:xfrm>
            <a:off x="0" y="0"/>
            <a:ext cx="9144000" cy="5143500"/>
          </a:xfrm>
          <a:prstGeom prst="rect">
            <a:avLst/>
          </a:prstGeom>
          <a:noFill/>
          <a:ln w="9525">
            <a:noFill/>
            <a:miter lim="800000"/>
            <a:headEnd/>
            <a:tailEnd/>
          </a:ln>
        </p:spPr>
      </p:pic>
      <p:pic>
        <p:nvPicPr>
          <p:cNvPr id="6" name="5 Imagen" descr="95677878.jpg"/>
          <p:cNvPicPr>
            <a:picLocks noChangeAspect="1"/>
          </p:cNvPicPr>
          <p:nvPr/>
        </p:nvPicPr>
        <p:blipFill>
          <a:blip r:embed="rId2"/>
          <a:srcRect/>
          <a:stretch>
            <a:fillRect/>
          </a:stretch>
        </p:blipFill>
        <p:spPr bwMode="auto">
          <a:xfrm>
            <a:off x="0" y="0"/>
            <a:ext cx="9144000" cy="5143500"/>
          </a:xfrm>
          <a:prstGeom prst="rect">
            <a:avLst/>
          </a:prstGeom>
          <a:noFill/>
          <a:ln w="9525">
            <a:noFill/>
            <a:miter lim="800000"/>
            <a:headEnd/>
            <a:tailEnd/>
          </a:ln>
        </p:spPr>
      </p:pic>
      <p:sp>
        <p:nvSpPr>
          <p:cNvPr id="55301" name="Rectangle 5"/>
          <p:cNvSpPr>
            <a:spLocks noChangeArrowheads="1"/>
          </p:cNvSpPr>
          <p:nvPr/>
        </p:nvSpPr>
        <p:spPr bwMode="auto">
          <a:xfrm>
            <a:off x="1042988" y="4443413"/>
            <a:ext cx="5840412" cy="461962"/>
          </a:xfrm>
          <a:prstGeom prst="rect">
            <a:avLst/>
          </a:prstGeom>
          <a:noFill/>
          <a:ln w="9525">
            <a:noFill/>
            <a:miter lim="800000"/>
            <a:headEnd/>
            <a:tailEnd/>
          </a:ln>
          <a:effectLst/>
        </p:spPr>
        <p:txBody>
          <a:bodyPr wrap="none" anchor="ctr">
            <a:spAutoFit/>
          </a:bodyPr>
          <a:lstStyle/>
          <a:p>
            <a:pPr eaLnBrk="0" hangingPunct="0">
              <a:defRPr/>
            </a:pPr>
            <a:r>
              <a:rPr lang="es-ES" sz="2400" b="1" dirty="0" err="1">
                <a:effectLst>
                  <a:glow rad="101600">
                    <a:schemeClr val="accent2">
                      <a:satMod val="175000"/>
                      <a:alpha val="40000"/>
                    </a:schemeClr>
                  </a:glow>
                  <a:outerShdw blurRad="38100" dist="38100" dir="2700000" algn="tl">
                    <a:srgbClr val="000000">
                      <a:alpha val="43137"/>
                    </a:srgbClr>
                  </a:outerShdw>
                </a:effectLst>
                <a:latin typeface="Arial" pitchFamily="34" charset="0"/>
                <a:ea typeface="Times New Roman" pitchFamily="18" charset="0"/>
                <a:cs typeface="Arial" pitchFamily="34" charset="0"/>
              </a:rPr>
              <a:t>Pola</a:t>
            </a:r>
            <a:r>
              <a:rPr lang="es-ES" sz="2400" b="1" dirty="0">
                <a:effectLst>
                  <a:glow rad="101600">
                    <a:schemeClr val="accent2">
                      <a:satMod val="175000"/>
                      <a:alpha val="40000"/>
                    </a:schemeClr>
                  </a:glow>
                  <a:outerShdw blurRad="38100" dist="38100" dir="2700000" algn="tl">
                    <a:srgbClr val="000000">
                      <a:alpha val="43137"/>
                    </a:srgbClr>
                  </a:outerShdw>
                </a:effectLst>
                <a:latin typeface="Arial" pitchFamily="34" charset="0"/>
                <a:ea typeface="Times New Roman" pitchFamily="18" charset="0"/>
                <a:cs typeface="Arial" pitchFamily="34" charset="0"/>
              </a:rPr>
              <a:t> de </a:t>
            </a:r>
            <a:r>
              <a:rPr lang="es-ES" sz="2400" b="1" dirty="0" err="1">
                <a:effectLst>
                  <a:glow rad="101600">
                    <a:schemeClr val="accent2">
                      <a:satMod val="175000"/>
                      <a:alpha val="40000"/>
                    </a:schemeClr>
                  </a:glow>
                  <a:outerShdw blurRad="38100" dist="38100" dir="2700000" algn="tl">
                    <a:srgbClr val="000000">
                      <a:alpha val="43137"/>
                    </a:srgbClr>
                  </a:outerShdw>
                </a:effectLst>
                <a:latin typeface="Arial" pitchFamily="34" charset="0"/>
                <a:ea typeface="Times New Roman" pitchFamily="18" charset="0"/>
                <a:cs typeface="Arial" pitchFamily="34" charset="0"/>
              </a:rPr>
              <a:t>Somiedo</a:t>
            </a:r>
            <a:r>
              <a:rPr lang="es-ES" sz="2400" b="1" dirty="0">
                <a:effectLst>
                  <a:glow rad="101600">
                    <a:schemeClr val="accent2">
                      <a:satMod val="175000"/>
                      <a:alpha val="40000"/>
                    </a:schemeClr>
                  </a:glow>
                  <a:outerShdw blurRad="38100" dist="38100" dir="2700000" algn="tl">
                    <a:srgbClr val="000000">
                      <a:alpha val="43137"/>
                    </a:srgbClr>
                  </a:outerShdw>
                </a:effectLst>
                <a:latin typeface="Arial" pitchFamily="34" charset="0"/>
                <a:ea typeface="Times New Roman" pitchFamily="18" charset="0"/>
                <a:cs typeface="Arial" pitchFamily="34" charset="0"/>
              </a:rPr>
              <a:t> </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ea typeface="Times New Roman" pitchFamily="18" charset="0"/>
                <a:cs typeface="Arial" pitchFamily="34" charset="0"/>
              </a:rPr>
              <a:t>desde el mirador de </a:t>
            </a:r>
            <a:r>
              <a:rPr lang="es-ES" b="1" dirty="0" err="1">
                <a:effectLst>
                  <a:glow rad="101600">
                    <a:schemeClr val="accent2">
                      <a:satMod val="175000"/>
                      <a:alpha val="40000"/>
                    </a:schemeClr>
                  </a:glow>
                  <a:outerShdw blurRad="38100" dist="38100" dir="2700000" algn="tl">
                    <a:srgbClr val="000000">
                      <a:alpha val="43137"/>
                    </a:srgbClr>
                  </a:outerShdw>
                </a:effectLst>
                <a:latin typeface="Arial" pitchFamily="34" charset="0"/>
                <a:ea typeface="Times New Roman" pitchFamily="18" charset="0"/>
                <a:cs typeface="Arial" pitchFamily="34" charset="0"/>
              </a:rPr>
              <a:t>Aguino</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ea typeface="Times New Roman" pitchFamily="18" charset="0"/>
                <a:cs typeface="Arial" pitchFamily="34" charset="0"/>
              </a:rPr>
              <a:t>.</a:t>
            </a:r>
          </a:p>
        </p:txBody>
      </p:sp>
    </p:spTree>
  </p:cSld>
  <p:clrMapOvr>
    <a:masterClrMapping/>
  </p:clrMapOvr>
  <mc:AlternateContent xmlns:mc="http://schemas.openxmlformats.org/markup-compatibility/2006" xmlns:p14="http://schemas.microsoft.com/office/powerpoint/2010/main">
    <mc:Choice Requires="p14">
      <p:transition spd="slow" p14:dur="2000" advTm="11000">
        <p14:ripple dir="rd"/>
      </p:transition>
    </mc:Choice>
    <mc:Fallback xmlns="">
      <p:transition spd="slow" advTm="1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88" fill="hold" nodeType="withEffect">
                                  <p:stCondLst>
                                    <p:cond delay="0"/>
                                  </p:stCondLst>
                                  <p:childTnLst>
                                    <p:anim calcmode="lin" valueType="num">
                                      <p:cBhvr>
                                        <p:cTn id="6" dur="3000"/>
                                        <p:tgtEl>
                                          <p:spTgt spid="6"/>
                                        </p:tgtEl>
                                        <p:attrNameLst>
                                          <p:attrName>ppt_w</p:attrName>
                                        </p:attrNameLst>
                                      </p:cBhvr>
                                      <p:tavLst>
                                        <p:tav tm="0">
                                          <p:val>
                                            <p:strVal val="ppt_w"/>
                                          </p:val>
                                        </p:tav>
                                        <p:tav tm="100000">
                                          <p:val>
                                            <p:strVal val="2/3*ppt_w"/>
                                          </p:val>
                                        </p:tav>
                                      </p:tavLst>
                                    </p:anim>
                                    <p:anim calcmode="lin" valueType="num">
                                      <p:cBhvr>
                                        <p:cTn id="7" dur="3000"/>
                                        <p:tgtEl>
                                          <p:spTgt spid="6"/>
                                        </p:tgtEl>
                                        <p:attrNameLst>
                                          <p:attrName>ppt_h</p:attrName>
                                        </p:attrNameLst>
                                      </p:cBhvr>
                                      <p:tavLst>
                                        <p:tav tm="0">
                                          <p:val>
                                            <p:strVal val="ppt_h"/>
                                          </p:val>
                                        </p:tav>
                                        <p:tav tm="100000">
                                          <p:val>
                                            <p:strVal val="2/3*ppt_h"/>
                                          </p:val>
                                        </p:tav>
                                      </p:tavLst>
                                    </p:anim>
                                    <p:set>
                                      <p:cBhvr>
                                        <p:cTn id="8" dur="1" fill="hold">
                                          <p:stCondLst>
                                            <p:cond delay="2999"/>
                                          </p:stCondLst>
                                        </p:cTn>
                                        <p:tgtEl>
                                          <p:spTgt spid="6"/>
                                        </p:tgtEl>
                                        <p:attrNameLst>
                                          <p:attrName>style.visibility</p:attrName>
                                        </p:attrNameLst>
                                      </p:cBhvr>
                                      <p:to>
                                        <p:strVal val="hidden"/>
                                      </p:to>
                                    </p:set>
                                  </p:childTnLst>
                                </p:cTn>
                              </p:par>
                              <p:par>
                                <p:cTn id="9" presetID="4" presetClass="exit" presetSubtype="16" fill="hold" nodeType="withEffect">
                                  <p:stCondLst>
                                    <p:cond delay="0"/>
                                  </p:stCondLst>
                                  <p:childTnLst>
                                    <p:animEffect transition="out" filter="box(in)">
                                      <p:cBhvr>
                                        <p:cTn id="10" dur="3000"/>
                                        <p:tgtEl>
                                          <p:spTgt spid="6"/>
                                        </p:tgtEl>
                                      </p:cBhvr>
                                    </p:animEffect>
                                    <p:set>
                                      <p:cBhvr>
                                        <p:cTn id="11" dur="1" fill="hold">
                                          <p:stCondLst>
                                            <p:cond delay="2999"/>
                                          </p:stCondLst>
                                        </p:cTn>
                                        <p:tgtEl>
                                          <p:spTgt spid="6"/>
                                        </p:tgtEl>
                                        <p:attrNameLst>
                                          <p:attrName>style.visibility</p:attrName>
                                        </p:attrNameLst>
                                      </p:cBhvr>
                                      <p:to>
                                        <p:strVal val="hidden"/>
                                      </p:to>
                                    </p:set>
                                  </p:childTnLst>
                                </p:cTn>
                              </p:par>
                              <p:par>
                                <p:cTn id="12" presetID="23" presetClass="entr" presetSubtype="27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strVal val="2/3*#ppt_w"/>
                                          </p:val>
                                        </p:tav>
                                        <p:tav tm="100000">
                                          <p:val>
                                            <p:strVal val="#ppt_w"/>
                                          </p:val>
                                        </p:tav>
                                      </p:tavLst>
                                    </p:anim>
                                    <p:anim calcmode="lin" valueType="num">
                                      <p:cBhvr>
                                        <p:cTn id="15" dur="3000" fill="hold"/>
                                        <p:tgtEl>
                                          <p:spTgt spid="4"/>
                                        </p:tgtEl>
                                        <p:attrNameLst>
                                          <p:attrName>ppt_h</p:attrName>
                                        </p:attrNameLst>
                                      </p:cBhvr>
                                      <p:tavLst>
                                        <p:tav tm="0">
                                          <p:val>
                                            <p:strVal val="2/3*#ppt_h"/>
                                          </p:val>
                                        </p:tav>
                                        <p:tav tm="100000">
                                          <p:val>
                                            <p:strVal val="#ppt_h"/>
                                          </p:val>
                                        </p:tav>
                                      </p:tavLst>
                                    </p:anim>
                                  </p:childTnLst>
                                </p:cTn>
                              </p:par>
                              <p:par>
                                <p:cTn id="16" presetID="13" presetClass="entr" presetSubtype="16"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plus(in)">
                                      <p:cBhvr>
                                        <p:cTn id="18" dur="3000"/>
                                        <p:tgtEl>
                                          <p:spTgt spid="4"/>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5301"/>
                                        </p:tgtEl>
                                        <p:attrNameLst>
                                          <p:attrName>style.visibility</p:attrName>
                                        </p:attrNameLst>
                                      </p:cBhvr>
                                      <p:to>
                                        <p:strVal val="visible"/>
                                      </p:to>
                                    </p:set>
                                    <p:animEffect transition="in" filter="fade">
                                      <p:cBhvr>
                                        <p:cTn id="22" dur="1000"/>
                                        <p:tgtEl>
                                          <p:spTgt spid="55301"/>
                                        </p:tgtEl>
                                      </p:cBhvr>
                                    </p:animEffect>
                                    <p:anim calcmode="lin" valueType="num">
                                      <p:cBhvr>
                                        <p:cTn id="23" dur="1000" fill="hold"/>
                                        <p:tgtEl>
                                          <p:spTgt spid="55301"/>
                                        </p:tgtEl>
                                        <p:attrNameLst>
                                          <p:attrName>ppt_x</p:attrName>
                                        </p:attrNameLst>
                                      </p:cBhvr>
                                      <p:tavLst>
                                        <p:tav tm="0">
                                          <p:val>
                                            <p:strVal val="#ppt_x-.1"/>
                                          </p:val>
                                        </p:tav>
                                        <p:tav tm="100000">
                                          <p:val>
                                            <p:strVal val="#ppt_x"/>
                                          </p:val>
                                        </p:tav>
                                      </p:tavLst>
                                    </p:anim>
                                    <p:anim calcmode="lin" valueType="num">
                                      <p:cBhvr>
                                        <p:cTn id="24" dur="1000" fill="hold"/>
                                        <p:tgtEl>
                                          <p:spTgt spid="5530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301"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36).jpg"/>
          <p:cNvPicPr>
            <a:picLocks noChangeAspect="1"/>
          </p:cNvPicPr>
          <p:nvPr/>
        </p:nvPicPr>
        <p:blipFill>
          <a:blip r:embed="rId2"/>
          <a:srcRect/>
          <a:stretch>
            <a:fillRect/>
          </a:stretch>
        </p:blipFill>
        <p:spPr bwMode="auto">
          <a:xfrm>
            <a:off x="0" y="0"/>
            <a:ext cx="9144000" cy="5143500"/>
          </a:xfrm>
          <a:prstGeom prst="rect">
            <a:avLst/>
          </a:prstGeom>
          <a:noFill/>
          <a:ln w="9525">
            <a:noFill/>
            <a:miter lim="800000"/>
            <a:headEnd/>
            <a:tailEnd/>
          </a:ln>
        </p:spPr>
      </p:pic>
      <p:pic>
        <p:nvPicPr>
          <p:cNvPr id="5" name="4 Imagen" descr="0(36).jpg"/>
          <p:cNvPicPr>
            <a:picLocks noChangeAspect="1"/>
          </p:cNvPicPr>
          <p:nvPr/>
        </p:nvPicPr>
        <p:blipFill>
          <a:blip r:embed="rId2"/>
          <a:srcRect/>
          <a:stretch>
            <a:fillRect/>
          </a:stretch>
        </p:blipFill>
        <p:spPr bwMode="auto">
          <a:xfrm>
            <a:off x="0" y="0"/>
            <a:ext cx="9144000" cy="5143500"/>
          </a:xfrm>
          <a:prstGeom prst="rect">
            <a:avLst/>
          </a:prstGeom>
          <a:noFill/>
          <a:ln w="9525">
            <a:noFill/>
            <a:miter lim="800000"/>
            <a:headEnd/>
            <a:tailEnd/>
          </a:ln>
        </p:spPr>
      </p:pic>
      <p:sp>
        <p:nvSpPr>
          <p:cNvPr id="45061" name="Rectangle 5"/>
          <p:cNvSpPr>
            <a:spLocks noChangeArrowheads="1"/>
          </p:cNvSpPr>
          <p:nvPr/>
        </p:nvSpPr>
        <p:spPr bwMode="auto">
          <a:xfrm>
            <a:off x="250825" y="4084638"/>
            <a:ext cx="8208963" cy="923925"/>
          </a:xfrm>
          <a:prstGeom prst="rect">
            <a:avLst/>
          </a:prstGeom>
          <a:noFill/>
          <a:ln w="9525">
            <a:noFill/>
            <a:miter lim="800000"/>
            <a:headEnd/>
            <a:tailEnd/>
          </a:ln>
          <a:effectLst/>
        </p:spPr>
        <p:txBody>
          <a:bodyPr anchor="ctr">
            <a:spAutoFit/>
          </a:bodyPr>
          <a:lstStyle/>
          <a:p>
            <a:pPr eaLnBrk="0" hangingPunct="0">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ea typeface="Times New Roman" pitchFamily="18" charset="0"/>
                <a:cs typeface="Arial" pitchFamily="34" charset="0"/>
              </a:rPr>
              <a:t>Seguimos el ascenso por las laderas de la sierra de los Bígaros. Desde el cauce del </a:t>
            </a:r>
            <a:r>
              <a:rPr lang="es-ES" b="1" dirty="0" err="1">
                <a:effectLst>
                  <a:glow rad="101600">
                    <a:schemeClr val="accent2">
                      <a:satMod val="175000"/>
                      <a:alpha val="40000"/>
                    </a:schemeClr>
                  </a:glow>
                  <a:outerShdw blurRad="38100" dist="38100" dir="2700000" algn="tl">
                    <a:srgbClr val="000000">
                      <a:alpha val="43137"/>
                    </a:srgbClr>
                  </a:outerShdw>
                </a:effectLst>
                <a:latin typeface="Arial" pitchFamily="34" charset="0"/>
                <a:ea typeface="Times New Roman" pitchFamily="18" charset="0"/>
                <a:cs typeface="Arial" pitchFamily="34" charset="0"/>
              </a:rPr>
              <a:t>Arroxo</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ea typeface="Times New Roman" pitchFamily="18" charset="0"/>
                <a:cs typeface="Arial" pitchFamily="34" charset="0"/>
              </a:rPr>
              <a:t> (la parte baja de la "V" en la foto), hasta la zona donde ascenderemos tenemos 322 metros de desnivel, en apenas 1,7 km.</a:t>
            </a:r>
          </a:p>
        </p:txBody>
      </p:sp>
    </p:spTree>
  </p:cSld>
  <p:clrMapOvr>
    <a:masterClrMapping/>
  </p:clrMapOvr>
  <mc:AlternateContent xmlns:mc="http://schemas.openxmlformats.org/markup-compatibility/2006" xmlns:p14="http://schemas.microsoft.com/office/powerpoint/2010/main">
    <mc:Choice Requires="p14">
      <p:transition spd="slow" p14:dur="2000" advTm="25000">
        <p14:prism/>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3" presetClass="entr" presetSubtype="5"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linds(vertical)">
                                      <p:cBhvr>
                                        <p:cTn id="11" dur="3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3"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linds(horizontal)">
                                      <p:cBhvr>
                                        <p:cTn id="18" dur="3000"/>
                                        <p:tgtEl>
                                          <p:spTgt spid="5"/>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5061"/>
                                        </p:tgtEl>
                                        <p:attrNameLst>
                                          <p:attrName>style.visibility</p:attrName>
                                        </p:attrNameLst>
                                      </p:cBhvr>
                                      <p:to>
                                        <p:strVal val="visible"/>
                                      </p:to>
                                    </p:set>
                                    <p:animEffect transition="in" filter="fade">
                                      <p:cBhvr>
                                        <p:cTn id="22" dur="1000"/>
                                        <p:tgtEl>
                                          <p:spTgt spid="45061"/>
                                        </p:tgtEl>
                                      </p:cBhvr>
                                    </p:animEffect>
                                    <p:anim calcmode="lin" valueType="num">
                                      <p:cBhvr>
                                        <p:cTn id="23" dur="1000" fill="hold"/>
                                        <p:tgtEl>
                                          <p:spTgt spid="45061"/>
                                        </p:tgtEl>
                                        <p:attrNameLst>
                                          <p:attrName>ppt_x</p:attrName>
                                        </p:attrNameLst>
                                      </p:cBhvr>
                                      <p:tavLst>
                                        <p:tav tm="0">
                                          <p:val>
                                            <p:strVal val="#ppt_x-.1"/>
                                          </p:val>
                                        </p:tav>
                                        <p:tav tm="100000">
                                          <p:val>
                                            <p:strVal val="#ppt_x"/>
                                          </p:val>
                                        </p:tav>
                                      </p:tavLst>
                                    </p:anim>
                                    <p:anim calcmode="lin" valueType="num">
                                      <p:cBhvr>
                                        <p:cTn id="24" dur="1000" fill="hold"/>
                                        <p:tgtEl>
                                          <p:spTgt spid="4506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061"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mountains_clouds_landscapes_skyscapes_1280x800.jpg"/>
          <p:cNvPicPr>
            <a:picLocks noChangeAspect="1"/>
          </p:cNvPicPr>
          <p:nvPr/>
        </p:nvPicPr>
        <p:blipFill>
          <a:blip r:embed="rId2"/>
          <a:srcRect/>
          <a:stretch>
            <a:fillRect/>
          </a:stretch>
        </p:blipFill>
        <p:spPr bwMode="auto">
          <a:xfrm>
            <a:off x="0" y="0"/>
            <a:ext cx="9144000" cy="5143500"/>
          </a:xfrm>
          <a:prstGeom prst="rect">
            <a:avLst/>
          </a:prstGeom>
          <a:noFill/>
          <a:ln w="9525">
            <a:noFill/>
            <a:miter lim="800000"/>
            <a:headEnd/>
            <a:tailEnd/>
          </a:ln>
        </p:spPr>
      </p:pic>
      <p:pic>
        <p:nvPicPr>
          <p:cNvPr id="5" name="4 Imagen" descr="mountains_clouds_landscapes_skyscapes_1280x800.jpg"/>
          <p:cNvPicPr>
            <a:picLocks noChangeAspect="1"/>
          </p:cNvPicPr>
          <p:nvPr/>
        </p:nvPicPr>
        <p:blipFill>
          <a:blip r:embed="rId2"/>
          <a:srcRect/>
          <a:stretch>
            <a:fillRect/>
          </a:stretch>
        </p:blipFill>
        <p:spPr bwMode="auto">
          <a:xfrm>
            <a:off x="0" y="0"/>
            <a:ext cx="9144000" cy="5143500"/>
          </a:xfrm>
          <a:prstGeom prst="rect">
            <a:avLst/>
          </a:prstGeom>
          <a:noFill/>
          <a:ln w="9525">
            <a:noFill/>
            <a:miter lim="800000"/>
            <a:headEnd/>
            <a:tailEnd/>
          </a:ln>
        </p:spPr>
      </p:pic>
      <p:pic>
        <p:nvPicPr>
          <p:cNvPr id="6" name="5 Imagen" descr="mountains_clouds_landscapes_skyscapes_1280x800.jpg"/>
          <p:cNvPicPr>
            <a:picLocks noChangeAspect="1"/>
          </p:cNvPicPr>
          <p:nvPr/>
        </p:nvPicPr>
        <p:blipFill>
          <a:blip r:embed="rId2"/>
          <a:srcRect/>
          <a:stretch>
            <a:fillRect/>
          </a:stretch>
        </p:blipFill>
        <p:spPr bwMode="auto">
          <a:xfrm>
            <a:off x="0" y="0"/>
            <a:ext cx="9144000" cy="5143500"/>
          </a:xfrm>
          <a:prstGeom prst="rect">
            <a:avLst/>
          </a:prstGeom>
          <a:noFill/>
          <a:ln w="9525">
            <a:noFill/>
            <a:miter lim="800000"/>
            <a:headEnd/>
            <a:tailEnd/>
          </a:ln>
        </p:spPr>
      </p:pic>
      <p:sp>
        <p:nvSpPr>
          <p:cNvPr id="62470" name="Rectangle 6"/>
          <p:cNvSpPr>
            <a:spLocks noChangeArrowheads="1"/>
          </p:cNvSpPr>
          <p:nvPr/>
        </p:nvSpPr>
        <p:spPr bwMode="auto">
          <a:xfrm>
            <a:off x="298450" y="4516438"/>
            <a:ext cx="8845550" cy="369887"/>
          </a:xfrm>
          <a:prstGeom prst="rect">
            <a:avLst/>
          </a:prstGeom>
          <a:noFill/>
          <a:ln w="9525">
            <a:noFill/>
            <a:miter lim="800000"/>
            <a:headEnd/>
            <a:tailEnd/>
          </a:ln>
          <a:effectLst/>
        </p:spPr>
        <p:txBody>
          <a:bodyPr wrap="none" anchor="ctr">
            <a:spAutoFit/>
          </a:bodyPr>
          <a:lstStyle/>
          <a:p>
            <a:pPr eaLnBrk="0" hangingPunct="0">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ea typeface="Times New Roman" pitchFamily="18" charset="0"/>
                <a:cs typeface="Arial" pitchFamily="34" charset="0"/>
              </a:rPr>
              <a:t>El </a:t>
            </a:r>
            <a:r>
              <a:rPr lang="es-ES" b="1" dirty="0" err="1">
                <a:effectLst>
                  <a:glow rad="101600">
                    <a:schemeClr val="accent2">
                      <a:satMod val="175000"/>
                      <a:alpha val="40000"/>
                    </a:schemeClr>
                  </a:glow>
                  <a:outerShdw blurRad="38100" dist="38100" dir="2700000" algn="tl">
                    <a:srgbClr val="000000">
                      <a:alpha val="43137"/>
                    </a:srgbClr>
                  </a:outerShdw>
                </a:effectLst>
                <a:latin typeface="Arial" pitchFamily="34" charset="0"/>
                <a:ea typeface="Times New Roman" pitchFamily="18" charset="0"/>
                <a:cs typeface="Arial" pitchFamily="34" charset="0"/>
              </a:rPr>
              <a:t>pueblín</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ea typeface="Times New Roman" pitchFamily="18" charset="0"/>
                <a:cs typeface="Arial" pitchFamily="34" charset="0"/>
              </a:rPr>
              <a:t> de </a:t>
            </a:r>
            <a:r>
              <a:rPr lang="es-ES" b="1" dirty="0" err="1">
                <a:effectLst>
                  <a:glow rad="101600">
                    <a:schemeClr val="accent2">
                      <a:satMod val="175000"/>
                      <a:alpha val="40000"/>
                    </a:schemeClr>
                  </a:glow>
                  <a:outerShdw blurRad="38100" dist="38100" dir="2700000" algn="tl">
                    <a:srgbClr val="000000">
                      <a:alpha val="43137"/>
                    </a:srgbClr>
                  </a:outerShdw>
                </a:effectLst>
                <a:latin typeface="Arial" pitchFamily="34" charset="0"/>
                <a:ea typeface="Times New Roman" pitchFamily="18" charset="0"/>
                <a:cs typeface="Arial" pitchFamily="34" charset="0"/>
              </a:rPr>
              <a:t>Aguino</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ea typeface="Times New Roman" pitchFamily="18" charset="0"/>
                <a:cs typeface="Arial" pitchFamily="34" charset="0"/>
              </a:rPr>
              <a:t> desde la carretera que da acceso al pueblo desde la </a:t>
            </a:r>
            <a:r>
              <a:rPr lang="es-ES" b="1" dirty="0" err="1">
                <a:effectLst>
                  <a:glow rad="101600">
                    <a:schemeClr val="accent2">
                      <a:satMod val="175000"/>
                      <a:alpha val="40000"/>
                    </a:schemeClr>
                  </a:glow>
                  <a:outerShdw blurRad="38100" dist="38100" dir="2700000" algn="tl">
                    <a:srgbClr val="000000">
                      <a:alpha val="43137"/>
                    </a:srgbClr>
                  </a:outerShdw>
                </a:effectLst>
                <a:latin typeface="Arial" pitchFamily="34" charset="0"/>
                <a:ea typeface="Times New Roman" pitchFamily="18" charset="0"/>
                <a:cs typeface="Arial" pitchFamily="34" charset="0"/>
              </a:rPr>
              <a:t>Pola</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ea typeface="Times New Roman" pitchFamily="18" charset="0"/>
                <a:cs typeface="Arial" pitchFamily="34" charset="0"/>
              </a:rPr>
              <a:t>.</a:t>
            </a:r>
          </a:p>
        </p:txBody>
      </p:sp>
    </p:spTree>
  </p:cSld>
  <p:clrMapOvr>
    <a:masterClrMapping/>
  </p:clrMapOvr>
  <mc:AlternateContent xmlns:mc="http://schemas.openxmlformats.org/markup-compatibility/2006" xmlns:p14="http://schemas.microsoft.com/office/powerpoint/2010/main">
    <mc:Choice Requires="p14">
      <p:transition spd="slow" p14:dur="2000" advTm="14000">
        <p14:prism dir="u"/>
      </p:transition>
    </mc:Choice>
    <mc:Fallback xmlns="">
      <p:transition spd="slow" advTm="1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6"/>
                                        </p:tgtEl>
                                        <p:attrNameLst>
                                          <p:attrName>ppt_w</p:attrName>
                                        </p:attrNameLst>
                                      </p:cBhvr>
                                      <p:tavLst>
                                        <p:tav tm="0">
                                          <p:val>
                                            <p:strVal val="ppt_w"/>
                                          </p:val>
                                        </p:tav>
                                        <p:tav tm="100000">
                                          <p:val>
                                            <p:strVal val="4/3*ppt_w"/>
                                          </p:val>
                                        </p:tav>
                                      </p:tavLst>
                                    </p:anim>
                                    <p:anim calcmode="lin" valueType="num">
                                      <p:cBhvr>
                                        <p:cTn id="7" dur="3000"/>
                                        <p:tgtEl>
                                          <p:spTgt spid="6"/>
                                        </p:tgtEl>
                                        <p:attrNameLst>
                                          <p:attrName>ppt_h</p:attrName>
                                        </p:attrNameLst>
                                      </p:cBhvr>
                                      <p:tavLst>
                                        <p:tav tm="0">
                                          <p:val>
                                            <p:strVal val="ppt_h"/>
                                          </p:val>
                                        </p:tav>
                                        <p:tav tm="100000">
                                          <p:val>
                                            <p:strVal val="4/3*ppt_h"/>
                                          </p:val>
                                        </p:tav>
                                      </p:tavLst>
                                    </p:anim>
                                    <p:set>
                                      <p:cBhvr>
                                        <p:cTn id="8" dur="1" fill="hold">
                                          <p:stCondLst>
                                            <p:cond delay="2999"/>
                                          </p:stCondLst>
                                        </p:cTn>
                                        <p:tgtEl>
                                          <p:spTgt spid="6"/>
                                        </p:tgtEl>
                                        <p:attrNameLst>
                                          <p:attrName>style.visibility</p:attrName>
                                        </p:attrNameLst>
                                      </p:cBhvr>
                                      <p:to>
                                        <p:strVal val="hidden"/>
                                      </p:to>
                                    </p:set>
                                  </p:childTnLst>
                                </p:cTn>
                              </p:par>
                              <p:par>
                                <p:cTn id="9" presetID="8" presetClass="exit" presetSubtype="32" fill="hold" nodeType="withEffect">
                                  <p:stCondLst>
                                    <p:cond delay="0"/>
                                  </p:stCondLst>
                                  <p:childTnLst>
                                    <p:animEffect transition="out" filter="diamond(out)">
                                      <p:cBhvr>
                                        <p:cTn id="10" dur="3000"/>
                                        <p:tgtEl>
                                          <p:spTgt spid="6"/>
                                        </p:tgtEl>
                                      </p:cBhvr>
                                    </p:animEffect>
                                    <p:set>
                                      <p:cBhvr>
                                        <p:cTn id="11" dur="1" fill="hold">
                                          <p:stCondLst>
                                            <p:cond delay="2999"/>
                                          </p:stCondLst>
                                        </p:cTn>
                                        <p:tgtEl>
                                          <p:spTgt spid="6"/>
                                        </p:tgtEl>
                                        <p:attrNameLst>
                                          <p:attrName>style.visibility</p:attrName>
                                        </p:attrNameLst>
                                      </p:cBhvr>
                                      <p:to>
                                        <p:strVal val="hidden"/>
                                      </p:to>
                                    </p:set>
                                  </p:childTnLst>
                                </p:cTn>
                              </p:par>
                              <p:par>
                                <p:cTn id="12" presetID="17" presetClass="exit" presetSubtype="10" fill="hold" nodeType="withEffect">
                                  <p:stCondLst>
                                    <p:cond delay="0"/>
                                  </p:stCondLst>
                                  <p:childTnLst>
                                    <p:anim calcmode="lin" valueType="num">
                                      <p:cBhvr>
                                        <p:cTn id="13" dur="3000"/>
                                        <p:tgtEl>
                                          <p:spTgt spid="5"/>
                                        </p:tgtEl>
                                        <p:attrNameLst>
                                          <p:attrName>ppt_w</p:attrName>
                                        </p:attrNameLst>
                                      </p:cBhvr>
                                      <p:tavLst>
                                        <p:tav tm="0">
                                          <p:val>
                                            <p:strVal val="ppt_w"/>
                                          </p:val>
                                        </p:tav>
                                        <p:tav tm="100000">
                                          <p:val>
                                            <p:fltVal val="0"/>
                                          </p:val>
                                        </p:tav>
                                      </p:tavLst>
                                    </p:anim>
                                    <p:anim calcmode="lin" valueType="num">
                                      <p:cBhvr>
                                        <p:cTn id="14" dur="3000"/>
                                        <p:tgtEl>
                                          <p:spTgt spid="5"/>
                                        </p:tgtEl>
                                        <p:attrNameLst>
                                          <p:attrName>ppt_h</p:attrName>
                                        </p:attrNameLst>
                                      </p:cBhvr>
                                      <p:tavLst>
                                        <p:tav tm="0">
                                          <p:val>
                                            <p:strVal val="ppt_h"/>
                                          </p:val>
                                        </p:tav>
                                        <p:tav tm="100000">
                                          <p:val>
                                            <p:strVal val="ppt_h"/>
                                          </p:val>
                                        </p:tav>
                                      </p:tavLst>
                                    </p:anim>
                                    <p:set>
                                      <p:cBhvr>
                                        <p:cTn id="15" dur="1" fill="hold">
                                          <p:stCondLst>
                                            <p:cond delay="2999"/>
                                          </p:stCondLst>
                                        </p:cTn>
                                        <p:tgtEl>
                                          <p:spTgt spid="5"/>
                                        </p:tgtEl>
                                        <p:attrNameLst>
                                          <p:attrName>style.visibility</p:attrName>
                                        </p:attrNameLst>
                                      </p:cBhvr>
                                      <p:to>
                                        <p:strVal val="hidden"/>
                                      </p:to>
                                    </p:set>
                                  </p:childTnLst>
                                </p:cTn>
                              </p:par>
                              <p:par>
                                <p:cTn id="16" presetID="8" presetClass="exit" presetSubtype="16" fill="hold" nodeType="withEffect">
                                  <p:stCondLst>
                                    <p:cond delay="0"/>
                                  </p:stCondLst>
                                  <p:childTnLst>
                                    <p:animEffect transition="out" filter="diamond(in)">
                                      <p:cBhvr>
                                        <p:cTn id="17" dur="3000"/>
                                        <p:tgtEl>
                                          <p:spTgt spid="5"/>
                                        </p:tgtEl>
                                      </p:cBhvr>
                                    </p:animEffect>
                                    <p:set>
                                      <p:cBhvr>
                                        <p:cTn id="18" dur="1" fill="hold">
                                          <p:stCondLst>
                                            <p:cond delay="2999"/>
                                          </p:stCondLst>
                                        </p:cTn>
                                        <p:tgtEl>
                                          <p:spTgt spid="5"/>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strVal val="4/3*#ppt_w"/>
                                          </p:val>
                                        </p:tav>
                                        <p:tav tm="100000">
                                          <p:val>
                                            <p:strVal val="#ppt_w"/>
                                          </p:val>
                                        </p:tav>
                                      </p:tavLst>
                                    </p:anim>
                                    <p:anim calcmode="lin" valueType="num">
                                      <p:cBhvr>
                                        <p:cTn id="22" dur="3000" fill="hold"/>
                                        <p:tgtEl>
                                          <p:spTgt spid="4"/>
                                        </p:tgtEl>
                                        <p:attrNameLst>
                                          <p:attrName>ppt_h</p:attrName>
                                        </p:attrNameLst>
                                      </p:cBhvr>
                                      <p:tavLst>
                                        <p:tav tm="0">
                                          <p:val>
                                            <p:strVal val="4/3*#ppt_h"/>
                                          </p:val>
                                        </p:tav>
                                        <p:tav tm="100000">
                                          <p:val>
                                            <p:strVal val="#ppt_h"/>
                                          </p:val>
                                        </p:tav>
                                      </p:tavLst>
                                    </p:anim>
                                  </p:childTnLst>
                                </p:cTn>
                              </p:par>
                              <p:par>
                                <p:cTn id="23" presetID="20" presetClass="entr" presetSubtype="0"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wedge">
                                      <p:cBhvr>
                                        <p:cTn id="25" dur="3000"/>
                                        <p:tgtEl>
                                          <p:spTgt spid="4"/>
                                        </p:tgtEl>
                                      </p:cBhvr>
                                    </p:animEffect>
                                  </p:childTnLst>
                                </p:cTn>
                              </p:par>
                            </p:childTnLst>
                          </p:cTn>
                        </p:par>
                        <p:par>
                          <p:cTn id="26" fill="hold">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62470"/>
                                        </p:tgtEl>
                                        <p:attrNameLst>
                                          <p:attrName>style.visibility</p:attrName>
                                        </p:attrNameLst>
                                      </p:cBhvr>
                                      <p:to>
                                        <p:strVal val="visible"/>
                                      </p:to>
                                    </p:set>
                                    <p:animEffect transition="in" filter="fade">
                                      <p:cBhvr>
                                        <p:cTn id="29" dur="1000"/>
                                        <p:tgtEl>
                                          <p:spTgt spid="62470"/>
                                        </p:tgtEl>
                                      </p:cBhvr>
                                    </p:animEffect>
                                    <p:anim calcmode="lin" valueType="num">
                                      <p:cBhvr>
                                        <p:cTn id="30" dur="1000" fill="hold"/>
                                        <p:tgtEl>
                                          <p:spTgt spid="62470"/>
                                        </p:tgtEl>
                                        <p:attrNameLst>
                                          <p:attrName>ppt_x</p:attrName>
                                        </p:attrNameLst>
                                      </p:cBhvr>
                                      <p:tavLst>
                                        <p:tav tm="0">
                                          <p:val>
                                            <p:strVal val="#ppt_x-.1"/>
                                          </p:val>
                                        </p:tav>
                                        <p:tav tm="100000">
                                          <p:val>
                                            <p:strVal val="#ppt_x"/>
                                          </p:val>
                                        </p:tav>
                                      </p:tavLst>
                                    </p:anim>
                                    <p:anim calcmode="lin" valueType="num">
                                      <p:cBhvr>
                                        <p:cTn id="31" dur="1000" fill="hold"/>
                                        <p:tgtEl>
                                          <p:spTgt spid="6247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470"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49).jpg"/>
          <p:cNvPicPr>
            <a:picLocks noChangeAspect="1"/>
          </p:cNvPicPr>
          <p:nvPr/>
        </p:nvPicPr>
        <p:blipFill>
          <a:blip r:embed="rId2"/>
          <a:srcRect/>
          <a:stretch>
            <a:fillRect/>
          </a:stretch>
        </p:blipFill>
        <p:spPr bwMode="auto">
          <a:xfrm>
            <a:off x="0" y="0"/>
            <a:ext cx="9144000" cy="5143500"/>
          </a:xfrm>
          <a:prstGeom prst="rect">
            <a:avLst/>
          </a:prstGeom>
          <a:noFill/>
          <a:ln w="9525">
            <a:noFill/>
            <a:miter lim="800000"/>
            <a:headEnd/>
            <a:tailEnd/>
          </a:ln>
        </p:spPr>
      </p:pic>
      <p:pic>
        <p:nvPicPr>
          <p:cNvPr id="6" name="5 Imagen" descr="0(49).jpg"/>
          <p:cNvPicPr>
            <a:picLocks noChangeAspect="1"/>
          </p:cNvPicPr>
          <p:nvPr/>
        </p:nvPicPr>
        <p:blipFill>
          <a:blip r:embed="rId2"/>
          <a:srcRect/>
          <a:stretch>
            <a:fillRect/>
          </a:stretch>
        </p:blipFill>
        <p:spPr bwMode="auto">
          <a:xfrm>
            <a:off x="0" y="0"/>
            <a:ext cx="9144000" cy="5143500"/>
          </a:xfrm>
          <a:prstGeom prst="rect">
            <a:avLst/>
          </a:prstGeom>
          <a:noFill/>
          <a:ln w="9525">
            <a:noFill/>
            <a:miter lim="800000"/>
            <a:headEnd/>
            <a:tailEnd/>
          </a:ln>
        </p:spPr>
      </p:pic>
      <p:sp>
        <p:nvSpPr>
          <p:cNvPr id="49157" name="Rectangle 5"/>
          <p:cNvSpPr>
            <a:spLocks noChangeArrowheads="1"/>
          </p:cNvSpPr>
          <p:nvPr/>
        </p:nvSpPr>
        <p:spPr bwMode="auto">
          <a:xfrm>
            <a:off x="2124075" y="4587875"/>
            <a:ext cx="4019550" cy="369888"/>
          </a:xfrm>
          <a:prstGeom prst="rect">
            <a:avLst/>
          </a:prstGeom>
          <a:noFill/>
          <a:ln w="9525">
            <a:noFill/>
            <a:miter lim="800000"/>
            <a:headEnd/>
            <a:tailEnd/>
          </a:ln>
          <a:effectLst/>
        </p:spPr>
        <p:txBody>
          <a:bodyPr wrap="none" anchor="ctr">
            <a:spAutoFit/>
          </a:bodyPr>
          <a:lstStyle/>
          <a:p>
            <a:pPr eaLnBrk="0" hangingPunct="0">
              <a:defRPr/>
            </a:pPr>
            <a:r>
              <a:rPr lang="es-ES" b="1" dirty="0" err="1">
                <a:effectLst>
                  <a:glow rad="101600">
                    <a:schemeClr val="accent2">
                      <a:satMod val="175000"/>
                      <a:alpha val="40000"/>
                    </a:schemeClr>
                  </a:glow>
                  <a:outerShdw blurRad="38100" dist="38100" dir="2700000" algn="tl">
                    <a:srgbClr val="000000">
                      <a:alpha val="43137"/>
                    </a:srgbClr>
                  </a:outerShdw>
                </a:effectLst>
                <a:latin typeface="Arial" pitchFamily="34" charset="0"/>
                <a:ea typeface="Times New Roman" pitchFamily="18" charset="0"/>
                <a:cs typeface="Arial" pitchFamily="34" charset="0"/>
              </a:rPr>
              <a:t>Proacina</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ea typeface="Times New Roman" pitchFamily="18" charset="0"/>
                <a:cs typeface="Arial" pitchFamily="34" charset="0"/>
              </a:rPr>
              <a:t>, subiendo hacia Bandujo.</a:t>
            </a:r>
          </a:p>
        </p:txBody>
      </p:sp>
    </p:spTree>
  </p:cSld>
  <p:clrMapOvr>
    <a:masterClrMapping/>
  </p:clrMapOvr>
  <mc:AlternateContent xmlns:mc="http://schemas.openxmlformats.org/markup-compatibility/2006" xmlns:p14="http://schemas.microsoft.com/office/powerpoint/2010/main">
    <mc:Choice Requires="p14">
      <p:transition spd="slow" p14:dur="2000" advTm="11000">
        <p14:prism dir="r"/>
      </p:transition>
    </mc:Choice>
    <mc:Fallback xmlns="">
      <p:transition spd="slow" advTm="1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88" fill="hold" nodeType="withEffect">
                                  <p:stCondLst>
                                    <p:cond delay="0"/>
                                  </p:stCondLst>
                                  <p:childTnLst>
                                    <p:anim calcmode="lin" valueType="num">
                                      <p:cBhvr>
                                        <p:cTn id="6" dur="3000"/>
                                        <p:tgtEl>
                                          <p:spTgt spid="6"/>
                                        </p:tgtEl>
                                        <p:attrNameLst>
                                          <p:attrName>ppt_w</p:attrName>
                                        </p:attrNameLst>
                                      </p:cBhvr>
                                      <p:tavLst>
                                        <p:tav tm="0">
                                          <p:val>
                                            <p:strVal val="ppt_w"/>
                                          </p:val>
                                        </p:tav>
                                        <p:tav tm="100000">
                                          <p:val>
                                            <p:strVal val="2/3*ppt_w"/>
                                          </p:val>
                                        </p:tav>
                                      </p:tavLst>
                                    </p:anim>
                                    <p:anim calcmode="lin" valueType="num">
                                      <p:cBhvr>
                                        <p:cTn id="7" dur="3000"/>
                                        <p:tgtEl>
                                          <p:spTgt spid="6"/>
                                        </p:tgtEl>
                                        <p:attrNameLst>
                                          <p:attrName>ppt_h</p:attrName>
                                        </p:attrNameLst>
                                      </p:cBhvr>
                                      <p:tavLst>
                                        <p:tav tm="0">
                                          <p:val>
                                            <p:strVal val="ppt_h"/>
                                          </p:val>
                                        </p:tav>
                                        <p:tav tm="100000">
                                          <p:val>
                                            <p:strVal val="2/3*ppt_h"/>
                                          </p:val>
                                        </p:tav>
                                      </p:tavLst>
                                    </p:anim>
                                    <p:set>
                                      <p:cBhvr>
                                        <p:cTn id="8" dur="1" fill="hold">
                                          <p:stCondLst>
                                            <p:cond delay="2999"/>
                                          </p:stCondLst>
                                        </p:cTn>
                                        <p:tgtEl>
                                          <p:spTgt spid="6"/>
                                        </p:tgtEl>
                                        <p:attrNameLst>
                                          <p:attrName>style.visibility</p:attrName>
                                        </p:attrNameLst>
                                      </p:cBhvr>
                                      <p:to>
                                        <p:strVal val="hidden"/>
                                      </p:to>
                                    </p:set>
                                  </p:childTnLst>
                                </p:cTn>
                              </p:par>
                              <p:par>
                                <p:cTn id="9" presetID="6" presetClass="exit" presetSubtype="16" fill="hold" nodeType="withEffect">
                                  <p:stCondLst>
                                    <p:cond delay="0"/>
                                  </p:stCondLst>
                                  <p:childTnLst>
                                    <p:animEffect transition="out" filter="circle(in)">
                                      <p:cBhvr>
                                        <p:cTn id="10" dur="3000"/>
                                        <p:tgtEl>
                                          <p:spTgt spid="6"/>
                                        </p:tgtEl>
                                      </p:cBhvr>
                                    </p:animEffect>
                                    <p:set>
                                      <p:cBhvr>
                                        <p:cTn id="11" dur="1" fill="hold">
                                          <p:stCondLst>
                                            <p:cond delay="2999"/>
                                          </p:stCondLst>
                                        </p:cTn>
                                        <p:tgtEl>
                                          <p:spTgt spid="6"/>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strVal val="4/3*#ppt_w"/>
                                          </p:val>
                                        </p:tav>
                                        <p:tav tm="100000">
                                          <p:val>
                                            <p:strVal val="#ppt_w"/>
                                          </p:val>
                                        </p:tav>
                                      </p:tavLst>
                                    </p:anim>
                                    <p:anim calcmode="lin" valueType="num">
                                      <p:cBhvr>
                                        <p:cTn id="15" dur="3000" fill="hold"/>
                                        <p:tgtEl>
                                          <p:spTgt spid="4"/>
                                        </p:tgtEl>
                                        <p:attrNameLst>
                                          <p:attrName>ppt_h</p:attrName>
                                        </p:attrNameLst>
                                      </p:cBhvr>
                                      <p:tavLst>
                                        <p:tav tm="0">
                                          <p:val>
                                            <p:strVal val="4/3*#ppt_h"/>
                                          </p:val>
                                        </p:tav>
                                        <p:tav tm="100000">
                                          <p:val>
                                            <p:strVal val="#ppt_h"/>
                                          </p:val>
                                        </p:tav>
                                      </p:tavLst>
                                    </p:anim>
                                  </p:childTnLst>
                                </p:cTn>
                              </p:par>
                              <p:par>
                                <p:cTn id="16" presetID="4" presetClass="entr" presetSubtype="16"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ox(in)">
                                      <p:cBhvr>
                                        <p:cTn id="18" dur="3000"/>
                                        <p:tgtEl>
                                          <p:spTgt spid="4"/>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9157"/>
                                        </p:tgtEl>
                                        <p:attrNameLst>
                                          <p:attrName>style.visibility</p:attrName>
                                        </p:attrNameLst>
                                      </p:cBhvr>
                                      <p:to>
                                        <p:strVal val="visible"/>
                                      </p:to>
                                    </p:set>
                                    <p:animEffect transition="in" filter="fade">
                                      <p:cBhvr>
                                        <p:cTn id="22" dur="1000"/>
                                        <p:tgtEl>
                                          <p:spTgt spid="49157"/>
                                        </p:tgtEl>
                                      </p:cBhvr>
                                    </p:animEffect>
                                    <p:anim calcmode="lin" valueType="num">
                                      <p:cBhvr>
                                        <p:cTn id="23" dur="1000" fill="hold"/>
                                        <p:tgtEl>
                                          <p:spTgt spid="49157"/>
                                        </p:tgtEl>
                                        <p:attrNameLst>
                                          <p:attrName>ppt_x</p:attrName>
                                        </p:attrNameLst>
                                      </p:cBhvr>
                                      <p:tavLst>
                                        <p:tav tm="0">
                                          <p:val>
                                            <p:strVal val="#ppt_x-.1"/>
                                          </p:val>
                                        </p:tav>
                                        <p:tav tm="100000">
                                          <p:val>
                                            <p:strVal val="#ppt_x"/>
                                          </p:val>
                                        </p:tav>
                                      </p:tavLst>
                                    </p:anim>
                                    <p:anim calcmode="lin" valueType="num">
                                      <p:cBhvr>
                                        <p:cTn id="24" dur="1000" fill="hold"/>
                                        <p:tgtEl>
                                          <p:spTgt spid="4915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157"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pokaz_obrazek.php.jpg"/>
          <p:cNvPicPr>
            <a:picLocks noChangeAspect="1"/>
          </p:cNvPicPr>
          <p:nvPr/>
        </p:nvPicPr>
        <p:blipFill>
          <a:blip r:embed="rId2"/>
          <a:srcRect/>
          <a:stretch>
            <a:fillRect/>
          </a:stretch>
        </p:blipFill>
        <p:spPr bwMode="auto">
          <a:xfrm>
            <a:off x="0" y="9525"/>
            <a:ext cx="9144000" cy="5133975"/>
          </a:xfrm>
          <a:prstGeom prst="rect">
            <a:avLst/>
          </a:prstGeom>
          <a:noFill/>
          <a:ln w="9525">
            <a:noFill/>
            <a:miter lim="800000"/>
            <a:headEnd/>
            <a:tailEnd/>
          </a:ln>
        </p:spPr>
      </p:pic>
      <p:pic>
        <p:nvPicPr>
          <p:cNvPr id="5" name="4 Imagen" descr="pokaz_obrazek.php.jpg"/>
          <p:cNvPicPr>
            <a:picLocks noChangeAspect="1"/>
          </p:cNvPicPr>
          <p:nvPr/>
        </p:nvPicPr>
        <p:blipFill>
          <a:blip r:embed="rId2"/>
          <a:srcRect/>
          <a:stretch>
            <a:fillRect/>
          </a:stretch>
        </p:blipFill>
        <p:spPr bwMode="auto">
          <a:xfrm>
            <a:off x="0" y="0"/>
            <a:ext cx="9144000" cy="5143500"/>
          </a:xfrm>
          <a:prstGeom prst="rect">
            <a:avLst/>
          </a:prstGeom>
          <a:noFill/>
          <a:ln w="9525">
            <a:noFill/>
            <a:miter lim="800000"/>
            <a:headEnd/>
            <a:tailEnd/>
          </a:ln>
        </p:spPr>
      </p:pic>
      <p:pic>
        <p:nvPicPr>
          <p:cNvPr id="6" name="5 Imagen" descr="pokaz_obrazek.php.jpg"/>
          <p:cNvPicPr>
            <a:picLocks noChangeAspect="1"/>
          </p:cNvPicPr>
          <p:nvPr/>
        </p:nvPicPr>
        <p:blipFill>
          <a:blip r:embed="rId2"/>
          <a:srcRect/>
          <a:stretch>
            <a:fillRect/>
          </a:stretch>
        </p:blipFill>
        <p:spPr bwMode="auto">
          <a:xfrm>
            <a:off x="0" y="0"/>
            <a:ext cx="9144000" cy="5143500"/>
          </a:xfrm>
          <a:prstGeom prst="rect">
            <a:avLst/>
          </a:prstGeom>
          <a:noFill/>
          <a:ln w="9525">
            <a:noFill/>
            <a:miter lim="800000"/>
            <a:headEnd/>
            <a:tailEnd/>
          </a:ln>
        </p:spPr>
      </p:pic>
      <p:sp>
        <p:nvSpPr>
          <p:cNvPr id="7" name="6 Rectángulo"/>
          <p:cNvSpPr/>
          <p:nvPr/>
        </p:nvSpPr>
        <p:spPr>
          <a:xfrm>
            <a:off x="1403350" y="4371975"/>
            <a:ext cx="7272338" cy="647700"/>
          </a:xfrm>
          <a:prstGeom prst="rect">
            <a:avLst/>
          </a:prstGeom>
        </p:spPr>
        <p:txBody>
          <a:bodyPr>
            <a:spAutoFit/>
          </a:bodyPr>
          <a:lstStyle/>
          <a:p>
            <a:r>
              <a:rPr lang="es-ES" b="1" dirty="0">
                <a:effectLst>
                  <a:glow rad="101600">
                    <a:srgbClr val="C00000">
                      <a:alpha val="60000"/>
                    </a:srgbClr>
                  </a:glow>
                  <a:outerShdw blurRad="38100" dist="38100" dir="2700000" algn="tl">
                    <a:srgbClr val="1F497D"/>
                  </a:outerShdw>
                </a:effectLst>
              </a:rPr>
              <a:t>El </a:t>
            </a:r>
            <a:r>
              <a:rPr lang="es-ES" b="1" dirty="0" err="1">
                <a:effectLst>
                  <a:glow rad="101600">
                    <a:srgbClr val="C00000">
                      <a:alpha val="60000"/>
                    </a:srgbClr>
                  </a:glow>
                  <a:outerShdw blurRad="38100" dist="38100" dir="2700000" algn="tl">
                    <a:srgbClr val="1F497D"/>
                  </a:outerShdw>
                </a:effectLst>
              </a:rPr>
              <a:t>pueblín</a:t>
            </a:r>
            <a:r>
              <a:rPr lang="es-ES" b="1" dirty="0">
                <a:effectLst>
                  <a:glow rad="101600">
                    <a:srgbClr val="C00000">
                      <a:alpha val="60000"/>
                    </a:srgbClr>
                  </a:glow>
                  <a:outerShdw blurRad="38100" dist="38100" dir="2700000" algn="tl">
                    <a:srgbClr val="1F497D"/>
                  </a:outerShdw>
                </a:effectLst>
              </a:rPr>
              <a:t> de </a:t>
            </a:r>
            <a:r>
              <a:rPr lang="es-ES" b="1" dirty="0" err="1">
                <a:effectLst>
                  <a:glow rad="101600">
                    <a:srgbClr val="C00000">
                      <a:alpha val="60000"/>
                    </a:srgbClr>
                  </a:glow>
                  <a:outerShdw blurRad="38100" dist="38100" dir="2700000" algn="tl">
                    <a:srgbClr val="1F497D"/>
                  </a:outerShdw>
                </a:effectLst>
              </a:rPr>
              <a:t>Oceño</a:t>
            </a:r>
            <a:r>
              <a:rPr lang="es-ES" b="1" dirty="0">
                <a:effectLst>
                  <a:glow rad="101600">
                    <a:srgbClr val="C00000">
                      <a:alpha val="60000"/>
                    </a:srgbClr>
                  </a:glow>
                  <a:outerShdw blurRad="38100" dist="38100" dir="2700000" algn="tl">
                    <a:srgbClr val="1F497D"/>
                  </a:outerShdw>
                </a:effectLst>
              </a:rPr>
              <a:t>, escondido entre estas magníficas cumbres </a:t>
            </a:r>
            <a:r>
              <a:rPr lang="es-ES" b="1" dirty="0" err="1">
                <a:effectLst>
                  <a:glow rad="101600">
                    <a:srgbClr val="C00000">
                      <a:alpha val="60000"/>
                    </a:srgbClr>
                  </a:glow>
                  <a:outerShdw blurRad="38100" dist="38100" dir="2700000" algn="tl">
                    <a:srgbClr val="1F497D"/>
                  </a:outerShdw>
                </a:effectLst>
              </a:rPr>
              <a:t>peñamelleranas</a:t>
            </a:r>
            <a:r>
              <a:rPr lang="es-ES" b="1" dirty="0">
                <a:effectLst>
                  <a:glow rad="101600">
                    <a:srgbClr val="C00000">
                      <a:alpha val="60000"/>
                    </a:srgbClr>
                  </a:glow>
                  <a:outerShdw blurRad="38100" dist="38100" dir="2700000" algn="tl">
                    <a:srgbClr val="1F497D"/>
                  </a:outerShdw>
                </a:effectLst>
              </a:rPr>
              <a:t>. </a:t>
            </a:r>
          </a:p>
        </p:txBody>
      </p:sp>
    </p:spTree>
  </p:cSld>
  <p:clrMapOvr>
    <a:masterClrMapping/>
  </p:clrMapOvr>
  <mc:AlternateContent xmlns:mc="http://schemas.openxmlformats.org/markup-compatibility/2006" xmlns:p14="http://schemas.microsoft.com/office/powerpoint/2010/main">
    <mc:Choice Requires="p14">
      <p:transition spd="slow" p14:dur="2000" advTm="14000">
        <p14:prism dir="d"/>
      </p:transition>
    </mc:Choice>
    <mc:Fallback xmlns="">
      <p:transition spd="slow" advTm="1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6"/>
                                        </p:tgtEl>
                                        <p:attrNameLst>
                                          <p:attrName>ppt_w</p:attrName>
                                        </p:attrNameLst>
                                      </p:cBhvr>
                                      <p:tavLst>
                                        <p:tav tm="0">
                                          <p:val>
                                            <p:strVal val="ppt_w"/>
                                          </p:val>
                                        </p:tav>
                                        <p:tav tm="100000">
                                          <p:val>
                                            <p:strVal val="4/3*ppt_w"/>
                                          </p:val>
                                        </p:tav>
                                      </p:tavLst>
                                    </p:anim>
                                    <p:anim calcmode="lin" valueType="num">
                                      <p:cBhvr>
                                        <p:cTn id="7" dur="3000"/>
                                        <p:tgtEl>
                                          <p:spTgt spid="6"/>
                                        </p:tgtEl>
                                        <p:attrNameLst>
                                          <p:attrName>ppt_h</p:attrName>
                                        </p:attrNameLst>
                                      </p:cBhvr>
                                      <p:tavLst>
                                        <p:tav tm="0">
                                          <p:val>
                                            <p:strVal val="ppt_h"/>
                                          </p:val>
                                        </p:tav>
                                        <p:tav tm="100000">
                                          <p:val>
                                            <p:strVal val="4/3*ppt_h"/>
                                          </p:val>
                                        </p:tav>
                                      </p:tavLst>
                                    </p:anim>
                                    <p:set>
                                      <p:cBhvr>
                                        <p:cTn id="8" dur="1" fill="hold">
                                          <p:stCondLst>
                                            <p:cond delay="2999"/>
                                          </p:stCondLst>
                                        </p:cTn>
                                        <p:tgtEl>
                                          <p:spTgt spid="6"/>
                                        </p:tgtEl>
                                        <p:attrNameLst>
                                          <p:attrName>style.visibility</p:attrName>
                                        </p:attrNameLst>
                                      </p:cBhvr>
                                      <p:to>
                                        <p:strVal val="hidden"/>
                                      </p:to>
                                    </p:set>
                                  </p:childTnLst>
                                </p:cTn>
                              </p:par>
                              <p:par>
                                <p:cTn id="9" presetID="6" presetClass="exit" presetSubtype="16" fill="hold" nodeType="withEffect">
                                  <p:stCondLst>
                                    <p:cond delay="0"/>
                                  </p:stCondLst>
                                  <p:childTnLst>
                                    <p:animEffect transition="out" filter="circle(in)">
                                      <p:cBhvr>
                                        <p:cTn id="10" dur="3000"/>
                                        <p:tgtEl>
                                          <p:spTgt spid="6"/>
                                        </p:tgtEl>
                                      </p:cBhvr>
                                    </p:animEffect>
                                    <p:set>
                                      <p:cBhvr>
                                        <p:cTn id="11" dur="1" fill="hold">
                                          <p:stCondLst>
                                            <p:cond delay="2999"/>
                                          </p:stCondLst>
                                        </p:cTn>
                                        <p:tgtEl>
                                          <p:spTgt spid="6"/>
                                        </p:tgtEl>
                                        <p:attrNameLst>
                                          <p:attrName>style.visibility</p:attrName>
                                        </p:attrNameLst>
                                      </p:cBhvr>
                                      <p:to>
                                        <p:strVal val="hidden"/>
                                      </p:to>
                                    </p:set>
                                  </p:childTnLst>
                                </p:cTn>
                              </p:par>
                              <p:par>
                                <p:cTn id="12" presetID="17" presetClass="exit" presetSubtype="10" fill="hold" nodeType="withEffect">
                                  <p:stCondLst>
                                    <p:cond delay="0"/>
                                  </p:stCondLst>
                                  <p:childTnLst>
                                    <p:anim calcmode="lin" valueType="num">
                                      <p:cBhvr>
                                        <p:cTn id="13" dur="3000"/>
                                        <p:tgtEl>
                                          <p:spTgt spid="5"/>
                                        </p:tgtEl>
                                        <p:attrNameLst>
                                          <p:attrName>ppt_w</p:attrName>
                                        </p:attrNameLst>
                                      </p:cBhvr>
                                      <p:tavLst>
                                        <p:tav tm="0">
                                          <p:val>
                                            <p:strVal val="ppt_w"/>
                                          </p:val>
                                        </p:tav>
                                        <p:tav tm="100000">
                                          <p:val>
                                            <p:fltVal val="0"/>
                                          </p:val>
                                        </p:tav>
                                      </p:tavLst>
                                    </p:anim>
                                    <p:anim calcmode="lin" valueType="num">
                                      <p:cBhvr>
                                        <p:cTn id="14" dur="3000"/>
                                        <p:tgtEl>
                                          <p:spTgt spid="5"/>
                                        </p:tgtEl>
                                        <p:attrNameLst>
                                          <p:attrName>ppt_h</p:attrName>
                                        </p:attrNameLst>
                                      </p:cBhvr>
                                      <p:tavLst>
                                        <p:tav tm="0">
                                          <p:val>
                                            <p:strVal val="ppt_h"/>
                                          </p:val>
                                        </p:tav>
                                        <p:tav tm="100000">
                                          <p:val>
                                            <p:strVal val="ppt_h"/>
                                          </p:val>
                                        </p:tav>
                                      </p:tavLst>
                                    </p:anim>
                                    <p:set>
                                      <p:cBhvr>
                                        <p:cTn id="15" dur="1" fill="hold">
                                          <p:stCondLst>
                                            <p:cond delay="2999"/>
                                          </p:stCondLst>
                                        </p:cTn>
                                        <p:tgtEl>
                                          <p:spTgt spid="5"/>
                                        </p:tgtEl>
                                        <p:attrNameLst>
                                          <p:attrName>style.visibility</p:attrName>
                                        </p:attrNameLst>
                                      </p:cBhvr>
                                      <p:to>
                                        <p:strVal val="hidden"/>
                                      </p:to>
                                    </p:set>
                                  </p:childTnLst>
                                </p:cTn>
                              </p:par>
                              <p:par>
                                <p:cTn id="16" presetID="21" presetClass="exit" presetSubtype="8" fill="hold" nodeType="withEffect">
                                  <p:stCondLst>
                                    <p:cond delay="0"/>
                                  </p:stCondLst>
                                  <p:childTnLst>
                                    <p:animEffect transition="out" filter="wheel(8)">
                                      <p:cBhvr>
                                        <p:cTn id="17" dur="3000"/>
                                        <p:tgtEl>
                                          <p:spTgt spid="5"/>
                                        </p:tgtEl>
                                      </p:cBhvr>
                                    </p:animEffect>
                                    <p:set>
                                      <p:cBhvr>
                                        <p:cTn id="18" dur="1" fill="hold">
                                          <p:stCondLst>
                                            <p:cond delay="2999"/>
                                          </p:stCondLst>
                                        </p:cTn>
                                        <p:tgtEl>
                                          <p:spTgt spid="5"/>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strVal val="4/3*#ppt_w"/>
                                          </p:val>
                                        </p:tav>
                                        <p:tav tm="100000">
                                          <p:val>
                                            <p:strVal val="#ppt_w"/>
                                          </p:val>
                                        </p:tav>
                                      </p:tavLst>
                                    </p:anim>
                                    <p:anim calcmode="lin" valueType="num">
                                      <p:cBhvr>
                                        <p:cTn id="22" dur="3000" fill="hold"/>
                                        <p:tgtEl>
                                          <p:spTgt spid="4"/>
                                        </p:tgtEl>
                                        <p:attrNameLst>
                                          <p:attrName>ppt_h</p:attrName>
                                        </p:attrNameLst>
                                      </p:cBhvr>
                                      <p:tavLst>
                                        <p:tav tm="0">
                                          <p:val>
                                            <p:strVal val="4/3*#ppt_h"/>
                                          </p:val>
                                        </p:tav>
                                        <p:tav tm="100000">
                                          <p:val>
                                            <p:strVal val="#ppt_h"/>
                                          </p:val>
                                        </p:tav>
                                      </p:tavLst>
                                    </p:anim>
                                  </p:childTnLst>
                                </p:cTn>
                              </p:par>
                              <p:par>
                                <p:cTn id="23" presetID="4"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ox(out)">
                                      <p:cBhvr>
                                        <p:cTn id="25" dur="3000"/>
                                        <p:tgtEl>
                                          <p:spTgt spid="4"/>
                                        </p:tgtEl>
                                      </p:cBhvr>
                                    </p:animEffect>
                                  </p:childTnLst>
                                </p:cTn>
                              </p:par>
                            </p:childTnLst>
                          </p:cTn>
                        </p:par>
                        <p:par>
                          <p:cTn id="26" fill="hold">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2" descr="C:\Documents and Settings\Ana María\Escritorio\24.jpg"/>
          <p:cNvPicPr>
            <a:picLocks noChangeAspect="1" noChangeArrowheads="1"/>
          </p:cNvPicPr>
          <p:nvPr/>
        </p:nvPicPr>
        <p:blipFill>
          <a:blip r:embed="rId2"/>
          <a:srcRect/>
          <a:stretch>
            <a:fillRect/>
          </a:stretch>
        </p:blipFill>
        <p:spPr bwMode="auto">
          <a:xfrm>
            <a:off x="0" y="0"/>
            <a:ext cx="9144000" cy="5143500"/>
          </a:xfrm>
          <a:prstGeom prst="rect">
            <a:avLst/>
          </a:prstGeom>
          <a:noFill/>
          <a:ln w="9525">
            <a:noFill/>
            <a:miter lim="800000"/>
            <a:headEnd/>
            <a:tailEnd/>
          </a:ln>
        </p:spPr>
      </p:pic>
      <p:pic>
        <p:nvPicPr>
          <p:cNvPr id="5" name="Picture 2" descr="C:\Documents and Settings\Ana María\Escritorio\www.joseluisavilaherrera.BLOGSPOT.jpg"/>
          <p:cNvPicPr>
            <a:picLocks noChangeAspect="1" noChangeArrowheads="1"/>
          </p:cNvPicPr>
          <p:nvPr/>
        </p:nvPicPr>
        <p:blipFill>
          <a:blip r:embed="rId2"/>
          <a:srcRect r="50000"/>
          <a:stretch>
            <a:fillRect/>
          </a:stretch>
        </p:blipFill>
        <p:spPr bwMode="auto">
          <a:xfrm>
            <a:off x="0" y="0"/>
            <a:ext cx="4572000" cy="5143500"/>
          </a:xfrm>
          <a:prstGeom prst="rect">
            <a:avLst/>
          </a:prstGeom>
          <a:noFill/>
          <a:ln w="9525">
            <a:noFill/>
            <a:miter lim="800000"/>
            <a:headEnd/>
            <a:tailEnd/>
          </a:ln>
        </p:spPr>
      </p:pic>
      <p:pic>
        <p:nvPicPr>
          <p:cNvPr id="6" name="Picture 2" descr="C:\Documents and Settings\Ana María\Escritorio\www.joseluisavilaherrera.BLOGSPOT.jpg"/>
          <p:cNvPicPr>
            <a:picLocks noChangeAspect="1" noChangeArrowheads="1"/>
          </p:cNvPicPr>
          <p:nvPr/>
        </p:nvPicPr>
        <p:blipFill>
          <a:blip r:embed="rId2"/>
          <a:srcRect l="50000"/>
          <a:stretch>
            <a:fillRect/>
          </a:stretch>
        </p:blipFill>
        <p:spPr bwMode="auto">
          <a:xfrm>
            <a:off x="4572000" y="0"/>
            <a:ext cx="4572000" cy="5143500"/>
          </a:xfrm>
          <a:prstGeom prst="rect">
            <a:avLst/>
          </a:prstGeom>
          <a:noFill/>
          <a:ln w="9525">
            <a:noFill/>
            <a:miter lim="800000"/>
            <a:headEnd/>
            <a:tailEnd/>
          </a:ln>
        </p:spPr>
      </p:pic>
      <p:sp>
        <p:nvSpPr>
          <p:cNvPr id="69638" name="Rectangle 6"/>
          <p:cNvSpPr>
            <a:spLocks noChangeArrowheads="1"/>
          </p:cNvSpPr>
          <p:nvPr/>
        </p:nvSpPr>
        <p:spPr bwMode="auto">
          <a:xfrm>
            <a:off x="900113" y="4587875"/>
            <a:ext cx="7802562" cy="369888"/>
          </a:xfrm>
          <a:prstGeom prst="rect">
            <a:avLst/>
          </a:prstGeom>
          <a:noFill/>
          <a:ln w="9525">
            <a:noFill/>
            <a:miter lim="800000"/>
            <a:headEnd/>
            <a:tailEnd/>
          </a:ln>
          <a:effectLst/>
        </p:spPr>
        <p:txBody>
          <a:bodyPr wrap="none" anchor="ctr">
            <a:spAutoFit/>
          </a:bodyPr>
          <a:lstStyle/>
          <a:p>
            <a:pPr eaLnBrk="0" hangingPunct="0">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ea typeface="Times New Roman" pitchFamily="18" charset="0"/>
                <a:cs typeface="Arial" pitchFamily="34" charset="0"/>
              </a:rPr>
              <a:t>El río Cares a su paso por </a:t>
            </a:r>
            <a:r>
              <a:rPr lang="es-ES" b="1" dirty="0" err="1">
                <a:effectLst>
                  <a:glow rad="101600">
                    <a:schemeClr val="accent2">
                      <a:satMod val="175000"/>
                      <a:alpha val="40000"/>
                    </a:schemeClr>
                  </a:glow>
                  <a:outerShdw blurRad="38100" dist="38100" dir="2700000" algn="tl">
                    <a:srgbClr val="000000">
                      <a:alpha val="43137"/>
                    </a:srgbClr>
                  </a:outerShdw>
                </a:effectLst>
                <a:latin typeface="Arial" pitchFamily="34" charset="0"/>
                <a:ea typeface="Times New Roman" pitchFamily="18" charset="0"/>
                <a:cs typeface="Arial" pitchFamily="34" charset="0"/>
              </a:rPr>
              <a:t>Mildón</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ea typeface="Times New Roman" pitchFamily="18" charset="0"/>
                <a:cs typeface="Arial" pitchFamily="34" charset="0"/>
              </a:rPr>
              <a:t>, barrio de la </a:t>
            </a:r>
            <a:r>
              <a:rPr lang="es-ES" b="1" dirty="0" err="1">
                <a:effectLst>
                  <a:glow rad="101600">
                    <a:schemeClr val="accent2">
                      <a:satMod val="175000"/>
                      <a:alpha val="40000"/>
                    </a:schemeClr>
                  </a:glow>
                  <a:outerShdw blurRad="38100" dist="38100" dir="2700000" algn="tl">
                    <a:srgbClr val="000000">
                      <a:alpha val="43137"/>
                    </a:srgbClr>
                  </a:outerShdw>
                </a:effectLst>
                <a:latin typeface="Arial" pitchFamily="34" charset="0"/>
                <a:ea typeface="Times New Roman" pitchFamily="18" charset="0"/>
                <a:cs typeface="Arial" pitchFamily="34" charset="0"/>
              </a:rPr>
              <a:t>peñamellerana</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ea typeface="Times New Roman" pitchFamily="18" charset="0"/>
                <a:cs typeface="Arial" pitchFamily="34" charset="0"/>
              </a:rPr>
              <a:t>, </a:t>
            </a:r>
            <a:r>
              <a:rPr lang="es-ES" b="1" dirty="0" err="1">
                <a:effectLst>
                  <a:glow rad="101600">
                    <a:schemeClr val="accent2">
                      <a:satMod val="175000"/>
                      <a:alpha val="40000"/>
                    </a:schemeClr>
                  </a:glow>
                  <a:outerShdw blurRad="38100" dist="38100" dir="2700000" algn="tl">
                    <a:srgbClr val="000000">
                      <a:alpha val="43137"/>
                    </a:srgbClr>
                  </a:outerShdw>
                </a:effectLst>
                <a:latin typeface="Arial" pitchFamily="34" charset="0"/>
                <a:ea typeface="Times New Roman" pitchFamily="18" charset="0"/>
                <a:cs typeface="Arial" pitchFamily="34" charset="0"/>
              </a:rPr>
              <a:t>Oceño</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ea typeface="Times New Roman" pitchFamily="18" charset="0"/>
                <a:cs typeface="Arial" pitchFamily="34" charset="0"/>
              </a:rPr>
              <a:t>.</a:t>
            </a:r>
          </a:p>
        </p:txBody>
      </p:sp>
    </p:spTree>
  </p:cSld>
  <p:clrMapOvr>
    <a:masterClrMapping/>
  </p:clrMapOvr>
  <mc:AlternateContent xmlns:mc="http://schemas.openxmlformats.org/markup-compatibility/2006" xmlns:p14="http://schemas.microsoft.com/office/powerpoint/2010/main">
    <mc:Choice Requires="p14">
      <p:transition spd="slow" p14:dur="2000" advTm="13000">
        <p14:gallery dir="l"/>
      </p:transition>
    </mc:Choice>
    <mc:Fallback xmlns="">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3000"/>
                                        <p:tgtEl>
                                          <p:spTgt spid="5"/>
                                        </p:tgtEl>
                                        <p:attrNameLst>
                                          <p:attrName>ppt_x</p:attrName>
                                        </p:attrNameLst>
                                      </p:cBhvr>
                                      <p:tavLst>
                                        <p:tav tm="0">
                                          <p:val>
                                            <p:strVal val="ppt_x"/>
                                          </p:val>
                                        </p:tav>
                                        <p:tav tm="100000">
                                          <p:val>
                                            <p:strVal val="ppt_x-ppt_w/2"/>
                                          </p:val>
                                        </p:tav>
                                      </p:tavLst>
                                    </p:anim>
                                    <p:anim calcmode="lin" valueType="num">
                                      <p:cBhvr>
                                        <p:cTn id="7" dur="3000"/>
                                        <p:tgtEl>
                                          <p:spTgt spid="5"/>
                                        </p:tgtEl>
                                        <p:attrNameLst>
                                          <p:attrName>ppt_y</p:attrName>
                                        </p:attrNameLst>
                                      </p:cBhvr>
                                      <p:tavLst>
                                        <p:tav tm="0">
                                          <p:val>
                                            <p:strVal val="ppt_y"/>
                                          </p:val>
                                        </p:tav>
                                        <p:tav tm="100000">
                                          <p:val>
                                            <p:strVal val="ppt_y"/>
                                          </p:val>
                                        </p:tav>
                                      </p:tavLst>
                                    </p:anim>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strVal val="ppt_h"/>
                                          </p:val>
                                        </p:tav>
                                      </p:tavLst>
                                    </p:anim>
                                    <p:set>
                                      <p:cBhvr>
                                        <p:cTn id="10" dur="1" fill="hold">
                                          <p:stCondLst>
                                            <p:cond delay="2999"/>
                                          </p:stCondLst>
                                        </p:cTn>
                                        <p:tgtEl>
                                          <p:spTgt spid="5"/>
                                        </p:tgtEl>
                                        <p:attrNameLst>
                                          <p:attrName>style.visibility</p:attrName>
                                        </p:attrNameLst>
                                      </p:cBhvr>
                                      <p:to>
                                        <p:strVal val="hidden"/>
                                      </p:to>
                                    </p:set>
                                  </p:childTnLst>
                                </p:cTn>
                              </p:par>
                              <p:par>
                                <p:cTn id="11" presetID="21" presetClass="exit" presetSubtype="2" fill="hold" nodeType="withEffect">
                                  <p:stCondLst>
                                    <p:cond delay="0"/>
                                  </p:stCondLst>
                                  <p:childTnLst>
                                    <p:animEffect transition="out" filter="wheel(2)">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xit" presetSubtype="2" fill="hold" nodeType="withEffect">
                                  <p:stCondLst>
                                    <p:cond delay="0"/>
                                  </p:stCondLst>
                                  <p:childTnLst>
                                    <p:anim calcmode="lin" valueType="num">
                                      <p:cBhvr>
                                        <p:cTn id="15" dur="3000"/>
                                        <p:tgtEl>
                                          <p:spTgt spid="6"/>
                                        </p:tgtEl>
                                        <p:attrNameLst>
                                          <p:attrName>ppt_x</p:attrName>
                                        </p:attrNameLst>
                                      </p:cBhvr>
                                      <p:tavLst>
                                        <p:tav tm="0">
                                          <p:val>
                                            <p:strVal val="ppt_x"/>
                                          </p:val>
                                        </p:tav>
                                        <p:tav tm="100000">
                                          <p:val>
                                            <p:strVal val="ppt_x+ppt_w/2"/>
                                          </p:val>
                                        </p:tav>
                                      </p:tavLst>
                                    </p:anim>
                                    <p:anim calcmode="lin" valueType="num">
                                      <p:cBhvr>
                                        <p:cTn id="16" dur="3000"/>
                                        <p:tgtEl>
                                          <p:spTgt spid="6"/>
                                        </p:tgtEl>
                                        <p:attrNameLst>
                                          <p:attrName>ppt_y</p:attrName>
                                        </p:attrNameLst>
                                      </p:cBhvr>
                                      <p:tavLst>
                                        <p:tav tm="0">
                                          <p:val>
                                            <p:strVal val="ppt_y"/>
                                          </p:val>
                                        </p:tav>
                                        <p:tav tm="100000">
                                          <p:val>
                                            <p:strVal val="ppt_y"/>
                                          </p:val>
                                        </p:tav>
                                      </p:tavLst>
                                    </p:anim>
                                    <p:anim calcmode="lin" valueType="num">
                                      <p:cBhvr>
                                        <p:cTn id="17" dur="3000"/>
                                        <p:tgtEl>
                                          <p:spTgt spid="6"/>
                                        </p:tgtEl>
                                        <p:attrNameLst>
                                          <p:attrName>ppt_w</p:attrName>
                                        </p:attrNameLst>
                                      </p:cBhvr>
                                      <p:tavLst>
                                        <p:tav tm="0">
                                          <p:val>
                                            <p:strVal val="ppt_w"/>
                                          </p:val>
                                        </p:tav>
                                        <p:tav tm="100000">
                                          <p:val>
                                            <p:fltVal val="0"/>
                                          </p:val>
                                        </p:tav>
                                      </p:tavLst>
                                    </p:anim>
                                    <p:anim calcmode="lin" valueType="num">
                                      <p:cBhvr>
                                        <p:cTn id="18" dur="3000"/>
                                        <p:tgtEl>
                                          <p:spTgt spid="6"/>
                                        </p:tgtEl>
                                        <p:attrNameLst>
                                          <p:attrName>ppt_h</p:attrName>
                                        </p:attrNameLst>
                                      </p:cBhvr>
                                      <p:tavLst>
                                        <p:tav tm="0">
                                          <p:val>
                                            <p:strVal val="ppt_h"/>
                                          </p:val>
                                        </p:tav>
                                        <p:tav tm="100000">
                                          <p:val>
                                            <p:strVal val="ppt_h"/>
                                          </p:val>
                                        </p:tav>
                                      </p:tavLst>
                                    </p:anim>
                                    <p:set>
                                      <p:cBhvr>
                                        <p:cTn id="19" dur="1" fill="hold">
                                          <p:stCondLst>
                                            <p:cond delay="2999"/>
                                          </p:stCondLst>
                                        </p:cTn>
                                        <p:tgtEl>
                                          <p:spTgt spid="6"/>
                                        </p:tgtEl>
                                        <p:attrNameLst>
                                          <p:attrName>style.visibility</p:attrName>
                                        </p:attrNameLst>
                                      </p:cBhvr>
                                      <p:to>
                                        <p:strVal val="hidden"/>
                                      </p:to>
                                    </p:set>
                                  </p:childTnLst>
                                </p:cTn>
                              </p:par>
                              <p:par>
                                <p:cTn id="20" presetID="21" presetClass="exit" presetSubtype="2" fill="hold" nodeType="withEffect">
                                  <p:stCondLst>
                                    <p:cond delay="0"/>
                                  </p:stCondLst>
                                  <p:childTnLst>
                                    <p:animEffect transition="out" filter="wheel(2)">
                                      <p:cBhvr>
                                        <p:cTn id="21" dur="3000"/>
                                        <p:tgtEl>
                                          <p:spTgt spid="6"/>
                                        </p:tgtEl>
                                      </p:cBhvr>
                                    </p:animEffect>
                                    <p:set>
                                      <p:cBhvr>
                                        <p:cTn id="22" dur="1" fill="hold">
                                          <p:stCondLst>
                                            <p:cond delay="2999"/>
                                          </p:stCondLst>
                                        </p:cTn>
                                        <p:tgtEl>
                                          <p:spTgt spid="6"/>
                                        </p:tgtEl>
                                        <p:attrNameLst>
                                          <p:attrName>style.visibility</p:attrName>
                                        </p:attrNameLst>
                                      </p:cBhvr>
                                      <p:to>
                                        <p:strVal val="hidden"/>
                                      </p:to>
                                    </p:set>
                                  </p:childTnLst>
                                </p:cTn>
                              </p:par>
                              <p:par>
                                <p:cTn id="23" presetID="17" presetClass="entr" presetSubtype="10"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p:cTn id="25" dur="3000" fill="hold"/>
                                        <p:tgtEl>
                                          <p:spTgt spid="8"/>
                                        </p:tgtEl>
                                        <p:attrNameLst>
                                          <p:attrName>ppt_w</p:attrName>
                                        </p:attrNameLst>
                                      </p:cBhvr>
                                      <p:tavLst>
                                        <p:tav tm="0">
                                          <p:val>
                                            <p:fltVal val="0"/>
                                          </p:val>
                                        </p:tav>
                                        <p:tav tm="100000">
                                          <p:val>
                                            <p:strVal val="#ppt_w"/>
                                          </p:val>
                                        </p:tav>
                                      </p:tavLst>
                                    </p:anim>
                                    <p:anim calcmode="lin" valueType="num">
                                      <p:cBhvr>
                                        <p:cTn id="26" dur="3000" fill="hold"/>
                                        <p:tgtEl>
                                          <p:spTgt spid="8"/>
                                        </p:tgtEl>
                                        <p:attrNameLst>
                                          <p:attrName>ppt_h</p:attrName>
                                        </p:attrNameLst>
                                      </p:cBhvr>
                                      <p:tavLst>
                                        <p:tav tm="0">
                                          <p:val>
                                            <p:strVal val="#ppt_h"/>
                                          </p:val>
                                        </p:tav>
                                        <p:tav tm="100000">
                                          <p:val>
                                            <p:strVal val="#ppt_h"/>
                                          </p:val>
                                        </p:tav>
                                      </p:tavLst>
                                    </p:anim>
                                  </p:childTnLst>
                                </p:cTn>
                              </p:par>
                            </p:childTnLst>
                          </p:cTn>
                        </p:par>
                        <p:par>
                          <p:cTn id="27" fill="hold">
                            <p:stCondLst>
                              <p:cond delay="30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69638"/>
                                        </p:tgtEl>
                                        <p:attrNameLst>
                                          <p:attrName>style.visibility</p:attrName>
                                        </p:attrNameLst>
                                      </p:cBhvr>
                                      <p:to>
                                        <p:strVal val="visible"/>
                                      </p:to>
                                    </p:set>
                                    <p:animEffect transition="in" filter="fade">
                                      <p:cBhvr>
                                        <p:cTn id="30" dur="1000"/>
                                        <p:tgtEl>
                                          <p:spTgt spid="69638"/>
                                        </p:tgtEl>
                                      </p:cBhvr>
                                    </p:animEffect>
                                    <p:anim calcmode="lin" valueType="num">
                                      <p:cBhvr>
                                        <p:cTn id="31" dur="1000" fill="hold"/>
                                        <p:tgtEl>
                                          <p:spTgt spid="69638"/>
                                        </p:tgtEl>
                                        <p:attrNameLst>
                                          <p:attrName>ppt_x</p:attrName>
                                        </p:attrNameLst>
                                      </p:cBhvr>
                                      <p:tavLst>
                                        <p:tav tm="0">
                                          <p:val>
                                            <p:strVal val="#ppt_x-.1"/>
                                          </p:val>
                                        </p:tav>
                                        <p:tav tm="100000">
                                          <p:val>
                                            <p:strVal val="#ppt_x"/>
                                          </p:val>
                                        </p:tav>
                                      </p:tavLst>
                                    </p:anim>
                                    <p:anim calcmode="lin" valueType="num">
                                      <p:cBhvr>
                                        <p:cTn id="32" dur="1000" fill="hold"/>
                                        <p:tgtEl>
                                          <p:spTgt spid="6963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638"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2" descr="C:\Documents and Settings\Ana María\Mis documentos\Mis imágenes\arenas.jpg"/>
          <p:cNvPicPr>
            <a:picLocks noChangeAspect="1" noChangeArrowheads="1"/>
          </p:cNvPicPr>
          <p:nvPr/>
        </p:nvPicPr>
        <p:blipFill>
          <a:blip r:embed="rId2"/>
          <a:srcRect r="75200"/>
          <a:stretch>
            <a:fillRect/>
          </a:stretch>
        </p:blipFill>
        <p:spPr bwMode="auto">
          <a:xfrm>
            <a:off x="0" y="0"/>
            <a:ext cx="2268538" cy="5143500"/>
          </a:xfrm>
          <a:prstGeom prst="rect">
            <a:avLst/>
          </a:prstGeom>
          <a:noFill/>
          <a:ln w="9525">
            <a:noFill/>
            <a:miter lim="800000"/>
            <a:headEnd/>
            <a:tailEnd/>
          </a:ln>
        </p:spPr>
      </p:pic>
      <p:pic>
        <p:nvPicPr>
          <p:cNvPr id="9" name="Picture 2" descr="C:\Documents and Settings\Ana María\Mis documentos\Mis imágenes\arenas.jpg"/>
          <p:cNvPicPr>
            <a:picLocks noChangeAspect="1" noChangeArrowheads="1"/>
          </p:cNvPicPr>
          <p:nvPr/>
        </p:nvPicPr>
        <p:blipFill>
          <a:blip r:embed="rId2"/>
          <a:srcRect l="24800" r="50000"/>
          <a:stretch>
            <a:fillRect/>
          </a:stretch>
        </p:blipFill>
        <p:spPr bwMode="auto">
          <a:xfrm>
            <a:off x="2268538" y="0"/>
            <a:ext cx="2303462" cy="5143500"/>
          </a:xfrm>
          <a:prstGeom prst="rect">
            <a:avLst/>
          </a:prstGeom>
          <a:noFill/>
          <a:ln w="9525">
            <a:noFill/>
            <a:miter lim="800000"/>
            <a:headEnd/>
            <a:tailEnd/>
          </a:ln>
        </p:spPr>
      </p:pic>
      <p:pic>
        <p:nvPicPr>
          <p:cNvPr id="10" name="Picture 2" descr="C:\Documents and Settings\Ana María\Mis documentos\Mis imágenes\arenas.jpg"/>
          <p:cNvPicPr>
            <a:picLocks noChangeAspect="1" noChangeArrowheads="1"/>
          </p:cNvPicPr>
          <p:nvPr/>
        </p:nvPicPr>
        <p:blipFill>
          <a:blip r:embed="rId2"/>
          <a:srcRect l="50000" r="24800"/>
          <a:stretch>
            <a:fillRect/>
          </a:stretch>
        </p:blipFill>
        <p:spPr bwMode="auto">
          <a:xfrm>
            <a:off x="4572000" y="0"/>
            <a:ext cx="2303463" cy="5143500"/>
          </a:xfrm>
          <a:prstGeom prst="rect">
            <a:avLst/>
          </a:prstGeom>
          <a:noFill/>
          <a:ln w="9525">
            <a:noFill/>
            <a:miter lim="800000"/>
            <a:headEnd/>
            <a:tailEnd/>
          </a:ln>
        </p:spPr>
      </p:pic>
      <p:pic>
        <p:nvPicPr>
          <p:cNvPr id="11" name="Picture 2" descr="C:\Documents and Settings\Ana María\Mis documentos\Mis imágenes\arenas.jpg"/>
          <p:cNvPicPr>
            <a:picLocks noChangeAspect="1" noChangeArrowheads="1"/>
          </p:cNvPicPr>
          <p:nvPr/>
        </p:nvPicPr>
        <p:blipFill>
          <a:blip r:embed="rId2"/>
          <a:srcRect l="75200"/>
          <a:stretch>
            <a:fillRect/>
          </a:stretch>
        </p:blipFill>
        <p:spPr bwMode="auto">
          <a:xfrm>
            <a:off x="6875463" y="0"/>
            <a:ext cx="2268537" cy="5143500"/>
          </a:xfrm>
          <a:prstGeom prst="rect">
            <a:avLst/>
          </a:prstGeom>
          <a:noFill/>
          <a:ln w="9525">
            <a:noFill/>
            <a:miter lim="800000"/>
            <a:headEnd/>
            <a:tailEnd/>
          </a:ln>
        </p:spPr>
      </p:pic>
      <p:sp>
        <p:nvSpPr>
          <p:cNvPr id="71687" name="Rectangle 7"/>
          <p:cNvSpPr>
            <a:spLocks noChangeArrowheads="1"/>
          </p:cNvSpPr>
          <p:nvPr/>
        </p:nvSpPr>
        <p:spPr bwMode="auto">
          <a:xfrm>
            <a:off x="395288" y="3851275"/>
            <a:ext cx="8569325" cy="1292225"/>
          </a:xfrm>
          <a:prstGeom prst="rect">
            <a:avLst/>
          </a:prstGeom>
          <a:noFill/>
          <a:ln w="9525">
            <a:noFill/>
            <a:miter lim="800000"/>
            <a:headEnd/>
            <a:tailEnd/>
          </a:ln>
          <a:effectLst/>
        </p:spPr>
        <p:txBody>
          <a:bodyPr anchor="ctr">
            <a:spAutoFit/>
          </a:bodyPr>
          <a:lstStyle/>
          <a:p>
            <a:pPr eaLnBrk="0" hangingPunct="0">
              <a:defRPr/>
            </a:pPr>
            <a:r>
              <a:rPr lang="es-ES" sz="2400" b="1" dirty="0">
                <a:effectLst>
                  <a:glow rad="101600">
                    <a:schemeClr val="accent2">
                      <a:satMod val="175000"/>
                      <a:alpha val="40000"/>
                    </a:schemeClr>
                  </a:glow>
                  <a:outerShdw blurRad="38100" dist="38100" dir="2700000" algn="tl">
                    <a:srgbClr val="000000">
                      <a:alpha val="43137"/>
                    </a:srgbClr>
                  </a:outerShdw>
                </a:effectLst>
                <a:latin typeface="Arial" pitchFamily="34" charset="0"/>
                <a:ea typeface="Times New Roman" pitchFamily="18" charset="0"/>
                <a:cs typeface="Arial" pitchFamily="34" charset="0"/>
              </a:rPr>
              <a:t>Soto de Agües. </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ea typeface="Times New Roman" pitchFamily="18" charset="0"/>
                <a:cs typeface="Arial" pitchFamily="34" charset="0"/>
              </a:rPr>
              <a:t>La preciosa zona de </a:t>
            </a:r>
            <a:r>
              <a:rPr lang="es-ES" b="1" dirty="0" err="1">
                <a:effectLst>
                  <a:glow rad="101600">
                    <a:schemeClr val="accent2">
                      <a:satMod val="175000"/>
                      <a:alpha val="40000"/>
                    </a:schemeClr>
                  </a:glow>
                  <a:outerShdw blurRad="38100" dist="38100" dir="2700000" algn="tl">
                    <a:srgbClr val="000000">
                      <a:alpha val="43137"/>
                    </a:srgbClr>
                  </a:outerShdw>
                </a:effectLst>
                <a:latin typeface="Arial" pitchFamily="34" charset="0"/>
                <a:ea typeface="Times New Roman" pitchFamily="18" charset="0"/>
                <a:cs typeface="Arial" pitchFamily="34" charset="0"/>
              </a:rPr>
              <a:t>Xarfaz</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ea typeface="Times New Roman" pitchFamily="18" charset="0"/>
                <a:cs typeface="Arial" pitchFamily="34" charset="0"/>
              </a:rPr>
              <a:t>, antes de llegar al puente del </a:t>
            </a:r>
            <a:r>
              <a:rPr lang="es-ES" b="1" dirty="0" err="1">
                <a:effectLst>
                  <a:glow rad="101600">
                    <a:schemeClr val="accent2">
                      <a:satMod val="175000"/>
                      <a:alpha val="40000"/>
                    </a:schemeClr>
                  </a:glow>
                  <a:outerShdw blurRad="38100" dist="38100" dir="2700000" algn="tl">
                    <a:srgbClr val="000000">
                      <a:alpha val="43137"/>
                    </a:srgbClr>
                  </a:outerShdw>
                </a:effectLst>
                <a:latin typeface="Arial" pitchFamily="34" charset="0"/>
                <a:ea typeface="Times New Roman" pitchFamily="18" charset="0"/>
                <a:cs typeface="Arial" pitchFamily="34" charset="0"/>
              </a:rPr>
              <a:t>Retortoriu</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ea typeface="Times New Roman" pitchFamily="18" charset="0"/>
                <a:cs typeface="Arial" pitchFamily="34" charset="0"/>
              </a:rPr>
              <a:t>. Desde este puente te puedes desviar para realizar otras rutas </a:t>
            </a:r>
          </a:p>
          <a:p>
            <a:pPr eaLnBrk="0" hangingPunct="0">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ea typeface="Times New Roman" pitchFamily="18" charset="0"/>
                <a:cs typeface="Arial" pitchFamily="34" charset="0"/>
              </a:rPr>
              <a:t>más exigentes, como por ejemplo la del collado de </a:t>
            </a:r>
            <a:r>
              <a:rPr lang="es-ES" b="1" dirty="0" err="1">
                <a:effectLst>
                  <a:glow rad="101600">
                    <a:schemeClr val="accent2">
                      <a:satMod val="175000"/>
                      <a:alpha val="40000"/>
                    </a:schemeClr>
                  </a:glow>
                  <a:outerShdw blurRad="38100" dist="38100" dir="2700000" algn="tl">
                    <a:srgbClr val="000000">
                      <a:alpha val="43137"/>
                    </a:srgbClr>
                  </a:outerShdw>
                </a:effectLst>
                <a:latin typeface="Arial" pitchFamily="34" charset="0"/>
                <a:ea typeface="Times New Roman" pitchFamily="18" charset="0"/>
                <a:cs typeface="Arial" pitchFamily="34" charset="0"/>
              </a:rPr>
              <a:t>Isornu</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ea typeface="Times New Roman" pitchFamily="18" charset="0"/>
                <a:cs typeface="Arial" pitchFamily="34" charset="0"/>
              </a:rPr>
              <a:t>, que pondremos </a:t>
            </a:r>
          </a:p>
          <a:p>
            <a:pPr eaLnBrk="0" hangingPunct="0">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ea typeface="Times New Roman" pitchFamily="18" charset="0"/>
                <a:cs typeface="Arial" pitchFamily="34" charset="0"/>
              </a:rPr>
              <a:t>también en la zona de rutas.</a:t>
            </a:r>
          </a:p>
        </p:txBody>
      </p:sp>
    </p:spTree>
  </p:cSld>
  <p:clrMapOvr>
    <a:masterClrMapping/>
  </p:clrMapOvr>
  <mc:AlternateContent xmlns:mc="http://schemas.openxmlformats.org/markup-compatibility/2006" xmlns:p14="http://schemas.microsoft.com/office/powerpoint/2010/main">
    <mc:Choice Requires="p14">
      <p:transition spd="slow" p14:dur="2000" advTm="30000">
        <p14:gallery dir="r"/>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up)">
                                      <p:cBhvr>
                                        <p:cTn id="7" dur="1000"/>
                                        <p:tgtEl>
                                          <p:spTgt spid="11"/>
                                        </p:tgtEl>
                                      </p:cBhvr>
                                    </p:animEffect>
                                  </p:childTnLst>
                                </p:cTn>
                              </p:par>
                            </p:childTnLst>
                          </p:cTn>
                        </p:par>
                        <p:par>
                          <p:cTn id="8" fill="hold">
                            <p:stCondLst>
                              <p:cond delay="1000"/>
                            </p:stCondLst>
                            <p:childTnLst>
                              <p:par>
                                <p:cTn id="9" presetID="22" presetClass="entr" presetSubtype="4" fill="hold"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wipe(down)">
                                      <p:cBhvr>
                                        <p:cTn id="11" dur="1000"/>
                                        <p:tgtEl>
                                          <p:spTgt spid="10"/>
                                        </p:tgtEl>
                                      </p:cBhvr>
                                    </p:animEffect>
                                  </p:childTnLst>
                                </p:cTn>
                              </p:par>
                            </p:childTnLst>
                          </p:cTn>
                        </p:par>
                        <p:par>
                          <p:cTn id="12" fill="hold">
                            <p:stCondLst>
                              <p:cond delay="2000"/>
                            </p:stCondLst>
                            <p:childTnLst>
                              <p:par>
                                <p:cTn id="13" presetID="22" presetClass="entr" presetSubtype="1" fill="hold" nodeType="after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wipe(up)">
                                      <p:cBhvr>
                                        <p:cTn id="15" dur="1000"/>
                                        <p:tgtEl>
                                          <p:spTgt spid="9"/>
                                        </p:tgtEl>
                                      </p:cBhvr>
                                    </p:animEffect>
                                  </p:childTnLst>
                                </p:cTn>
                              </p:par>
                            </p:childTnLst>
                          </p:cTn>
                        </p:par>
                        <p:par>
                          <p:cTn id="16" fill="hold">
                            <p:stCondLst>
                              <p:cond delay="3000"/>
                            </p:stCondLst>
                            <p:childTnLst>
                              <p:par>
                                <p:cTn id="17" presetID="22" presetClass="entr" presetSubtype="4" fill="hold" nodeType="after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wipe(down)">
                                      <p:cBhvr>
                                        <p:cTn id="19" dur="1000"/>
                                        <p:tgtEl>
                                          <p:spTgt spid="8"/>
                                        </p:tgtEl>
                                      </p:cBhvr>
                                    </p:animEffect>
                                  </p:childTnLst>
                                </p:cTn>
                              </p:par>
                            </p:childTnLst>
                          </p:cTn>
                        </p:par>
                        <p:par>
                          <p:cTn id="20" fill="hold">
                            <p:stCondLst>
                              <p:cond delay="40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71687"/>
                                        </p:tgtEl>
                                        <p:attrNameLst>
                                          <p:attrName>style.visibility</p:attrName>
                                        </p:attrNameLst>
                                      </p:cBhvr>
                                      <p:to>
                                        <p:strVal val="visible"/>
                                      </p:to>
                                    </p:set>
                                    <p:animEffect transition="in" filter="fade">
                                      <p:cBhvr>
                                        <p:cTn id="23" dur="1000"/>
                                        <p:tgtEl>
                                          <p:spTgt spid="71687"/>
                                        </p:tgtEl>
                                      </p:cBhvr>
                                    </p:animEffect>
                                    <p:anim calcmode="lin" valueType="num">
                                      <p:cBhvr>
                                        <p:cTn id="24" dur="1000" fill="hold"/>
                                        <p:tgtEl>
                                          <p:spTgt spid="71687"/>
                                        </p:tgtEl>
                                        <p:attrNameLst>
                                          <p:attrName>ppt_x</p:attrName>
                                        </p:attrNameLst>
                                      </p:cBhvr>
                                      <p:tavLst>
                                        <p:tav tm="0">
                                          <p:val>
                                            <p:strVal val="#ppt_x-.1"/>
                                          </p:val>
                                        </p:tav>
                                        <p:tav tm="100000">
                                          <p:val>
                                            <p:strVal val="#ppt_x"/>
                                          </p:val>
                                        </p:tav>
                                      </p:tavLst>
                                    </p:anim>
                                    <p:anim calcmode="lin" valueType="num">
                                      <p:cBhvr>
                                        <p:cTn id="25" dur="1000" fill="hold"/>
                                        <p:tgtEl>
                                          <p:spTgt spid="7168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687"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E:\MIS COSAS\DOCUMENTOS ANA\PAISAJES\MONTAÑAS\desiertoroca.jpg"/>
          <p:cNvPicPr>
            <a:picLocks noChangeAspect="1" noChangeArrowheads="1"/>
          </p:cNvPicPr>
          <p:nvPr/>
        </p:nvPicPr>
        <p:blipFill>
          <a:blip r:embed="rId2"/>
          <a:srcRect/>
          <a:stretch>
            <a:fillRect/>
          </a:stretch>
        </p:blipFill>
        <p:spPr bwMode="auto">
          <a:xfrm>
            <a:off x="0" y="0"/>
            <a:ext cx="9144000" cy="5143500"/>
          </a:xfrm>
          <a:prstGeom prst="rect">
            <a:avLst/>
          </a:prstGeom>
          <a:noFill/>
          <a:ln w="9525">
            <a:noFill/>
            <a:miter lim="800000"/>
            <a:headEnd/>
            <a:tailEnd/>
          </a:ln>
        </p:spPr>
      </p:pic>
      <p:pic>
        <p:nvPicPr>
          <p:cNvPr id="3" name="Picture 2" descr="E:\MIS COSAS\DOCUMENTOS ANA\PAISAJES\MONTAÑAS\desiertoroca.jpg"/>
          <p:cNvPicPr>
            <a:picLocks noChangeAspect="1" noChangeArrowheads="1"/>
          </p:cNvPicPr>
          <p:nvPr/>
        </p:nvPicPr>
        <p:blipFill>
          <a:blip r:embed="rId2"/>
          <a:srcRect/>
          <a:stretch>
            <a:fillRect/>
          </a:stretch>
        </p:blipFill>
        <p:spPr bwMode="auto">
          <a:xfrm>
            <a:off x="0" y="0"/>
            <a:ext cx="9144000" cy="5143500"/>
          </a:xfrm>
          <a:prstGeom prst="rect">
            <a:avLst/>
          </a:prstGeom>
          <a:noFill/>
          <a:ln w="9525">
            <a:noFill/>
            <a:miter lim="800000"/>
            <a:headEnd/>
            <a:tailEnd/>
          </a:ln>
        </p:spPr>
      </p:pic>
      <p:sp>
        <p:nvSpPr>
          <p:cNvPr id="67589" name="Rectangle 5"/>
          <p:cNvSpPr>
            <a:spLocks noChangeArrowheads="1"/>
          </p:cNvSpPr>
          <p:nvPr/>
        </p:nvSpPr>
        <p:spPr bwMode="auto">
          <a:xfrm>
            <a:off x="971550" y="4405313"/>
            <a:ext cx="6840538" cy="738187"/>
          </a:xfrm>
          <a:prstGeom prst="rect">
            <a:avLst/>
          </a:prstGeom>
          <a:noFill/>
          <a:ln w="9525">
            <a:noFill/>
            <a:miter lim="800000"/>
            <a:headEnd/>
            <a:tailEnd/>
          </a:ln>
          <a:effectLst/>
        </p:spPr>
        <p:txBody>
          <a:bodyPr anchor="ctr">
            <a:spAutoFit/>
          </a:bodyPr>
          <a:lstStyle/>
          <a:p>
            <a:pPr eaLnBrk="0" hangingPunct="0">
              <a:defRPr/>
            </a:pPr>
            <a:r>
              <a:rPr lang="es-ES" sz="2400" b="1" dirty="0" err="1">
                <a:effectLst>
                  <a:glow rad="101600">
                    <a:schemeClr val="accent2">
                      <a:satMod val="175000"/>
                      <a:alpha val="40000"/>
                    </a:schemeClr>
                  </a:glow>
                  <a:outerShdw blurRad="38100" dist="38100" dir="2700000" algn="tl">
                    <a:srgbClr val="000000">
                      <a:alpha val="43137"/>
                    </a:srgbClr>
                  </a:outerShdw>
                </a:effectLst>
                <a:latin typeface="Arial" pitchFamily="34" charset="0"/>
                <a:ea typeface="Times New Roman" pitchFamily="18" charset="0"/>
                <a:cs typeface="Arial" pitchFamily="34" charset="0"/>
              </a:rPr>
              <a:t>Casielles</a:t>
            </a:r>
            <a:r>
              <a:rPr lang="es-ES" sz="2400" b="1" dirty="0">
                <a:effectLst>
                  <a:glow rad="101600">
                    <a:schemeClr val="accent2">
                      <a:satMod val="175000"/>
                      <a:alpha val="40000"/>
                    </a:schemeClr>
                  </a:glow>
                  <a:outerShdw blurRad="38100" dist="38100" dir="2700000" algn="tl">
                    <a:srgbClr val="000000">
                      <a:alpha val="43137"/>
                    </a:srgbClr>
                  </a:outerShdw>
                </a:effectLst>
                <a:latin typeface="Arial" pitchFamily="34" charset="0"/>
                <a:ea typeface="Times New Roman" pitchFamily="18" charset="0"/>
                <a:cs typeface="Arial" pitchFamily="34" charset="0"/>
              </a:rPr>
              <a:t>.</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ea typeface="Times New Roman" pitchFamily="18" charset="0"/>
                <a:cs typeface="Arial" pitchFamily="34" charset="0"/>
              </a:rPr>
              <a:t> Curvas de herradura, en este inmenso paisaje.        (Senda del Cartero).</a:t>
            </a:r>
          </a:p>
        </p:txBody>
      </p:sp>
    </p:spTree>
  </p:cSld>
  <p:clrMapOvr>
    <a:masterClrMapping/>
  </p:clrMapOvr>
  <mc:AlternateContent xmlns:mc="http://schemas.openxmlformats.org/markup-compatibility/2006" xmlns:p14="http://schemas.microsoft.com/office/powerpoint/2010/main">
    <mc:Choice Requires="p14">
      <p:transition spd="slow" p14:dur="2000" advTm="14000">
        <p14:flip dir="r"/>
      </p:transition>
    </mc:Choice>
    <mc:Fallback xmlns="">
      <p:transition spd="slow" advTm="1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plus(in)">
                                      <p:cBhvr>
                                        <p:cTn id="7" dur="3000"/>
                                        <p:tgtEl>
                                          <p:spTgt spid="3"/>
                                        </p:tgtEl>
                                      </p:cBhvr>
                                    </p:animEffect>
                                  </p:childTnLst>
                                </p:cTn>
                              </p:par>
                              <p:par>
                                <p:cTn id="8" presetID="17" presetClass="entr" presetSubtype="10" fill="hold" nodeType="withEffect">
                                  <p:stCondLst>
                                    <p:cond delay="0"/>
                                  </p:stCondLst>
                                  <p:childTnLst>
                                    <p:set>
                                      <p:cBhvr>
                                        <p:cTn id="9" dur="1" fill="hold">
                                          <p:stCondLst>
                                            <p:cond delay="0"/>
                                          </p:stCondLst>
                                        </p:cTn>
                                        <p:tgtEl>
                                          <p:spTgt spid="15362"/>
                                        </p:tgtEl>
                                        <p:attrNameLst>
                                          <p:attrName>style.visibility</p:attrName>
                                        </p:attrNameLst>
                                      </p:cBhvr>
                                      <p:to>
                                        <p:strVal val="visible"/>
                                      </p:to>
                                    </p:set>
                                    <p:anim calcmode="lin" valueType="num">
                                      <p:cBhvr>
                                        <p:cTn id="10" dur="3000" fill="hold"/>
                                        <p:tgtEl>
                                          <p:spTgt spid="15362"/>
                                        </p:tgtEl>
                                        <p:attrNameLst>
                                          <p:attrName>ppt_w</p:attrName>
                                        </p:attrNameLst>
                                      </p:cBhvr>
                                      <p:tavLst>
                                        <p:tav tm="0">
                                          <p:val>
                                            <p:fltVal val="0"/>
                                          </p:val>
                                        </p:tav>
                                        <p:tav tm="100000">
                                          <p:val>
                                            <p:strVal val="#ppt_w"/>
                                          </p:val>
                                        </p:tav>
                                      </p:tavLst>
                                    </p:anim>
                                    <p:anim calcmode="lin" valueType="num">
                                      <p:cBhvr>
                                        <p:cTn id="11" dur="3000" fill="hold"/>
                                        <p:tgtEl>
                                          <p:spTgt spid="15362"/>
                                        </p:tgtEl>
                                        <p:attrNameLst>
                                          <p:attrName>ppt_h</p:attrName>
                                        </p:attrNameLst>
                                      </p:cBhvr>
                                      <p:tavLst>
                                        <p:tav tm="0">
                                          <p:val>
                                            <p:strVal val="#ppt_h"/>
                                          </p:val>
                                        </p:tav>
                                        <p:tav tm="100000">
                                          <p:val>
                                            <p:strVal val="#ppt_h"/>
                                          </p:val>
                                        </p:tav>
                                      </p:tavLst>
                                    </p:anim>
                                  </p:childTnLst>
                                </p:cTn>
                              </p:par>
                              <p:par>
                                <p:cTn id="12" presetID="6" presetClass="entr" presetSubtype="16" fill="hold" nodeType="withEffect">
                                  <p:stCondLst>
                                    <p:cond delay="0"/>
                                  </p:stCondLst>
                                  <p:childTnLst>
                                    <p:set>
                                      <p:cBhvr>
                                        <p:cTn id="13" dur="1" fill="hold">
                                          <p:stCondLst>
                                            <p:cond delay="0"/>
                                          </p:stCondLst>
                                        </p:cTn>
                                        <p:tgtEl>
                                          <p:spTgt spid="15362"/>
                                        </p:tgtEl>
                                        <p:attrNameLst>
                                          <p:attrName>style.visibility</p:attrName>
                                        </p:attrNameLst>
                                      </p:cBhvr>
                                      <p:to>
                                        <p:strVal val="visible"/>
                                      </p:to>
                                    </p:set>
                                    <p:animEffect transition="in" filter="circle(in)">
                                      <p:cBhvr>
                                        <p:cTn id="14" dur="3000"/>
                                        <p:tgtEl>
                                          <p:spTgt spid="15362"/>
                                        </p:tgtEl>
                                      </p:cBhvr>
                                    </p:animEffect>
                                  </p:childTnLst>
                                </p:cTn>
                              </p:par>
                            </p:childTnLst>
                          </p:cTn>
                        </p:par>
                        <p:par>
                          <p:cTn id="15" fill="hold">
                            <p:stCondLst>
                              <p:cond delay="3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67589"/>
                                        </p:tgtEl>
                                        <p:attrNameLst>
                                          <p:attrName>style.visibility</p:attrName>
                                        </p:attrNameLst>
                                      </p:cBhvr>
                                      <p:to>
                                        <p:strVal val="visible"/>
                                      </p:to>
                                    </p:set>
                                    <p:animEffect transition="in" filter="fade">
                                      <p:cBhvr>
                                        <p:cTn id="18" dur="1000"/>
                                        <p:tgtEl>
                                          <p:spTgt spid="67589"/>
                                        </p:tgtEl>
                                      </p:cBhvr>
                                    </p:animEffect>
                                    <p:anim calcmode="lin" valueType="num">
                                      <p:cBhvr>
                                        <p:cTn id="19" dur="1000" fill="hold"/>
                                        <p:tgtEl>
                                          <p:spTgt spid="67589"/>
                                        </p:tgtEl>
                                        <p:attrNameLst>
                                          <p:attrName>ppt_x</p:attrName>
                                        </p:attrNameLst>
                                      </p:cBhvr>
                                      <p:tavLst>
                                        <p:tav tm="0">
                                          <p:val>
                                            <p:strVal val="#ppt_x-.1"/>
                                          </p:val>
                                        </p:tav>
                                        <p:tav tm="100000">
                                          <p:val>
                                            <p:strVal val="#ppt_x"/>
                                          </p:val>
                                        </p:tav>
                                      </p:tavLst>
                                    </p:anim>
                                    <p:anim calcmode="lin" valueType="num">
                                      <p:cBhvr>
                                        <p:cTn id="20" dur="1000" fill="hold"/>
                                        <p:tgtEl>
                                          <p:spTgt spid="6758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589"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tree-river-summer.jpg"/>
          <p:cNvPicPr>
            <a:picLocks noChangeAspect="1"/>
          </p:cNvPicPr>
          <p:nvPr/>
        </p:nvPicPr>
        <p:blipFill>
          <a:blip r:embed="rId2"/>
          <a:srcRect/>
          <a:stretch>
            <a:fillRect/>
          </a:stretch>
        </p:blipFill>
        <p:spPr bwMode="auto">
          <a:xfrm>
            <a:off x="0" y="0"/>
            <a:ext cx="9144000" cy="5143500"/>
          </a:xfrm>
          <a:prstGeom prst="rect">
            <a:avLst/>
          </a:prstGeom>
          <a:noFill/>
          <a:ln w="9525">
            <a:noFill/>
            <a:miter lim="800000"/>
            <a:headEnd/>
            <a:tailEnd/>
          </a:ln>
        </p:spPr>
      </p:pic>
      <p:pic>
        <p:nvPicPr>
          <p:cNvPr id="5" name="4 Imagen" descr="tree-river-summer.jpg"/>
          <p:cNvPicPr>
            <a:picLocks noChangeAspect="1"/>
          </p:cNvPicPr>
          <p:nvPr/>
        </p:nvPicPr>
        <p:blipFill>
          <a:blip r:embed="rId2"/>
          <a:srcRect/>
          <a:stretch>
            <a:fillRect/>
          </a:stretch>
        </p:blipFill>
        <p:spPr bwMode="auto">
          <a:xfrm>
            <a:off x="0" y="0"/>
            <a:ext cx="9144000" cy="5143500"/>
          </a:xfrm>
          <a:prstGeom prst="rect">
            <a:avLst/>
          </a:prstGeom>
          <a:noFill/>
          <a:ln w="9525">
            <a:noFill/>
            <a:miter lim="800000"/>
            <a:headEnd/>
            <a:tailEnd/>
          </a:ln>
        </p:spPr>
      </p:pic>
      <p:sp>
        <p:nvSpPr>
          <p:cNvPr id="6" name="5 Rectángulo"/>
          <p:cNvSpPr/>
          <p:nvPr/>
        </p:nvSpPr>
        <p:spPr>
          <a:xfrm>
            <a:off x="900113" y="4516438"/>
            <a:ext cx="6696075" cy="461962"/>
          </a:xfrm>
          <a:prstGeom prst="rect">
            <a:avLst/>
          </a:prstGeom>
        </p:spPr>
        <p:txBody>
          <a:bodyPr>
            <a:spAutoFit/>
          </a:bodyPr>
          <a:lstStyle/>
          <a:p>
            <a:pPr>
              <a:defRPr/>
            </a:pPr>
            <a:r>
              <a:rPr lang="es-ES" sz="2400" b="1" dirty="0" err="1">
                <a:effectLst>
                  <a:glow rad="101600">
                    <a:schemeClr val="accent2">
                      <a:satMod val="175000"/>
                      <a:alpha val="40000"/>
                    </a:schemeClr>
                  </a:glow>
                  <a:outerShdw blurRad="38100" dist="38100" dir="2700000" algn="tl">
                    <a:srgbClr val="000000">
                      <a:alpha val="43137"/>
                    </a:srgbClr>
                  </a:outerShdw>
                </a:effectLst>
              </a:rPr>
              <a:t>Teixois</a:t>
            </a:r>
            <a:r>
              <a:rPr lang="es-ES" sz="2400" b="1" dirty="0">
                <a:effectLst>
                  <a:glow rad="101600">
                    <a:schemeClr val="accent2">
                      <a:satMod val="175000"/>
                      <a:alpha val="40000"/>
                    </a:schemeClr>
                  </a:glow>
                  <a:outerShdw blurRad="38100" dist="38100" dir="2700000" algn="tl">
                    <a:srgbClr val="000000">
                      <a:alpha val="43137"/>
                    </a:srgbClr>
                  </a:outerShdw>
                </a:effectLst>
              </a:rPr>
              <a:t>. </a:t>
            </a:r>
            <a:r>
              <a:rPr lang="es-ES" b="1" dirty="0" err="1">
                <a:effectLst>
                  <a:glow rad="101600">
                    <a:schemeClr val="accent2">
                      <a:satMod val="175000"/>
                      <a:alpha val="40000"/>
                    </a:schemeClr>
                  </a:glow>
                  <a:outerShdw blurRad="38100" dist="38100" dir="2700000" algn="tl">
                    <a:srgbClr val="000000">
                      <a:alpha val="43137"/>
                    </a:srgbClr>
                  </a:outerShdw>
                </a:effectLst>
              </a:rPr>
              <a:t>Esquíos</a:t>
            </a:r>
            <a:r>
              <a:rPr lang="es-ES" b="1" dirty="0">
                <a:effectLst>
                  <a:glow rad="101600">
                    <a:schemeClr val="accent2">
                      <a:satMod val="175000"/>
                      <a:alpha val="40000"/>
                    </a:schemeClr>
                  </a:glow>
                  <a:outerShdw blurRad="38100" dist="38100" dir="2700000" algn="tl">
                    <a:srgbClr val="000000">
                      <a:alpha val="43137"/>
                    </a:srgbClr>
                  </a:outerShdw>
                </a:effectLst>
              </a:rPr>
              <a:t> y al fondo </a:t>
            </a:r>
            <a:r>
              <a:rPr lang="es-ES" b="1" dirty="0" err="1">
                <a:effectLst>
                  <a:glow rad="101600">
                    <a:schemeClr val="accent2">
                      <a:satMod val="175000"/>
                      <a:alpha val="40000"/>
                    </a:schemeClr>
                  </a:glow>
                  <a:outerShdw blurRad="38100" dist="38100" dir="2700000" algn="tl">
                    <a:srgbClr val="000000">
                      <a:alpha val="43137"/>
                    </a:srgbClr>
                  </a:outerShdw>
                </a:effectLst>
              </a:rPr>
              <a:t>Taramundi</a:t>
            </a:r>
            <a:r>
              <a:rPr lang="es-ES" b="1" dirty="0">
                <a:effectLst>
                  <a:glow rad="101600">
                    <a:schemeClr val="accent2">
                      <a:satMod val="175000"/>
                      <a:alpha val="40000"/>
                    </a:schemeClr>
                  </a:glow>
                  <a:outerShdw blurRad="38100" dist="38100" dir="2700000" algn="tl">
                    <a:srgbClr val="000000">
                      <a:alpha val="43137"/>
                    </a:srgbClr>
                  </a:outerShdw>
                </a:effectLst>
              </a:rPr>
              <a:t>. (Ruta del agua)</a:t>
            </a:r>
          </a:p>
        </p:txBody>
      </p:sp>
    </p:spTree>
  </p:cSld>
  <p:clrMapOvr>
    <a:masterClrMapping/>
  </p:clrMapOvr>
  <mc:AlternateContent xmlns:mc="http://schemas.openxmlformats.org/markup-compatibility/2006" xmlns:p14="http://schemas.microsoft.com/office/powerpoint/2010/main">
    <mc:Choice Requires="p14">
      <p:transition spd="slow" p14:dur="2000" advTm="13000">
        <p14:flip dir="l"/>
      </p:transition>
    </mc:Choice>
    <mc:Fallback xmlns="">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0" fill="hold" nodeType="withEffect">
                                  <p:stCondLst>
                                    <p:cond delay="0"/>
                                  </p:stCondLst>
                                  <p:childTnLst>
                                    <p:anim calcmode="lin" valueType="num">
                                      <p:cBhvr>
                                        <p:cTn id="6" dur="3000"/>
                                        <p:tgtEl>
                                          <p:spTgt spid="5"/>
                                        </p:tgtEl>
                                        <p:attrNameLst>
                                          <p:attrName>ppt_w</p:attrName>
                                        </p:attrNameLst>
                                      </p:cBhvr>
                                      <p:tavLst>
                                        <p:tav tm="0">
                                          <p:val>
                                            <p:strVal val="ppt_w"/>
                                          </p:val>
                                        </p:tav>
                                        <p:tav tm="100000">
                                          <p:val>
                                            <p:fltVal val="0"/>
                                          </p:val>
                                        </p:tav>
                                      </p:tavLst>
                                    </p:anim>
                                    <p:anim calcmode="lin" valueType="num">
                                      <p:cBhvr>
                                        <p:cTn id="7" dur="3000"/>
                                        <p:tgtEl>
                                          <p:spTgt spid="5"/>
                                        </p:tgtEl>
                                        <p:attrNameLst>
                                          <p:attrName>ppt_h</p:attrName>
                                        </p:attrNameLst>
                                      </p:cBhvr>
                                      <p:tavLst>
                                        <p:tav tm="0">
                                          <p:val>
                                            <p:strVal val="ppt_h"/>
                                          </p:val>
                                        </p:tav>
                                        <p:tav tm="100000">
                                          <p:val>
                                            <p:strVal val="ppt_h"/>
                                          </p:val>
                                        </p:tav>
                                      </p:tavLst>
                                    </p:anim>
                                    <p:set>
                                      <p:cBhvr>
                                        <p:cTn id="8" dur="1" fill="hold">
                                          <p:stCondLst>
                                            <p:cond delay="2999"/>
                                          </p:stCondLst>
                                        </p:cTn>
                                        <p:tgtEl>
                                          <p:spTgt spid="5"/>
                                        </p:tgtEl>
                                        <p:attrNameLst>
                                          <p:attrName>style.visibility</p:attrName>
                                        </p:attrNameLst>
                                      </p:cBhvr>
                                      <p:to>
                                        <p:strVal val="hidden"/>
                                      </p:to>
                                    </p:set>
                                  </p:childTnLst>
                                </p:cTn>
                              </p:par>
                              <p:par>
                                <p:cTn id="9" presetID="8" presetClass="exit" presetSubtype="16" fill="hold" nodeType="withEffect">
                                  <p:stCondLst>
                                    <p:cond delay="0"/>
                                  </p:stCondLst>
                                  <p:childTnLst>
                                    <p:animEffect transition="out" filter="diamond(in)">
                                      <p:cBhvr>
                                        <p:cTn id="10" dur="3000"/>
                                        <p:tgtEl>
                                          <p:spTgt spid="5"/>
                                        </p:tgtEl>
                                      </p:cBhvr>
                                    </p:animEffect>
                                    <p:set>
                                      <p:cBhvr>
                                        <p:cTn id="11" dur="1" fill="hold">
                                          <p:stCondLst>
                                            <p:cond delay="2999"/>
                                          </p:stCondLst>
                                        </p:cTn>
                                        <p:tgtEl>
                                          <p:spTgt spid="5"/>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strVal val="4/3*#ppt_w"/>
                                          </p:val>
                                        </p:tav>
                                        <p:tav tm="100000">
                                          <p:val>
                                            <p:strVal val="#ppt_w"/>
                                          </p:val>
                                        </p:tav>
                                      </p:tavLst>
                                    </p:anim>
                                    <p:anim calcmode="lin" valueType="num">
                                      <p:cBhvr>
                                        <p:cTn id="15" dur="3000" fill="hold"/>
                                        <p:tgtEl>
                                          <p:spTgt spid="4"/>
                                        </p:tgtEl>
                                        <p:attrNameLst>
                                          <p:attrName>ppt_h</p:attrName>
                                        </p:attrNameLst>
                                      </p:cBhvr>
                                      <p:tavLst>
                                        <p:tav tm="0">
                                          <p:val>
                                            <p:strVal val="4/3*#ppt_h"/>
                                          </p:val>
                                        </p:tav>
                                        <p:tav tm="100000">
                                          <p:val>
                                            <p:strVal val="#ppt_h"/>
                                          </p:val>
                                        </p:tav>
                                      </p:tavLst>
                                    </p:anim>
                                  </p:childTnLst>
                                </p:cTn>
                              </p:par>
                              <p:par>
                                <p:cTn id="16" presetID="4"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ox(out)">
                                      <p:cBhvr>
                                        <p:cTn id="18" dur="3000"/>
                                        <p:tgtEl>
                                          <p:spTgt spid="4"/>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alberta_canada_banff_national_park_mountain_road_distance_snow_100099_1440x900.jpg"/>
          <p:cNvPicPr>
            <a:picLocks noChangeAspect="1"/>
          </p:cNvPicPr>
          <p:nvPr/>
        </p:nvPicPr>
        <p:blipFill>
          <a:blip r:embed="rId2"/>
          <a:srcRect/>
          <a:stretch>
            <a:fillRect/>
          </a:stretch>
        </p:blipFill>
        <p:spPr bwMode="auto">
          <a:xfrm>
            <a:off x="0" y="0"/>
            <a:ext cx="9144000" cy="5143500"/>
          </a:xfrm>
          <a:prstGeom prst="rect">
            <a:avLst/>
          </a:prstGeom>
          <a:noFill/>
          <a:ln w="9525">
            <a:noFill/>
            <a:miter lim="800000"/>
            <a:headEnd/>
            <a:tailEnd/>
          </a:ln>
        </p:spPr>
      </p:pic>
      <p:pic>
        <p:nvPicPr>
          <p:cNvPr id="5" name="4 Imagen" descr="alberta_canada_banff_national_park_mountain_road_distance_snow_100099_1440x900.jpg"/>
          <p:cNvPicPr>
            <a:picLocks noChangeAspect="1"/>
          </p:cNvPicPr>
          <p:nvPr/>
        </p:nvPicPr>
        <p:blipFill>
          <a:blip r:embed="rId2"/>
          <a:srcRect/>
          <a:stretch>
            <a:fillRect/>
          </a:stretch>
        </p:blipFill>
        <p:spPr bwMode="auto">
          <a:xfrm>
            <a:off x="0" y="0"/>
            <a:ext cx="9144000" cy="5143500"/>
          </a:xfrm>
          <a:prstGeom prst="rect">
            <a:avLst/>
          </a:prstGeom>
          <a:noFill/>
          <a:ln w="9525">
            <a:noFill/>
            <a:miter lim="800000"/>
            <a:headEnd/>
            <a:tailEnd/>
          </a:ln>
        </p:spPr>
      </p:pic>
      <p:pic>
        <p:nvPicPr>
          <p:cNvPr id="6" name="5 Imagen" descr="alberta_canada_banff_national_park_mountain_road_distance_snow_100099_1440x900.jpg"/>
          <p:cNvPicPr>
            <a:picLocks noChangeAspect="1"/>
          </p:cNvPicPr>
          <p:nvPr/>
        </p:nvPicPr>
        <p:blipFill>
          <a:blip r:embed="rId2"/>
          <a:srcRect/>
          <a:stretch>
            <a:fillRect/>
          </a:stretch>
        </p:blipFill>
        <p:spPr bwMode="auto">
          <a:xfrm>
            <a:off x="0" y="0"/>
            <a:ext cx="9144000" cy="5143500"/>
          </a:xfrm>
          <a:prstGeom prst="rect">
            <a:avLst/>
          </a:prstGeom>
          <a:noFill/>
          <a:ln w="9525">
            <a:noFill/>
            <a:miter lim="800000"/>
            <a:headEnd/>
            <a:tailEnd/>
          </a:ln>
        </p:spPr>
      </p:pic>
      <p:sp>
        <p:nvSpPr>
          <p:cNvPr id="59398" name="Rectangle 6"/>
          <p:cNvSpPr>
            <a:spLocks noChangeArrowheads="1"/>
          </p:cNvSpPr>
          <p:nvPr/>
        </p:nvSpPr>
        <p:spPr bwMode="auto">
          <a:xfrm>
            <a:off x="900113" y="4227513"/>
            <a:ext cx="7270750" cy="738187"/>
          </a:xfrm>
          <a:prstGeom prst="rect">
            <a:avLst/>
          </a:prstGeom>
          <a:noFill/>
          <a:ln w="9525">
            <a:noFill/>
            <a:miter lim="800000"/>
            <a:headEnd/>
            <a:tailEnd/>
          </a:ln>
          <a:effectLst/>
        </p:spPr>
        <p:txBody>
          <a:bodyPr wrap="none" anchor="ctr">
            <a:spAutoFit/>
          </a:bodyPr>
          <a:lstStyle/>
          <a:p>
            <a:pPr eaLnBrk="0" hangingPunct="0"/>
            <a:r>
              <a:rPr lang="es-ES" sz="2400" b="1" dirty="0" err="1">
                <a:effectLst>
                  <a:glow rad="101600">
                    <a:srgbClr val="C00000">
                      <a:alpha val="60000"/>
                    </a:srgbClr>
                  </a:glow>
                  <a:outerShdw blurRad="38100" dist="38100" dir="2700000" algn="tl">
                    <a:srgbClr val="1F497D"/>
                  </a:outerShdw>
                </a:effectLst>
                <a:cs typeface="Times New Roman" pitchFamily="18" charset="0"/>
              </a:rPr>
              <a:t>Taramundi</a:t>
            </a:r>
            <a:r>
              <a:rPr lang="es-ES" sz="2400" b="1" dirty="0">
                <a:effectLst>
                  <a:glow rad="101600">
                    <a:srgbClr val="C00000">
                      <a:alpha val="60000"/>
                    </a:srgbClr>
                  </a:glow>
                  <a:outerShdw blurRad="38100" dist="38100" dir="2700000" algn="tl">
                    <a:srgbClr val="1F497D"/>
                  </a:outerShdw>
                </a:effectLst>
                <a:cs typeface="Times New Roman" pitchFamily="18" charset="0"/>
              </a:rPr>
              <a:t>.</a:t>
            </a:r>
            <a:r>
              <a:rPr lang="es-ES" b="1" dirty="0">
                <a:effectLst>
                  <a:glow rad="101600">
                    <a:srgbClr val="C00000">
                      <a:alpha val="60000"/>
                    </a:srgbClr>
                  </a:glow>
                  <a:outerShdw blurRad="38100" dist="38100" dir="2700000" algn="tl">
                    <a:srgbClr val="1F497D"/>
                  </a:outerShdw>
                </a:effectLst>
                <a:cs typeface="Times New Roman" pitchFamily="18" charset="0"/>
              </a:rPr>
              <a:t> </a:t>
            </a:r>
            <a:r>
              <a:rPr lang="es-ES" b="1" dirty="0" err="1">
                <a:effectLst>
                  <a:glow rad="101600">
                    <a:srgbClr val="C00000">
                      <a:alpha val="60000"/>
                    </a:srgbClr>
                  </a:glow>
                  <a:outerShdw blurRad="38100" dist="38100" dir="2700000" algn="tl">
                    <a:srgbClr val="1F497D"/>
                  </a:outerShdw>
                </a:effectLst>
                <a:cs typeface="Times New Roman" pitchFamily="18" charset="0"/>
              </a:rPr>
              <a:t>Esquíos</a:t>
            </a:r>
            <a:r>
              <a:rPr lang="es-ES" b="1" dirty="0">
                <a:effectLst>
                  <a:glow rad="101600">
                    <a:srgbClr val="C00000">
                      <a:alpha val="60000"/>
                    </a:srgbClr>
                  </a:glow>
                  <a:outerShdw blurRad="38100" dist="38100" dir="2700000" algn="tl">
                    <a:srgbClr val="1F497D"/>
                  </a:outerShdw>
                </a:effectLst>
                <a:cs typeface="Times New Roman" pitchFamily="18" charset="0"/>
              </a:rPr>
              <a:t>, situada a 330 m. de altitud, conserva un </a:t>
            </a:r>
          </a:p>
          <a:p>
            <a:pPr eaLnBrk="0" hangingPunct="0"/>
            <a:r>
              <a:rPr lang="es-ES" b="1" dirty="0">
                <a:effectLst>
                  <a:glow rad="101600">
                    <a:srgbClr val="C00000">
                      <a:alpha val="60000"/>
                    </a:srgbClr>
                  </a:glow>
                  <a:outerShdw blurRad="38100" dist="38100" dir="2700000" algn="tl">
                    <a:srgbClr val="1F497D"/>
                  </a:outerShdw>
                </a:effectLst>
                <a:cs typeface="Times New Roman" pitchFamily="18" charset="0"/>
              </a:rPr>
              <a:t>hermoso </a:t>
            </a:r>
            <a:r>
              <a:rPr lang="es-ES" b="1" dirty="0" err="1">
                <a:effectLst>
                  <a:glow rad="101600">
                    <a:srgbClr val="C00000">
                      <a:alpha val="60000"/>
                    </a:srgbClr>
                  </a:glow>
                  <a:outerShdw blurRad="38100" dist="38100" dir="2700000" algn="tl">
                    <a:srgbClr val="1F497D"/>
                  </a:outerShdw>
                </a:effectLst>
                <a:cs typeface="Times New Roman" pitchFamily="18" charset="0"/>
              </a:rPr>
              <a:t>cabazo</a:t>
            </a:r>
            <a:r>
              <a:rPr lang="es-ES" b="1" dirty="0">
                <a:effectLst>
                  <a:glow rad="101600">
                    <a:srgbClr val="C00000">
                      <a:alpha val="60000"/>
                    </a:srgbClr>
                  </a:glow>
                  <a:outerShdw blurRad="38100" dist="38100" dir="2700000" algn="tl">
                    <a:srgbClr val="1F497D"/>
                  </a:outerShdw>
                </a:effectLst>
                <a:cs typeface="Times New Roman" pitchFamily="18" charset="0"/>
              </a:rPr>
              <a:t> de corredor calado. </a:t>
            </a:r>
          </a:p>
        </p:txBody>
      </p:sp>
    </p:spTree>
  </p:cSld>
  <p:clrMapOvr>
    <a:masterClrMapping/>
  </p:clrMapOvr>
  <mc:AlternateContent xmlns:mc="http://schemas.openxmlformats.org/markup-compatibility/2006" xmlns:p14="http://schemas.microsoft.com/office/powerpoint/2010/main">
    <mc:Choice Requires="p14">
      <p:transition spd="slow" p14:dur="2000" advTm="16000">
        <p14:switch dir="r"/>
      </p:transition>
    </mc:Choice>
    <mc:Fallback xmlns="">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6"/>
                                        </p:tgtEl>
                                        <p:attrNameLst>
                                          <p:attrName>ppt_w</p:attrName>
                                        </p:attrNameLst>
                                      </p:cBhvr>
                                      <p:tavLst>
                                        <p:tav tm="0">
                                          <p:val>
                                            <p:strVal val="ppt_w"/>
                                          </p:val>
                                        </p:tav>
                                        <p:tav tm="100000">
                                          <p:val>
                                            <p:strVal val="4/3*ppt_w"/>
                                          </p:val>
                                        </p:tav>
                                      </p:tavLst>
                                    </p:anim>
                                    <p:anim calcmode="lin" valueType="num">
                                      <p:cBhvr>
                                        <p:cTn id="7" dur="3000"/>
                                        <p:tgtEl>
                                          <p:spTgt spid="6"/>
                                        </p:tgtEl>
                                        <p:attrNameLst>
                                          <p:attrName>ppt_h</p:attrName>
                                        </p:attrNameLst>
                                      </p:cBhvr>
                                      <p:tavLst>
                                        <p:tav tm="0">
                                          <p:val>
                                            <p:strVal val="ppt_h"/>
                                          </p:val>
                                        </p:tav>
                                        <p:tav tm="100000">
                                          <p:val>
                                            <p:strVal val="4/3*ppt_h"/>
                                          </p:val>
                                        </p:tav>
                                      </p:tavLst>
                                    </p:anim>
                                    <p:set>
                                      <p:cBhvr>
                                        <p:cTn id="8" dur="1" fill="hold">
                                          <p:stCondLst>
                                            <p:cond delay="2999"/>
                                          </p:stCondLst>
                                        </p:cTn>
                                        <p:tgtEl>
                                          <p:spTgt spid="6"/>
                                        </p:tgtEl>
                                        <p:attrNameLst>
                                          <p:attrName>style.visibility</p:attrName>
                                        </p:attrNameLst>
                                      </p:cBhvr>
                                      <p:to>
                                        <p:strVal val="hidden"/>
                                      </p:to>
                                    </p:set>
                                  </p:childTnLst>
                                </p:cTn>
                              </p:par>
                              <p:par>
                                <p:cTn id="9" presetID="20" presetClass="exit" presetSubtype="0" fill="hold" nodeType="withEffect">
                                  <p:stCondLst>
                                    <p:cond delay="0"/>
                                  </p:stCondLst>
                                  <p:childTnLst>
                                    <p:animEffect transition="out" filter="wedge">
                                      <p:cBhvr>
                                        <p:cTn id="10" dur="3000"/>
                                        <p:tgtEl>
                                          <p:spTgt spid="6"/>
                                        </p:tgtEl>
                                      </p:cBhvr>
                                    </p:animEffect>
                                    <p:set>
                                      <p:cBhvr>
                                        <p:cTn id="11" dur="1" fill="hold">
                                          <p:stCondLst>
                                            <p:cond delay="2999"/>
                                          </p:stCondLst>
                                        </p:cTn>
                                        <p:tgtEl>
                                          <p:spTgt spid="6"/>
                                        </p:tgtEl>
                                        <p:attrNameLst>
                                          <p:attrName>style.visibility</p:attrName>
                                        </p:attrNameLst>
                                      </p:cBhvr>
                                      <p:to>
                                        <p:strVal val="hidden"/>
                                      </p:to>
                                    </p:set>
                                  </p:childTnLst>
                                </p:cTn>
                              </p:par>
                              <p:par>
                                <p:cTn id="12" presetID="17" presetClass="exit" presetSubtype="10" fill="hold" nodeType="withEffect">
                                  <p:stCondLst>
                                    <p:cond delay="0"/>
                                  </p:stCondLst>
                                  <p:childTnLst>
                                    <p:anim calcmode="lin" valueType="num">
                                      <p:cBhvr>
                                        <p:cTn id="13" dur="3000"/>
                                        <p:tgtEl>
                                          <p:spTgt spid="5"/>
                                        </p:tgtEl>
                                        <p:attrNameLst>
                                          <p:attrName>ppt_w</p:attrName>
                                        </p:attrNameLst>
                                      </p:cBhvr>
                                      <p:tavLst>
                                        <p:tav tm="0">
                                          <p:val>
                                            <p:strVal val="ppt_w"/>
                                          </p:val>
                                        </p:tav>
                                        <p:tav tm="100000">
                                          <p:val>
                                            <p:fltVal val="0"/>
                                          </p:val>
                                        </p:tav>
                                      </p:tavLst>
                                    </p:anim>
                                    <p:anim calcmode="lin" valueType="num">
                                      <p:cBhvr>
                                        <p:cTn id="14" dur="3000"/>
                                        <p:tgtEl>
                                          <p:spTgt spid="5"/>
                                        </p:tgtEl>
                                        <p:attrNameLst>
                                          <p:attrName>ppt_h</p:attrName>
                                        </p:attrNameLst>
                                      </p:cBhvr>
                                      <p:tavLst>
                                        <p:tav tm="0">
                                          <p:val>
                                            <p:strVal val="ppt_h"/>
                                          </p:val>
                                        </p:tav>
                                        <p:tav tm="100000">
                                          <p:val>
                                            <p:strVal val="ppt_h"/>
                                          </p:val>
                                        </p:tav>
                                      </p:tavLst>
                                    </p:anim>
                                    <p:set>
                                      <p:cBhvr>
                                        <p:cTn id="15" dur="1" fill="hold">
                                          <p:stCondLst>
                                            <p:cond delay="2999"/>
                                          </p:stCondLst>
                                        </p:cTn>
                                        <p:tgtEl>
                                          <p:spTgt spid="5"/>
                                        </p:tgtEl>
                                        <p:attrNameLst>
                                          <p:attrName>style.visibility</p:attrName>
                                        </p:attrNameLst>
                                      </p:cBhvr>
                                      <p:to>
                                        <p:strVal val="hidden"/>
                                      </p:to>
                                    </p:set>
                                  </p:childTnLst>
                                </p:cTn>
                              </p:par>
                              <p:par>
                                <p:cTn id="16" presetID="3" presetClass="exit" presetSubtype="5" fill="hold" nodeType="withEffect">
                                  <p:stCondLst>
                                    <p:cond delay="0"/>
                                  </p:stCondLst>
                                  <p:childTnLst>
                                    <p:animEffect transition="out" filter="blinds(vertical)">
                                      <p:cBhvr>
                                        <p:cTn id="17" dur="3000"/>
                                        <p:tgtEl>
                                          <p:spTgt spid="5"/>
                                        </p:tgtEl>
                                      </p:cBhvr>
                                    </p:animEffect>
                                    <p:set>
                                      <p:cBhvr>
                                        <p:cTn id="18" dur="1" fill="hold">
                                          <p:stCondLst>
                                            <p:cond delay="2999"/>
                                          </p:stCondLst>
                                        </p:cTn>
                                        <p:tgtEl>
                                          <p:spTgt spid="5"/>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strVal val="4/3*#ppt_w"/>
                                          </p:val>
                                        </p:tav>
                                        <p:tav tm="100000">
                                          <p:val>
                                            <p:strVal val="#ppt_w"/>
                                          </p:val>
                                        </p:tav>
                                      </p:tavLst>
                                    </p:anim>
                                    <p:anim calcmode="lin" valueType="num">
                                      <p:cBhvr>
                                        <p:cTn id="22" dur="3000" fill="hold"/>
                                        <p:tgtEl>
                                          <p:spTgt spid="4"/>
                                        </p:tgtEl>
                                        <p:attrNameLst>
                                          <p:attrName>ppt_h</p:attrName>
                                        </p:attrNameLst>
                                      </p:cBhvr>
                                      <p:tavLst>
                                        <p:tav tm="0">
                                          <p:val>
                                            <p:strVal val="4/3*#ppt_h"/>
                                          </p:val>
                                        </p:tav>
                                        <p:tav tm="100000">
                                          <p:val>
                                            <p:strVal val="#ppt_h"/>
                                          </p:val>
                                        </p:tav>
                                      </p:tavLst>
                                    </p:anim>
                                  </p:childTnLst>
                                </p:cTn>
                              </p:par>
                            </p:childTnLst>
                          </p:cTn>
                        </p:par>
                        <p:par>
                          <p:cTn id="23" fill="hold">
                            <p:stCondLst>
                              <p:cond delay="3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59398"/>
                                        </p:tgtEl>
                                        <p:attrNameLst>
                                          <p:attrName>style.visibility</p:attrName>
                                        </p:attrNameLst>
                                      </p:cBhvr>
                                      <p:to>
                                        <p:strVal val="visible"/>
                                      </p:to>
                                    </p:set>
                                    <p:animEffect transition="in" filter="fade">
                                      <p:cBhvr>
                                        <p:cTn id="26" dur="1000"/>
                                        <p:tgtEl>
                                          <p:spTgt spid="59398"/>
                                        </p:tgtEl>
                                      </p:cBhvr>
                                    </p:animEffect>
                                    <p:anim calcmode="lin" valueType="num">
                                      <p:cBhvr>
                                        <p:cTn id="27" dur="1000" fill="hold"/>
                                        <p:tgtEl>
                                          <p:spTgt spid="59398"/>
                                        </p:tgtEl>
                                        <p:attrNameLst>
                                          <p:attrName>ppt_x</p:attrName>
                                        </p:attrNameLst>
                                      </p:cBhvr>
                                      <p:tavLst>
                                        <p:tav tm="0">
                                          <p:val>
                                            <p:strVal val="#ppt_x-.1"/>
                                          </p:val>
                                        </p:tav>
                                        <p:tav tm="100000">
                                          <p:val>
                                            <p:strVal val="#ppt_x"/>
                                          </p:val>
                                        </p:tav>
                                      </p:tavLst>
                                    </p:anim>
                                    <p:anim calcmode="lin" valueType="num">
                                      <p:cBhvr>
                                        <p:cTn id="28" dur="1000" fill="hold"/>
                                        <p:tgtEl>
                                          <p:spTgt spid="5939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398"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C:\Documents and Settings\Ana María\Escritorio\151865.jpg"/>
          <p:cNvPicPr>
            <a:picLocks noChangeAspect="1" noChangeArrowheads="1"/>
          </p:cNvPicPr>
          <p:nvPr/>
        </p:nvPicPr>
        <p:blipFill>
          <a:blip r:embed="rId2"/>
          <a:srcRect r="50000" b="50000"/>
          <a:stretch>
            <a:fillRect/>
          </a:stretch>
        </p:blipFill>
        <p:spPr bwMode="auto">
          <a:xfrm>
            <a:off x="0" y="0"/>
            <a:ext cx="4572000" cy="2571750"/>
          </a:xfrm>
          <a:prstGeom prst="rect">
            <a:avLst/>
          </a:prstGeom>
          <a:noFill/>
          <a:ln w="9525">
            <a:noFill/>
            <a:miter lim="800000"/>
            <a:headEnd/>
            <a:tailEnd/>
          </a:ln>
        </p:spPr>
      </p:pic>
      <p:pic>
        <p:nvPicPr>
          <p:cNvPr id="7" name="Picture 2" descr="C:\Documents and Settings\Ana María\Escritorio\151865.jpg"/>
          <p:cNvPicPr>
            <a:picLocks noChangeAspect="1" noChangeArrowheads="1"/>
          </p:cNvPicPr>
          <p:nvPr/>
        </p:nvPicPr>
        <p:blipFill>
          <a:blip r:embed="rId2"/>
          <a:srcRect l="50000" b="50000"/>
          <a:stretch>
            <a:fillRect/>
          </a:stretch>
        </p:blipFill>
        <p:spPr bwMode="auto">
          <a:xfrm>
            <a:off x="4572000" y="0"/>
            <a:ext cx="4572000" cy="2571750"/>
          </a:xfrm>
          <a:prstGeom prst="rect">
            <a:avLst/>
          </a:prstGeom>
          <a:noFill/>
          <a:ln w="9525">
            <a:noFill/>
            <a:miter lim="800000"/>
            <a:headEnd/>
            <a:tailEnd/>
          </a:ln>
        </p:spPr>
      </p:pic>
      <p:pic>
        <p:nvPicPr>
          <p:cNvPr id="8" name="Picture 2" descr="C:\Documents and Settings\Ana María\Escritorio\151865.jpg"/>
          <p:cNvPicPr>
            <a:picLocks noChangeAspect="1" noChangeArrowheads="1"/>
          </p:cNvPicPr>
          <p:nvPr/>
        </p:nvPicPr>
        <p:blipFill>
          <a:blip r:embed="rId2"/>
          <a:srcRect t="50000" r="50000"/>
          <a:stretch>
            <a:fillRect/>
          </a:stretch>
        </p:blipFill>
        <p:spPr bwMode="auto">
          <a:xfrm>
            <a:off x="0" y="2571750"/>
            <a:ext cx="4572000" cy="2571750"/>
          </a:xfrm>
          <a:prstGeom prst="rect">
            <a:avLst/>
          </a:prstGeom>
          <a:noFill/>
          <a:ln w="9525">
            <a:noFill/>
            <a:miter lim="800000"/>
            <a:headEnd/>
            <a:tailEnd/>
          </a:ln>
        </p:spPr>
      </p:pic>
      <p:pic>
        <p:nvPicPr>
          <p:cNvPr id="9" name="Picture 2" descr="C:\Documents and Settings\Ana María\Escritorio\151865.jpg"/>
          <p:cNvPicPr>
            <a:picLocks noChangeAspect="1" noChangeArrowheads="1"/>
          </p:cNvPicPr>
          <p:nvPr/>
        </p:nvPicPr>
        <p:blipFill>
          <a:blip r:embed="rId2"/>
          <a:srcRect l="50000" t="50000"/>
          <a:stretch>
            <a:fillRect/>
          </a:stretch>
        </p:blipFill>
        <p:spPr bwMode="auto">
          <a:xfrm>
            <a:off x="4572000" y="2571750"/>
            <a:ext cx="4572000" cy="2571750"/>
          </a:xfrm>
          <a:prstGeom prst="rect">
            <a:avLst/>
          </a:prstGeom>
          <a:noFill/>
          <a:ln w="9525">
            <a:noFill/>
            <a:miter lim="800000"/>
            <a:headEnd/>
            <a:tailEnd/>
          </a:ln>
        </p:spPr>
      </p:pic>
      <p:sp>
        <p:nvSpPr>
          <p:cNvPr id="72711" name="Rectangle 7"/>
          <p:cNvSpPr>
            <a:spLocks noChangeArrowheads="1"/>
          </p:cNvSpPr>
          <p:nvPr/>
        </p:nvSpPr>
        <p:spPr bwMode="auto">
          <a:xfrm>
            <a:off x="119063" y="4516438"/>
            <a:ext cx="9024937" cy="461962"/>
          </a:xfrm>
          <a:prstGeom prst="rect">
            <a:avLst/>
          </a:prstGeom>
          <a:noFill/>
          <a:ln w="9525">
            <a:noFill/>
            <a:miter lim="800000"/>
            <a:headEnd/>
            <a:tailEnd/>
          </a:ln>
          <a:effectLst/>
        </p:spPr>
        <p:txBody>
          <a:bodyPr wrap="none" anchor="ctr">
            <a:spAutoFit/>
          </a:bodyPr>
          <a:lstStyle/>
          <a:p>
            <a:pPr eaLnBrk="0" hangingPunct="0">
              <a:defRPr/>
            </a:pPr>
            <a:r>
              <a:rPr lang="es-ES" sz="2400" b="1" dirty="0">
                <a:effectLst>
                  <a:glow rad="101600">
                    <a:schemeClr val="accent2">
                      <a:satMod val="175000"/>
                      <a:alpha val="40000"/>
                    </a:schemeClr>
                  </a:glow>
                  <a:outerShdw blurRad="38100" dist="38100" dir="2700000" algn="tl">
                    <a:srgbClr val="000000">
                      <a:alpha val="43137"/>
                    </a:srgbClr>
                  </a:outerShdw>
                </a:effectLst>
                <a:latin typeface="Arial" pitchFamily="34" charset="0"/>
                <a:ea typeface="Times New Roman" pitchFamily="18" charset="0"/>
                <a:cs typeface="Arial" pitchFamily="34" charset="0"/>
              </a:rPr>
              <a:t>Fresnedo.</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ea typeface="Times New Roman" pitchFamily="18" charset="0"/>
                <a:cs typeface="Arial" pitchFamily="34" charset="0"/>
              </a:rPr>
              <a:t> Llegamos de nuevo a la zona horadada en la roca (Peña Vigueras).</a:t>
            </a:r>
          </a:p>
        </p:txBody>
      </p:sp>
    </p:spTree>
  </p:cSld>
  <p:clrMapOvr>
    <a:masterClrMapping/>
  </p:clrMapOvr>
  <mc:AlternateContent xmlns:mc="http://schemas.openxmlformats.org/markup-compatibility/2006" xmlns:p14="http://schemas.microsoft.com/office/powerpoint/2010/main">
    <mc:Choice Requires="p14">
      <p:transition spd="slow" p14:dur="2000" advTm="14000">
        <p14:switch dir="l"/>
      </p:transition>
    </mc:Choice>
    <mc:Fallback xmlns="">
      <p:transition spd="slow" advTm="1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4)">
                                      <p:cBhvr>
                                        <p:cTn id="7" dur="3000"/>
                                        <p:tgtEl>
                                          <p:spTgt spid="6"/>
                                        </p:tgtEl>
                                      </p:cBhvr>
                                    </p:animEffect>
                                  </p:childTnLst>
                                </p:cTn>
                              </p:par>
                              <p:par>
                                <p:cTn id="8" presetID="21" presetClass="entr" presetSubtype="4"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wheel(4)">
                                      <p:cBhvr>
                                        <p:cTn id="10" dur="3000"/>
                                        <p:tgtEl>
                                          <p:spTgt spid="7"/>
                                        </p:tgtEl>
                                      </p:cBhvr>
                                    </p:animEffect>
                                  </p:childTnLst>
                                </p:cTn>
                              </p:par>
                              <p:par>
                                <p:cTn id="11" presetID="21" presetClass="entr" presetSubtype="4" fill="hold"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wheel(4)">
                                      <p:cBhvr>
                                        <p:cTn id="13" dur="3000"/>
                                        <p:tgtEl>
                                          <p:spTgt spid="9"/>
                                        </p:tgtEl>
                                      </p:cBhvr>
                                    </p:animEffect>
                                  </p:childTnLst>
                                </p:cTn>
                              </p:par>
                              <p:par>
                                <p:cTn id="14" presetID="21" presetClass="entr" presetSubtype="4"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wheel(4)">
                                      <p:cBhvr>
                                        <p:cTn id="16" dur="3000"/>
                                        <p:tgtEl>
                                          <p:spTgt spid="8"/>
                                        </p:tgtEl>
                                      </p:cBhvr>
                                    </p:animEffect>
                                  </p:childTnLst>
                                </p:cTn>
                              </p:par>
                            </p:childTnLst>
                          </p:cTn>
                        </p:par>
                        <p:par>
                          <p:cTn id="17" fill="hold">
                            <p:stCondLst>
                              <p:cond delay="30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72711"/>
                                        </p:tgtEl>
                                        <p:attrNameLst>
                                          <p:attrName>style.visibility</p:attrName>
                                        </p:attrNameLst>
                                      </p:cBhvr>
                                      <p:to>
                                        <p:strVal val="visible"/>
                                      </p:to>
                                    </p:set>
                                    <p:animEffect transition="in" filter="fade">
                                      <p:cBhvr>
                                        <p:cTn id="20" dur="1000"/>
                                        <p:tgtEl>
                                          <p:spTgt spid="72711"/>
                                        </p:tgtEl>
                                      </p:cBhvr>
                                    </p:animEffect>
                                    <p:anim calcmode="lin" valueType="num">
                                      <p:cBhvr>
                                        <p:cTn id="21" dur="1000" fill="hold"/>
                                        <p:tgtEl>
                                          <p:spTgt spid="72711"/>
                                        </p:tgtEl>
                                        <p:attrNameLst>
                                          <p:attrName>ppt_x</p:attrName>
                                        </p:attrNameLst>
                                      </p:cBhvr>
                                      <p:tavLst>
                                        <p:tav tm="0">
                                          <p:val>
                                            <p:strVal val="#ppt_x-.1"/>
                                          </p:val>
                                        </p:tav>
                                        <p:tav tm="100000">
                                          <p:val>
                                            <p:strVal val="#ppt_x"/>
                                          </p:val>
                                        </p:tav>
                                      </p:tavLst>
                                    </p:anim>
                                    <p:anim calcmode="lin" valueType="num">
                                      <p:cBhvr>
                                        <p:cTn id="22" dur="1000" fill="hold"/>
                                        <p:tgtEl>
                                          <p:spTgt spid="727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2711"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5912660.jpg"/>
          <p:cNvPicPr>
            <a:picLocks noChangeAspect="1"/>
          </p:cNvPicPr>
          <p:nvPr/>
        </p:nvPicPr>
        <p:blipFill>
          <a:blip r:embed="rId2"/>
          <a:srcRect/>
          <a:stretch>
            <a:fillRect/>
          </a:stretch>
        </p:blipFill>
        <p:spPr bwMode="auto">
          <a:xfrm>
            <a:off x="0" y="0"/>
            <a:ext cx="9144000" cy="5143500"/>
          </a:xfrm>
          <a:prstGeom prst="rect">
            <a:avLst/>
          </a:prstGeom>
          <a:noFill/>
          <a:ln w="9525">
            <a:noFill/>
            <a:miter lim="800000"/>
            <a:headEnd/>
            <a:tailEnd/>
          </a:ln>
        </p:spPr>
      </p:pic>
      <p:pic>
        <p:nvPicPr>
          <p:cNvPr id="5" name="4 Imagen" descr="15912660.jpg"/>
          <p:cNvPicPr>
            <a:picLocks noChangeAspect="1"/>
          </p:cNvPicPr>
          <p:nvPr/>
        </p:nvPicPr>
        <p:blipFill>
          <a:blip r:embed="rId2"/>
          <a:srcRect/>
          <a:stretch>
            <a:fillRect/>
          </a:stretch>
        </p:blipFill>
        <p:spPr bwMode="auto">
          <a:xfrm>
            <a:off x="0" y="0"/>
            <a:ext cx="9144000" cy="5143500"/>
          </a:xfrm>
          <a:prstGeom prst="rect">
            <a:avLst/>
          </a:prstGeom>
          <a:noFill/>
          <a:ln w="9525">
            <a:noFill/>
            <a:miter lim="800000"/>
            <a:headEnd/>
            <a:tailEnd/>
          </a:ln>
        </p:spPr>
      </p:pic>
      <p:pic>
        <p:nvPicPr>
          <p:cNvPr id="6" name="5 Imagen" descr="15912660.jpg"/>
          <p:cNvPicPr>
            <a:picLocks noChangeAspect="1"/>
          </p:cNvPicPr>
          <p:nvPr/>
        </p:nvPicPr>
        <p:blipFill>
          <a:blip r:embed="rId2"/>
          <a:srcRect/>
          <a:stretch>
            <a:fillRect/>
          </a:stretch>
        </p:blipFill>
        <p:spPr bwMode="auto">
          <a:xfrm>
            <a:off x="0" y="0"/>
            <a:ext cx="9144000" cy="5143500"/>
          </a:xfrm>
          <a:prstGeom prst="rect">
            <a:avLst/>
          </a:prstGeom>
          <a:noFill/>
          <a:ln w="9525">
            <a:noFill/>
            <a:miter lim="800000"/>
            <a:headEnd/>
            <a:tailEnd/>
          </a:ln>
        </p:spPr>
      </p:pic>
      <p:sp>
        <p:nvSpPr>
          <p:cNvPr id="53254" name="Rectangle 6"/>
          <p:cNvSpPr>
            <a:spLocks noChangeArrowheads="1"/>
          </p:cNvSpPr>
          <p:nvPr/>
        </p:nvSpPr>
        <p:spPr bwMode="auto">
          <a:xfrm>
            <a:off x="539750" y="4587875"/>
            <a:ext cx="7494588" cy="369888"/>
          </a:xfrm>
          <a:prstGeom prst="rect">
            <a:avLst/>
          </a:prstGeom>
          <a:noFill/>
          <a:ln w="9525">
            <a:noFill/>
            <a:miter lim="800000"/>
            <a:headEnd/>
            <a:tailEnd/>
          </a:ln>
          <a:effectLst/>
        </p:spPr>
        <p:txBody>
          <a:bodyPr wrap="none" anchor="ctr">
            <a:spAutoFit/>
          </a:bodyPr>
          <a:lstStyle/>
          <a:p>
            <a:pPr eaLnBrk="0" hangingPunct="0">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ea typeface="Times New Roman" pitchFamily="18" charset="0"/>
                <a:cs typeface="Arial" pitchFamily="34" charset="0"/>
              </a:rPr>
              <a:t>Estamos en el entorno del Parque Natural de las </a:t>
            </a:r>
            <a:r>
              <a:rPr lang="es-ES" b="1" dirty="0" err="1">
                <a:effectLst>
                  <a:glow rad="101600">
                    <a:schemeClr val="accent2">
                      <a:satMod val="175000"/>
                      <a:alpha val="40000"/>
                    </a:schemeClr>
                  </a:glow>
                  <a:outerShdw blurRad="38100" dist="38100" dir="2700000" algn="tl">
                    <a:srgbClr val="000000">
                      <a:alpha val="43137"/>
                    </a:srgbClr>
                  </a:outerShdw>
                </a:effectLst>
                <a:latin typeface="Arial" pitchFamily="34" charset="0"/>
                <a:ea typeface="Times New Roman" pitchFamily="18" charset="0"/>
                <a:cs typeface="Arial" pitchFamily="34" charset="0"/>
              </a:rPr>
              <a:t>Ubiñas</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ea typeface="Times New Roman" pitchFamily="18" charset="0"/>
                <a:cs typeface="Arial" pitchFamily="34" charset="0"/>
              </a:rPr>
              <a:t> - La Mesa.</a:t>
            </a:r>
          </a:p>
        </p:txBody>
      </p:sp>
    </p:spTree>
  </p:cSld>
  <p:clrMapOvr>
    <a:masterClrMapping/>
  </p:clrMapOvr>
  <mc:AlternateContent xmlns:mc="http://schemas.openxmlformats.org/markup-compatibility/2006" xmlns:p14="http://schemas.microsoft.com/office/powerpoint/2010/main">
    <mc:Choice Requires="p14">
      <p:transition spd="slow" p14:dur="2000" advTm="13000">
        <p14:shred/>
      </p:transition>
    </mc:Choice>
    <mc:Fallback xmlns="">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6"/>
                                        </p:tgtEl>
                                        <p:attrNameLst>
                                          <p:attrName>ppt_w</p:attrName>
                                        </p:attrNameLst>
                                      </p:cBhvr>
                                      <p:tavLst>
                                        <p:tav tm="0">
                                          <p:val>
                                            <p:strVal val="ppt_w"/>
                                          </p:val>
                                        </p:tav>
                                        <p:tav tm="100000">
                                          <p:val>
                                            <p:strVal val="4/3*ppt_w"/>
                                          </p:val>
                                        </p:tav>
                                      </p:tavLst>
                                    </p:anim>
                                    <p:anim calcmode="lin" valueType="num">
                                      <p:cBhvr>
                                        <p:cTn id="7" dur="3000"/>
                                        <p:tgtEl>
                                          <p:spTgt spid="6"/>
                                        </p:tgtEl>
                                        <p:attrNameLst>
                                          <p:attrName>ppt_h</p:attrName>
                                        </p:attrNameLst>
                                      </p:cBhvr>
                                      <p:tavLst>
                                        <p:tav tm="0">
                                          <p:val>
                                            <p:strVal val="ppt_h"/>
                                          </p:val>
                                        </p:tav>
                                        <p:tav tm="100000">
                                          <p:val>
                                            <p:strVal val="4/3*ppt_h"/>
                                          </p:val>
                                        </p:tav>
                                      </p:tavLst>
                                    </p:anim>
                                    <p:set>
                                      <p:cBhvr>
                                        <p:cTn id="8" dur="1" fill="hold">
                                          <p:stCondLst>
                                            <p:cond delay="2999"/>
                                          </p:stCondLst>
                                        </p:cTn>
                                        <p:tgtEl>
                                          <p:spTgt spid="6"/>
                                        </p:tgtEl>
                                        <p:attrNameLst>
                                          <p:attrName>style.visibility</p:attrName>
                                        </p:attrNameLst>
                                      </p:cBhvr>
                                      <p:to>
                                        <p:strVal val="hidden"/>
                                      </p:to>
                                    </p:set>
                                  </p:childTnLst>
                                </p:cTn>
                              </p:par>
                              <p:par>
                                <p:cTn id="9" presetID="6" presetClass="exit" presetSubtype="32" fill="hold" nodeType="withEffect">
                                  <p:stCondLst>
                                    <p:cond delay="0"/>
                                  </p:stCondLst>
                                  <p:childTnLst>
                                    <p:animEffect transition="out" filter="circle(out)">
                                      <p:cBhvr>
                                        <p:cTn id="10" dur="3000"/>
                                        <p:tgtEl>
                                          <p:spTgt spid="6"/>
                                        </p:tgtEl>
                                      </p:cBhvr>
                                    </p:animEffect>
                                    <p:set>
                                      <p:cBhvr>
                                        <p:cTn id="11" dur="1" fill="hold">
                                          <p:stCondLst>
                                            <p:cond delay="2999"/>
                                          </p:stCondLst>
                                        </p:cTn>
                                        <p:tgtEl>
                                          <p:spTgt spid="6"/>
                                        </p:tgtEl>
                                        <p:attrNameLst>
                                          <p:attrName>style.visibility</p:attrName>
                                        </p:attrNameLst>
                                      </p:cBhvr>
                                      <p:to>
                                        <p:strVal val="hidden"/>
                                      </p:to>
                                    </p:set>
                                  </p:childTnLst>
                                </p:cTn>
                              </p:par>
                              <p:par>
                                <p:cTn id="12" presetID="17" presetClass="exit" presetSubtype="10" fill="hold" nodeType="withEffect">
                                  <p:stCondLst>
                                    <p:cond delay="0"/>
                                  </p:stCondLst>
                                  <p:childTnLst>
                                    <p:anim calcmode="lin" valueType="num">
                                      <p:cBhvr>
                                        <p:cTn id="13" dur="3000"/>
                                        <p:tgtEl>
                                          <p:spTgt spid="5"/>
                                        </p:tgtEl>
                                        <p:attrNameLst>
                                          <p:attrName>ppt_w</p:attrName>
                                        </p:attrNameLst>
                                      </p:cBhvr>
                                      <p:tavLst>
                                        <p:tav tm="0">
                                          <p:val>
                                            <p:strVal val="ppt_w"/>
                                          </p:val>
                                        </p:tav>
                                        <p:tav tm="100000">
                                          <p:val>
                                            <p:fltVal val="0"/>
                                          </p:val>
                                        </p:tav>
                                      </p:tavLst>
                                    </p:anim>
                                    <p:anim calcmode="lin" valueType="num">
                                      <p:cBhvr>
                                        <p:cTn id="14" dur="3000"/>
                                        <p:tgtEl>
                                          <p:spTgt spid="5"/>
                                        </p:tgtEl>
                                        <p:attrNameLst>
                                          <p:attrName>ppt_h</p:attrName>
                                        </p:attrNameLst>
                                      </p:cBhvr>
                                      <p:tavLst>
                                        <p:tav tm="0">
                                          <p:val>
                                            <p:strVal val="ppt_h"/>
                                          </p:val>
                                        </p:tav>
                                        <p:tav tm="100000">
                                          <p:val>
                                            <p:strVal val="ppt_h"/>
                                          </p:val>
                                        </p:tav>
                                      </p:tavLst>
                                    </p:anim>
                                    <p:set>
                                      <p:cBhvr>
                                        <p:cTn id="15" dur="1" fill="hold">
                                          <p:stCondLst>
                                            <p:cond delay="2999"/>
                                          </p:stCondLst>
                                        </p:cTn>
                                        <p:tgtEl>
                                          <p:spTgt spid="5"/>
                                        </p:tgtEl>
                                        <p:attrNameLst>
                                          <p:attrName>style.visibility</p:attrName>
                                        </p:attrNameLst>
                                      </p:cBhvr>
                                      <p:to>
                                        <p:strVal val="hidden"/>
                                      </p:to>
                                    </p:set>
                                  </p:childTnLst>
                                </p:cTn>
                              </p:par>
                              <p:par>
                                <p:cTn id="16" presetID="3" presetClass="exit" presetSubtype="5" fill="hold" nodeType="withEffect">
                                  <p:stCondLst>
                                    <p:cond delay="0"/>
                                  </p:stCondLst>
                                  <p:childTnLst>
                                    <p:animEffect transition="out" filter="blinds(vertical)">
                                      <p:cBhvr>
                                        <p:cTn id="17" dur="3000"/>
                                        <p:tgtEl>
                                          <p:spTgt spid="5"/>
                                        </p:tgtEl>
                                      </p:cBhvr>
                                    </p:animEffect>
                                    <p:set>
                                      <p:cBhvr>
                                        <p:cTn id="18" dur="1" fill="hold">
                                          <p:stCondLst>
                                            <p:cond delay="2999"/>
                                          </p:stCondLst>
                                        </p:cTn>
                                        <p:tgtEl>
                                          <p:spTgt spid="5"/>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strVal val="4/3*#ppt_w"/>
                                          </p:val>
                                        </p:tav>
                                        <p:tav tm="100000">
                                          <p:val>
                                            <p:strVal val="#ppt_w"/>
                                          </p:val>
                                        </p:tav>
                                      </p:tavLst>
                                    </p:anim>
                                    <p:anim calcmode="lin" valueType="num">
                                      <p:cBhvr>
                                        <p:cTn id="22" dur="3000" fill="hold"/>
                                        <p:tgtEl>
                                          <p:spTgt spid="4"/>
                                        </p:tgtEl>
                                        <p:attrNameLst>
                                          <p:attrName>ppt_h</p:attrName>
                                        </p:attrNameLst>
                                      </p:cBhvr>
                                      <p:tavLst>
                                        <p:tav tm="0">
                                          <p:val>
                                            <p:strVal val="4/3*#ppt_h"/>
                                          </p:val>
                                        </p:tav>
                                        <p:tav tm="100000">
                                          <p:val>
                                            <p:strVal val="#ppt_h"/>
                                          </p:val>
                                        </p:tav>
                                      </p:tavLst>
                                    </p:anim>
                                  </p:childTnLst>
                                </p:cTn>
                              </p:par>
                              <p:par>
                                <p:cTn id="23" presetID="8" presetClass="entr" presetSubtype="16"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diamond(in)">
                                      <p:cBhvr>
                                        <p:cTn id="25" dur="3000"/>
                                        <p:tgtEl>
                                          <p:spTgt spid="4"/>
                                        </p:tgtEl>
                                      </p:cBhvr>
                                    </p:animEffect>
                                  </p:childTnLst>
                                </p:cTn>
                              </p:par>
                            </p:childTnLst>
                          </p:cTn>
                        </p:par>
                        <p:par>
                          <p:cTn id="26" fill="hold">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53254"/>
                                        </p:tgtEl>
                                        <p:attrNameLst>
                                          <p:attrName>style.visibility</p:attrName>
                                        </p:attrNameLst>
                                      </p:cBhvr>
                                      <p:to>
                                        <p:strVal val="visible"/>
                                      </p:to>
                                    </p:set>
                                    <p:animEffect transition="in" filter="fade">
                                      <p:cBhvr>
                                        <p:cTn id="29" dur="1000"/>
                                        <p:tgtEl>
                                          <p:spTgt spid="53254"/>
                                        </p:tgtEl>
                                      </p:cBhvr>
                                    </p:animEffect>
                                    <p:anim calcmode="lin" valueType="num">
                                      <p:cBhvr>
                                        <p:cTn id="30" dur="1000" fill="hold"/>
                                        <p:tgtEl>
                                          <p:spTgt spid="53254"/>
                                        </p:tgtEl>
                                        <p:attrNameLst>
                                          <p:attrName>ppt_x</p:attrName>
                                        </p:attrNameLst>
                                      </p:cBhvr>
                                      <p:tavLst>
                                        <p:tav tm="0">
                                          <p:val>
                                            <p:strVal val="#ppt_x-.1"/>
                                          </p:val>
                                        </p:tav>
                                        <p:tav tm="100000">
                                          <p:val>
                                            <p:strVal val="#ppt_x"/>
                                          </p:val>
                                        </p:tav>
                                      </p:tavLst>
                                    </p:anim>
                                    <p:anim calcmode="lin" valueType="num">
                                      <p:cBhvr>
                                        <p:cTn id="31" dur="1000" fill="hold"/>
                                        <p:tgtEl>
                                          <p:spTgt spid="5325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254"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look.com.ua-63163.jpg"/>
          <p:cNvPicPr>
            <a:picLocks noChangeAspect="1"/>
          </p:cNvPicPr>
          <p:nvPr/>
        </p:nvPicPr>
        <p:blipFill>
          <a:blip r:embed="rId2"/>
          <a:srcRect/>
          <a:stretch>
            <a:fillRect/>
          </a:stretch>
        </p:blipFill>
        <p:spPr bwMode="auto">
          <a:xfrm>
            <a:off x="0" y="7938"/>
            <a:ext cx="9144000" cy="5135562"/>
          </a:xfrm>
          <a:prstGeom prst="rect">
            <a:avLst/>
          </a:prstGeom>
          <a:noFill/>
          <a:ln w="9525">
            <a:noFill/>
            <a:miter lim="800000"/>
            <a:headEnd/>
            <a:tailEnd/>
          </a:ln>
        </p:spPr>
      </p:pic>
      <p:pic>
        <p:nvPicPr>
          <p:cNvPr id="6" name="5 Imagen" descr="look.com.ua-63163.jpg"/>
          <p:cNvPicPr>
            <a:picLocks noChangeAspect="1"/>
          </p:cNvPicPr>
          <p:nvPr/>
        </p:nvPicPr>
        <p:blipFill>
          <a:blip r:embed="rId2"/>
          <a:srcRect/>
          <a:stretch>
            <a:fillRect/>
          </a:stretch>
        </p:blipFill>
        <p:spPr bwMode="auto">
          <a:xfrm>
            <a:off x="0" y="0"/>
            <a:ext cx="9144000" cy="5143500"/>
          </a:xfrm>
          <a:prstGeom prst="rect">
            <a:avLst/>
          </a:prstGeom>
          <a:noFill/>
          <a:ln w="9525">
            <a:noFill/>
            <a:miter lim="800000"/>
            <a:headEnd/>
            <a:tailEnd/>
          </a:ln>
        </p:spPr>
      </p:pic>
      <p:sp>
        <p:nvSpPr>
          <p:cNvPr id="5" name="4 CuadroTexto"/>
          <p:cNvSpPr txBox="1"/>
          <p:nvPr/>
        </p:nvSpPr>
        <p:spPr>
          <a:xfrm>
            <a:off x="684213" y="4011613"/>
            <a:ext cx="7921625" cy="1016000"/>
          </a:xfrm>
          <a:prstGeom prst="rect">
            <a:avLst/>
          </a:prstGeom>
          <a:noFill/>
        </p:spPr>
        <p:txBody>
          <a:bodyPr>
            <a:spAutoFit/>
          </a:bodyPr>
          <a:lstStyle/>
          <a:p>
            <a:pPr>
              <a:defRPr/>
            </a:pPr>
            <a:r>
              <a:rPr lang="es-ES" sz="2400" b="1" dirty="0">
                <a:effectLst>
                  <a:glow rad="101600">
                    <a:schemeClr val="accent2">
                      <a:satMod val="175000"/>
                      <a:alpha val="40000"/>
                    </a:schemeClr>
                  </a:glow>
                  <a:outerShdw blurRad="38100" dist="38100" dir="2700000" algn="tl">
                    <a:srgbClr val="000000">
                      <a:alpha val="43137"/>
                    </a:srgbClr>
                  </a:outerShdw>
                </a:effectLst>
              </a:rPr>
              <a:t>Playa de </a:t>
            </a:r>
            <a:r>
              <a:rPr lang="es-ES" sz="2400" b="1" dirty="0" err="1">
                <a:effectLst>
                  <a:glow rad="101600">
                    <a:schemeClr val="accent2">
                      <a:satMod val="175000"/>
                      <a:alpha val="40000"/>
                    </a:schemeClr>
                  </a:glow>
                  <a:outerShdw blurRad="38100" dist="38100" dir="2700000" algn="tl">
                    <a:srgbClr val="000000">
                      <a:alpha val="43137"/>
                    </a:srgbClr>
                  </a:outerShdw>
                </a:effectLst>
              </a:rPr>
              <a:t>Poo</a:t>
            </a:r>
            <a:r>
              <a:rPr lang="es-ES" sz="2400" b="1" dirty="0">
                <a:effectLst>
                  <a:glow rad="101600">
                    <a:schemeClr val="accent2">
                      <a:satMod val="175000"/>
                      <a:alpha val="40000"/>
                    </a:schemeClr>
                  </a:glow>
                  <a:outerShdw blurRad="38100" dist="38100" dir="2700000" algn="tl">
                    <a:srgbClr val="000000">
                      <a:alpha val="43137"/>
                    </a:srgbClr>
                  </a:outerShdw>
                </a:effectLst>
              </a:rPr>
              <a:t>, </a:t>
            </a:r>
            <a:r>
              <a:rPr lang="es-ES" sz="2400" b="1" dirty="0" err="1">
                <a:effectLst>
                  <a:glow rad="101600">
                    <a:schemeClr val="accent2">
                      <a:satMod val="175000"/>
                      <a:alpha val="40000"/>
                    </a:schemeClr>
                  </a:glow>
                  <a:outerShdw blurRad="38100" dist="38100" dir="2700000" algn="tl">
                    <a:srgbClr val="000000">
                      <a:alpha val="43137"/>
                    </a:srgbClr>
                  </a:outerShdw>
                </a:effectLst>
              </a:rPr>
              <a:t>Llanes</a:t>
            </a:r>
            <a:r>
              <a:rPr lang="es-ES" sz="2400" b="1" dirty="0">
                <a:effectLst>
                  <a:glow rad="101600">
                    <a:schemeClr val="accent2">
                      <a:satMod val="175000"/>
                      <a:alpha val="40000"/>
                    </a:schemeClr>
                  </a:glow>
                  <a:outerShdw blurRad="38100" dist="38100" dir="2700000" algn="tl">
                    <a:srgbClr val="000000">
                      <a:alpha val="43137"/>
                    </a:srgbClr>
                  </a:outerShdw>
                </a:effectLst>
              </a:rPr>
              <a:t>.</a:t>
            </a:r>
            <a:r>
              <a:rPr lang="es-ES" b="1" dirty="0">
                <a:effectLst>
                  <a:glow rad="101600">
                    <a:schemeClr val="accent2">
                      <a:satMod val="175000"/>
                      <a:alpha val="40000"/>
                    </a:schemeClr>
                  </a:glow>
                  <a:outerShdw blurRad="38100" dist="38100" dir="2700000" algn="tl">
                    <a:srgbClr val="000000">
                      <a:alpha val="43137"/>
                    </a:srgbClr>
                  </a:outerShdw>
                </a:effectLst>
              </a:rPr>
              <a:t> Es una de las playas más bonitas de la costa de Oriente asturiana, una zona catalogada como Paisaje Protegido del Principado.</a:t>
            </a:r>
          </a:p>
        </p:txBody>
      </p:sp>
    </p:spTree>
  </p:cSld>
  <p:clrMapOvr>
    <a:masterClrMapping/>
  </p:clrMapOvr>
  <mc:AlternateContent xmlns:mc="http://schemas.openxmlformats.org/markup-compatibility/2006" xmlns:p14="http://schemas.microsoft.com/office/powerpoint/2010/main">
    <mc:Choice Requires="p14">
      <p:transition spd="slow" p14:dur="2000" advTm="20000">
        <p14:shred dir="out"/>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6"/>
                                        </p:tgtEl>
                                        <p:attrNameLst>
                                          <p:attrName>ppt_w</p:attrName>
                                        </p:attrNameLst>
                                      </p:cBhvr>
                                      <p:tavLst>
                                        <p:tav tm="0">
                                          <p:val>
                                            <p:strVal val="ppt_w"/>
                                          </p:val>
                                        </p:tav>
                                        <p:tav tm="100000">
                                          <p:val>
                                            <p:strVal val="4/3*ppt_w"/>
                                          </p:val>
                                        </p:tav>
                                      </p:tavLst>
                                    </p:anim>
                                    <p:anim calcmode="lin" valueType="num">
                                      <p:cBhvr>
                                        <p:cTn id="7" dur="3000"/>
                                        <p:tgtEl>
                                          <p:spTgt spid="6"/>
                                        </p:tgtEl>
                                        <p:attrNameLst>
                                          <p:attrName>ppt_h</p:attrName>
                                        </p:attrNameLst>
                                      </p:cBhvr>
                                      <p:tavLst>
                                        <p:tav tm="0">
                                          <p:val>
                                            <p:strVal val="ppt_h"/>
                                          </p:val>
                                        </p:tav>
                                        <p:tav tm="100000">
                                          <p:val>
                                            <p:strVal val="4/3*ppt_h"/>
                                          </p:val>
                                        </p:tav>
                                      </p:tavLst>
                                    </p:anim>
                                    <p:set>
                                      <p:cBhvr>
                                        <p:cTn id="8" dur="1" fill="hold">
                                          <p:stCondLst>
                                            <p:cond delay="2999"/>
                                          </p:stCondLst>
                                        </p:cTn>
                                        <p:tgtEl>
                                          <p:spTgt spid="6"/>
                                        </p:tgtEl>
                                        <p:attrNameLst>
                                          <p:attrName>style.visibility</p:attrName>
                                        </p:attrNameLst>
                                      </p:cBhvr>
                                      <p:to>
                                        <p:strVal val="hidden"/>
                                      </p:to>
                                    </p:set>
                                  </p:childTnLst>
                                </p:cTn>
                              </p:par>
                              <p:par>
                                <p:cTn id="9" presetID="8" presetClass="exit" presetSubtype="16" fill="hold" nodeType="withEffect">
                                  <p:stCondLst>
                                    <p:cond delay="0"/>
                                  </p:stCondLst>
                                  <p:childTnLst>
                                    <p:animEffect transition="out" filter="diamond(in)">
                                      <p:cBhvr>
                                        <p:cTn id="10" dur="3000"/>
                                        <p:tgtEl>
                                          <p:spTgt spid="6"/>
                                        </p:tgtEl>
                                      </p:cBhvr>
                                    </p:animEffect>
                                    <p:set>
                                      <p:cBhvr>
                                        <p:cTn id="11" dur="1" fill="hold">
                                          <p:stCondLst>
                                            <p:cond delay="2999"/>
                                          </p:stCondLst>
                                        </p:cTn>
                                        <p:tgtEl>
                                          <p:spTgt spid="6"/>
                                        </p:tgtEl>
                                        <p:attrNameLst>
                                          <p:attrName>style.visibility</p:attrName>
                                        </p:attrNameLst>
                                      </p:cBhvr>
                                      <p:to>
                                        <p:strVal val="hidden"/>
                                      </p:to>
                                    </p:set>
                                  </p:childTnLst>
                                </p:cTn>
                              </p:par>
                              <p:par>
                                <p:cTn id="12" presetID="23" presetClass="entr" presetSubtype="27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strVal val="2/3*#ppt_w"/>
                                          </p:val>
                                        </p:tav>
                                        <p:tav tm="100000">
                                          <p:val>
                                            <p:strVal val="#ppt_w"/>
                                          </p:val>
                                        </p:tav>
                                      </p:tavLst>
                                    </p:anim>
                                    <p:anim calcmode="lin" valueType="num">
                                      <p:cBhvr>
                                        <p:cTn id="15" dur="3000" fill="hold"/>
                                        <p:tgtEl>
                                          <p:spTgt spid="4"/>
                                        </p:tgtEl>
                                        <p:attrNameLst>
                                          <p:attrName>ppt_h</p:attrName>
                                        </p:attrNameLst>
                                      </p:cBhvr>
                                      <p:tavLst>
                                        <p:tav tm="0">
                                          <p:val>
                                            <p:strVal val="2/3*#ppt_h"/>
                                          </p:val>
                                        </p:tav>
                                        <p:tav tm="100000">
                                          <p:val>
                                            <p:strVal val="#ppt_h"/>
                                          </p:val>
                                        </p:tav>
                                      </p:tavLst>
                                    </p:anim>
                                  </p:childTnLst>
                                </p:cTn>
                              </p:par>
                              <p:par>
                                <p:cTn id="16" presetID="4"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ox(out)">
                                      <p:cBhvr>
                                        <p:cTn id="18" dur="3000"/>
                                        <p:tgtEl>
                                          <p:spTgt spid="4"/>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0(18).jpg"/>
          <p:cNvPicPr>
            <a:picLocks noChangeAspect="1"/>
          </p:cNvPicPr>
          <p:nvPr/>
        </p:nvPicPr>
        <p:blipFill>
          <a:blip r:embed="rId2"/>
          <a:srcRect/>
          <a:stretch>
            <a:fillRect/>
          </a:stretch>
        </p:blipFill>
        <p:spPr bwMode="auto">
          <a:xfrm>
            <a:off x="0" y="0"/>
            <a:ext cx="9144000" cy="5143500"/>
          </a:xfrm>
          <a:prstGeom prst="rect">
            <a:avLst/>
          </a:prstGeom>
          <a:noFill/>
          <a:ln w="9525">
            <a:noFill/>
            <a:miter lim="800000"/>
            <a:headEnd/>
            <a:tailEnd/>
          </a:ln>
        </p:spPr>
      </p:pic>
      <p:pic>
        <p:nvPicPr>
          <p:cNvPr id="7" name="6 Imagen" descr="0(18).jpg"/>
          <p:cNvPicPr>
            <a:picLocks noChangeAspect="1"/>
          </p:cNvPicPr>
          <p:nvPr/>
        </p:nvPicPr>
        <p:blipFill>
          <a:blip r:embed="rId2"/>
          <a:srcRect/>
          <a:stretch>
            <a:fillRect/>
          </a:stretch>
        </p:blipFill>
        <p:spPr bwMode="auto">
          <a:xfrm>
            <a:off x="0" y="0"/>
            <a:ext cx="9144000" cy="5143500"/>
          </a:xfrm>
          <a:prstGeom prst="rect">
            <a:avLst/>
          </a:prstGeom>
          <a:noFill/>
          <a:ln w="9525">
            <a:noFill/>
            <a:miter lim="800000"/>
            <a:headEnd/>
            <a:tailEnd/>
          </a:ln>
        </p:spPr>
      </p:pic>
      <p:sp>
        <p:nvSpPr>
          <p:cNvPr id="16389" name="Rectangle 5"/>
          <p:cNvSpPr>
            <a:spLocks noChangeArrowheads="1"/>
          </p:cNvSpPr>
          <p:nvPr/>
        </p:nvSpPr>
        <p:spPr bwMode="auto">
          <a:xfrm>
            <a:off x="285720" y="3851275"/>
            <a:ext cx="8532813" cy="1292225"/>
          </a:xfrm>
          <a:prstGeom prst="rect">
            <a:avLst/>
          </a:prstGeom>
          <a:noFill/>
          <a:ln w="9525">
            <a:noFill/>
            <a:miter lim="800000"/>
            <a:headEnd/>
            <a:tailEnd/>
          </a:ln>
          <a:effectLst/>
        </p:spPr>
        <p:txBody>
          <a:bodyPr anchor="ctr">
            <a:spAutoFit/>
          </a:bodyPr>
          <a:lstStyle/>
          <a:p>
            <a:pPr eaLnBrk="0" hangingPunct="0"/>
            <a:r>
              <a:rPr lang="es-ES" sz="2400" b="1" dirty="0">
                <a:effectLst>
                  <a:glow rad="101600">
                    <a:srgbClr val="C00000">
                      <a:alpha val="60000"/>
                    </a:srgbClr>
                  </a:glow>
                  <a:outerShdw blurRad="38100" dist="38100" dir="2700000" algn="tl">
                    <a:srgbClr val="1F497D"/>
                  </a:outerShdw>
                </a:effectLst>
                <a:cs typeface="Times New Roman" pitchFamily="18" charset="0"/>
              </a:rPr>
              <a:t>Basílica de Covadonga. </a:t>
            </a:r>
            <a:r>
              <a:rPr lang="es-ES" b="1" dirty="0">
                <a:effectLst>
                  <a:glow rad="101600">
                    <a:srgbClr val="C00000">
                      <a:alpha val="60000"/>
                    </a:srgbClr>
                  </a:glow>
                  <a:outerShdw blurRad="38100" dist="38100" dir="2700000" algn="tl">
                    <a:srgbClr val="1F497D"/>
                  </a:outerShdw>
                </a:effectLst>
                <a:cs typeface="Times New Roman" pitchFamily="18" charset="0"/>
              </a:rPr>
              <a:t>Construida en el siglo XIX con piedra caliza rosa, se encuentra justo al lado de la Santa Cueva, donde se guarda la imagen de la Virgen de Covadonga (la </a:t>
            </a:r>
            <a:r>
              <a:rPr lang="es-ES" b="1" dirty="0" err="1">
                <a:effectLst>
                  <a:glow rad="101600">
                    <a:srgbClr val="C00000">
                      <a:alpha val="60000"/>
                    </a:srgbClr>
                  </a:glow>
                  <a:outerShdw blurRad="38100" dist="38100" dir="2700000" algn="tl">
                    <a:srgbClr val="1F497D"/>
                  </a:outerShdw>
                </a:effectLst>
                <a:cs typeface="Times New Roman" pitchFamily="18" charset="0"/>
              </a:rPr>
              <a:t>Santina</a:t>
            </a:r>
            <a:r>
              <a:rPr lang="es-ES" b="1" dirty="0">
                <a:effectLst>
                  <a:glow rad="101600">
                    <a:srgbClr val="C00000">
                      <a:alpha val="60000"/>
                    </a:srgbClr>
                  </a:glow>
                  <a:outerShdw blurRad="38100" dist="38100" dir="2700000" algn="tl">
                    <a:srgbClr val="1F497D"/>
                  </a:outerShdw>
                </a:effectLst>
                <a:cs typeface="Times New Roman" pitchFamily="18" charset="0"/>
              </a:rPr>
              <a:t> para los asturianos). Se dice que fue por este lugar donde D. Pelayo luchó en la batalla de Covadonga. </a:t>
            </a:r>
          </a:p>
        </p:txBody>
      </p:sp>
    </p:spTree>
  </p:cSld>
  <p:clrMapOvr>
    <a:masterClrMapping/>
  </p:clrMapOvr>
  <mc:AlternateContent xmlns:mc="http://schemas.openxmlformats.org/markup-compatibility/2006" xmlns:p14="http://schemas.microsoft.com/office/powerpoint/2010/main">
    <mc:Choice Requires="p14">
      <p:transition spd="slow" p14:dur="2000" advTm="32000">
        <p14:shred pattern="rectangle"/>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7"/>
                                        </p:tgtEl>
                                        <p:attrNameLst>
                                          <p:attrName>ppt_w</p:attrName>
                                        </p:attrNameLst>
                                      </p:cBhvr>
                                      <p:tavLst>
                                        <p:tav tm="0">
                                          <p:val>
                                            <p:strVal val="ppt_w"/>
                                          </p:val>
                                        </p:tav>
                                        <p:tav tm="100000">
                                          <p:val>
                                            <p:strVal val="4/3*ppt_w"/>
                                          </p:val>
                                        </p:tav>
                                      </p:tavLst>
                                    </p:anim>
                                    <p:anim calcmode="lin" valueType="num">
                                      <p:cBhvr>
                                        <p:cTn id="7" dur="3000"/>
                                        <p:tgtEl>
                                          <p:spTgt spid="7"/>
                                        </p:tgtEl>
                                        <p:attrNameLst>
                                          <p:attrName>ppt_h</p:attrName>
                                        </p:attrNameLst>
                                      </p:cBhvr>
                                      <p:tavLst>
                                        <p:tav tm="0">
                                          <p:val>
                                            <p:strVal val="ppt_h"/>
                                          </p:val>
                                        </p:tav>
                                        <p:tav tm="100000">
                                          <p:val>
                                            <p:strVal val="4/3*ppt_h"/>
                                          </p:val>
                                        </p:tav>
                                      </p:tavLst>
                                    </p:anim>
                                    <p:set>
                                      <p:cBhvr>
                                        <p:cTn id="8" dur="1" fill="hold">
                                          <p:stCondLst>
                                            <p:cond delay="2999"/>
                                          </p:stCondLst>
                                        </p:cTn>
                                        <p:tgtEl>
                                          <p:spTgt spid="7"/>
                                        </p:tgtEl>
                                        <p:attrNameLst>
                                          <p:attrName>style.visibility</p:attrName>
                                        </p:attrNameLst>
                                      </p:cBhvr>
                                      <p:to>
                                        <p:strVal val="hidden"/>
                                      </p:to>
                                    </p:set>
                                  </p:childTnLst>
                                </p:cTn>
                              </p:par>
                              <p:par>
                                <p:cTn id="9" presetID="13" presetClass="exit" presetSubtype="32" fill="hold" nodeType="withEffect">
                                  <p:stCondLst>
                                    <p:cond delay="0"/>
                                  </p:stCondLst>
                                  <p:childTnLst>
                                    <p:animEffect transition="out" filter="plus(out)">
                                      <p:cBhvr>
                                        <p:cTn id="10" dur="3000"/>
                                        <p:tgtEl>
                                          <p:spTgt spid="7"/>
                                        </p:tgtEl>
                                      </p:cBhvr>
                                    </p:animEffect>
                                    <p:set>
                                      <p:cBhvr>
                                        <p:cTn id="11" dur="1" fill="hold">
                                          <p:stCondLst>
                                            <p:cond delay="2999"/>
                                          </p:stCondLst>
                                        </p:cTn>
                                        <p:tgtEl>
                                          <p:spTgt spid="7"/>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13" presetClass="entr" presetSubtype="3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plus(out)">
                                      <p:cBhvr>
                                        <p:cTn id="18" dur="3000"/>
                                        <p:tgtEl>
                                          <p:spTgt spid="5"/>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16389"/>
                                        </p:tgtEl>
                                        <p:attrNameLst>
                                          <p:attrName>style.visibility</p:attrName>
                                        </p:attrNameLst>
                                      </p:cBhvr>
                                      <p:to>
                                        <p:strVal val="visible"/>
                                      </p:to>
                                    </p:set>
                                    <p:animEffect transition="in" filter="fade">
                                      <p:cBhvr>
                                        <p:cTn id="22" dur="1000"/>
                                        <p:tgtEl>
                                          <p:spTgt spid="16389"/>
                                        </p:tgtEl>
                                      </p:cBhvr>
                                    </p:animEffect>
                                    <p:anim calcmode="lin" valueType="num">
                                      <p:cBhvr>
                                        <p:cTn id="23" dur="1000" fill="hold"/>
                                        <p:tgtEl>
                                          <p:spTgt spid="16389"/>
                                        </p:tgtEl>
                                        <p:attrNameLst>
                                          <p:attrName>ppt_x</p:attrName>
                                        </p:attrNameLst>
                                      </p:cBhvr>
                                      <p:tavLst>
                                        <p:tav tm="0">
                                          <p:val>
                                            <p:strVal val="#ppt_x-.1"/>
                                          </p:val>
                                        </p:tav>
                                        <p:tav tm="100000">
                                          <p:val>
                                            <p:strVal val="#ppt_x"/>
                                          </p:val>
                                        </p:tav>
                                      </p:tavLst>
                                    </p:anim>
                                    <p:anim calcmode="lin" valueType="num">
                                      <p:cBhvr>
                                        <p:cTn id="24" dur="1000" fill="hold"/>
                                        <p:tgtEl>
                                          <p:spTgt spid="1638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9"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morning_bliss-1514990.jpg"/>
          <p:cNvPicPr>
            <a:picLocks noChangeAspect="1"/>
          </p:cNvPicPr>
          <p:nvPr/>
        </p:nvPicPr>
        <p:blipFill>
          <a:blip r:embed="rId2"/>
          <a:srcRect/>
          <a:stretch>
            <a:fillRect/>
          </a:stretch>
        </p:blipFill>
        <p:spPr bwMode="auto">
          <a:xfrm>
            <a:off x="0" y="0"/>
            <a:ext cx="9144000" cy="5143500"/>
          </a:xfrm>
          <a:prstGeom prst="rect">
            <a:avLst/>
          </a:prstGeom>
          <a:noFill/>
          <a:ln w="9525">
            <a:noFill/>
            <a:miter lim="800000"/>
            <a:headEnd/>
            <a:tailEnd/>
          </a:ln>
        </p:spPr>
      </p:pic>
      <p:pic>
        <p:nvPicPr>
          <p:cNvPr id="5" name="4 Imagen" descr="morning_bliss-1514990.jpg"/>
          <p:cNvPicPr>
            <a:picLocks noChangeAspect="1"/>
          </p:cNvPicPr>
          <p:nvPr/>
        </p:nvPicPr>
        <p:blipFill>
          <a:blip r:embed="rId2"/>
          <a:srcRect/>
          <a:stretch>
            <a:fillRect/>
          </a:stretch>
        </p:blipFill>
        <p:spPr bwMode="auto">
          <a:xfrm>
            <a:off x="0" y="0"/>
            <a:ext cx="9144000" cy="5143500"/>
          </a:xfrm>
          <a:prstGeom prst="rect">
            <a:avLst/>
          </a:prstGeom>
          <a:noFill/>
          <a:ln w="9525">
            <a:noFill/>
            <a:miter lim="800000"/>
            <a:headEnd/>
            <a:tailEnd/>
          </a:ln>
        </p:spPr>
      </p:pic>
      <p:pic>
        <p:nvPicPr>
          <p:cNvPr id="6" name="5 Imagen" descr="morning_bliss-1514990.jpg"/>
          <p:cNvPicPr>
            <a:picLocks noChangeAspect="1"/>
          </p:cNvPicPr>
          <p:nvPr/>
        </p:nvPicPr>
        <p:blipFill>
          <a:blip r:embed="rId2"/>
          <a:srcRect/>
          <a:stretch>
            <a:fillRect/>
          </a:stretch>
        </p:blipFill>
        <p:spPr bwMode="auto">
          <a:xfrm>
            <a:off x="0" y="0"/>
            <a:ext cx="9144000" cy="5143500"/>
          </a:xfrm>
          <a:prstGeom prst="rect">
            <a:avLst/>
          </a:prstGeom>
          <a:noFill/>
          <a:ln w="9525">
            <a:noFill/>
            <a:miter lim="800000"/>
            <a:headEnd/>
            <a:tailEnd/>
          </a:ln>
        </p:spPr>
      </p:pic>
      <p:sp>
        <p:nvSpPr>
          <p:cNvPr id="60422" name="Rectangle 6"/>
          <p:cNvSpPr>
            <a:spLocks noChangeArrowheads="1"/>
          </p:cNvSpPr>
          <p:nvPr/>
        </p:nvSpPr>
        <p:spPr bwMode="auto">
          <a:xfrm>
            <a:off x="395288" y="4127500"/>
            <a:ext cx="8532812" cy="1016000"/>
          </a:xfrm>
          <a:prstGeom prst="rect">
            <a:avLst/>
          </a:prstGeom>
          <a:noFill/>
          <a:ln w="9525">
            <a:noFill/>
            <a:miter lim="800000"/>
            <a:headEnd/>
            <a:tailEnd/>
          </a:ln>
          <a:effectLst/>
        </p:spPr>
        <p:txBody>
          <a:bodyPr anchor="ctr">
            <a:spAutoFit/>
          </a:bodyPr>
          <a:lstStyle/>
          <a:p>
            <a:pPr eaLnBrk="0" hangingPunct="0"/>
            <a:r>
              <a:rPr lang="es-ES" sz="2400" b="1" dirty="0">
                <a:effectLst>
                  <a:glow rad="101600">
                    <a:srgbClr val="C00000">
                      <a:alpha val="60000"/>
                    </a:srgbClr>
                  </a:glow>
                  <a:outerShdw blurRad="38100" dist="38100" dir="2700000" algn="tl">
                    <a:srgbClr val="1F497D"/>
                  </a:outerShdw>
                </a:effectLst>
                <a:cs typeface="Times New Roman" pitchFamily="18" charset="0"/>
              </a:rPr>
              <a:t>La Patrona de Asturias: Virgen de Covadonga.</a:t>
            </a:r>
            <a:r>
              <a:rPr lang="es-ES" b="1" dirty="0">
                <a:effectLst>
                  <a:glow rad="101600">
                    <a:srgbClr val="C00000">
                      <a:alpha val="60000"/>
                    </a:srgbClr>
                  </a:glow>
                  <a:outerShdw blurRad="38100" dist="38100" dir="2700000" algn="tl">
                    <a:srgbClr val="1F497D"/>
                  </a:outerShdw>
                </a:effectLst>
                <a:cs typeface="Times New Roman" pitchFamily="18" charset="0"/>
              </a:rPr>
              <a:t> Más conocida como la </a:t>
            </a:r>
            <a:r>
              <a:rPr lang="es-ES" b="1" dirty="0" err="1">
                <a:effectLst>
                  <a:glow rad="101600">
                    <a:srgbClr val="C00000">
                      <a:alpha val="60000"/>
                    </a:srgbClr>
                  </a:glow>
                  <a:outerShdw blurRad="38100" dist="38100" dir="2700000" algn="tl">
                    <a:srgbClr val="1F497D"/>
                  </a:outerShdw>
                </a:effectLst>
                <a:cs typeface="Times New Roman" pitchFamily="18" charset="0"/>
              </a:rPr>
              <a:t>Santina</a:t>
            </a:r>
            <a:r>
              <a:rPr lang="es-ES" b="1" dirty="0">
                <a:effectLst>
                  <a:glow rad="101600">
                    <a:srgbClr val="C00000">
                      <a:alpha val="60000"/>
                    </a:srgbClr>
                  </a:glow>
                  <a:outerShdw blurRad="38100" dist="38100" dir="2700000" algn="tl">
                    <a:srgbClr val="1F497D"/>
                  </a:outerShdw>
                </a:effectLst>
                <a:cs typeface="Times New Roman" pitchFamily="18" charset="0"/>
              </a:rPr>
              <a:t>. Se encuentra en la Gruta del Real Sitio de Covadonga, cerca de la Basílica. </a:t>
            </a:r>
          </a:p>
        </p:txBody>
      </p:sp>
    </p:spTree>
  </p:cSld>
  <p:clrMapOvr>
    <a:masterClrMapping/>
  </p:clrMapOvr>
  <mc:AlternateContent xmlns:mc="http://schemas.openxmlformats.org/markup-compatibility/2006" xmlns:p14="http://schemas.microsoft.com/office/powerpoint/2010/main">
    <mc:Choice Requires="p14">
      <p:transition spd="slow" p14:dur="2000" advTm="21000">
        <p14:shred pattern="rectangle" dir="out"/>
      </p:transition>
    </mc:Choice>
    <mc:Fallback xmlns="">
      <p:transition spd="slow"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6"/>
                                        </p:tgtEl>
                                        <p:attrNameLst>
                                          <p:attrName>ppt_w</p:attrName>
                                        </p:attrNameLst>
                                      </p:cBhvr>
                                      <p:tavLst>
                                        <p:tav tm="0">
                                          <p:val>
                                            <p:strVal val="ppt_w"/>
                                          </p:val>
                                        </p:tav>
                                        <p:tav tm="100000">
                                          <p:val>
                                            <p:strVal val="4/3*ppt_w"/>
                                          </p:val>
                                        </p:tav>
                                      </p:tavLst>
                                    </p:anim>
                                    <p:anim calcmode="lin" valueType="num">
                                      <p:cBhvr>
                                        <p:cTn id="7" dur="3000"/>
                                        <p:tgtEl>
                                          <p:spTgt spid="6"/>
                                        </p:tgtEl>
                                        <p:attrNameLst>
                                          <p:attrName>ppt_h</p:attrName>
                                        </p:attrNameLst>
                                      </p:cBhvr>
                                      <p:tavLst>
                                        <p:tav tm="0">
                                          <p:val>
                                            <p:strVal val="ppt_h"/>
                                          </p:val>
                                        </p:tav>
                                        <p:tav tm="100000">
                                          <p:val>
                                            <p:strVal val="4/3*ppt_h"/>
                                          </p:val>
                                        </p:tav>
                                      </p:tavLst>
                                    </p:anim>
                                    <p:set>
                                      <p:cBhvr>
                                        <p:cTn id="8" dur="1" fill="hold">
                                          <p:stCondLst>
                                            <p:cond delay="2999"/>
                                          </p:stCondLst>
                                        </p:cTn>
                                        <p:tgtEl>
                                          <p:spTgt spid="6"/>
                                        </p:tgtEl>
                                        <p:attrNameLst>
                                          <p:attrName>style.visibility</p:attrName>
                                        </p:attrNameLst>
                                      </p:cBhvr>
                                      <p:to>
                                        <p:strVal val="hidden"/>
                                      </p:to>
                                    </p:set>
                                  </p:childTnLst>
                                </p:cTn>
                              </p:par>
                              <p:par>
                                <p:cTn id="9" presetID="13" presetClass="exit" presetSubtype="16" fill="hold" nodeType="withEffect">
                                  <p:stCondLst>
                                    <p:cond delay="0"/>
                                  </p:stCondLst>
                                  <p:childTnLst>
                                    <p:animEffect transition="out" filter="plus(in)">
                                      <p:cBhvr>
                                        <p:cTn id="10" dur="3000"/>
                                        <p:tgtEl>
                                          <p:spTgt spid="6"/>
                                        </p:tgtEl>
                                      </p:cBhvr>
                                    </p:animEffect>
                                    <p:set>
                                      <p:cBhvr>
                                        <p:cTn id="11" dur="1" fill="hold">
                                          <p:stCondLst>
                                            <p:cond delay="2999"/>
                                          </p:stCondLst>
                                        </p:cTn>
                                        <p:tgtEl>
                                          <p:spTgt spid="6"/>
                                        </p:tgtEl>
                                        <p:attrNameLst>
                                          <p:attrName>style.visibility</p:attrName>
                                        </p:attrNameLst>
                                      </p:cBhvr>
                                      <p:to>
                                        <p:strVal val="hidden"/>
                                      </p:to>
                                    </p:set>
                                  </p:childTnLst>
                                </p:cTn>
                              </p:par>
                              <p:par>
                                <p:cTn id="12" presetID="23" presetClass="exit" presetSubtype="272" fill="hold" nodeType="withEffect">
                                  <p:stCondLst>
                                    <p:cond delay="0"/>
                                  </p:stCondLst>
                                  <p:childTnLst>
                                    <p:anim calcmode="lin" valueType="num">
                                      <p:cBhvr>
                                        <p:cTn id="13" dur="3000"/>
                                        <p:tgtEl>
                                          <p:spTgt spid="5"/>
                                        </p:tgtEl>
                                        <p:attrNameLst>
                                          <p:attrName>ppt_w</p:attrName>
                                        </p:attrNameLst>
                                      </p:cBhvr>
                                      <p:tavLst>
                                        <p:tav tm="0">
                                          <p:val>
                                            <p:strVal val="ppt_w"/>
                                          </p:val>
                                        </p:tav>
                                        <p:tav tm="100000">
                                          <p:val>
                                            <p:strVal val="4/3*ppt_w"/>
                                          </p:val>
                                        </p:tav>
                                      </p:tavLst>
                                    </p:anim>
                                    <p:anim calcmode="lin" valueType="num">
                                      <p:cBhvr>
                                        <p:cTn id="14" dur="3000"/>
                                        <p:tgtEl>
                                          <p:spTgt spid="5"/>
                                        </p:tgtEl>
                                        <p:attrNameLst>
                                          <p:attrName>ppt_h</p:attrName>
                                        </p:attrNameLst>
                                      </p:cBhvr>
                                      <p:tavLst>
                                        <p:tav tm="0">
                                          <p:val>
                                            <p:strVal val="ppt_h"/>
                                          </p:val>
                                        </p:tav>
                                        <p:tav tm="100000">
                                          <p:val>
                                            <p:strVal val="4/3*ppt_h"/>
                                          </p:val>
                                        </p:tav>
                                      </p:tavLst>
                                    </p:anim>
                                    <p:set>
                                      <p:cBhvr>
                                        <p:cTn id="15" dur="1" fill="hold">
                                          <p:stCondLst>
                                            <p:cond delay="2999"/>
                                          </p:stCondLst>
                                        </p:cTn>
                                        <p:tgtEl>
                                          <p:spTgt spid="5"/>
                                        </p:tgtEl>
                                        <p:attrNameLst>
                                          <p:attrName>style.visibility</p:attrName>
                                        </p:attrNameLst>
                                      </p:cBhvr>
                                      <p:to>
                                        <p:strVal val="hidden"/>
                                      </p:to>
                                    </p:set>
                                  </p:childTnLst>
                                </p:cTn>
                              </p:par>
                              <p:par>
                                <p:cTn id="16" presetID="4" presetClass="exit" presetSubtype="32" fill="hold" nodeType="withEffect">
                                  <p:stCondLst>
                                    <p:cond delay="0"/>
                                  </p:stCondLst>
                                  <p:childTnLst>
                                    <p:animEffect transition="out" filter="box(out)">
                                      <p:cBhvr>
                                        <p:cTn id="17" dur="3000"/>
                                        <p:tgtEl>
                                          <p:spTgt spid="5"/>
                                        </p:tgtEl>
                                      </p:cBhvr>
                                    </p:animEffect>
                                    <p:set>
                                      <p:cBhvr>
                                        <p:cTn id="18" dur="1" fill="hold">
                                          <p:stCondLst>
                                            <p:cond delay="2999"/>
                                          </p:stCondLst>
                                        </p:cTn>
                                        <p:tgtEl>
                                          <p:spTgt spid="5"/>
                                        </p:tgtEl>
                                        <p:attrNameLst>
                                          <p:attrName>style.visibility</p:attrName>
                                        </p:attrNameLst>
                                      </p:cBhvr>
                                      <p:to>
                                        <p:strVal val="hidden"/>
                                      </p:to>
                                    </p:set>
                                  </p:childTnLst>
                                </p:cTn>
                              </p:par>
                              <p:par>
                                <p:cTn id="19" presetID="23" presetClass="entr" presetSubtype="16"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fltVal val="0"/>
                                          </p:val>
                                        </p:tav>
                                        <p:tav tm="100000">
                                          <p:val>
                                            <p:strVal val="#ppt_w"/>
                                          </p:val>
                                        </p:tav>
                                      </p:tavLst>
                                    </p:anim>
                                    <p:anim calcmode="lin" valueType="num">
                                      <p:cBhvr>
                                        <p:cTn id="22" dur="3000" fill="hold"/>
                                        <p:tgtEl>
                                          <p:spTgt spid="4"/>
                                        </p:tgtEl>
                                        <p:attrNameLst>
                                          <p:attrName>ppt_h</p:attrName>
                                        </p:attrNameLst>
                                      </p:cBhvr>
                                      <p:tavLst>
                                        <p:tav tm="0">
                                          <p:val>
                                            <p:fltVal val="0"/>
                                          </p:val>
                                        </p:tav>
                                        <p:tav tm="100000">
                                          <p:val>
                                            <p:strVal val="#ppt_h"/>
                                          </p:val>
                                        </p:tav>
                                      </p:tavLst>
                                    </p:anim>
                                  </p:childTnLst>
                                </p:cTn>
                              </p:par>
                              <p:par>
                                <p:cTn id="23" presetID="13"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plus(out)">
                                      <p:cBhvr>
                                        <p:cTn id="25" dur="3000"/>
                                        <p:tgtEl>
                                          <p:spTgt spid="4"/>
                                        </p:tgtEl>
                                      </p:cBhvr>
                                    </p:animEffect>
                                  </p:childTnLst>
                                </p:cTn>
                              </p:par>
                            </p:childTnLst>
                          </p:cTn>
                        </p:par>
                        <p:par>
                          <p:cTn id="26" fill="hold">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60422"/>
                                        </p:tgtEl>
                                        <p:attrNameLst>
                                          <p:attrName>style.visibility</p:attrName>
                                        </p:attrNameLst>
                                      </p:cBhvr>
                                      <p:to>
                                        <p:strVal val="visible"/>
                                      </p:to>
                                    </p:set>
                                    <p:animEffect transition="in" filter="fade">
                                      <p:cBhvr>
                                        <p:cTn id="29" dur="1000"/>
                                        <p:tgtEl>
                                          <p:spTgt spid="60422"/>
                                        </p:tgtEl>
                                      </p:cBhvr>
                                    </p:animEffect>
                                    <p:anim calcmode="lin" valueType="num">
                                      <p:cBhvr>
                                        <p:cTn id="30" dur="1000" fill="hold"/>
                                        <p:tgtEl>
                                          <p:spTgt spid="60422"/>
                                        </p:tgtEl>
                                        <p:attrNameLst>
                                          <p:attrName>ppt_x</p:attrName>
                                        </p:attrNameLst>
                                      </p:cBhvr>
                                      <p:tavLst>
                                        <p:tav tm="0">
                                          <p:val>
                                            <p:strVal val="#ppt_x-.1"/>
                                          </p:val>
                                        </p:tav>
                                        <p:tav tm="100000">
                                          <p:val>
                                            <p:strVal val="#ppt_x"/>
                                          </p:val>
                                        </p:tav>
                                      </p:tavLst>
                                    </p:anim>
                                    <p:anim calcmode="lin" valueType="num">
                                      <p:cBhvr>
                                        <p:cTn id="31" dur="1000" fill="hold"/>
                                        <p:tgtEl>
                                          <p:spTgt spid="6042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422"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5).jpeg"/>
          <p:cNvPicPr>
            <a:picLocks noChangeAspect="1"/>
          </p:cNvPicPr>
          <p:nvPr/>
        </p:nvPicPr>
        <p:blipFill>
          <a:blip r:embed="rId2"/>
          <a:srcRect/>
          <a:stretch>
            <a:fillRect/>
          </a:stretch>
        </p:blipFill>
        <p:spPr bwMode="auto">
          <a:xfrm>
            <a:off x="0" y="0"/>
            <a:ext cx="9144000" cy="5143500"/>
          </a:xfrm>
          <a:prstGeom prst="rect">
            <a:avLst/>
          </a:prstGeom>
          <a:noFill/>
          <a:ln w="9525">
            <a:noFill/>
            <a:miter lim="800000"/>
            <a:headEnd/>
            <a:tailEnd/>
          </a:ln>
        </p:spPr>
      </p:pic>
      <p:pic>
        <p:nvPicPr>
          <p:cNvPr id="5" name="4 Imagen" descr="0(5).jpeg"/>
          <p:cNvPicPr>
            <a:picLocks noChangeAspect="1"/>
          </p:cNvPicPr>
          <p:nvPr/>
        </p:nvPicPr>
        <p:blipFill>
          <a:blip r:embed="rId2"/>
          <a:srcRect/>
          <a:stretch>
            <a:fillRect/>
          </a:stretch>
        </p:blipFill>
        <p:spPr bwMode="auto">
          <a:xfrm>
            <a:off x="0" y="0"/>
            <a:ext cx="9144000" cy="5143500"/>
          </a:xfrm>
          <a:prstGeom prst="rect">
            <a:avLst/>
          </a:prstGeom>
          <a:noFill/>
          <a:ln w="9525">
            <a:noFill/>
            <a:miter lim="800000"/>
            <a:headEnd/>
            <a:tailEnd/>
          </a:ln>
        </p:spPr>
      </p:pic>
      <p:sp>
        <p:nvSpPr>
          <p:cNvPr id="17413" name="Rectangle 5"/>
          <p:cNvSpPr>
            <a:spLocks noChangeArrowheads="1"/>
          </p:cNvSpPr>
          <p:nvPr/>
        </p:nvSpPr>
        <p:spPr bwMode="auto">
          <a:xfrm>
            <a:off x="539750" y="3851275"/>
            <a:ext cx="7956550" cy="1292225"/>
          </a:xfrm>
          <a:prstGeom prst="rect">
            <a:avLst/>
          </a:prstGeom>
          <a:noFill/>
          <a:ln w="9525">
            <a:noFill/>
            <a:miter lim="800000"/>
            <a:headEnd/>
            <a:tailEnd/>
          </a:ln>
          <a:effectLst/>
        </p:spPr>
        <p:txBody>
          <a:bodyPr anchor="ctr">
            <a:spAutoFit/>
          </a:bodyPr>
          <a:lstStyle/>
          <a:p>
            <a:pPr eaLnBrk="0" hangingPunct="0">
              <a:defRPr/>
            </a:pPr>
            <a:r>
              <a:rPr lang="es-ES" sz="2400" b="1" dirty="0">
                <a:effectLst>
                  <a:glow rad="101600">
                    <a:schemeClr val="accent2">
                      <a:satMod val="175000"/>
                      <a:alpha val="40000"/>
                    </a:schemeClr>
                  </a:glow>
                  <a:outerShdw blurRad="38100" dist="38100" dir="2700000" algn="tl">
                    <a:srgbClr val="000000">
                      <a:alpha val="43137"/>
                    </a:srgbClr>
                  </a:outerShdw>
                </a:effectLst>
                <a:latin typeface="Arial" pitchFamily="34" charset="0"/>
                <a:ea typeface="Times New Roman" pitchFamily="18" charset="0"/>
                <a:cs typeface="Arial" pitchFamily="34" charset="0"/>
              </a:rPr>
              <a:t>Gijón.</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ea typeface="Times New Roman" pitchFamily="18" charset="0"/>
                <a:cs typeface="Arial" pitchFamily="34" charset="0"/>
              </a:rPr>
              <a:t> Así de espectacular se observa la iglesia de San Pedro desde la playa de San Lorenzo. En este saliente al mar es donde se encuentra </a:t>
            </a:r>
            <a:r>
              <a:rPr lang="es-ES" b="1" dirty="0" err="1">
                <a:effectLst>
                  <a:glow rad="101600">
                    <a:schemeClr val="accent2">
                      <a:satMod val="175000"/>
                      <a:alpha val="40000"/>
                    </a:schemeClr>
                  </a:glow>
                  <a:outerShdw blurRad="38100" dist="38100" dir="2700000" algn="tl">
                    <a:srgbClr val="000000">
                      <a:alpha val="43137"/>
                    </a:srgbClr>
                  </a:outerShdw>
                </a:effectLst>
                <a:latin typeface="Arial" pitchFamily="34" charset="0"/>
                <a:ea typeface="Times New Roman" pitchFamily="18" charset="0"/>
                <a:cs typeface="Arial" pitchFamily="34" charset="0"/>
              </a:rPr>
              <a:t>Cimadevilla</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ea typeface="Times New Roman" pitchFamily="18" charset="0"/>
                <a:cs typeface="Arial" pitchFamily="34" charset="0"/>
              </a:rPr>
              <a:t>, el casco antiguo de Gijón, que conserva restos de cuando los romanos tenían ahí una fortificación.</a:t>
            </a:r>
          </a:p>
        </p:txBody>
      </p:sp>
    </p:spTree>
  </p:cSld>
  <p:clrMapOvr>
    <a:masterClrMapping/>
  </p:clrMapOvr>
  <mc:AlternateContent xmlns:mc="http://schemas.openxmlformats.org/markup-compatibility/2006" xmlns:p14="http://schemas.microsoft.com/office/powerpoint/2010/main">
    <mc:Choice Requires="p14">
      <p:transition spd="slow" p14:dur="3000" advTm="28000">
        <p14:vortex dir="r"/>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ox(out)">
                                      <p:cBhvr>
                                        <p:cTn id="11" dur="3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13" presetClass="entr" presetSubtype="16"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plus(in)">
                                      <p:cBhvr>
                                        <p:cTn id="18" dur="3000"/>
                                        <p:tgtEl>
                                          <p:spTgt spid="5"/>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17413"/>
                                        </p:tgtEl>
                                        <p:attrNameLst>
                                          <p:attrName>style.visibility</p:attrName>
                                        </p:attrNameLst>
                                      </p:cBhvr>
                                      <p:to>
                                        <p:strVal val="visible"/>
                                      </p:to>
                                    </p:set>
                                    <p:animEffect transition="in" filter="fade">
                                      <p:cBhvr>
                                        <p:cTn id="22" dur="1000"/>
                                        <p:tgtEl>
                                          <p:spTgt spid="17413"/>
                                        </p:tgtEl>
                                      </p:cBhvr>
                                    </p:animEffect>
                                    <p:anim calcmode="lin" valueType="num">
                                      <p:cBhvr>
                                        <p:cTn id="23" dur="1000" fill="hold"/>
                                        <p:tgtEl>
                                          <p:spTgt spid="17413"/>
                                        </p:tgtEl>
                                        <p:attrNameLst>
                                          <p:attrName>ppt_x</p:attrName>
                                        </p:attrNameLst>
                                      </p:cBhvr>
                                      <p:tavLst>
                                        <p:tav tm="0">
                                          <p:val>
                                            <p:strVal val="#ppt_x-.1"/>
                                          </p:val>
                                        </p:tav>
                                        <p:tav tm="100000">
                                          <p:val>
                                            <p:strVal val="#ppt_x"/>
                                          </p:val>
                                        </p:tav>
                                      </p:tavLst>
                                    </p:anim>
                                    <p:anim calcmode="lin" valueType="num">
                                      <p:cBhvr>
                                        <p:cTn id="24" dur="1000" fill="hold"/>
                                        <p:tgtEl>
                                          <p:spTgt spid="174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3"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bp4.jpg"/>
          <p:cNvPicPr>
            <a:picLocks noChangeAspect="1"/>
          </p:cNvPicPr>
          <p:nvPr/>
        </p:nvPicPr>
        <p:blipFill>
          <a:blip r:embed="rId2"/>
          <a:srcRect/>
          <a:stretch>
            <a:fillRect/>
          </a:stretch>
        </p:blipFill>
        <p:spPr bwMode="auto">
          <a:xfrm>
            <a:off x="-12700" y="693738"/>
            <a:ext cx="9144000" cy="3757612"/>
          </a:xfrm>
          <a:prstGeom prst="rect">
            <a:avLst/>
          </a:prstGeom>
          <a:noFill/>
          <a:ln w="9525">
            <a:noFill/>
            <a:miter lim="800000"/>
            <a:headEnd/>
            <a:tailEnd/>
          </a:ln>
        </p:spPr>
      </p:pic>
      <p:sp>
        <p:nvSpPr>
          <p:cNvPr id="5" name="4 Rectángulo"/>
          <p:cNvSpPr/>
          <p:nvPr/>
        </p:nvSpPr>
        <p:spPr>
          <a:xfrm>
            <a:off x="0" y="0"/>
            <a:ext cx="9144000" cy="693738"/>
          </a:xfrm>
          <a:prstGeom prst="rect">
            <a:avLst/>
          </a:prstGeom>
          <a:gradFill flip="none" rotWithShape="1">
            <a:gsLst>
              <a:gs pos="0">
                <a:schemeClr val="accent5">
                  <a:lumMod val="60000"/>
                  <a:lumOff val="40000"/>
                  <a:shade val="30000"/>
                  <a:satMod val="115000"/>
                </a:schemeClr>
              </a:gs>
              <a:gs pos="50000">
                <a:schemeClr val="accent5">
                  <a:lumMod val="60000"/>
                  <a:lumOff val="40000"/>
                  <a:shade val="67500"/>
                  <a:satMod val="115000"/>
                </a:schemeClr>
              </a:gs>
              <a:gs pos="100000">
                <a:schemeClr val="accent5">
                  <a:lumMod val="60000"/>
                  <a:lumOff val="4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0" y="4451350"/>
            <a:ext cx="9144000" cy="692150"/>
          </a:xfrm>
          <a:prstGeom prst="rect">
            <a:avLst/>
          </a:prstGeom>
          <a:gradFill flip="none" rotWithShape="1">
            <a:gsLst>
              <a:gs pos="0">
                <a:schemeClr val="accent5">
                  <a:lumMod val="60000"/>
                  <a:lumOff val="40000"/>
                  <a:shade val="30000"/>
                  <a:satMod val="115000"/>
                </a:schemeClr>
              </a:gs>
              <a:gs pos="50000">
                <a:schemeClr val="accent5">
                  <a:lumMod val="60000"/>
                  <a:lumOff val="40000"/>
                  <a:shade val="67500"/>
                  <a:satMod val="115000"/>
                </a:schemeClr>
              </a:gs>
              <a:gs pos="100000">
                <a:schemeClr val="accent5">
                  <a:lumMod val="60000"/>
                  <a:lumOff val="40000"/>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0" y="693738"/>
            <a:ext cx="9144000" cy="3757612"/>
          </a:xfrm>
          <a:prstGeom prst="rect">
            <a:avLst/>
          </a:prstGeom>
          <a:solidFill>
            <a:schemeClr val="accent5">
              <a:lumMod val="60000"/>
              <a:lumOff val="4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0663" name="Rectangle 7"/>
          <p:cNvSpPr>
            <a:spLocks noChangeArrowheads="1"/>
          </p:cNvSpPr>
          <p:nvPr/>
        </p:nvSpPr>
        <p:spPr bwMode="auto">
          <a:xfrm>
            <a:off x="179512" y="3651870"/>
            <a:ext cx="8784976" cy="1292662"/>
          </a:xfrm>
          <a:prstGeom prst="rect">
            <a:avLst/>
          </a:prstGeom>
          <a:noFill/>
          <a:ln w="9525">
            <a:noFill/>
            <a:miter lim="800000"/>
            <a:headEnd/>
            <a:tailEnd/>
          </a:ln>
          <a:effectLst/>
        </p:spPr>
        <p:txBody>
          <a:bodyPr anchor="ctr">
            <a:spAutoFit/>
          </a:bodyPr>
          <a:lstStyle/>
          <a:p>
            <a:pPr eaLnBrk="0" hangingPunct="0">
              <a:defRPr/>
            </a:pPr>
            <a:r>
              <a:rPr lang="es-ES" sz="2400" b="1" dirty="0">
                <a:effectLst>
                  <a:glow rad="101600">
                    <a:schemeClr val="accent2">
                      <a:satMod val="175000"/>
                      <a:alpha val="40000"/>
                    </a:schemeClr>
                  </a:glow>
                </a:effectLst>
                <a:latin typeface="Arial" pitchFamily="34" charset="0"/>
                <a:ea typeface="Times New Roman" pitchFamily="18" charset="0"/>
                <a:cs typeface="Arial" pitchFamily="34" charset="0"/>
              </a:rPr>
              <a:t>Gijón.</a:t>
            </a:r>
            <a:r>
              <a:rPr lang="es-ES" b="1" dirty="0">
                <a:effectLst>
                  <a:glow rad="101600">
                    <a:schemeClr val="accent2">
                      <a:satMod val="175000"/>
                      <a:alpha val="40000"/>
                    </a:schemeClr>
                  </a:glow>
                </a:effectLst>
                <a:latin typeface="Arial" pitchFamily="34" charset="0"/>
                <a:ea typeface="Times New Roman" pitchFamily="18" charset="0"/>
                <a:cs typeface="Arial" pitchFamily="34" charset="0"/>
              </a:rPr>
              <a:t> Una de las regiones conquistadas por el emperador Octavio Augusto fue el </a:t>
            </a:r>
            <a:r>
              <a:rPr lang="es-ES" b="1" dirty="0" err="1">
                <a:effectLst>
                  <a:glow rad="101600">
                    <a:schemeClr val="accent2">
                      <a:satMod val="175000"/>
                      <a:alpha val="40000"/>
                    </a:schemeClr>
                  </a:glow>
                </a:effectLst>
                <a:latin typeface="Arial" pitchFamily="34" charset="0"/>
                <a:ea typeface="Times New Roman" pitchFamily="18" charset="0"/>
                <a:cs typeface="Arial" pitchFamily="34" charset="0"/>
              </a:rPr>
              <a:t>Convectus</a:t>
            </a:r>
            <a:r>
              <a:rPr lang="es-ES" b="1" dirty="0">
                <a:effectLst>
                  <a:glow rad="101600">
                    <a:schemeClr val="accent2">
                      <a:satMod val="175000"/>
                      <a:alpha val="40000"/>
                    </a:schemeClr>
                  </a:glow>
                </a:effectLst>
                <a:latin typeface="Arial" pitchFamily="34" charset="0"/>
                <a:ea typeface="Times New Roman" pitchFamily="18" charset="0"/>
                <a:cs typeface="Arial" pitchFamily="34" charset="0"/>
              </a:rPr>
              <a:t> </a:t>
            </a:r>
            <a:r>
              <a:rPr lang="es-ES" b="1" dirty="0" err="1">
                <a:effectLst>
                  <a:glow rad="101600">
                    <a:schemeClr val="accent2">
                      <a:satMod val="175000"/>
                      <a:alpha val="40000"/>
                    </a:schemeClr>
                  </a:glow>
                </a:effectLst>
                <a:latin typeface="Arial" pitchFamily="34" charset="0"/>
                <a:ea typeface="Times New Roman" pitchFamily="18" charset="0"/>
                <a:cs typeface="Arial" pitchFamily="34" charset="0"/>
              </a:rPr>
              <a:t>Asturum</a:t>
            </a:r>
            <a:r>
              <a:rPr lang="es-ES" b="1" dirty="0">
                <a:effectLst>
                  <a:glow rad="101600">
                    <a:schemeClr val="accent2">
                      <a:satMod val="175000"/>
                      <a:alpha val="40000"/>
                    </a:schemeClr>
                  </a:glow>
                </a:effectLst>
                <a:latin typeface="Arial" pitchFamily="34" charset="0"/>
                <a:ea typeface="Times New Roman" pitchFamily="18" charset="0"/>
                <a:cs typeface="Arial" pitchFamily="34" charset="0"/>
              </a:rPr>
              <a:t>. Posteriormente se daría origen a la conquista de Gijón. La escultura se ubica en el Campo Valdés para rematar las obras llevadas a cabo para el museo de las termas y la Plaza Campo Valdés.</a:t>
            </a:r>
          </a:p>
        </p:txBody>
      </p:sp>
    </p:spTree>
  </p:cSld>
  <p:clrMapOvr>
    <a:masterClrMapping/>
  </p:clrMapOvr>
  <mc:AlternateContent xmlns:mc="http://schemas.openxmlformats.org/markup-compatibility/2006" xmlns:p14="http://schemas.microsoft.com/office/powerpoint/2010/main">
    <mc:Choice Requires="p14">
      <p:transition spd="slow" p14:dur="3000" advTm="32000">
        <p14:vortex/>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heckerboard(across)">
                                      <p:cBhvr>
                                        <p:cTn id="7" dur="3000"/>
                                        <p:tgtEl>
                                          <p:spTgt spid="5"/>
                                        </p:tgtEl>
                                      </p:cBhvr>
                                    </p:animEffect>
                                  </p:childTnLst>
                                </p:cTn>
                              </p:par>
                              <p:par>
                                <p:cTn id="8" presetID="5" presetClass="entr" presetSubtype="1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heckerboard(across)">
                                      <p:cBhvr>
                                        <p:cTn id="10" dur="3000"/>
                                        <p:tgtEl>
                                          <p:spTgt spid="6"/>
                                        </p:tgtEl>
                                      </p:cBhvr>
                                    </p:animEffect>
                                  </p:childTnLst>
                                </p:cTn>
                              </p:par>
                              <p:par>
                                <p:cTn id="11" presetID="8" presetClass="exit" presetSubtype="32" fill="hold" nodeType="withEffect">
                                  <p:stCondLst>
                                    <p:cond delay="0"/>
                                  </p:stCondLst>
                                  <p:childTnLst>
                                    <p:animEffect transition="out" filter="diamond(out)">
                                      <p:cBhvr>
                                        <p:cTn id="12" dur="3000"/>
                                        <p:tgtEl>
                                          <p:spTgt spid="7"/>
                                        </p:tgtEl>
                                      </p:cBhvr>
                                    </p:animEffect>
                                    <p:set>
                                      <p:cBhvr>
                                        <p:cTn id="13" dur="1" fill="hold">
                                          <p:stCondLst>
                                            <p:cond delay="2999"/>
                                          </p:stCondLst>
                                        </p:cTn>
                                        <p:tgtEl>
                                          <p:spTgt spid="7"/>
                                        </p:tgtEl>
                                        <p:attrNameLst>
                                          <p:attrName>style.visibility</p:attrName>
                                        </p:attrNameLst>
                                      </p:cBhvr>
                                      <p:to>
                                        <p:strVal val="hidden"/>
                                      </p:to>
                                    </p:set>
                                  </p:childTnLst>
                                </p:cTn>
                              </p:par>
                              <p:par>
                                <p:cTn id="14" presetID="16" presetClass="entr" presetSubtype="4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barn(outHorizontal)">
                                      <p:cBhvr>
                                        <p:cTn id="16" dur="3000"/>
                                        <p:tgtEl>
                                          <p:spTgt spid="4"/>
                                        </p:tgtEl>
                                      </p:cBhvr>
                                    </p:animEffect>
                                  </p:childTnLst>
                                </p:cTn>
                              </p:par>
                              <p:par>
                                <p:cTn id="17" presetID="17" presetClass="entr" presetSubtype="10"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3000" fill="hold"/>
                                        <p:tgtEl>
                                          <p:spTgt spid="4"/>
                                        </p:tgtEl>
                                        <p:attrNameLst>
                                          <p:attrName>ppt_w</p:attrName>
                                        </p:attrNameLst>
                                      </p:cBhvr>
                                      <p:tavLst>
                                        <p:tav tm="0">
                                          <p:val>
                                            <p:fltVal val="0"/>
                                          </p:val>
                                        </p:tav>
                                        <p:tav tm="100000">
                                          <p:val>
                                            <p:strVal val="#ppt_w"/>
                                          </p:val>
                                        </p:tav>
                                      </p:tavLst>
                                    </p:anim>
                                    <p:anim calcmode="lin" valueType="num">
                                      <p:cBhvr>
                                        <p:cTn id="20" dur="3000" fill="hold"/>
                                        <p:tgtEl>
                                          <p:spTgt spid="4"/>
                                        </p:tgtEl>
                                        <p:attrNameLst>
                                          <p:attrName>ppt_h</p:attrName>
                                        </p:attrNameLst>
                                      </p:cBhvr>
                                      <p:tavLst>
                                        <p:tav tm="0">
                                          <p:val>
                                            <p:strVal val="#ppt_h"/>
                                          </p:val>
                                        </p:tav>
                                        <p:tav tm="100000">
                                          <p:val>
                                            <p:strVal val="#ppt_h"/>
                                          </p:val>
                                        </p:tav>
                                      </p:tavLst>
                                    </p:anim>
                                  </p:childTnLst>
                                </p:cTn>
                              </p:par>
                            </p:childTnLst>
                          </p:cTn>
                        </p:par>
                        <p:par>
                          <p:cTn id="21" fill="hold">
                            <p:stCondLst>
                              <p:cond delay="3000"/>
                            </p:stCondLst>
                            <p:childTnLst>
                              <p:par>
                                <p:cTn id="22" presetID="40" presetClass="entr" presetSubtype="0" fill="hold" nodeType="afterEffect">
                                  <p:stCondLst>
                                    <p:cond delay="0"/>
                                  </p:stCondLst>
                                  <p:iterate type="lt">
                                    <p:tmPct val="10000"/>
                                  </p:iterate>
                                  <p:childTnLst>
                                    <p:set>
                                      <p:cBhvr>
                                        <p:cTn id="23" dur="1" fill="hold">
                                          <p:stCondLst>
                                            <p:cond delay="0"/>
                                          </p:stCondLst>
                                        </p:cTn>
                                        <p:tgtEl>
                                          <p:spTgt spid="70663"/>
                                        </p:tgtEl>
                                        <p:attrNameLst>
                                          <p:attrName>style.visibility</p:attrName>
                                        </p:attrNameLst>
                                      </p:cBhvr>
                                      <p:to>
                                        <p:strVal val="visible"/>
                                      </p:to>
                                    </p:set>
                                    <p:animEffect transition="in" filter="fade">
                                      <p:cBhvr>
                                        <p:cTn id="24" dur="1000"/>
                                        <p:tgtEl>
                                          <p:spTgt spid="70663"/>
                                        </p:tgtEl>
                                      </p:cBhvr>
                                    </p:animEffect>
                                    <p:anim calcmode="lin" valueType="num">
                                      <p:cBhvr>
                                        <p:cTn id="25" dur="1000" fill="hold"/>
                                        <p:tgtEl>
                                          <p:spTgt spid="70663"/>
                                        </p:tgtEl>
                                        <p:attrNameLst>
                                          <p:attrName>ppt_x</p:attrName>
                                        </p:attrNameLst>
                                      </p:cBhvr>
                                      <p:tavLst>
                                        <p:tav tm="0">
                                          <p:val>
                                            <p:strVal val="#ppt_x-.1"/>
                                          </p:val>
                                        </p:tav>
                                        <p:tav tm="100000">
                                          <p:val>
                                            <p:strVal val="#ppt_x"/>
                                          </p:val>
                                        </p:tav>
                                      </p:tavLst>
                                    </p:anim>
                                    <p:anim calcmode="lin" valueType="num">
                                      <p:cBhvr>
                                        <p:cTn id="26" dur="1000" fill="hold"/>
                                        <p:tgtEl>
                                          <p:spTgt spid="7066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6).jpg"/>
          <p:cNvPicPr>
            <a:picLocks noChangeAspect="1"/>
          </p:cNvPicPr>
          <p:nvPr/>
        </p:nvPicPr>
        <p:blipFill>
          <a:blip r:embed="rId2"/>
          <a:srcRect/>
          <a:stretch>
            <a:fillRect/>
          </a:stretch>
        </p:blipFill>
        <p:spPr bwMode="auto">
          <a:xfrm>
            <a:off x="0" y="4763"/>
            <a:ext cx="9144000" cy="5138737"/>
          </a:xfrm>
          <a:prstGeom prst="rect">
            <a:avLst/>
          </a:prstGeom>
          <a:noFill/>
          <a:ln w="9525">
            <a:noFill/>
            <a:miter lim="800000"/>
            <a:headEnd/>
            <a:tailEnd/>
          </a:ln>
        </p:spPr>
      </p:pic>
      <p:pic>
        <p:nvPicPr>
          <p:cNvPr id="5" name="4 Imagen" descr="0(6).jpg"/>
          <p:cNvPicPr>
            <a:picLocks noChangeAspect="1"/>
          </p:cNvPicPr>
          <p:nvPr/>
        </p:nvPicPr>
        <p:blipFill>
          <a:blip r:embed="rId2"/>
          <a:srcRect/>
          <a:stretch>
            <a:fillRect/>
          </a:stretch>
        </p:blipFill>
        <p:spPr bwMode="auto">
          <a:xfrm>
            <a:off x="0" y="0"/>
            <a:ext cx="9144000" cy="5138738"/>
          </a:xfrm>
          <a:prstGeom prst="rect">
            <a:avLst/>
          </a:prstGeom>
          <a:noFill/>
          <a:ln w="9525">
            <a:noFill/>
            <a:miter lim="800000"/>
            <a:headEnd/>
            <a:tailEnd/>
          </a:ln>
        </p:spPr>
      </p:pic>
      <p:pic>
        <p:nvPicPr>
          <p:cNvPr id="6" name="5 Imagen" descr="0(6).jpg"/>
          <p:cNvPicPr>
            <a:picLocks noChangeAspect="1"/>
          </p:cNvPicPr>
          <p:nvPr/>
        </p:nvPicPr>
        <p:blipFill>
          <a:blip r:embed="rId2"/>
          <a:srcRect/>
          <a:stretch>
            <a:fillRect/>
          </a:stretch>
        </p:blipFill>
        <p:spPr bwMode="auto">
          <a:xfrm>
            <a:off x="0" y="0"/>
            <a:ext cx="9144000" cy="5138738"/>
          </a:xfrm>
          <a:prstGeom prst="rect">
            <a:avLst/>
          </a:prstGeom>
          <a:noFill/>
          <a:ln w="9525">
            <a:noFill/>
            <a:miter lim="800000"/>
            <a:headEnd/>
            <a:tailEnd/>
          </a:ln>
        </p:spPr>
      </p:pic>
      <p:sp>
        <p:nvSpPr>
          <p:cNvPr id="18438" name="Rectangle 6"/>
          <p:cNvSpPr>
            <a:spLocks noChangeArrowheads="1"/>
          </p:cNvSpPr>
          <p:nvPr/>
        </p:nvSpPr>
        <p:spPr bwMode="auto">
          <a:xfrm>
            <a:off x="611188" y="4405313"/>
            <a:ext cx="7883525" cy="738187"/>
          </a:xfrm>
          <a:prstGeom prst="rect">
            <a:avLst/>
          </a:prstGeom>
          <a:noFill/>
          <a:ln w="9525">
            <a:noFill/>
            <a:miter lim="800000"/>
            <a:headEnd/>
            <a:tailEnd/>
          </a:ln>
          <a:effectLst/>
        </p:spPr>
        <p:txBody>
          <a:bodyPr anchor="ctr">
            <a:spAutoFit/>
          </a:bodyPr>
          <a:lstStyle/>
          <a:p>
            <a:pPr eaLnBrk="0" hangingPunct="0">
              <a:defRPr/>
            </a:pPr>
            <a:r>
              <a:rPr lang="es-ES" sz="2400" b="1" dirty="0" err="1">
                <a:effectLst>
                  <a:glow rad="101600">
                    <a:schemeClr val="accent2">
                      <a:satMod val="175000"/>
                      <a:alpha val="40000"/>
                    </a:schemeClr>
                  </a:glow>
                  <a:outerShdw blurRad="38100" dist="38100" dir="2700000" algn="tl">
                    <a:srgbClr val="000000">
                      <a:alpha val="43137"/>
                    </a:srgbClr>
                  </a:outerShdw>
                </a:effectLst>
                <a:latin typeface="Arial" pitchFamily="34" charset="0"/>
                <a:ea typeface="Times New Roman" pitchFamily="18" charset="0"/>
                <a:cs typeface="Arial" pitchFamily="34" charset="0"/>
              </a:rPr>
              <a:t>Cudillero</a:t>
            </a:r>
            <a:r>
              <a:rPr lang="es-ES" sz="2400" b="1" dirty="0">
                <a:effectLst>
                  <a:glow rad="101600">
                    <a:schemeClr val="accent2">
                      <a:satMod val="175000"/>
                      <a:alpha val="40000"/>
                    </a:schemeClr>
                  </a:glow>
                  <a:outerShdw blurRad="38100" dist="38100" dir="2700000" algn="tl">
                    <a:srgbClr val="000000">
                      <a:alpha val="43137"/>
                    </a:srgbClr>
                  </a:outerShdw>
                </a:effectLst>
                <a:latin typeface="Arial" pitchFamily="34" charset="0"/>
                <a:ea typeface="Times New Roman" pitchFamily="18" charset="0"/>
                <a:cs typeface="Arial" pitchFamily="34" charset="0"/>
              </a:rPr>
              <a:t>.</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ea typeface="Times New Roman" pitchFamily="18" charset="0"/>
                <a:cs typeface="Arial" pitchFamily="34" charset="0"/>
              </a:rPr>
              <a:t> Es un pequeño pueblo costero de Asturias que destaca por su curiosa forma de anfiteatro, mirando siempre hacia el mar.</a:t>
            </a:r>
          </a:p>
        </p:txBody>
      </p:sp>
    </p:spTree>
  </p:cSld>
  <p:clrMapOvr>
    <a:masterClrMapping/>
  </p:clrMapOvr>
  <mc:AlternateContent xmlns:mc="http://schemas.openxmlformats.org/markup-compatibility/2006" xmlns:p14="http://schemas.microsoft.com/office/powerpoint/2010/main">
    <mc:Choice Requires="p14">
      <p:transition spd="slow" p14:dur="3000" advTm="19000">
        <p14:vortex dir="d"/>
      </p:transition>
    </mc:Choice>
    <mc:Fallback xmlns="">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16" fill="hold" nodeType="withEffect">
                                  <p:stCondLst>
                                    <p:cond delay="0"/>
                                  </p:stCondLst>
                                  <p:childTnLst>
                                    <p:animEffect transition="out" filter="circle(in)">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17" presetClass="exit" presetSubtype="10" fill="hold" nodeType="withEffect">
                                  <p:stCondLst>
                                    <p:cond delay="0"/>
                                  </p:stCondLst>
                                  <p:childTnLst>
                                    <p:anim calcmode="lin" valueType="num">
                                      <p:cBhvr>
                                        <p:cTn id="9" dur="3000"/>
                                        <p:tgtEl>
                                          <p:spTgt spid="5"/>
                                        </p:tgtEl>
                                        <p:attrNameLst>
                                          <p:attrName>ppt_w</p:attrName>
                                        </p:attrNameLst>
                                      </p:cBhvr>
                                      <p:tavLst>
                                        <p:tav tm="0">
                                          <p:val>
                                            <p:strVal val="ppt_w"/>
                                          </p:val>
                                        </p:tav>
                                        <p:tav tm="100000">
                                          <p:val>
                                            <p:fltVal val="0"/>
                                          </p:val>
                                        </p:tav>
                                      </p:tavLst>
                                    </p:anim>
                                    <p:anim calcmode="lin" valueType="num">
                                      <p:cBhvr>
                                        <p:cTn id="10" dur="3000"/>
                                        <p:tgtEl>
                                          <p:spTgt spid="5"/>
                                        </p:tgtEl>
                                        <p:attrNameLst>
                                          <p:attrName>ppt_h</p:attrName>
                                        </p:attrNameLst>
                                      </p:cBhvr>
                                      <p:tavLst>
                                        <p:tav tm="0">
                                          <p:val>
                                            <p:strVal val="ppt_h"/>
                                          </p:val>
                                        </p:tav>
                                        <p:tav tm="100000">
                                          <p:val>
                                            <p:strVal val="ppt_h"/>
                                          </p:val>
                                        </p:tav>
                                      </p:tavLst>
                                    </p:anim>
                                    <p:set>
                                      <p:cBhvr>
                                        <p:cTn id="11" dur="1" fill="hold">
                                          <p:stCondLst>
                                            <p:cond delay="2999"/>
                                          </p:stCondLst>
                                        </p:cTn>
                                        <p:tgtEl>
                                          <p:spTgt spid="5"/>
                                        </p:tgtEl>
                                        <p:attrNameLst>
                                          <p:attrName>style.visibility</p:attrName>
                                        </p:attrNameLst>
                                      </p:cBhvr>
                                      <p:to>
                                        <p:strVal val="hidden"/>
                                      </p:to>
                                    </p:set>
                                  </p:childTnLst>
                                </p:cTn>
                              </p:par>
                              <p:par>
                                <p:cTn id="12" presetID="8" presetClass="exit" presetSubtype="16" fill="hold" nodeType="withEffect">
                                  <p:stCondLst>
                                    <p:cond delay="0"/>
                                  </p:stCondLst>
                                  <p:childTnLst>
                                    <p:animEffect transition="out" filter="diamond(in)">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17" presetClass="entr" presetSubtype="1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fltVal val="0"/>
                                          </p:val>
                                        </p:tav>
                                        <p:tav tm="100000">
                                          <p:val>
                                            <p:strVal val="#ppt_w"/>
                                          </p:val>
                                        </p:tav>
                                      </p:tavLst>
                                    </p:anim>
                                    <p:anim calcmode="lin" valueType="num">
                                      <p:cBhvr>
                                        <p:cTn id="18" dur="3000" fill="hold"/>
                                        <p:tgtEl>
                                          <p:spTgt spid="4"/>
                                        </p:tgtEl>
                                        <p:attrNameLst>
                                          <p:attrName>ppt_h</p:attrName>
                                        </p:attrNameLst>
                                      </p:cBhvr>
                                      <p:tavLst>
                                        <p:tav tm="0">
                                          <p:val>
                                            <p:strVal val="#ppt_h"/>
                                          </p:val>
                                        </p:tav>
                                        <p:tav tm="100000">
                                          <p:val>
                                            <p:strVal val="#ppt_h"/>
                                          </p:val>
                                        </p:tav>
                                      </p:tavLst>
                                    </p:anim>
                                  </p:childTnLst>
                                </p:cTn>
                              </p:par>
                              <p:par>
                                <p:cTn id="19" presetID="3" presetClass="entr" presetSubtype="5"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linds(vertical)">
                                      <p:cBhvr>
                                        <p:cTn id="21" dur="3000"/>
                                        <p:tgtEl>
                                          <p:spTgt spid="4"/>
                                        </p:tgtEl>
                                      </p:cBhvr>
                                    </p:animEffect>
                                  </p:childTnLst>
                                </p:cTn>
                              </p:par>
                            </p:childTnLst>
                          </p:cTn>
                        </p:par>
                        <p:par>
                          <p:cTn id="22" fill="hold">
                            <p:stCondLst>
                              <p:cond delay="3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18438"/>
                                        </p:tgtEl>
                                        <p:attrNameLst>
                                          <p:attrName>style.visibility</p:attrName>
                                        </p:attrNameLst>
                                      </p:cBhvr>
                                      <p:to>
                                        <p:strVal val="visible"/>
                                      </p:to>
                                    </p:set>
                                    <p:animEffect transition="in" filter="fade">
                                      <p:cBhvr>
                                        <p:cTn id="25" dur="1000"/>
                                        <p:tgtEl>
                                          <p:spTgt spid="18438"/>
                                        </p:tgtEl>
                                      </p:cBhvr>
                                    </p:animEffect>
                                    <p:anim calcmode="lin" valueType="num">
                                      <p:cBhvr>
                                        <p:cTn id="26" dur="1000" fill="hold"/>
                                        <p:tgtEl>
                                          <p:spTgt spid="18438"/>
                                        </p:tgtEl>
                                        <p:attrNameLst>
                                          <p:attrName>ppt_x</p:attrName>
                                        </p:attrNameLst>
                                      </p:cBhvr>
                                      <p:tavLst>
                                        <p:tav tm="0">
                                          <p:val>
                                            <p:strVal val="#ppt_x-.1"/>
                                          </p:val>
                                        </p:tav>
                                        <p:tav tm="100000">
                                          <p:val>
                                            <p:strVal val="#ppt_x"/>
                                          </p:val>
                                        </p:tav>
                                      </p:tavLst>
                                    </p:anim>
                                    <p:anim calcmode="lin" valueType="num">
                                      <p:cBhvr>
                                        <p:cTn id="27" dur="1000" fill="hold"/>
                                        <p:tgtEl>
                                          <p:spTgt spid="1843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8"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2).jpg"/>
          <p:cNvPicPr>
            <a:picLocks noChangeAspect="1"/>
          </p:cNvPicPr>
          <p:nvPr/>
        </p:nvPicPr>
        <p:blipFill>
          <a:blip r:embed="rId2"/>
          <a:srcRect/>
          <a:stretch>
            <a:fillRect/>
          </a:stretch>
        </p:blipFill>
        <p:spPr bwMode="auto">
          <a:xfrm>
            <a:off x="0" y="0"/>
            <a:ext cx="9144000" cy="5143500"/>
          </a:xfrm>
          <a:prstGeom prst="rect">
            <a:avLst/>
          </a:prstGeom>
          <a:noFill/>
          <a:ln w="9525">
            <a:noFill/>
            <a:miter lim="800000"/>
            <a:headEnd/>
            <a:tailEnd/>
          </a:ln>
        </p:spPr>
      </p:pic>
      <p:pic>
        <p:nvPicPr>
          <p:cNvPr id="5" name="4 Imagen" descr="0(2).jpg"/>
          <p:cNvPicPr>
            <a:picLocks noChangeAspect="1"/>
          </p:cNvPicPr>
          <p:nvPr/>
        </p:nvPicPr>
        <p:blipFill>
          <a:blip r:embed="rId2"/>
          <a:srcRect/>
          <a:stretch>
            <a:fillRect/>
          </a:stretch>
        </p:blipFill>
        <p:spPr bwMode="auto">
          <a:xfrm>
            <a:off x="0" y="0"/>
            <a:ext cx="9144000" cy="5143500"/>
          </a:xfrm>
          <a:prstGeom prst="rect">
            <a:avLst/>
          </a:prstGeom>
          <a:noFill/>
          <a:ln w="9525">
            <a:noFill/>
            <a:miter lim="800000"/>
            <a:headEnd/>
            <a:tailEnd/>
          </a:ln>
        </p:spPr>
      </p:pic>
      <p:sp>
        <p:nvSpPr>
          <p:cNvPr id="15365" name="Rectangle 5"/>
          <p:cNvSpPr>
            <a:spLocks noChangeArrowheads="1"/>
          </p:cNvSpPr>
          <p:nvPr/>
        </p:nvSpPr>
        <p:spPr bwMode="auto">
          <a:xfrm>
            <a:off x="395288" y="3851275"/>
            <a:ext cx="8280400" cy="1292225"/>
          </a:xfrm>
          <a:prstGeom prst="rect">
            <a:avLst/>
          </a:prstGeom>
          <a:noFill/>
          <a:ln w="9525">
            <a:noFill/>
            <a:miter lim="800000"/>
            <a:headEnd/>
            <a:tailEnd/>
          </a:ln>
          <a:effectLst/>
        </p:spPr>
        <p:txBody>
          <a:bodyPr anchor="ctr">
            <a:spAutoFit/>
          </a:bodyPr>
          <a:lstStyle/>
          <a:p>
            <a:pPr eaLnBrk="0" hangingPunct="0">
              <a:defRPr/>
            </a:pPr>
            <a:r>
              <a:rPr lang="es-ES" sz="2400" b="1" dirty="0">
                <a:effectLst>
                  <a:glow rad="101600">
                    <a:schemeClr val="accent2">
                      <a:satMod val="175000"/>
                      <a:alpha val="40000"/>
                    </a:schemeClr>
                  </a:glow>
                  <a:outerShdw blurRad="38100" dist="38100" dir="2700000" algn="tl">
                    <a:srgbClr val="000000">
                      <a:alpha val="43137"/>
                    </a:srgbClr>
                  </a:outerShdw>
                </a:effectLst>
                <a:latin typeface="Arial" pitchFamily="34" charset="0"/>
                <a:ea typeface="Times New Roman" pitchFamily="18" charset="0"/>
                <a:cs typeface="Arial" pitchFamily="34" charset="0"/>
              </a:rPr>
              <a:t>Casco antiguo de Avilés. </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ea typeface="Times New Roman" pitchFamily="18" charset="0"/>
                <a:cs typeface="Arial" pitchFamily="34" charset="0"/>
              </a:rPr>
              <a:t>Avilés es la tercera ciudad más grande y con mayor población de Asturias. En su casco antiguo aún se conservan algunos de sus palacios, casas nobles, iglesias y el famoso teatro Palacio Valdés, uno de los más importantes del Principado de Asturias.</a:t>
            </a:r>
          </a:p>
        </p:txBody>
      </p:sp>
    </p:spTree>
  </p:cSld>
  <p:clrMapOvr>
    <a:masterClrMapping/>
  </p:clrMapOvr>
  <mc:AlternateContent xmlns:mc="http://schemas.openxmlformats.org/markup-compatibility/2006" xmlns:p14="http://schemas.microsoft.com/office/powerpoint/2010/main">
    <mc:Choice Requires="p14">
      <p:transition spd="slow" p14:dur="3000" advTm="32000">
        <p14:vortex dir="u"/>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5"/>
                                        </p:tgtEl>
                                        <p:attrNameLst>
                                          <p:attrName>ppt_w</p:attrName>
                                        </p:attrNameLst>
                                      </p:cBhvr>
                                      <p:tavLst>
                                        <p:tav tm="0">
                                          <p:val>
                                            <p:strVal val="ppt_w"/>
                                          </p:val>
                                        </p:tav>
                                        <p:tav tm="100000">
                                          <p:val>
                                            <p:strVal val="4/3*ppt_w"/>
                                          </p:val>
                                        </p:tav>
                                      </p:tavLst>
                                    </p:anim>
                                    <p:anim calcmode="lin" valueType="num">
                                      <p:cBhvr>
                                        <p:cTn id="7" dur="3000"/>
                                        <p:tgtEl>
                                          <p:spTgt spid="5"/>
                                        </p:tgtEl>
                                        <p:attrNameLst>
                                          <p:attrName>ppt_h</p:attrName>
                                        </p:attrNameLst>
                                      </p:cBhvr>
                                      <p:tavLst>
                                        <p:tav tm="0">
                                          <p:val>
                                            <p:strVal val="ppt_h"/>
                                          </p:val>
                                        </p:tav>
                                        <p:tav tm="100000">
                                          <p:val>
                                            <p:strVal val="4/3*ppt_h"/>
                                          </p:val>
                                        </p:tav>
                                      </p:tavLst>
                                    </p:anim>
                                    <p:set>
                                      <p:cBhvr>
                                        <p:cTn id="8" dur="1" fill="hold">
                                          <p:stCondLst>
                                            <p:cond delay="2999"/>
                                          </p:stCondLst>
                                        </p:cTn>
                                        <p:tgtEl>
                                          <p:spTgt spid="5"/>
                                        </p:tgtEl>
                                        <p:attrNameLst>
                                          <p:attrName>style.visibility</p:attrName>
                                        </p:attrNameLst>
                                      </p:cBhvr>
                                      <p:to>
                                        <p:strVal val="hidden"/>
                                      </p:to>
                                    </p:set>
                                  </p:childTnLst>
                                </p:cTn>
                              </p:par>
                              <p:par>
                                <p:cTn id="9" presetID="13" presetClass="exit" presetSubtype="16" fill="hold" nodeType="withEffect">
                                  <p:stCondLst>
                                    <p:cond delay="0"/>
                                  </p:stCondLst>
                                  <p:childTnLst>
                                    <p:animEffect transition="out" filter="plus(in)">
                                      <p:cBhvr>
                                        <p:cTn id="10" dur="3000"/>
                                        <p:tgtEl>
                                          <p:spTgt spid="5"/>
                                        </p:tgtEl>
                                      </p:cBhvr>
                                    </p:animEffect>
                                    <p:set>
                                      <p:cBhvr>
                                        <p:cTn id="11" dur="1" fill="hold">
                                          <p:stCondLst>
                                            <p:cond delay="2999"/>
                                          </p:stCondLst>
                                        </p:cTn>
                                        <p:tgtEl>
                                          <p:spTgt spid="5"/>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strVal val="4/3*#ppt_w"/>
                                          </p:val>
                                        </p:tav>
                                        <p:tav tm="100000">
                                          <p:val>
                                            <p:strVal val="#ppt_w"/>
                                          </p:val>
                                        </p:tav>
                                      </p:tavLst>
                                    </p:anim>
                                    <p:anim calcmode="lin" valueType="num">
                                      <p:cBhvr>
                                        <p:cTn id="15" dur="3000" fill="hold"/>
                                        <p:tgtEl>
                                          <p:spTgt spid="4"/>
                                        </p:tgtEl>
                                        <p:attrNameLst>
                                          <p:attrName>ppt_h</p:attrName>
                                        </p:attrNameLst>
                                      </p:cBhvr>
                                      <p:tavLst>
                                        <p:tav tm="0">
                                          <p:val>
                                            <p:strVal val="4/3*#ppt_h"/>
                                          </p:val>
                                        </p:tav>
                                        <p:tav tm="100000">
                                          <p:val>
                                            <p:strVal val="#ppt_h"/>
                                          </p:val>
                                        </p:tav>
                                      </p:tavLst>
                                    </p:anim>
                                  </p:childTnLst>
                                </p:cTn>
                              </p:par>
                              <p:par>
                                <p:cTn id="16" presetID="6"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circle(out)">
                                      <p:cBhvr>
                                        <p:cTn id="18" dur="3000"/>
                                        <p:tgtEl>
                                          <p:spTgt spid="4"/>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15365"/>
                                        </p:tgtEl>
                                        <p:attrNameLst>
                                          <p:attrName>style.visibility</p:attrName>
                                        </p:attrNameLst>
                                      </p:cBhvr>
                                      <p:to>
                                        <p:strVal val="visible"/>
                                      </p:to>
                                    </p:set>
                                    <p:animEffect transition="in" filter="fade">
                                      <p:cBhvr>
                                        <p:cTn id="22" dur="1000"/>
                                        <p:tgtEl>
                                          <p:spTgt spid="15365"/>
                                        </p:tgtEl>
                                      </p:cBhvr>
                                    </p:animEffect>
                                    <p:anim calcmode="lin" valueType="num">
                                      <p:cBhvr>
                                        <p:cTn id="23" dur="1000" fill="hold"/>
                                        <p:tgtEl>
                                          <p:spTgt spid="15365"/>
                                        </p:tgtEl>
                                        <p:attrNameLst>
                                          <p:attrName>ppt_x</p:attrName>
                                        </p:attrNameLst>
                                      </p:cBhvr>
                                      <p:tavLst>
                                        <p:tav tm="0">
                                          <p:val>
                                            <p:strVal val="#ppt_x-.1"/>
                                          </p:val>
                                        </p:tav>
                                        <p:tav tm="100000">
                                          <p:val>
                                            <p:strVal val="#ppt_x"/>
                                          </p:val>
                                        </p:tav>
                                      </p:tavLst>
                                    </p:anim>
                                    <p:anim calcmode="lin" valueType="num">
                                      <p:cBhvr>
                                        <p:cTn id="24" dur="1000" fill="hold"/>
                                        <p:tgtEl>
                                          <p:spTgt spid="1536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5"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6327501.jpg"/>
          <p:cNvPicPr>
            <a:picLocks noChangeAspect="1"/>
          </p:cNvPicPr>
          <p:nvPr/>
        </p:nvPicPr>
        <p:blipFill>
          <a:blip r:embed="rId3"/>
          <a:srcRect/>
          <a:stretch>
            <a:fillRect/>
          </a:stretch>
        </p:blipFill>
        <p:spPr bwMode="auto">
          <a:xfrm>
            <a:off x="1763713" y="0"/>
            <a:ext cx="5616575" cy="5143500"/>
          </a:xfrm>
          <a:prstGeom prst="rect">
            <a:avLst/>
          </a:prstGeom>
          <a:noFill/>
          <a:ln w="9525">
            <a:noFill/>
            <a:miter lim="800000"/>
            <a:headEnd/>
            <a:tailEnd/>
          </a:ln>
        </p:spPr>
      </p:pic>
      <p:sp>
        <p:nvSpPr>
          <p:cNvPr id="5" name="4 Rectángulo"/>
          <p:cNvSpPr/>
          <p:nvPr/>
        </p:nvSpPr>
        <p:spPr>
          <a:xfrm>
            <a:off x="0" y="0"/>
            <a:ext cx="1763713" cy="5143500"/>
          </a:xfrm>
          <a:prstGeom prst="rect">
            <a:avLst/>
          </a:prstGeom>
          <a:gradFill flip="none" rotWithShape="1">
            <a:gsLst>
              <a:gs pos="0">
                <a:schemeClr val="tx1">
                  <a:lumMod val="75000"/>
                  <a:shade val="30000"/>
                  <a:satMod val="115000"/>
                </a:schemeClr>
              </a:gs>
              <a:gs pos="50000">
                <a:schemeClr val="tx1">
                  <a:lumMod val="75000"/>
                  <a:shade val="67500"/>
                  <a:satMod val="115000"/>
                </a:schemeClr>
              </a:gs>
              <a:gs pos="100000">
                <a:schemeClr val="tx1">
                  <a:lumMod val="75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7380288" y="0"/>
            <a:ext cx="1763712" cy="5143500"/>
          </a:xfrm>
          <a:prstGeom prst="rect">
            <a:avLst/>
          </a:prstGeom>
          <a:gradFill flip="none" rotWithShape="1">
            <a:gsLst>
              <a:gs pos="0">
                <a:schemeClr val="tx1">
                  <a:lumMod val="75000"/>
                  <a:shade val="30000"/>
                  <a:satMod val="115000"/>
                </a:schemeClr>
              </a:gs>
              <a:gs pos="50000">
                <a:schemeClr val="tx1">
                  <a:lumMod val="75000"/>
                  <a:shade val="67500"/>
                  <a:satMod val="115000"/>
                </a:schemeClr>
              </a:gs>
              <a:gs pos="100000">
                <a:schemeClr val="tx1">
                  <a:lumMod val="75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1763713" y="0"/>
            <a:ext cx="5616575" cy="5143500"/>
          </a:xfrm>
          <a:prstGeom prst="rect">
            <a:avLst/>
          </a:prstGeom>
          <a:solidFill>
            <a:schemeClr val="accent6">
              <a:lumMod val="7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1763713" y="0"/>
            <a:ext cx="5616575" cy="5143500"/>
          </a:xfrm>
          <a:prstGeom prst="rect">
            <a:avLst/>
          </a:prstGeom>
          <a:solidFill>
            <a:schemeClr val="tx1">
              <a:lumMod val="85000"/>
              <a:alpha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CuadroTexto"/>
          <p:cNvSpPr txBox="1"/>
          <p:nvPr/>
        </p:nvSpPr>
        <p:spPr>
          <a:xfrm>
            <a:off x="611188" y="3724275"/>
            <a:ext cx="8064500" cy="1292225"/>
          </a:xfrm>
          <a:prstGeom prst="rect">
            <a:avLst/>
          </a:prstGeom>
          <a:noFill/>
        </p:spPr>
        <p:txBody>
          <a:bodyPr>
            <a:spAutoFit/>
          </a:bodyPr>
          <a:lstStyle/>
          <a:p>
            <a:r>
              <a:rPr lang="es-ES" sz="2400" b="1" dirty="0">
                <a:effectLst>
                  <a:glow rad="101600">
                    <a:srgbClr val="C00000">
                      <a:alpha val="60000"/>
                    </a:srgbClr>
                  </a:glow>
                  <a:outerShdw blurRad="38100" dist="38100" dir="2700000" algn="tl">
                    <a:srgbClr val="1F497D"/>
                  </a:outerShdw>
                </a:effectLst>
              </a:rPr>
              <a:t>Oviedo. </a:t>
            </a:r>
            <a:r>
              <a:rPr lang="es-ES" b="1" dirty="0">
                <a:effectLst>
                  <a:glow rad="101600">
                    <a:srgbClr val="C00000">
                      <a:alpha val="60000"/>
                    </a:srgbClr>
                  </a:glow>
                  <a:outerShdw blurRad="38100" dist="38100" dir="2700000" algn="tl">
                    <a:srgbClr val="1F497D"/>
                  </a:outerShdw>
                </a:effectLst>
              </a:rPr>
              <a:t>Es la capital de Asturias, la ciudad que enamoró a </a:t>
            </a:r>
            <a:r>
              <a:rPr lang="es-ES" b="1" dirty="0" err="1">
                <a:effectLst>
                  <a:glow rad="101600">
                    <a:srgbClr val="C00000">
                      <a:alpha val="60000"/>
                    </a:srgbClr>
                  </a:glow>
                  <a:outerShdw blurRad="38100" dist="38100" dir="2700000" algn="tl">
                    <a:srgbClr val="1F497D"/>
                  </a:outerShdw>
                </a:effectLst>
              </a:rPr>
              <a:t>Woody</a:t>
            </a:r>
            <a:r>
              <a:rPr lang="es-ES" b="1" dirty="0">
                <a:effectLst>
                  <a:glow rad="101600">
                    <a:srgbClr val="C00000">
                      <a:alpha val="60000"/>
                    </a:srgbClr>
                  </a:glow>
                  <a:outerShdw blurRad="38100" dist="38100" dir="2700000" algn="tl">
                    <a:srgbClr val="1F497D"/>
                  </a:outerShdw>
                </a:effectLst>
              </a:rPr>
              <a:t> Allen y la ciudad de España con más escobas de oro por su limpieza. En ella se celebran los Premios Príncipe de Asturias, que cada año reúnen a decenas de celebridades de todo el planeta. </a:t>
            </a:r>
          </a:p>
        </p:txBody>
      </p:sp>
    </p:spTree>
  </p:cSld>
  <p:clrMapOvr>
    <a:masterClrMapping/>
  </p:clrMapOvr>
  <mc:AlternateContent xmlns:mc="http://schemas.openxmlformats.org/markup-compatibility/2006" xmlns:p14="http://schemas.microsoft.com/office/powerpoint/2010/main">
    <mc:Choice Requires="p14">
      <p:transition spd="slow" p14:dur="2000" advTm="28000">
        <p14:doors dir="vert"/>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3000"/>
                                        <p:tgtEl>
                                          <p:spTgt spid="5"/>
                                        </p:tgtEl>
                                      </p:cBhvr>
                                    </p:animEffect>
                                  </p:childTnLst>
                                </p:cTn>
                              </p:par>
                              <p:par>
                                <p:cTn id="8" presetID="3" presetClass="entr" presetSubtype="1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horizontal)">
                                      <p:cBhvr>
                                        <p:cTn id="10" dur="3000"/>
                                        <p:tgtEl>
                                          <p:spTgt spid="6"/>
                                        </p:tgtEl>
                                      </p:cBhvr>
                                    </p:animEffect>
                                  </p:childTnLst>
                                </p:cTn>
                              </p:par>
                              <p:par>
                                <p:cTn id="11" presetID="13" presetClass="exit" presetSubtype="32" fill="hold" grpId="0" nodeType="withEffect">
                                  <p:stCondLst>
                                    <p:cond delay="0"/>
                                  </p:stCondLst>
                                  <p:childTnLst>
                                    <p:animEffect transition="out" filter="plus(out)">
                                      <p:cBhvr>
                                        <p:cTn id="12" dur="3000"/>
                                        <p:tgtEl>
                                          <p:spTgt spid="7"/>
                                        </p:tgtEl>
                                      </p:cBhvr>
                                    </p:animEffect>
                                    <p:set>
                                      <p:cBhvr>
                                        <p:cTn id="13" dur="1" fill="hold">
                                          <p:stCondLst>
                                            <p:cond delay="2999"/>
                                          </p:stCondLst>
                                        </p:cTn>
                                        <p:tgtEl>
                                          <p:spTgt spid="7"/>
                                        </p:tgtEl>
                                        <p:attrNameLst>
                                          <p:attrName>style.visibility</p:attrName>
                                        </p:attrNameLst>
                                      </p:cBhvr>
                                      <p:to>
                                        <p:strVal val="hidden"/>
                                      </p:to>
                                    </p:set>
                                  </p:childTnLst>
                                </p:cTn>
                              </p:par>
                              <p:par>
                                <p:cTn id="14" presetID="16" presetClass="exit" presetSubtype="42" fill="hold" grpId="0" nodeType="withEffect">
                                  <p:stCondLst>
                                    <p:cond delay="0"/>
                                  </p:stCondLst>
                                  <p:childTnLst>
                                    <p:animEffect transition="out" filter="barn(outHorizontal)">
                                      <p:cBhvr>
                                        <p:cTn id="15" dur="3000"/>
                                        <p:tgtEl>
                                          <p:spTgt spid="9"/>
                                        </p:tgtEl>
                                      </p:cBhvr>
                                    </p:animEffect>
                                    <p:set>
                                      <p:cBhvr>
                                        <p:cTn id="16" dur="1" fill="hold">
                                          <p:stCondLst>
                                            <p:cond delay="2999"/>
                                          </p:stCondLst>
                                        </p:cTn>
                                        <p:tgtEl>
                                          <p:spTgt spid="9"/>
                                        </p:tgtEl>
                                        <p:attrNameLst>
                                          <p:attrName>style.visibility</p:attrName>
                                        </p:attrNameLst>
                                      </p:cBhvr>
                                      <p:to>
                                        <p:strVal val="hidden"/>
                                      </p:to>
                                    </p:set>
                                  </p:childTnLst>
                                </p:cTn>
                              </p:par>
                              <p:par>
                                <p:cTn id="17" presetID="17" presetClass="entr" presetSubtype="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2000" fill="hold"/>
                                        <p:tgtEl>
                                          <p:spTgt spid="4"/>
                                        </p:tgtEl>
                                        <p:attrNameLst>
                                          <p:attrName>ppt_x</p:attrName>
                                        </p:attrNameLst>
                                      </p:cBhvr>
                                      <p:tavLst>
                                        <p:tav tm="0">
                                          <p:val>
                                            <p:strVal val="#ppt_x+#ppt_w/2"/>
                                          </p:val>
                                        </p:tav>
                                        <p:tav tm="100000">
                                          <p:val>
                                            <p:strVal val="#ppt_x"/>
                                          </p:val>
                                        </p:tav>
                                      </p:tavLst>
                                    </p:anim>
                                    <p:anim calcmode="lin" valueType="num">
                                      <p:cBhvr>
                                        <p:cTn id="20" dur="2000" fill="hold"/>
                                        <p:tgtEl>
                                          <p:spTgt spid="4"/>
                                        </p:tgtEl>
                                        <p:attrNameLst>
                                          <p:attrName>ppt_y</p:attrName>
                                        </p:attrNameLst>
                                      </p:cBhvr>
                                      <p:tavLst>
                                        <p:tav tm="0">
                                          <p:val>
                                            <p:strVal val="#ppt_y"/>
                                          </p:val>
                                        </p:tav>
                                        <p:tav tm="100000">
                                          <p:val>
                                            <p:strVal val="#ppt_y"/>
                                          </p:val>
                                        </p:tav>
                                      </p:tavLst>
                                    </p:anim>
                                    <p:anim calcmode="lin" valueType="num">
                                      <p:cBhvr>
                                        <p:cTn id="21" dur="2000" fill="hold"/>
                                        <p:tgtEl>
                                          <p:spTgt spid="4"/>
                                        </p:tgtEl>
                                        <p:attrNameLst>
                                          <p:attrName>ppt_w</p:attrName>
                                        </p:attrNameLst>
                                      </p:cBhvr>
                                      <p:tavLst>
                                        <p:tav tm="0">
                                          <p:val>
                                            <p:fltVal val="0"/>
                                          </p:val>
                                        </p:tav>
                                        <p:tav tm="100000">
                                          <p:val>
                                            <p:strVal val="#ppt_w"/>
                                          </p:val>
                                        </p:tav>
                                      </p:tavLst>
                                    </p:anim>
                                    <p:anim calcmode="lin" valueType="num">
                                      <p:cBhvr>
                                        <p:cTn id="22" dur="2000" fill="hold"/>
                                        <p:tgtEl>
                                          <p:spTgt spid="4"/>
                                        </p:tgtEl>
                                        <p:attrNameLst>
                                          <p:attrName>ppt_h</p:attrName>
                                        </p:attrNameLst>
                                      </p:cBhvr>
                                      <p:tavLst>
                                        <p:tav tm="0">
                                          <p:val>
                                            <p:strVal val="#ppt_h"/>
                                          </p:val>
                                        </p:tav>
                                        <p:tav tm="100000">
                                          <p:val>
                                            <p:strVal val="#ppt_h"/>
                                          </p:val>
                                        </p:tav>
                                      </p:tavLst>
                                    </p:anim>
                                  </p:childTnLst>
                                </p:cTn>
                              </p:par>
                              <p:par>
                                <p:cTn id="23" presetID="23" presetClass="entr" presetSubtype="16"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3000" fill="hold"/>
                                        <p:tgtEl>
                                          <p:spTgt spid="4"/>
                                        </p:tgtEl>
                                        <p:attrNameLst>
                                          <p:attrName>ppt_w</p:attrName>
                                        </p:attrNameLst>
                                      </p:cBhvr>
                                      <p:tavLst>
                                        <p:tav tm="0">
                                          <p:val>
                                            <p:fltVal val="0"/>
                                          </p:val>
                                        </p:tav>
                                        <p:tav tm="100000">
                                          <p:val>
                                            <p:strVal val="#ppt_w"/>
                                          </p:val>
                                        </p:tav>
                                      </p:tavLst>
                                    </p:anim>
                                    <p:anim calcmode="lin" valueType="num">
                                      <p:cBhvr>
                                        <p:cTn id="26" dur="3000" fill="hold"/>
                                        <p:tgtEl>
                                          <p:spTgt spid="4"/>
                                        </p:tgtEl>
                                        <p:attrNameLst>
                                          <p:attrName>ppt_h</p:attrName>
                                        </p:attrNameLst>
                                      </p:cBhvr>
                                      <p:tavLst>
                                        <p:tav tm="0">
                                          <p:val>
                                            <p:fltVal val="0"/>
                                          </p:val>
                                        </p:tav>
                                        <p:tav tm="100000">
                                          <p:val>
                                            <p:strVal val="#ppt_h"/>
                                          </p:val>
                                        </p:tav>
                                      </p:tavLst>
                                    </p:anim>
                                  </p:childTnLst>
                                </p:cTn>
                              </p:par>
                            </p:childTnLst>
                          </p:cTn>
                        </p:par>
                        <p:par>
                          <p:cTn id="27" fill="hold">
                            <p:stCondLst>
                              <p:cond delay="30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8"/>
                                        </p:tgtEl>
                                        <p:attrNameLst>
                                          <p:attrName>style.visibility</p:attrName>
                                        </p:attrNameLst>
                                      </p:cBhvr>
                                      <p:to>
                                        <p:strVal val="visible"/>
                                      </p:to>
                                    </p:set>
                                    <p:animEffect transition="in" filter="fade">
                                      <p:cBhvr>
                                        <p:cTn id="30" dur="1000"/>
                                        <p:tgtEl>
                                          <p:spTgt spid="8"/>
                                        </p:tgtEl>
                                      </p:cBhvr>
                                    </p:animEffect>
                                    <p:anim calcmode="lin" valueType="num">
                                      <p:cBhvr>
                                        <p:cTn id="31" dur="1000" fill="hold"/>
                                        <p:tgtEl>
                                          <p:spTgt spid="8"/>
                                        </p:tgtEl>
                                        <p:attrNameLst>
                                          <p:attrName>ppt_x</p:attrName>
                                        </p:attrNameLst>
                                      </p:cBhvr>
                                      <p:tavLst>
                                        <p:tav tm="0">
                                          <p:val>
                                            <p:strVal val="#ppt_x-.1"/>
                                          </p:val>
                                        </p:tav>
                                        <p:tav tm="100000">
                                          <p:val>
                                            <p:strVal val="#ppt_x"/>
                                          </p:val>
                                        </p:tav>
                                      </p:tavLst>
                                    </p:anim>
                                    <p:anim calcmode="lin" valueType="num">
                                      <p:cBhvr>
                                        <p:cTn id="32"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animBg="1"/>
      <p:bldP spid="8"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26).jpg"/>
          <p:cNvPicPr>
            <a:picLocks noChangeAspect="1"/>
          </p:cNvPicPr>
          <p:nvPr/>
        </p:nvPicPr>
        <p:blipFill>
          <a:blip r:embed="rId2"/>
          <a:srcRect/>
          <a:stretch>
            <a:fillRect/>
          </a:stretch>
        </p:blipFill>
        <p:spPr bwMode="auto">
          <a:xfrm>
            <a:off x="0" y="0"/>
            <a:ext cx="9144000" cy="5143500"/>
          </a:xfrm>
          <a:prstGeom prst="rect">
            <a:avLst/>
          </a:prstGeom>
          <a:noFill/>
          <a:ln w="9525">
            <a:noFill/>
            <a:miter lim="800000"/>
            <a:headEnd/>
            <a:tailEnd/>
          </a:ln>
        </p:spPr>
      </p:pic>
      <p:pic>
        <p:nvPicPr>
          <p:cNvPr id="5" name="4 Imagen" descr="0(26).jpg"/>
          <p:cNvPicPr>
            <a:picLocks noChangeAspect="1"/>
          </p:cNvPicPr>
          <p:nvPr/>
        </p:nvPicPr>
        <p:blipFill>
          <a:blip r:embed="rId2"/>
          <a:srcRect/>
          <a:stretch>
            <a:fillRect/>
          </a:stretch>
        </p:blipFill>
        <p:spPr bwMode="auto">
          <a:xfrm>
            <a:off x="0" y="0"/>
            <a:ext cx="9144000" cy="5143500"/>
          </a:xfrm>
          <a:prstGeom prst="rect">
            <a:avLst/>
          </a:prstGeom>
          <a:noFill/>
          <a:ln w="9525">
            <a:noFill/>
            <a:miter lim="800000"/>
            <a:headEnd/>
            <a:tailEnd/>
          </a:ln>
        </p:spPr>
      </p:pic>
      <p:pic>
        <p:nvPicPr>
          <p:cNvPr id="6" name="5 Imagen" descr="0(26).jpg"/>
          <p:cNvPicPr>
            <a:picLocks noChangeAspect="1"/>
          </p:cNvPicPr>
          <p:nvPr/>
        </p:nvPicPr>
        <p:blipFill>
          <a:blip r:embed="rId2"/>
          <a:srcRect/>
          <a:stretch>
            <a:fillRect/>
          </a:stretch>
        </p:blipFill>
        <p:spPr bwMode="auto">
          <a:xfrm>
            <a:off x="0" y="0"/>
            <a:ext cx="9144000" cy="5143500"/>
          </a:xfrm>
          <a:prstGeom prst="rect">
            <a:avLst/>
          </a:prstGeom>
          <a:noFill/>
          <a:ln w="9525">
            <a:noFill/>
            <a:miter lim="800000"/>
            <a:headEnd/>
            <a:tailEnd/>
          </a:ln>
        </p:spPr>
      </p:pic>
      <p:sp>
        <p:nvSpPr>
          <p:cNvPr id="36870" name="Rectangle 6"/>
          <p:cNvSpPr>
            <a:spLocks noChangeArrowheads="1"/>
          </p:cNvSpPr>
          <p:nvPr/>
        </p:nvSpPr>
        <p:spPr bwMode="auto">
          <a:xfrm>
            <a:off x="395288" y="4084638"/>
            <a:ext cx="8280400" cy="923925"/>
          </a:xfrm>
          <a:prstGeom prst="rect">
            <a:avLst/>
          </a:prstGeom>
          <a:noFill/>
          <a:ln w="9525">
            <a:noFill/>
            <a:miter lim="800000"/>
            <a:headEnd/>
            <a:tailEnd/>
          </a:ln>
          <a:effectLst/>
        </p:spPr>
        <p:txBody>
          <a:bodyPr anchor="ctr">
            <a:spAutoFit/>
          </a:bodyPr>
          <a:lstStyle/>
          <a:p>
            <a:pPr eaLnBrk="0" hangingPunct="0">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ea typeface="Times New Roman" pitchFamily="18" charset="0"/>
                <a:cs typeface="Arial" pitchFamily="34" charset="0"/>
              </a:rPr>
              <a:t>La iglesia de Santa María y la playa de </a:t>
            </a:r>
            <a:r>
              <a:rPr lang="es-ES" b="1" dirty="0" err="1">
                <a:effectLst>
                  <a:glow rad="101600">
                    <a:schemeClr val="accent2">
                      <a:satMod val="175000"/>
                      <a:alpha val="40000"/>
                    </a:schemeClr>
                  </a:glow>
                  <a:outerShdw blurRad="38100" dist="38100" dir="2700000" algn="tl">
                    <a:srgbClr val="000000">
                      <a:alpha val="43137"/>
                    </a:srgbClr>
                  </a:outerShdw>
                </a:effectLst>
                <a:latin typeface="Arial" pitchFamily="34" charset="0"/>
                <a:ea typeface="Times New Roman" pitchFamily="18" charset="0"/>
                <a:cs typeface="Arial" pitchFamily="34" charset="0"/>
              </a:rPr>
              <a:t>Luanco</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ea typeface="Times New Roman" pitchFamily="18" charset="0"/>
                <a:cs typeface="Arial" pitchFamily="34" charset="0"/>
              </a:rPr>
              <a:t>, preciosa población de la costa central asturiana. </a:t>
            </a:r>
            <a:r>
              <a:rPr lang="es-ES" b="1" dirty="0" err="1">
                <a:effectLst>
                  <a:glow rad="101600">
                    <a:schemeClr val="accent2">
                      <a:satMod val="175000"/>
                      <a:alpha val="40000"/>
                    </a:schemeClr>
                  </a:glow>
                  <a:outerShdw blurRad="38100" dist="38100" dir="2700000" algn="tl">
                    <a:srgbClr val="000000">
                      <a:alpha val="43137"/>
                    </a:srgbClr>
                  </a:outerShdw>
                </a:effectLst>
                <a:latin typeface="Arial" pitchFamily="34" charset="0"/>
                <a:ea typeface="Times New Roman" pitchFamily="18" charset="0"/>
                <a:cs typeface="Arial" pitchFamily="34" charset="0"/>
              </a:rPr>
              <a:t>Luanco</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ea typeface="Times New Roman" pitchFamily="18" charset="0"/>
                <a:cs typeface="Arial" pitchFamily="34" charset="0"/>
              </a:rPr>
              <a:t> se encuentra a unos 10 km de Avilés y a 15 de Gijón.</a:t>
            </a:r>
          </a:p>
        </p:txBody>
      </p:sp>
    </p:spTree>
  </p:cSld>
  <p:clrMapOvr>
    <a:masterClrMapping/>
  </p:clrMapOvr>
  <mc:AlternateContent xmlns:mc="http://schemas.openxmlformats.org/markup-compatibility/2006" xmlns:p14="http://schemas.microsoft.com/office/powerpoint/2010/main">
    <mc:Choice Requires="p14">
      <p:transition spd="slow" p14:dur="2000" advTm="20000">
        <p14:doors/>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6"/>
                                        </p:tgtEl>
                                        <p:attrNameLst>
                                          <p:attrName>ppt_w</p:attrName>
                                        </p:attrNameLst>
                                      </p:cBhvr>
                                      <p:tavLst>
                                        <p:tav tm="0">
                                          <p:val>
                                            <p:strVal val="ppt_w"/>
                                          </p:val>
                                        </p:tav>
                                        <p:tav tm="100000">
                                          <p:val>
                                            <p:strVal val="4/3*ppt_w"/>
                                          </p:val>
                                        </p:tav>
                                      </p:tavLst>
                                    </p:anim>
                                    <p:anim calcmode="lin" valueType="num">
                                      <p:cBhvr>
                                        <p:cTn id="7" dur="3000"/>
                                        <p:tgtEl>
                                          <p:spTgt spid="6"/>
                                        </p:tgtEl>
                                        <p:attrNameLst>
                                          <p:attrName>ppt_h</p:attrName>
                                        </p:attrNameLst>
                                      </p:cBhvr>
                                      <p:tavLst>
                                        <p:tav tm="0">
                                          <p:val>
                                            <p:strVal val="ppt_h"/>
                                          </p:val>
                                        </p:tav>
                                        <p:tav tm="100000">
                                          <p:val>
                                            <p:strVal val="4/3*ppt_h"/>
                                          </p:val>
                                        </p:tav>
                                      </p:tavLst>
                                    </p:anim>
                                    <p:set>
                                      <p:cBhvr>
                                        <p:cTn id="8" dur="1" fill="hold">
                                          <p:stCondLst>
                                            <p:cond delay="2999"/>
                                          </p:stCondLst>
                                        </p:cTn>
                                        <p:tgtEl>
                                          <p:spTgt spid="6"/>
                                        </p:tgtEl>
                                        <p:attrNameLst>
                                          <p:attrName>style.visibility</p:attrName>
                                        </p:attrNameLst>
                                      </p:cBhvr>
                                      <p:to>
                                        <p:strVal val="hidden"/>
                                      </p:to>
                                    </p:set>
                                  </p:childTnLst>
                                </p:cTn>
                              </p:par>
                              <p:par>
                                <p:cTn id="9" presetID="6" presetClass="exit" presetSubtype="16" fill="hold" nodeType="withEffect">
                                  <p:stCondLst>
                                    <p:cond delay="0"/>
                                  </p:stCondLst>
                                  <p:childTnLst>
                                    <p:animEffect transition="out" filter="circle(in)">
                                      <p:cBhvr>
                                        <p:cTn id="10" dur="3000"/>
                                        <p:tgtEl>
                                          <p:spTgt spid="6"/>
                                        </p:tgtEl>
                                      </p:cBhvr>
                                    </p:animEffect>
                                    <p:set>
                                      <p:cBhvr>
                                        <p:cTn id="11" dur="1" fill="hold">
                                          <p:stCondLst>
                                            <p:cond delay="2999"/>
                                          </p:stCondLst>
                                        </p:cTn>
                                        <p:tgtEl>
                                          <p:spTgt spid="6"/>
                                        </p:tgtEl>
                                        <p:attrNameLst>
                                          <p:attrName>style.visibility</p:attrName>
                                        </p:attrNameLst>
                                      </p:cBhvr>
                                      <p:to>
                                        <p:strVal val="hidden"/>
                                      </p:to>
                                    </p:set>
                                  </p:childTnLst>
                                </p:cTn>
                              </p:par>
                              <p:par>
                                <p:cTn id="12" presetID="23" presetClass="exit" presetSubtype="272" fill="hold" nodeType="withEffect">
                                  <p:stCondLst>
                                    <p:cond delay="0"/>
                                  </p:stCondLst>
                                  <p:childTnLst>
                                    <p:anim calcmode="lin" valueType="num">
                                      <p:cBhvr>
                                        <p:cTn id="13" dur="3000"/>
                                        <p:tgtEl>
                                          <p:spTgt spid="5"/>
                                        </p:tgtEl>
                                        <p:attrNameLst>
                                          <p:attrName>ppt_w</p:attrName>
                                        </p:attrNameLst>
                                      </p:cBhvr>
                                      <p:tavLst>
                                        <p:tav tm="0">
                                          <p:val>
                                            <p:strVal val="ppt_w"/>
                                          </p:val>
                                        </p:tav>
                                        <p:tav tm="100000">
                                          <p:val>
                                            <p:strVal val="4/3*ppt_w"/>
                                          </p:val>
                                        </p:tav>
                                      </p:tavLst>
                                    </p:anim>
                                    <p:anim calcmode="lin" valueType="num">
                                      <p:cBhvr>
                                        <p:cTn id="14" dur="3000"/>
                                        <p:tgtEl>
                                          <p:spTgt spid="5"/>
                                        </p:tgtEl>
                                        <p:attrNameLst>
                                          <p:attrName>ppt_h</p:attrName>
                                        </p:attrNameLst>
                                      </p:cBhvr>
                                      <p:tavLst>
                                        <p:tav tm="0">
                                          <p:val>
                                            <p:strVal val="ppt_h"/>
                                          </p:val>
                                        </p:tav>
                                        <p:tav tm="100000">
                                          <p:val>
                                            <p:strVal val="4/3*ppt_h"/>
                                          </p:val>
                                        </p:tav>
                                      </p:tavLst>
                                    </p:anim>
                                    <p:set>
                                      <p:cBhvr>
                                        <p:cTn id="15" dur="1" fill="hold">
                                          <p:stCondLst>
                                            <p:cond delay="2999"/>
                                          </p:stCondLst>
                                        </p:cTn>
                                        <p:tgtEl>
                                          <p:spTgt spid="5"/>
                                        </p:tgtEl>
                                        <p:attrNameLst>
                                          <p:attrName>style.visibility</p:attrName>
                                        </p:attrNameLst>
                                      </p:cBhvr>
                                      <p:to>
                                        <p:strVal val="hidden"/>
                                      </p:to>
                                    </p:set>
                                  </p:childTnLst>
                                </p:cTn>
                              </p:par>
                              <p:par>
                                <p:cTn id="16" presetID="8" presetClass="exit" presetSubtype="32" fill="hold" nodeType="withEffect">
                                  <p:stCondLst>
                                    <p:cond delay="0"/>
                                  </p:stCondLst>
                                  <p:childTnLst>
                                    <p:animEffect transition="out" filter="diamond(out)">
                                      <p:cBhvr>
                                        <p:cTn id="17" dur="3000"/>
                                        <p:tgtEl>
                                          <p:spTgt spid="5"/>
                                        </p:tgtEl>
                                      </p:cBhvr>
                                    </p:animEffect>
                                    <p:set>
                                      <p:cBhvr>
                                        <p:cTn id="18" dur="1" fill="hold">
                                          <p:stCondLst>
                                            <p:cond delay="2999"/>
                                          </p:stCondLst>
                                        </p:cTn>
                                        <p:tgtEl>
                                          <p:spTgt spid="5"/>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strVal val="4/3*#ppt_w"/>
                                          </p:val>
                                        </p:tav>
                                        <p:tav tm="100000">
                                          <p:val>
                                            <p:strVal val="#ppt_w"/>
                                          </p:val>
                                        </p:tav>
                                      </p:tavLst>
                                    </p:anim>
                                    <p:anim calcmode="lin" valueType="num">
                                      <p:cBhvr>
                                        <p:cTn id="22" dur="3000" fill="hold"/>
                                        <p:tgtEl>
                                          <p:spTgt spid="4"/>
                                        </p:tgtEl>
                                        <p:attrNameLst>
                                          <p:attrName>ppt_h</p:attrName>
                                        </p:attrNameLst>
                                      </p:cBhvr>
                                      <p:tavLst>
                                        <p:tav tm="0">
                                          <p:val>
                                            <p:strVal val="4/3*#ppt_h"/>
                                          </p:val>
                                        </p:tav>
                                        <p:tav tm="100000">
                                          <p:val>
                                            <p:strVal val="#ppt_h"/>
                                          </p:val>
                                        </p:tav>
                                      </p:tavLst>
                                    </p:anim>
                                  </p:childTnLst>
                                </p:cTn>
                              </p:par>
                              <p:par>
                                <p:cTn id="23" presetID="16" presetClass="entr" presetSubtype="37"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arn(outVertical)">
                                      <p:cBhvr>
                                        <p:cTn id="25" dur="3000"/>
                                        <p:tgtEl>
                                          <p:spTgt spid="4"/>
                                        </p:tgtEl>
                                      </p:cBhvr>
                                    </p:animEffect>
                                  </p:childTnLst>
                                </p:cTn>
                              </p:par>
                            </p:childTnLst>
                          </p:cTn>
                        </p:par>
                        <p:par>
                          <p:cTn id="26" fill="hold">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36870"/>
                                        </p:tgtEl>
                                        <p:attrNameLst>
                                          <p:attrName>style.visibility</p:attrName>
                                        </p:attrNameLst>
                                      </p:cBhvr>
                                      <p:to>
                                        <p:strVal val="visible"/>
                                      </p:to>
                                    </p:set>
                                    <p:animEffect transition="in" filter="fade">
                                      <p:cBhvr>
                                        <p:cTn id="29" dur="1000"/>
                                        <p:tgtEl>
                                          <p:spTgt spid="36870"/>
                                        </p:tgtEl>
                                      </p:cBhvr>
                                    </p:animEffect>
                                    <p:anim calcmode="lin" valueType="num">
                                      <p:cBhvr>
                                        <p:cTn id="30" dur="1000" fill="hold"/>
                                        <p:tgtEl>
                                          <p:spTgt spid="36870"/>
                                        </p:tgtEl>
                                        <p:attrNameLst>
                                          <p:attrName>ppt_x</p:attrName>
                                        </p:attrNameLst>
                                      </p:cBhvr>
                                      <p:tavLst>
                                        <p:tav tm="0">
                                          <p:val>
                                            <p:strVal val="#ppt_x-.1"/>
                                          </p:val>
                                        </p:tav>
                                        <p:tav tm="100000">
                                          <p:val>
                                            <p:strVal val="#ppt_x"/>
                                          </p:val>
                                        </p:tav>
                                      </p:tavLst>
                                    </p:anim>
                                    <p:anim calcmode="lin" valueType="num">
                                      <p:cBhvr>
                                        <p:cTn id="31" dur="1000" fill="hold"/>
                                        <p:tgtEl>
                                          <p:spTgt spid="3687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70"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25).jpg"/>
          <p:cNvPicPr>
            <a:picLocks noChangeAspect="1"/>
          </p:cNvPicPr>
          <p:nvPr/>
        </p:nvPicPr>
        <p:blipFill>
          <a:blip r:embed="rId2"/>
          <a:srcRect/>
          <a:stretch>
            <a:fillRect/>
          </a:stretch>
        </p:blipFill>
        <p:spPr bwMode="auto">
          <a:xfrm>
            <a:off x="0" y="0"/>
            <a:ext cx="9144000" cy="5143500"/>
          </a:xfrm>
          <a:prstGeom prst="rect">
            <a:avLst/>
          </a:prstGeom>
          <a:noFill/>
          <a:ln w="9525">
            <a:noFill/>
            <a:miter lim="800000"/>
            <a:headEnd/>
            <a:tailEnd/>
          </a:ln>
        </p:spPr>
      </p:pic>
      <p:pic>
        <p:nvPicPr>
          <p:cNvPr id="6" name="5 Imagen" descr="0(25).jpg"/>
          <p:cNvPicPr>
            <a:picLocks noChangeAspect="1"/>
          </p:cNvPicPr>
          <p:nvPr/>
        </p:nvPicPr>
        <p:blipFill>
          <a:blip r:embed="rId2"/>
          <a:srcRect/>
          <a:stretch>
            <a:fillRect/>
          </a:stretch>
        </p:blipFill>
        <p:spPr bwMode="auto">
          <a:xfrm>
            <a:off x="0" y="0"/>
            <a:ext cx="9144000" cy="5143500"/>
          </a:xfrm>
          <a:prstGeom prst="rect">
            <a:avLst/>
          </a:prstGeom>
          <a:noFill/>
          <a:ln w="9525">
            <a:noFill/>
            <a:miter lim="800000"/>
            <a:headEnd/>
            <a:tailEnd/>
          </a:ln>
        </p:spPr>
      </p:pic>
      <p:sp>
        <p:nvSpPr>
          <p:cNvPr id="37893" name="Rectangle 5"/>
          <p:cNvSpPr>
            <a:spLocks noChangeArrowheads="1"/>
          </p:cNvSpPr>
          <p:nvPr/>
        </p:nvSpPr>
        <p:spPr bwMode="auto">
          <a:xfrm>
            <a:off x="1116013" y="4587875"/>
            <a:ext cx="6373812" cy="369888"/>
          </a:xfrm>
          <a:prstGeom prst="rect">
            <a:avLst/>
          </a:prstGeom>
          <a:noFill/>
          <a:ln w="9525">
            <a:noFill/>
            <a:miter lim="800000"/>
            <a:headEnd/>
            <a:tailEnd/>
          </a:ln>
          <a:effectLst/>
        </p:spPr>
        <p:txBody>
          <a:bodyPr wrap="none" anchor="ctr">
            <a:spAutoFit/>
          </a:bodyPr>
          <a:lstStyle/>
          <a:p>
            <a:pPr eaLnBrk="0" hangingPunct="0">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ea typeface="Times New Roman" pitchFamily="18" charset="0"/>
                <a:cs typeface="Arial" pitchFamily="34" charset="0"/>
              </a:rPr>
              <a:t>Vistas desde la ermita de la Guía, en el monte </a:t>
            </a:r>
            <a:r>
              <a:rPr lang="es-ES" b="1" dirty="0" err="1">
                <a:effectLst>
                  <a:glow rad="101600">
                    <a:schemeClr val="accent2">
                      <a:satMod val="175000"/>
                      <a:alpha val="40000"/>
                    </a:schemeClr>
                  </a:glow>
                  <a:outerShdw blurRad="38100" dist="38100" dir="2700000" algn="tl">
                    <a:srgbClr val="000000">
                      <a:alpha val="43137"/>
                    </a:srgbClr>
                  </a:outerShdw>
                </a:effectLst>
                <a:latin typeface="Arial" pitchFamily="34" charset="0"/>
                <a:ea typeface="Times New Roman" pitchFamily="18" charset="0"/>
                <a:cs typeface="Arial" pitchFamily="34" charset="0"/>
              </a:rPr>
              <a:t>Corbenzu</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ea typeface="Times New Roman" pitchFamily="18" charset="0"/>
                <a:cs typeface="Arial" pitchFamily="34" charset="0"/>
              </a:rPr>
              <a:t>.</a:t>
            </a:r>
          </a:p>
        </p:txBody>
      </p:sp>
    </p:spTree>
  </p:cSld>
  <p:clrMapOvr>
    <a:masterClrMapping/>
  </p:clrMapOvr>
  <mc:AlternateContent xmlns:mc="http://schemas.openxmlformats.org/markup-compatibility/2006" xmlns:p14="http://schemas.microsoft.com/office/powerpoint/2010/main">
    <mc:Choice Requires="p14">
      <p:transition spd="slow" p14:dur="2000" advTm="13000">
        <p14:prism isInverted="1"/>
      </p:transition>
    </mc:Choice>
    <mc:Fallback xmlns="">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88" fill="hold" nodeType="withEffect">
                                  <p:stCondLst>
                                    <p:cond delay="0"/>
                                  </p:stCondLst>
                                  <p:childTnLst>
                                    <p:anim calcmode="lin" valueType="num">
                                      <p:cBhvr>
                                        <p:cTn id="6" dur="3000"/>
                                        <p:tgtEl>
                                          <p:spTgt spid="6"/>
                                        </p:tgtEl>
                                        <p:attrNameLst>
                                          <p:attrName>ppt_w</p:attrName>
                                        </p:attrNameLst>
                                      </p:cBhvr>
                                      <p:tavLst>
                                        <p:tav tm="0">
                                          <p:val>
                                            <p:strVal val="ppt_w"/>
                                          </p:val>
                                        </p:tav>
                                        <p:tav tm="100000">
                                          <p:val>
                                            <p:strVal val="2/3*ppt_w"/>
                                          </p:val>
                                        </p:tav>
                                      </p:tavLst>
                                    </p:anim>
                                    <p:anim calcmode="lin" valueType="num">
                                      <p:cBhvr>
                                        <p:cTn id="7" dur="3000"/>
                                        <p:tgtEl>
                                          <p:spTgt spid="6"/>
                                        </p:tgtEl>
                                        <p:attrNameLst>
                                          <p:attrName>ppt_h</p:attrName>
                                        </p:attrNameLst>
                                      </p:cBhvr>
                                      <p:tavLst>
                                        <p:tav tm="0">
                                          <p:val>
                                            <p:strVal val="ppt_h"/>
                                          </p:val>
                                        </p:tav>
                                        <p:tav tm="100000">
                                          <p:val>
                                            <p:strVal val="2/3*ppt_h"/>
                                          </p:val>
                                        </p:tav>
                                      </p:tavLst>
                                    </p:anim>
                                    <p:set>
                                      <p:cBhvr>
                                        <p:cTn id="8" dur="1" fill="hold">
                                          <p:stCondLst>
                                            <p:cond delay="2999"/>
                                          </p:stCondLst>
                                        </p:cTn>
                                        <p:tgtEl>
                                          <p:spTgt spid="6"/>
                                        </p:tgtEl>
                                        <p:attrNameLst>
                                          <p:attrName>style.visibility</p:attrName>
                                        </p:attrNameLst>
                                      </p:cBhvr>
                                      <p:to>
                                        <p:strVal val="hidden"/>
                                      </p:to>
                                    </p:set>
                                  </p:childTnLst>
                                </p:cTn>
                              </p:par>
                              <p:par>
                                <p:cTn id="9" presetID="8" presetClass="exit" presetSubtype="32" fill="hold" nodeType="withEffect">
                                  <p:stCondLst>
                                    <p:cond delay="0"/>
                                  </p:stCondLst>
                                  <p:childTnLst>
                                    <p:animEffect transition="out" filter="diamond(out)">
                                      <p:cBhvr>
                                        <p:cTn id="10" dur="3000"/>
                                        <p:tgtEl>
                                          <p:spTgt spid="6"/>
                                        </p:tgtEl>
                                      </p:cBhvr>
                                    </p:animEffect>
                                    <p:set>
                                      <p:cBhvr>
                                        <p:cTn id="11" dur="1" fill="hold">
                                          <p:stCondLst>
                                            <p:cond delay="2999"/>
                                          </p:stCondLst>
                                        </p:cTn>
                                        <p:tgtEl>
                                          <p:spTgt spid="6"/>
                                        </p:tgtEl>
                                        <p:attrNameLst>
                                          <p:attrName>style.visibility</p:attrName>
                                        </p:attrNameLst>
                                      </p:cBhvr>
                                      <p:to>
                                        <p:strVal val="hidden"/>
                                      </p:to>
                                    </p:set>
                                  </p:childTnLst>
                                </p:cTn>
                              </p:par>
                              <p:par>
                                <p:cTn id="12" presetID="23" presetClass="entr" presetSubtype="27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strVal val="2/3*#ppt_w"/>
                                          </p:val>
                                        </p:tav>
                                        <p:tav tm="100000">
                                          <p:val>
                                            <p:strVal val="#ppt_w"/>
                                          </p:val>
                                        </p:tav>
                                      </p:tavLst>
                                    </p:anim>
                                    <p:anim calcmode="lin" valueType="num">
                                      <p:cBhvr>
                                        <p:cTn id="15" dur="3000" fill="hold"/>
                                        <p:tgtEl>
                                          <p:spTgt spid="4"/>
                                        </p:tgtEl>
                                        <p:attrNameLst>
                                          <p:attrName>ppt_h</p:attrName>
                                        </p:attrNameLst>
                                      </p:cBhvr>
                                      <p:tavLst>
                                        <p:tav tm="0">
                                          <p:val>
                                            <p:strVal val="2/3*#ppt_h"/>
                                          </p:val>
                                        </p:tav>
                                        <p:tav tm="100000">
                                          <p:val>
                                            <p:strVal val="#ppt_h"/>
                                          </p:val>
                                        </p:tav>
                                      </p:tavLst>
                                    </p:anim>
                                  </p:childTnLst>
                                </p:cTn>
                              </p:par>
                              <p:par>
                                <p:cTn id="16" presetID="4" presetClass="entr" presetSubtype="16"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ox(in)">
                                      <p:cBhvr>
                                        <p:cTn id="18" dur="3000"/>
                                        <p:tgtEl>
                                          <p:spTgt spid="4"/>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37893"/>
                                        </p:tgtEl>
                                        <p:attrNameLst>
                                          <p:attrName>style.visibility</p:attrName>
                                        </p:attrNameLst>
                                      </p:cBhvr>
                                      <p:to>
                                        <p:strVal val="visible"/>
                                      </p:to>
                                    </p:set>
                                    <p:animEffect transition="in" filter="fade">
                                      <p:cBhvr>
                                        <p:cTn id="22" dur="1000"/>
                                        <p:tgtEl>
                                          <p:spTgt spid="37893"/>
                                        </p:tgtEl>
                                      </p:cBhvr>
                                    </p:animEffect>
                                    <p:anim calcmode="lin" valueType="num">
                                      <p:cBhvr>
                                        <p:cTn id="23" dur="1000" fill="hold"/>
                                        <p:tgtEl>
                                          <p:spTgt spid="37893"/>
                                        </p:tgtEl>
                                        <p:attrNameLst>
                                          <p:attrName>ppt_x</p:attrName>
                                        </p:attrNameLst>
                                      </p:cBhvr>
                                      <p:tavLst>
                                        <p:tav tm="0">
                                          <p:val>
                                            <p:strVal val="#ppt_x-.1"/>
                                          </p:val>
                                        </p:tav>
                                        <p:tav tm="100000">
                                          <p:val>
                                            <p:strVal val="#ppt_x"/>
                                          </p:val>
                                        </p:tav>
                                      </p:tavLst>
                                    </p:anim>
                                    <p:anim calcmode="lin" valueType="num">
                                      <p:cBhvr>
                                        <p:cTn id="24" dur="1000" fill="hold"/>
                                        <p:tgtEl>
                                          <p:spTgt spid="3789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893"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43).jpg"/>
          <p:cNvPicPr>
            <a:picLocks noChangeAspect="1"/>
          </p:cNvPicPr>
          <p:nvPr/>
        </p:nvPicPr>
        <p:blipFill>
          <a:blip r:embed="rId2"/>
          <a:srcRect/>
          <a:stretch>
            <a:fillRect/>
          </a:stretch>
        </p:blipFill>
        <p:spPr bwMode="auto">
          <a:xfrm>
            <a:off x="0" y="0"/>
            <a:ext cx="9144000" cy="5143500"/>
          </a:xfrm>
          <a:prstGeom prst="rect">
            <a:avLst/>
          </a:prstGeom>
          <a:noFill/>
          <a:ln w="9525">
            <a:noFill/>
            <a:miter lim="800000"/>
            <a:headEnd/>
            <a:tailEnd/>
          </a:ln>
        </p:spPr>
      </p:pic>
      <p:pic>
        <p:nvPicPr>
          <p:cNvPr id="5" name="4 Imagen" descr="0(43).jpg"/>
          <p:cNvPicPr>
            <a:picLocks noChangeAspect="1"/>
          </p:cNvPicPr>
          <p:nvPr/>
        </p:nvPicPr>
        <p:blipFill>
          <a:blip r:embed="rId2"/>
          <a:srcRect/>
          <a:stretch>
            <a:fillRect/>
          </a:stretch>
        </p:blipFill>
        <p:spPr bwMode="auto">
          <a:xfrm>
            <a:off x="0" y="0"/>
            <a:ext cx="9144000" cy="5143500"/>
          </a:xfrm>
          <a:prstGeom prst="rect">
            <a:avLst/>
          </a:prstGeom>
          <a:noFill/>
          <a:ln w="9525">
            <a:noFill/>
            <a:miter lim="800000"/>
            <a:headEnd/>
            <a:tailEnd/>
          </a:ln>
        </p:spPr>
      </p:pic>
      <p:sp>
        <p:nvSpPr>
          <p:cNvPr id="6" name="5 Rectángulo"/>
          <p:cNvSpPr/>
          <p:nvPr/>
        </p:nvSpPr>
        <p:spPr>
          <a:xfrm>
            <a:off x="179388" y="4587875"/>
            <a:ext cx="8569325" cy="369888"/>
          </a:xfrm>
          <a:prstGeom prst="rect">
            <a:avLst/>
          </a:prstGeom>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La aldea de La </a:t>
            </a:r>
            <a:r>
              <a:rPr lang="es-ES" b="1" dirty="0" err="1">
                <a:effectLst>
                  <a:glow rad="101600">
                    <a:schemeClr val="accent2">
                      <a:satMod val="175000"/>
                      <a:alpha val="40000"/>
                    </a:schemeClr>
                  </a:glow>
                  <a:outerShdw blurRad="38100" dist="38100" dir="2700000" algn="tl">
                    <a:srgbClr val="000000">
                      <a:alpha val="43137"/>
                    </a:srgbClr>
                  </a:outerShdw>
                </a:effectLst>
              </a:rPr>
              <a:t>Fociella</a:t>
            </a:r>
            <a:r>
              <a:rPr lang="es-ES" b="1" dirty="0">
                <a:effectLst>
                  <a:glow rad="101600">
                    <a:schemeClr val="accent2">
                      <a:satMod val="175000"/>
                      <a:alpha val="40000"/>
                    </a:schemeClr>
                  </a:glow>
                  <a:outerShdw blurRad="38100" dist="38100" dir="2700000" algn="tl">
                    <a:srgbClr val="000000">
                      <a:alpha val="43137"/>
                    </a:srgbClr>
                  </a:outerShdw>
                </a:effectLst>
              </a:rPr>
              <a:t>, desde donde parten interesantes rutas senderistas.</a:t>
            </a:r>
          </a:p>
        </p:txBody>
      </p:sp>
    </p:spTree>
  </p:cSld>
  <p:clrMapOvr>
    <a:masterClrMapping/>
  </p:clrMapOvr>
  <mc:AlternateContent xmlns:mc="http://schemas.openxmlformats.org/markup-compatibility/2006" xmlns:p14="http://schemas.microsoft.com/office/powerpoint/2010/main">
    <mc:Choice Requires="p14">
      <p:transition spd="slow" p14:dur="2000" advTm="15000">
        <p14:prism dir="r" isInverted="1"/>
      </p:transition>
    </mc:Choice>
    <mc:Fallback xmlns="">
      <p:transition spd="slow" advTm="1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nodeType="withEffect">
                                  <p:stCondLst>
                                    <p:cond delay="0"/>
                                  </p:stCondLst>
                                  <p:childTnLst>
                                    <p:animEffect transition="out" filter="diamond(in)">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23" presetClass="exit" presetSubtype="544" fill="hold" nodeType="withEffect">
                                  <p:stCondLst>
                                    <p:cond delay="0"/>
                                  </p:stCondLst>
                                  <p:childTnLst>
                                    <p:anim calcmode="lin" valueType="num">
                                      <p:cBhvr>
                                        <p:cTn id="9" dur="3000"/>
                                        <p:tgtEl>
                                          <p:spTgt spid="5"/>
                                        </p:tgtEl>
                                        <p:attrNameLst>
                                          <p:attrName>ppt_w</p:attrName>
                                        </p:attrNameLst>
                                      </p:cBhvr>
                                      <p:tavLst>
                                        <p:tav tm="0">
                                          <p:val>
                                            <p:strVal val="ppt_w"/>
                                          </p:val>
                                        </p:tav>
                                        <p:tav tm="100000">
                                          <p:val>
                                            <p:fltVal val="0"/>
                                          </p:val>
                                        </p:tav>
                                      </p:tavLst>
                                    </p:anim>
                                    <p:anim calcmode="lin" valueType="num">
                                      <p:cBhvr>
                                        <p:cTn id="10" dur="3000"/>
                                        <p:tgtEl>
                                          <p:spTgt spid="5"/>
                                        </p:tgtEl>
                                        <p:attrNameLst>
                                          <p:attrName>ppt_h</p:attrName>
                                        </p:attrNameLst>
                                      </p:cBhvr>
                                      <p:tavLst>
                                        <p:tav tm="0">
                                          <p:val>
                                            <p:strVal val="ppt_h"/>
                                          </p:val>
                                        </p:tav>
                                        <p:tav tm="100000">
                                          <p:val>
                                            <p:fltVal val="0"/>
                                          </p:val>
                                        </p:tav>
                                      </p:tavLst>
                                    </p:anim>
                                    <p:anim calcmode="lin" valueType="num">
                                      <p:cBhvr>
                                        <p:cTn id="11" dur="3000"/>
                                        <p:tgtEl>
                                          <p:spTgt spid="5"/>
                                        </p:tgtEl>
                                        <p:attrNameLst>
                                          <p:attrName>ppt_x</p:attrName>
                                        </p:attrNameLst>
                                      </p:cBhvr>
                                      <p:tavLst>
                                        <p:tav tm="0">
                                          <p:val>
                                            <p:strVal val="ppt_x"/>
                                          </p:val>
                                        </p:tav>
                                        <p:tav tm="100000">
                                          <p:val>
                                            <p:fltVal val="0.5"/>
                                          </p:val>
                                        </p:tav>
                                      </p:tavLst>
                                    </p:anim>
                                    <p:anim calcmode="lin" valueType="num">
                                      <p:cBhvr>
                                        <p:cTn id="12" dur="3000"/>
                                        <p:tgtEl>
                                          <p:spTgt spid="5"/>
                                        </p:tgtEl>
                                        <p:attrNameLst>
                                          <p:attrName>ppt_y</p:attrName>
                                        </p:attrNameLst>
                                      </p:cBhvr>
                                      <p:tavLst>
                                        <p:tav tm="0">
                                          <p:val>
                                            <p:strVal val="ppt_y"/>
                                          </p:val>
                                        </p:tav>
                                        <p:tav tm="100000">
                                          <p:val>
                                            <p:fltVal val="0.5"/>
                                          </p:val>
                                        </p:tav>
                                      </p:tavLst>
                                    </p:anim>
                                    <p:set>
                                      <p:cBhvr>
                                        <p:cTn id="13" dur="1" fill="hold">
                                          <p:stCondLst>
                                            <p:cond delay="2999"/>
                                          </p:stCondLst>
                                        </p:cTn>
                                        <p:tgtEl>
                                          <p:spTgt spid="5"/>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strVal val="4/3*#ppt_w"/>
                                          </p:val>
                                        </p:tav>
                                        <p:tav tm="100000">
                                          <p:val>
                                            <p:strVal val="#ppt_w"/>
                                          </p:val>
                                        </p:tav>
                                      </p:tavLst>
                                    </p:anim>
                                    <p:anim calcmode="lin" valueType="num">
                                      <p:cBhvr>
                                        <p:cTn id="17" dur="3000" fill="hold"/>
                                        <p:tgtEl>
                                          <p:spTgt spid="4"/>
                                        </p:tgtEl>
                                        <p:attrNameLst>
                                          <p:attrName>ppt_h</p:attrName>
                                        </p:attrNameLst>
                                      </p:cBhvr>
                                      <p:tavLst>
                                        <p:tav tm="0">
                                          <p:val>
                                            <p:strVal val="4/3*#ppt_h"/>
                                          </p:val>
                                        </p:tav>
                                        <p:tav tm="100000">
                                          <p:val>
                                            <p:strVal val="#ppt_h"/>
                                          </p:val>
                                        </p:tav>
                                      </p:tavLst>
                                    </p:anim>
                                  </p:childTnLst>
                                </p:cTn>
                              </p:par>
                              <p:par>
                                <p:cTn id="18" presetID="13" presetClass="entr" presetSubtype="32"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plus(out)">
                                      <p:cBhvr>
                                        <p:cTn id="20" dur="3000"/>
                                        <p:tgtEl>
                                          <p:spTgt spid="4"/>
                                        </p:tgtEl>
                                      </p:cBhvr>
                                    </p:animEffect>
                                  </p:childTnLst>
                                </p:cTn>
                              </p:par>
                            </p:childTnLst>
                          </p:cTn>
                        </p:par>
                        <p:par>
                          <p:cTn id="21" fill="hold">
                            <p:stCondLst>
                              <p:cond delay="3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6"/>
                                        </p:tgtEl>
                                        <p:attrNameLst>
                                          <p:attrName>style.visibility</p:attrName>
                                        </p:attrNameLst>
                                      </p:cBhvr>
                                      <p:to>
                                        <p:strVal val="visible"/>
                                      </p:to>
                                    </p:set>
                                    <p:animEffect transition="in" filter="fade">
                                      <p:cBhvr>
                                        <p:cTn id="24" dur="1000"/>
                                        <p:tgtEl>
                                          <p:spTgt spid="6"/>
                                        </p:tgtEl>
                                      </p:cBhvr>
                                    </p:animEffect>
                                    <p:anim calcmode="lin" valueType="num">
                                      <p:cBhvr>
                                        <p:cTn id="25" dur="1000" fill="hold"/>
                                        <p:tgtEl>
                                          <p:spTgt spid="6"/>
                                        </p:tgtEl>
                                        <p:attrNameLst>
                                          <p:attrName>ppt_x</p:attrName>
                                        </p:attrNameLst>
                                      </p:cBhvr>
                                      <p:tavLst>
                                        <p:tav tm="0">
                                          <p:val>
                                            <p:strVal val="#ppt_x-.1"/>
                                          </p:val>
                                        </p:tav>
                                        <p:tav tm="100000">
                                          <p:val>
                                            <p:strVal val="#ppt_x"/>
                                          </p:val>
                                        </p:tav>
                                      </p:tavLst>
                                    </p:anim>
                                    <p:anim calcmode="lin" valueType="num">
                                      <p:cBhvr>
                                        <p:cTn id="26"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47).jpg"/>
          <p:cNvPicPr>
            <a:picLocks noChangeAspect="1"/>
          </p:cNvPicPr>
          <p:nvPr/>
        </p:nvPicPr>
        <p:blipFill>
          <a:blip r:embed="rId2"/>
          <a:srcRect/>
          <a:stretch>
            <a:fillRect/>
          </a:stretch>
        </p:blipFill>
        <p:spPr bwMode="auto">
          <a:xfrm>
            <a:off x="0" y="9525"/>
            <a:ext cx="9144000" cy="5133975"/>
          </a:xfrm>
          <a:prstGeom prst="rect">
            <a:avLst/>
          </a:prstGeom>
          <a:noFill/>
          <a:ln w="9525">
            <a:noFill/>
            <a:miter lim="800000"/>
            <a:headEnd/>
            <a:tailEnd/>
          </a:ln>
        </p:spPr>
      </p:pic>
      <p:pic>
        <p:nvPicPr>
          <p:cNvPr id="5" name="4 Imagen" descr="0(47).jpg"/>
          <p:cNvPicPr>
            <a:picLocks noChangeAspect="1"/>
          </p:cNvPicPr>
          <p:nvPr/>
        </p:nvPicPr>
        <p:blipFill>
          <a:blip r:embed="rId2"/>
          <a:srcRect/>
          <a:stretch>
            <a:fillRect/>
          </a:stretch>
        </p:blipFill>
        <p:spPr bwMode="auto">
          <a:xfrm>
            <a:off x="0" y="0"/>
            <a:ext cx="9144000" cy="5133975"/>
          </a:xfrm>
          <a:prstGeom prst="rect">
            <a:avLst/>
          </a:prstGeom>
          <a:noFill/>
          <a:ln w="9525">
            <a:noFill/>
            <a:miter lim="800000"/>
            <a:headEnd/>
            <a:tailEnd/>
          </a:ln>
        </p:spPr>
      </p:pic>
      <p:pic>
        <p:nvPicPr>
          <p:cNvPr id="6" name="5 Imagen" descr="0(47).jpg"/>
          <p:cNvPicPr>
            <a:picLocks noChangeAspect="1"/>
          </p:cNvPicPr>
          <p:nvPr/>
        </p:nvPicPr>
        <p:blipFill>
          <a:blip r:embed="rId2"/>
          <a:srcRect/>
          <a:stretch>
            <a:fillRect/>
          </a:stretch>
        </p:blipFill>
        <p:spPr bwMode="auto">
          <a:xfrm>
            <a:off x="0" y="0"/>
            <a:ext cx="9144000" cy="5133975"/>
          </a:xfrm>
          <a:prstGeom prst="rect">
            <a:avLst/>
          </a:prstGeom>
          <a:noFill/>
          <a:ln w="9525">
            <a:noFill/>
            <a:miter lim="800000"/>
            <a:headEnd/>
            <a:tailEnd/>
          </a:ln>
        </p:spPr>
      </p:pic>
      <p:sp>
        <p:nvSpPr>
          <p:cNvPr id="52230" name="Rectangle 6"/>
          <p:cNvSpPr>
            <a:spLocks noChangeArrowheads="1"/>
          </p:cNvSpPr>
          <p:nvPr/>
        </p:nvSpPr>
        <p:spPr bwMode="auto">
          <a:xfrm>
            <a:off x="684213" y="4084638"/>
            <a:ext cx="7739062" cy="923925"/>
          </a:xfrm>
          <a:prstGeom prst="rect">
            <a:avLst/>
          </a:prstGeom>
          <a:noFill/>
          <a:ln w="9525">
            <a:noFill/>
            <a:miter lim="800000"/>
            <a:headEnd/>
            <a:tailEnd/>
          </a:ln>
          <a:effectLst/>
        </p:spPr>
        <p:txBody>
          <a:bodyPr anchor="ctr">
            <a:spAutoFit/>
          </a:bodyPr>
          <a:lstStyle/>
          <a:p>
            <a:pPr eaLnBrk="0" hangingPunct="0">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ea typeface="Times New Roman" pitchFamily="18" charset="0"/>
                <a:cs typeface="Arial" pitchFamily="34" charset="0"/>
              </a:rPr>
              <a:t>Detrás de las sierras del fondo, en unos kilómetros podemos subir hasta Cangas de Onís, y desde allí, entramos a los Picos de Europa por Covadonga.</a:t>
            </a:r>
          </a:p>
        </p:txBody>
      </p:sp>
    </p:spTree>
  </p:cSld>
  <p:clrMapOvr>
    <a:masterClrMapping/>
  </p:clrMapOvr>
  <mc:AlternateContent xmlns:mc="http://schemas.openxmlformats.org/markup-compatibility/2006" xmlns:p14="http://schemas.microsoft.com/office/powerpoint/2010/main">
    <mc:Choice Requires="p14">
      <p:transition spd="slow" p14:dur="2000" advTm="20000">
        <p14:prism dir="u" isInverted="1"/>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6"/>
                                        </p:tgtEl>
                                        <p:attrNameLst>
                                          <p:attrName>ppt_w</p:attrName>
                                        </p:attrNameLst>
                                      </p:cBhvr>
                                      <p:tavLst>
                                        <p:tav tm="0">
                                          <p:val>
                                            <p:strVal val="ppt_w"/>
                                          </p:val>
                                        </p:tav>
                                        <p:tav tm="100000">
                                          <p:val>
                                            <p:strVal val="4/3*ppt_w"/>
                                          </p:val>
                                        </p:tav>
                                      </p:tavLst>
                                    </p:anim>
                                    <p:anim calcmode="lin" valueType="num">
                                      <p:cBhvr>
                                        <p:cTn id="7" dur="3000"/>
                                        <p:tgtEl>
                                          <p:spTgt spid="6"/>
                                        </p:tgtEl>
                                        <p:attrNameLst>
                                          <p:attrName>ppt_h</p:attrName>
                                        </p:attrNameLst>
                                      </p:cBhvr>
                                      <p:tavLst>
                                        <p:tav tm="0">
                                          <p:val>
                                            <p:strVal val="ppt_h"/>
                                          </p:val>
                                        </p:tav>
                                        <p:tav tm="100000">
                                          <p:val>
                                            <p:strVal val="4/3*ppt_h"/>
                                          </p:val>
                                        </p:tav>
                                      </p:tavLst>
                                    </p:anim>
                                    <p:set>
                                      <p:cBhvr>
                                        <p:cTn id="8" dur="1" fill="hold">
                                          <p:stCondLst>
                                            <p:cond delay="2999"/>
                                          </p:stCondLst>
                                        </p:cTn>
                                        <p:tgtEl>
                                          <p:spTgt spid="6"/>
                                        </p:tgtEl>
                                        <p:attrNameLst>
                                          <p:attrName>style.visibility</p:attrName>
                                        </p:attrNameLst>
                                      </p:cBhvr>
                                      <p:to>
                                        <p:strVal val="hidden"/>
                                      </p:to>
                                    </p:set>
                                  </p:childTnLst>
                                </p:cTn>
                              </p:par>
                              <p:par>
                                <p:cTn id="9" presetID="8" presetClass="exit" presetSubtype="16" fill="hold" nodeType="withEffect">
                                  <p:stCondLst>
                                    <p:cond delay="0"/>
                                  </p:stCondLst>
                                  <p:childTnLst>
                                    <p:animEffect transition="out" filter="diamond(in)">
                                      <p:cBhvr>
                                        <p:cTn id="10" dur="3000"/>
                                        <p:tgtEl>
                                          <p:spTgt spid="6"/>
                                        </p:tgtEl>
                                      </p:cBhvr>
                                    </p:animEffect>
                                    <p:set>
                                      <p:cBhvr>
                                        <p:cTn id="11" dur="1" fill="hold">
                                          <p:stCondLst>
                                            <p:cond delay="2999"/>
                                          </p:stCondLst>
                                        </p:cTn>
                                        <p:tgtEl>
                                          <p:spTgt spid="6"/>
                                        </p:tgtEl>
                                        <p:attrNameLst>
                                          <p:attrName>style.visibility</p:attrName>
                                        </p:attrNameLst>
                                      </p:cBhvr>
                                      <p:to>
                                        <p:strVal val="hidden"/>
                                      </p:to>
                                    </p:set>
                                  </p:childTnLst>
                                </p:cTn>
                              </p:par>
                              <p:par>
                                <p:cTn id="12" presetID="17" presetClass="exit" presetSubtype="10" fill="hold" nodeType="withEffect">
                                  <p:stCondLst>
                                    <p:cond delay="0"/>
                                  </p:stCondLst>
                                  <p:childTnLst>
                                    <p:anim calcmode="lin" valueType="num">
                                      <p:cBhvr>
                                        <p:cTn id="13" dur="3000"/>
                                        <p:tgtEl>
                                          <p:spTgt spid="5"/>
                                        </p:tgtEl>
                                        <p:attrNameLst>
                                          <p:attrName>ppt_w</p:attrName>
                                        </p:attrNameLst>
                                      </p:cBhvr>
                                      <p:tavLst>
                                        <p:tav tm="0">
                                          <p:val>
                                            <p:strVal val="ppt_w"/>
                                          </p:val>
                                        </p:tav>
                                        <p:tav tm="100000">
                                          <p:val>
                                            <p:fltVal val="0"/>
                                          </p:val>
                                        </p:tav>
                                      </p:tavLst>
                                    </p:anim>
                                    <p:anim calcmode="lin" valueType="num">
                                      <p:cBhvr>
                                        <p:cTn id="14" dur="3000"/>
                                        <p:tgtEl>
                                          <p:spTgt spid="5"/>
                                        </p:tgtEl>
                                        <p:attrNameLst>
                                          <p:attrName>ppt_h</p:attrName>
                                        </p:attrNameLst>
                                      </p:cBhvr>
                                      <p:tavLst>
                                        <p:tav tm="0">
                                          <p:val>
                                            <p:strVal val="ppt_h"/>
                                          </p:val>
                                        </p:tav>
                                        <p:tav tm="100000">
                                          <p:val>
                                            <p:strVal val="ppt_h"/>
                                          </p:val>
                                        </p:tav>
                                      </p:tavLst>
                                    </p:anim>
                                    <p:set>
                                      <p:cBhvr>
                                        <p:cTn id="15" dur="1" fill="hold">
                                          <p:stCondLst>
                                            <p:cond delay="2999"/>
                                          </p:stCondLst>
                                        </p:cTn>
                                        <p:tgtEl>
                                          <p:spTgt spid="5"/>
                                        </p:tgtEl>
                                        <p:attrNameLst>
                                          <p:attrName>style.visibility</p:attrName>
                                        </p:attrNameLst>
                                      </p:cBhvr>
                                      <p:to>
                                        <p:strVal val="hidden"/>
                                      </p:to>
                                    </p:set>
                                  </p:childTnLst>
                                </p:cTn>
                              </p:par>
                              <p:par>
                                <p:cTn id="16" presetID="3" presetClass="exit" presetSubtype="10" fill="hold" nodeType="withEffect">
                                  <p:stCondLst>
                                    <p:cond delay="0"/>
                                  </p:stCondLst>
                                  <p:childTnLst>
                                    <p:animEffect transition="out" filter="blinds(horizontal)">
                                      <p:cBhvr>
                                        <p:cTn id="17" dur="3000"/>
                                        <p:tgtEl>
                                          <p:spTgt spid="5"/>
                                        </p:tgtEl>
                                      </p:cBhvr>
                                    </p:animEffect>
                                    <p:set>
                                      <p:cBhvr>
                                        <p:cTn id="18" dur="1" fill="hold">
                                          <p:stCondLst>
                                            <p:cond delay="2999"/>
                                          </p:stCondLst>
                                        </p:cTn>
                                        <p:tgtEl>
                                          <p:spTgt spid="5"/>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strVal val="4/3*#ppt_w"/>
                                          </p:val>
                                        </p:tav>
                                        <p:tav tm="100000">
                                          <p:val>
                                            <p:strVal val="#ppt_w"/>
                                          </p:val>
                                        </p:tav>
                                      </p:tavLst>
                                    </p:anim>
                                    <p:anim calcmode="lin" valueType="num">
                                      <p:cBhvr>
                                        <p:cTn id="22" dur="3000" fill="hold"/>
                                        <p:tgtEl>
                                          <p:spTgt spid="4"/>
                                        </p:tgtEl>
                                        <p:attrNameLst>
                                          <p:attrName>ppt_h</p:attrName>
                                        </p:attrNameLst>
                                      </p:cBhvr>
                                      <p:tavLst>
                                        <p:tav tm="0">
                                          <p:val>
                                            <p:strVal val="4/3*#ppt_h"/>
                                          </p:val>
                                        </p:tav>
                                        <p:tav tm="100000">
                                          <p:val>
                                            <p:strVal val="#ppt_h"/>
                                          </p:val>
                                        </p:tav>
                                      </p:tavLst>
                                    </p:anim>
                                  </p:childTnLst>
                                </p:cTn>
                              </p:par>
                              <p:par>
                                <p:cTn id="23" presetID="13" presetClass="entr" presetSubtype="16"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plus(in)">
                                      <p:cBhvr>
                                        <p:cTn id="25" dur="3000"/>
                                        <p:tgtEl>
                                          <p:spTgt spid="4"/>
                                        </p:tgtEl>
                                      </p:cBhvr>
                                    </p:animEffect>
                                  </p:childTnLst>
                                </p:cTn>
                              </p:par>
                            </p:childTnLst>
                          </p:cTn>
                        </p:par>
                        <p:par>
                          <p:cTn id="26" fill="hold">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52230"/>
                                        </p:tgtEl>
                                        <p:attrNameLst>
                                          <p:attrName>style.visibility</p:attrName>
                                        </p:attrNameLst>
                                      </p:cBhvr>
                                      <p:to>
                                        <p:strVal val="visible"/>
                                      </p:to>
                                    </p:set>
                                    <p:animEffect transition="in" filter="fade">
                                      <p:cBhvr>
                                        <p:cTn id="29" dur="1000"/>
                                        <p:tgtEl>
                                          <p:spTgt spid="52230"/>
                                        </p:tgtEl>
                                      </p:cBhvr>
                                    </p:animEffect>
                                    <p:anim calcmode="lin" valueType="num">
                                      <p:cBhvr>
                                        <p:cTn id="30" dur="1000" fill="hold"/>
                                        <p:tgtEl>
                                          <p:spTgt spid="52230"/>
                                        </p:tgtEl>
                                        <p:attrNameLst>
                                          <p:attrName>ppt_x</p:attrName>
                                        </p:attrNameLst>
                                      </p:cBhvr>
                                      <p:tavLst>
                                        <p:tav tm="0">
                                          <p:val>
                                            <p:strVal val="#ppt_x-.1"/>
                                          </p:val>
                                        </p:tav>
                                        <p:tav tm="100000">
                                          <p:val>
                                            <p:strVal val="#ppt_x"/>
                                          </p:val>
                                        </p:tav>
                                      </p:tavLst>
                                    </p:anim>
                                    <p:anim calcmode="lin" valueType="num">
                                      <p:cBhvr>
                                        <p:cTn id="31" dur="1000" fill="hold"/>
                                        <p:tgtEl>
                                          <p:spTgt spid="5223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230"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48).jpg"/>
          <p:cNvPicPr>
            <a:picLocks noChangeAspect="1"/>
          </p:cNvPicPr>
          <p:nvPr/>
        </p:nvPicPr>
        <p:blipFill>
          <a:blip r:embed="rId2"/>
          <a:srcRect/>
          <a:stretch>
            <a:fillRect/>
          </a:stretch>
        </p:blipFill>
        <p:spPr bwMode="auto">
          <a:xfrm>
            <a:off x="0" y="0"/>
            <a:ext cx="9144000" cy="5143500"/>
          </a:xfrm>
          <a:prstGeom prst="rect">
            <a:avLst/>
          </a:prstGeom>
          <a:noFill/>
          <a:ln w="9525">
            <a:noFill/>
            <a:miter lim="800000"/>
            <a:headEnd/>
            <a:tailEnd/>
          </a:ln>
        </p:spPr>
      </p:pic>
      <p:pic>
        <p:nvPicPr>
          <p:cNvPr id="6" name="5 Imagen" descr="0(48).jpg"/>
          <p:cNvPicPr>
            <a:picLocks noChangeAspect="1"/>
          </p:cNvPicPr>
          <p:nvPr/>
        </p:nvPicPr>
        <p:blipFill>
          <a:blip r:embed="rId2"/>
          <a:srcRect/>
          <a:stretch>
            <a:fillRect/>
          </a:stretch>
        </p:blipFill>
        <p:spPr bwMode="auto">
          <a:xfrm>
            <a:off x="0" y="0"/>
            <a:ext cx="9144000" cy="5143500"/>
          </a:xfrm>
          <a:prstGeom prst="rect">
            <a:avLst/>
          </a:prstGeom>
          <a:noFill/>
          <a:ln w="9525">
            <a:noFill/>
            <a:miter lim="800000"/>
            <a:headEnd/>
            <a:tailEnd/>
          </a:ln>
        </p:spPr>
      </p:pic>
      <p:sp>
        <p:nvSpPr>
          <p:cNvPr id="54277" name="Rectangle 5"/>
          <p:cNvSpPr>
            <a:spLocks noChangeArrowheads="1"/>
          </p:cNvSpPr>
          <p:nvPr/>
        </p:nvSpPr>
        <p:spPr bwMode="auto">
          <a:xfrm>
            <a:off x="1331913" y="4587875"/>
            <a:ext cx="5921375" cy="369888"/>
          </a:xfrm>
          <a:prstGeom prst="rect">
            <a:avLst/>
          </a:prstGeom>
          <a:noFill/>
          <a:ln w="9525">
            <a:noFill/>
            <a:miter lim="800000"/>
            <a:headEnd/>
            <a:tailEnd/>
          </a:ln>
          <a:effectLst/>
        </p:spPr>
        <p:txBody>
          <a:bodyPr wrap="none" anchor="ctr">
            <a:spAutoFit/>
          </a:bodyPr>
          <a:lstStyle/>
          <a:p>
            <a:pPr eaLnBrk="0" hangingPunct="0">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ea typeface="Times New Roman" pitchFamily="18" charset="0"/>
                <a:cs typeface="Arial" pitchFamily="34" charset="0"/>
              </a:rPr>
              <a:t>Vistas de la laguna y pueblo de La </a:t>
            </a:r>
            <a:r>
              <a:rPr lang="es-ES" b="1" dirty="0" err="1">
                <a:effectLst>
                  <a:glow rad="101600">
                    <a:schemeClr val="accent2">
                      <a:satMod val="175000"/>
                      <a:alpha val="40000"/>
                    </a:schemeClr>
                  </a:glow>
                  <a:outerShdw blurRad="38100" dist="38100" dir="2700000" algn="tl">
                    <a:srgbClr val="000000">
                      <a:alpha val="43137"/>
                    </a:srgbClr>
                  </a:outerShdw>
                </a:effectLst>
                <a:latin typeface="Arial" pitchFamily="34" charset="0"/>
                <a:ea typeface="Times New Roman" pitchFamily="18" charset="0"/>
                <a:cs typeface="Arial" pitchFamily="34" charset="0"/>
              </a:rPr>
              <a:t>Fociella</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ea typeface="Times New Roman" pitchFamily="18" charset="0"/>
                <a:cs typeface="Arial" pitchFamily="34" charset="0"/>
              </a:rPr>
              <a:t>, </a:t>
            </a:r>
            <a:r>
              <a:rPr lang="es-ES" b="1" dirty="0" err="1">
                <a:effectLst>
                  <a:glow rad="101600">
                    <a:schemeClr val="accent2">
                      <a:satMod val="175000"/>
                      <a:alpha val="40000"/>
                    </a:schemeClr>
                  </a:glow>
                  <a:outerShdw blurRad="38100" dist="38100" dir="2700000" algn="tl">
                    <a:srgbClr val="000000">
                      <a:alpha val="43137"/>
                    </a:srgbClr>
                  </a:outerShdw>
                </a:effectLst>
                <a:latin typeface="Arial" pitchFamily="34" charset="0"/>
                <a:ea typeface="Times New Roman" pitchFamily="18" charset="0"/>
                <a:cs typeface="Arial" pitchFamily="34" charset="0"/>
              </a:rPr>
              <a:t>Teverga</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ea typeface="Times New Roman" pitchFamily="18" charset="0"/>
                <a:cs typeface="Arial" pitchFamily="34" charset="0"/>
              </a:rPr>
              <a:t>.</a:t>
            </a:r>
          </a:p>
        </p:txBody>
      </p:sp>
    </p:spTree>
  </p:cSld>
  <p:clrMapOvr>
    <a:masterClrMapping/>
  </p:clrMapOvr>
  <mc:AlternateContent xmlns:mc="http://schemas.openxmlformats.org/markup-compatibility/2006" xmlns:p14="http://schemas.microsoft.com/office/powerpoint/2010/main">
    <mc:Choice Requires="p14">
      <p:transition spd="slow" p14:dur="2000" advTm="12000">
        <p14:prism dir="d" isInverted="1"/>
      </p:transition>
    </mc:Choice>
    <mc:Fallback xmlns="">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544" fill="hold" nodeType="withEffect">
                                  <p:stCondLst>
                                    <p:cond delay="0"/>
                                  </p:stCondLst>
                                  <p:childTnLst>
                                    <p:anim calcmode="lin" valueType="num">
                                      <p:cBhvr>
                                        <p:cTn id="6" dur="3000"/>
                                        <p:tgtEl>
                                          <p:spTgt spid="6"/>
                                        </p:tgtEl>
                                        <p:attrNameLst>
                                          <p:attrName>ppt_w</p:attrName>
                                        </p:attrNameLst>
                                      </p:cBhvr>
                                      <p:tavLst>
                                        <p:tav tm="0">
                                          <p:val>
                                            <p:strVal val="ppt_w"/>
                                          </p:val>
                                        </p:tav>
                                        <p:tav tm="100000">
                                          <p:val>
                                            <p:fltVal val="0"/>
                                          </p:val>
                                        </p:tav>
                                      </p:tavLst>
                                    </p:anim>
                                    <p:anim calcmode="lin" valueType="num">
                                      <p:cBhvr>
                                        <p:cTn id="7" dur="3000"/>
                                        <p:tgtEl>
                                          <p:spTgt spid="6"/>
                                        </p:tgtEl>
                                        <p:attrNameLst>
                                          <p:attrName>ppt_h</p:attrName>
                                        </p:attrNameLst>
                                      </p:cBhvr>
                                      <p:tavLst>
                                        <p:tav tm="0">
                                          <p:val>
                                            <p:strVal val="ppt_h"/>
                                          </p:val>
                                        </p:tav>
                                        <p:tav tm="100000">
                                          <p:val>
                                            <p:fltVal val="0"/>
                                          </p:val>
                                        </p:tav>
                                      </p:tavLst>
                                    </p:anim>
                                    <p:anim calcmode="lin" valueType="num">
                                      <p:cBhvr>
                                        <p:cTn id="8" dur="3000"/>
                                        <p:tgtEl>
                                          <p:spTgt spid="6"/>
                                        </p:tgtEl>
                                        <p:attrNameLst>
                                          <p:attrName>ppt_x</p:attrName>
                                        </p:attrNameLst>
                                      </p:cBhvr>
                                      <p:tavLst>
                                        <p:tav tm="0">
                                          <p:val>
                                            <p:strVal val="ppt_x"/>
                                          </p:val>
                                        </p:tav>
                                        <p:tav tm="100000">
                                          <p:val>
                                            <p:fltVal val="0.5"/>
                                          </p:val>
                                        </p:tav>
                                      </p:tavLst>
                                    </p:anim>
                                    <p:anim calcmode="lin" valueType="num">
                                      <p:cBhvr>
                                        <p:cTn id="9" dur="3000"/>
                                        <p:tgtEl>
                                          <p:spTgt spid="6"/>
                                        </p:tgtEl>
                                        <p:attrNameLst>
                                          <p:attrName>ppt_y</p:attrName>
                                        </p:attrNameLst>
                                      </p:cBhvr>
                                      <p:tavLst>
                                        <p:tav tm="0">
                                          <p:val>
                                            <p:strVal val="ppt_y"/>
                                          </p:val>
                                        </p:tav>
                                        <p:tav tm="100000">
                                          <p:val>
                                            <p:fltVal val="0.5"/>
                                          </p:val>
                                        </p:tav>
                                      </p:tavLst>
                                    </p:anim>
                                    <p:set>
                                      <p:cBhvr>
                                        <p:cTn id="10" dur="1" fill="hold">
                                          <p:stCondLst>
                                            <p:cond delay="2999"/>
                                          </p:stCondLst>
                                        </p:cTn>
                                        <p:tgtEl>
                                          <p:spTgt spid="6"/>
                                        </p:tgtEl>
                                        <p:attrNameLst>
                                          <p:attrName>style.visibility</p:attrName>
                                        </p:attrNameLst>
                                      </p:cBhvr>
                                      <p:to>
                                        <p:strVal val="hidden"/>
                                      </p:to>
                                    </p:set>
                                  </p:childTnLst>
                                </p:cTn>
                              </p:par>
                              <p:par>
                                <p:cTn id="11" presetID="8" presetClass="exit" presetSubtype="16" fill="hold" nodeType="withEffect">
                                  <p:stCondLst>
                                    <p:cond delay="0"/>
                                  </p:stCondLst>
                                  <p:childTnLst>
                                    <p:animEffect transition="out" filter="diamond(in)">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strVal val="4/3*#ppt_w"/>
                                          </p:val>
                                        </p:tav>
                                        <p:tav tm="100000">
                                          <p:val>
                                            <p:strVal val="#ppt_w"/>
                                          </p:val>
                                        </p:tav>
                                      </p:tavLst>
                                    </p:anim>
                                    <p:anim calcmode="lin" valueType="num">
                                      <p:cBhvr>
                                        <p:cTn id="17" dur="3000" fill="hold"/>
                                        <p:tgtEl>
                                          <p:spTgt spid="4"/>
                                        </p:tgtEl>
                                        <p:attrNameLst>
                                          <p:attrName>ppt_h</p:attrName>
                                        </p:attrNameLst>
                                      </p:cBhvr>
                                      <p:tavLst>
                                        <p:tav tm="0">
                                          <p:val>
                                            <p:strVal val="4/3*#ppt_h"/>
                                          </p:val>
                                        </p:tav>
                                        <p:tav tm="100000">
                                          <p:val>
                                            <p:strVal val="#ppt_h"/>
                                          </p:val>
                                        </p:tav>
                                      </p:tavLst>
                                    </p:anim>
                                  </p:childTnLst>
                                </p:cTn>
                              </p:par>
                              <p:par>
                                <p:cTn id="18" presetID="13" presetClass="entr" presetSubtype="16"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plus(in)">
                                      <p:cBhvr>
                                        <p:cTn id="20" dur="3000"/>
                                        <p:tgtEl>
                                          <p:spTgt spid="4"/>
                                        </p:tgtEl>
                                      </p:cBhvr>
                                    </p:animEffect>
                                  </p:childTnLst>
                                </p:cTn>
                              </p:par>
                            </p:childTnLst>
                          </p:cTn>
                        </p:par>
                        <p:par>
                          <p:cTn id="21" fill="hold">
                            <p:stCondLst>
                              <p:cond delay="3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54277"/>
                                        </p:tgtEl>
                                        <p:attrNameLst>
                                          <p:attrName>style.visibility</p:attrName>
                                        </p:attrNameLst>
                                      </p:cBhvr>
                                      <p:to>
                                        <p:strVal val="visible"/>
                                      </p:to>
                                    </p:set>
                                    <p:animEffect transition="in" filter="fade">
                                      <p:cBhvr>
                                        <p:cTn id="24" dur="1000"/>
                                        <p:tgtEl>
                                          <p:spTgt spid="54277"/>
                                        </p:tgtEl>
                                      </p:cBhvr>
                                    </p:animEffect>
                                    <p:anim calcmode="lin" valueType="num">
                                      <p:cBhvr>
                                        <p:cTn id="25" dur="1000" fill="hold"/>
                                        <p:tgtEl>
                                          <p:spTgt spid="54277"/>
                                        </p:tgtEl>
                                        <p:attrNameLst>
                                          <p:attrName>ppt_x</p:attrName>
                                        </p:attrNameLst>
                                      </p:cBhvr>
                                      <p:tavLst>
                                        <p:tav tm="0">
                                          <p:val>
                                            <p:strVal val="#ppt_x-.1"/>
                                          </p:val>
                                        </p:tav>
                                        <p:tav tm="100000">
                                          <p:val>
                                            <p:strVal val="#ppt_x"/>
                                          </p:val>
                                        </p:tav>
                                      </p:tavLst>
                                    </p:anim>
                                    <p:anim calcmode="lin" valueType="num">
                                      <p:cBhvr>
                                        <p:cTn id="26" dur="1000" fill="hold"/>
                                        <p:tgtEl>
                                          <p:spTgt spid="5427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277"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70913G.jpg"/>
          <p:cNvPicPr>
            <a:picLocks noChangeAspect="1"/>
          </p:cNvPicPr>
          <p:nvPr/>
        </p:nvPicPr>
        <p:blipFill>
          <a:blip r:embed="rId2"/>
          <a:srcRect/>
          <a:stretch>
            <a:fillRect/>
          </a:stretch>
        </p:blipFill>
        <p:spPr bwMode="auto">
          <a:xfrm>
            <a:off x="0" y="0"/>
            <a:ext cx="9144000" cy="5143500"/>
          </a:xfrm>
          <a:prstGeom prst="rect">
            <a:avLst/>
          </a:prstGeom>
          <a:noFill/>
          <a:ln w="9525">
            <a:noFill/>
            <a:miter lim="800000"/>
            <a:headEnd/>
            <a:tailEnd/>
          </a:ln>
        </p:spPr>
      </p:pic>
      <p:pic>
        <p:nvPicPr>
          <p:cNvPr id="6" name="5 Imagen" descr="270913G.jpg"/>
          <p:cNvPicPr>
            <a:picLocks noChangeAspect="1"/>
          </p:cNvPicPr>
          <p:nvPr/>
        </p:nvPicPr>
        <p:blipFill>
          <a:blip r:embed="rId2"/>
          <a:srcRect/>
          <a:stretch>
            <a:fillRect/>
          </a:stretch>
        </p:blipFill>
        <p:spPr bwMode="auto">
          <a:xfrm>
            <a:off x="0" y="0"/>
            <a:ext cx="9144000" cy="5143500"/>
          </a:xfrm>
          <a:prstGeom prst="rect">
            <a:avLst/>
          </a:prstGeom>
          <a:noFill/>
          <a:ln w="9525">
            <a:noFill/>
            <a:miter lim="800000"/>
            <a:headEnd/>
            <a:tailEnd/>
          </a:ln>
        </p:spPr>
      </p:pic>
      <p:sp>
        <p:nvSpPr>
          <p:cNvPr id="56325" name="Rectangle 5"/>
          <p:cNvSpPr>
            <a:spLocks noChangeArrowheads="1"/>
          </p:cNvSpPr>
          <p:nvPr/>
        </p:nvSpPr>
        <p:spPr bwMode="auto">
          <a:xfrm>
            <a:off x="755650" y="4011613"/>
            <a:ext cx="8064500" cy="1016000"/>
          </a:xfrm>
          <a:prstGeom prst="rect">
            <a:avLst/>
          </a:prstGeom>
          <a:noFill/>
          <a:ln w="9525">
            <a:noFill/>
            <a:miter lim="800000"/>
            <a:headEnd/>
            <a:tailEnd/>
          </a:ln>
          <a:effectLst/>
        </p:spPr>
        <p:txBody>
          <a:bodyPr anchor="ctr">
            <a:spAutoFit/>
          </a:bodyPr>
          <a:lstStyle/>
          <a:p>
            <a:pPr eaLnBrk="0" hangingPunct="0">
              <a:defRPr/>
            </a:pPr>
            <a:r>
              <a:rPr lang="es-ES" sz="2400" b="1" dirty="0" err="1">
                <a:effectLst>
                  <a:glow rad="101600">
                    <a:schemeClr val="accent2">
                      <a:satMod val="175000"/>
                      <a:alpha val="40000"/>
                    </a:schemeClr>
                  </a:glow>
                  <a:outerShdw blurRad="38100" dist="38100" dir="2700000" algn="tl">
                    <a:srgbClr val="000000">
                      <a:alpha val="43137"/>
                    </a:srgbClr>
                  </a:outerShdw>
                </a:effectLst>
                <a:latin typeface="Arial" pitchFamily="34" charset="0"/>
                <a:ea typeface="Times New Roman" pitchFamily="18" charset="0"/>
                <a:cs typeface="Arial" pitchFamily="34" charset="0"/>
              </a:rPr>
              <a:t>Luanco</a:t>
            </a:r>
            <a:r>
              <a:rPr lang="es-ES" sz="2400" b="1" dirty="0">
                <a:effectLst>
                  <a:glow rad="101600">
                    <a:schemeClr val="accent2">
                      <a:satMod val="175000"/>
                      <a:alpha val="40000"/>
                    </a:schemeClr>
                  </a:glow>
                  <a:outerShdw blurRad="38100" dist="38100" dir="2700000" algn="tl">
                    <a:srgbClr val="000000">
                      <a:alpha val="43137"/>
                    </a:srgbClr>
                  </a:outerShdw>
                </a:effectLst>
                <a:latin typeface="Arial" pitchFamily="34" charset="0"/>
                <a:ea typeface="Times New Roman" pitchFamily="18" charset="0"/>
                <a:cs typeface="Arial" pitchFamily="34" charset="0"/>
              </a:rPr>
              <a:t>.</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ea typeface="Times New Roman" pitchFamily="18" charset="0"/>
                <a:cs typeface="Arial" pitchFamily="34" charset="0"/>
              </a:rPr>
              <a:t> El palacio de los Menéndez de la </a:t>
            </a:r>
            <a:r>
              <a:rPr lang="es-ES" b="1" dirty="0" err="1">
                <a:effectLst>
                  <a:glow rad="101600">
                    <a:schemeClr val="accent2">
                      <a:satMod val="175000"/>
                      <a:alpha val="40000"/>
                    </a:schemeClr>
                  </a:glow>
                  <a:outerShdw blurRad="38100" dist="38100" dir="2700000" algn="tl">
                    <a:srgbClr val="000000">
                      <a:alpha val="43137"/>
                    </a:srgbClr>
                  </a:outerShdw>
                </a:effectLst>
                <a:latin typeface="Arial" pitchFamily="34" charset="0"/>
                <a:ea typeface="Times New Roman" pitchFamily="18" charset="0"/>
                <a:cs typeface="Arial" pitchFamily="34" charset="0"/>
              </a:rPr>
              <a:t>Pola</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ea typeface="Times New Roman" pitchFamily="18" charset="0"/>
                <a:cs typeface="Arial" pitchFamily="34" charset="0"/>
              </a:rPr>
              <a:t>, al lado de la iglesia de Santa María, es un Monumento Histórico Artístico; consta de dos torres en los extremos de su fachada principal.</a:t>
            </a:r>
          </a:p>
        </p:txBody>
      </p:sp>
    </p:spTree>
  </p:cSld>
  <p:clrMapOvr>
    <a:masterClrMapping/>
  </p:clrMapOvr>
  <mc:AlternateContent xmlns:mc="http://schemas.openxmlformats.org/markup-compatibility/2006" xmlns:p14="http://schemas.microsoft.com/office/powerpoint/2010/main">
    <mc:Choice Requires="p14">
      <p:transition spd="slow" p14:dur="2000" advTm="24000">
        <p:comb/>
      </p:transition>
    </mc:Choice>
    <mc:Fallback xmlns="">
      <p:transition spd="slow" advTm="24000">
        <p:comb/>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6"/>
                                        </p:tgtEl>
                                        <p:attrNameLst>
                                          <p:attrName>ppt_w</p:attrName>
                                        </p:attrNameLst>
                                      </p:cBhvr>
                                      <p:tavLst>
                                        <p:tav tm="0">
                                          <p:val>
                                            <p:strVal val="ppt_w"/>
                                          </p:val>
                                        </p:tav>
                                        <p:tav tm="100000">
                                          <p:val>
                                            <p:strVal val="4/3*ppt_w"/>
                                          </p:val>
                                        </p:tav>
                                      </p:tavLst>
                                    </p:anim>
                                    <p:anim calcmode="lin" valueType="num">
                                      <p:cBhvr>
                                        <p:cTn id="7" dur="3000"/>
                                        <p:tgtEl>
                                          <p:spTgt spid="6"/>
                                        </p:tgtEl>
                                        <p:attrNameLst>
                                          <p:attrName>ppt_h</p:attrName>
                                        </p:attrNameLst>
                                      </p:cBhvr>
                                      <p:tavLst>
                                        <p:tav tm="0">
                                          <p:val>
                                            <p:strVal val="ppt_h"/>
                                          </p:val>
                                        </p:tav>
                                        <p:tav tm="100000">
                                          <p:val>
                                            <p:strVal val="4/3*ppt_h"/>
                                          </p:val>
                                        </p:tav>
                                      </p:tavLst>
                                    </p:anim>
                                    <p:set>
                                      <p:cBhvr>
                                        <p:cTn id="8" dur="1" fill="hold">
                                          <p:stCondLst>
                                            <p:cond delay="2999"/>
                                          </p:stCondLst>
                                        </p:cTn>
                                        <p:tgtEl>
                                          <p:spTgt spid="6"/>
                                        </p:tgtEl>
                                        <p:attrNameLst>
                                          <p:attrName>style.visibility</p:attrName>
                                        </p:attrNameLst>
                                      </p:cBhvr>
                                      <p:to>
                                        <p:strVal val="hidden"/>
                                      </p:to>
                                    </p:set>
                                  </p:childTnLst>
                                </p:cTn>
                              </p:par>
                              <p:par>
                                <p:cTn id="9" presetID="16" presetClass="exit" presetSubtype="37" fill="hold" nodeType="withEffect">
                                  <p:stCondLst>
                                    <p:cond delay="0"/>
                                  </p:stCondLst>
                                  <p:childTnLst>
                                    <p:animEffect transition="out" filter="barn(outVertical)">
                                      <p:cBhvr>
                                        <p:cTn id="10" dur="3000"/>
                                        <p:tgtEl>
                                          <p:spTgt spid="6"/>
                                        </p:tgtEl>
                                      </p:cBhvr>
                                    </p:animEffect>
                                    <p:set>
                                      <p:cBhvr>
                                        <p:cTn id="11" dur="1" fill="hold">
                                          <p:stCondLst>
                                            <p:cond delay="2999"/>
                                          </p:stCondLst>
                                        </p:cTn>
                                        <p:tgtEl>
                                          <p:spTgt spid="6"/>
                                        </p:tgtEl>
                                        <p:attrNameLst>
                                          <p:attrName>style.visibility</p:attrName>
                                        </p:attrNameLst>
                                      </p:cBhvr>
                                      <p:to>
                                        <p:strVal val="hidden"/>
                                      </p:to>
                                    </p:set>
                                  </p:childTnLst>
                                </p:cTn>
                              </p:par>
                              <p:par>
                                <p:cTn id="12" presetID="23" presetClass="entr" presetSubtype="16"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fltVal val="0"/>
                                          </p:val>
                                        </p:tav>
                                        <p:tav tm="100000">
                                          <p:val>
                                            <p:strVal val="#ppt_w"/>
                                          </p:val>
                                        </p:tav>
                                      </p:tavLst>
                                    </p:anim>
                                    <p:anim calcmode="lin" valueType="num">
                                      <p:cBhvr>
                                        <p:cTn id="15" dur="3000" fill="hold"/>
                                        <p:tgtEl>
                                          <p:spTgt spid="4"/>
                                        </p:tgtEl>
                                        <p:attrNameLst>
                                          <p:attrName>ppt_h</p:attrName>
                                        </p:attrNameLst>
                                      </p:cBhvr>
                                      <p:tavLst>
                                        <p:tav tm="0">
                                          <p:val>
                                            <p:fltVal val="0"/>
                                          </p:val>
                                        </p:tav>
                                        <p:tav tm="100000">
                                          <p:val>
                                            <p:strVal val="#ppt_h"/>
                                          </p:val>
                                        </p:tav>
                                      </p:tavLst>
                                    </p:anim>
                                  </p:childTnLst>
                                </p:cTn>
                              </p:par>
                              <p:par>
                                <p:cTn id="16" presetID="8" presetClass="entr" presetSubtype="16"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diamond(in)">
                                      <p:cBhvr>
                                        <p:cTn id="18" dur="3000"/>
                                        <p:tgtEl>
                                          <p:spTgt spid="4"/>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6325"/>
                                        </p:tgtEl>
                                        <p:attrNameLst>
                                          <p:attrName>style.visibility</p:attrName>
                                        </p:attrNameLst>
                                      </p:cBhvr>
                                      <p:to>
                                        <p:strVal val="visible"/>
                                      </p:to>
                                    </p:set>
                                    <p:animEffect transition="in" filter="fade">
                                      <p:cBhvr>
                                        <p:cTn id="22" dur="1000"/>
                                        <p:tgtEl>
                                          <p:spTgt spid="56325"/>
                                        </p:tgtEl>
                                      </p:cBhvr>
                                    </p:animEffect>
                                    <p:anim calcmode="lin" valueType="num">
                                      <p:cBhvr>
                                        <p:cTn id="23" dur="1000" fill="hold"/>
                                        <p:tgtEl>
                                          <p:spTgt spid="56325"/>
                                        </p:tgtEl>
                                        <p:attrNameLst>
                                          <p:attrName>ppt_x</p:attrName>
                                        </p:attrNameLst>
                                      </p:cBhvr>
                                      <p:tavLst>
                                        <p:tav tm="0">
                                          <p:val>
                                            <p:strVal val="#ppt_x-.1"/>
                                          </p:val>
                                        </p:tav>
                                        <p:tav tm="100000">
                                          <p:val>
                                            <p:strVal val="#ppt_x"/>
                                          </p:val>
                                        </p:tav>
                                      </p:tavLst>
                                    </p:anim>
                                    <p:anim calcmode="lin" valueType="num">
                                      <p:cBhvr>
                                        <p:cTn id="24" dur="1000" fill="hold"/>
                                        <p:tgtEl>
                                          <p:spTgt spid="5632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6325"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95778437.jpg"/>
          <p:cNvPicPr>
            <a:picLocks noChangeAspect="1"/>
          </p:cNvPicPr>
          <p:nvPr/>
        </p:nvPicPr>
        <p:blipFill>
          <a:blip r:embed="rId2"/>
          <a:srcRect/>
          <a:stretch>
            <a:fillRect/>
          </a:stretch>
        </p:blipFill>
        <p:spPr bwMode="auto">
          <a:xfrm>
            <a:off x="0" y="0"/>
            <a:ext cx="9144000" cy="5143500"/>
          </a:xfrm>
          <a:prstGeom prst="rect">
            <a:avLst/>
          </a:prstGeom>
          <a:noFill/>
          <a:ln w="9525">
            <a:noFill/>
            <a:miter lim="800000"/>
            <a:headEnd/>
            <a:tailEnd/>
          </a:ln>
        </p:spPr>
      </p:pic>
      <p:pic>
        <p:nvPicPr>
          <p:cNvPr id="6" name="5 Imagen" descr="95778437.jpg"/>
          <p:cNvPicPr>
            <a:picLocks noChangeAspect="1"/>
          </p:cNvPicPr>
          <p:nvPr/>
        </p:nvPicPr>
        <p:blipFill>
          <a:blip r:embed="rId2"/>
          <a:srcRect/>
          <a:stretch>
            <a:fillRect/>
          </a:stretch>
        </p:blipFill>
        <p:spPr bwMode="auto">
          <a:xfrm>
            <a:off x="0" y="0"/>
            <a:ext cx="9144000" cy="5143500"/>
          </a:xfrm>
          <a:prstGeom prst="rect">
            <a:avLst/>
          </a:prstGeom>
          <a:noFill/>
          <a:ln w="9525">
            <a:noFill/>
            <a:miter lim="800000"/>
            <a:headEnd/>
            <a:tailEnd/>
          </a:ln>
        </p:spPr>
      </p:pic>
      <p:sp>
        <p:nvSpPr>
          <p:cNvPr id="57349" name="Rectangle 5"/>
          <p:cNvSpPr>
            <a:spLocks noChangeArrowheads="1"/>
          </p:cNvSpPr>
          <p:nvPr/>
        </p:nvSpPr>
        <p:spPr bwMode="auto">
          <a:xfrm>
            <a:off x="357158" y="3667125"/>
            <a:ext cx="8569325" cy="1476375"/>
          </a:xfrm>
          <a:prstGeom prst="rect">
            <a:avLst/>
          </a:prstGeom>
          <a:noFill/>
          <a:ln w="9525">
            <a:noFill/>
            <a:miter lim="800000"/>
            <a:headEnd/>
            <a:tailEnd/>
          </a:ln>
          <a:effectLst/>
        </p:spPr>
        <p:txBody>
          <a:bodyPr anchor="ctr">
            <a:spAutoFit/>
          </a:bodyPr>
          <a:lstStyle/>
          <a:p>
            <a:pPr eaLnBrk="0" hangingPunct="0"/>
            <a:r>
              <a:rPr lang="es-ES" b="1" dirty="0">
                <a:effectLst>
                  <a:glow rad="101600">
                    <a:srgbClr val="C00000">
                      <a:alpha val="60000"/>
                    </a:srgbClr>
                  </a:glow>
                  <a:outerShdw blurRad="38100" dist="38100" dir="2700000" algn="tl">
                    <a:srgbClr val="1F497D"/>
                  </a:outerShdw>
                </a:effectLst>
                <a:cs typeface="Times New Roman" pitchFamily="18" charset="0"/>
              </a:rPr>
              <a:t>El espectacular </a:t>
            </a:r>
            <a:r>
              <a:rPr lang="es-ES" b="1" dirty="0" err="1">
                <a:effectLst>
                  <a:glow rad="101600">
                    <a:srgbClr val="C00000">
                      <a:alpha val="60000"/>
                    </a:srgbClr>
                  </a:glow>
                  <a:outerShdw blurRad="38100" dist="38100" dir="2700000" algn="tl">
                    <a:srgbClr val="1F497D"/>
                  </a:outerShdw>
                </a:effectLst>
                <a:cs typeface="Times New Roman" pitchFamily="18" charset="0"/>
              </a:rPr>
              <a:t>Oceño</a:t>
            </a:r>
            <a:r>
              <a:rPr lang="es-ES" b="1" dirty="0">
                <a:effectLst>
                  <a:glow rad="101600">
                    <a:srgbClr val="C00000">
                      <a:alpha val="60000"/>
                    </a:srgbClr>
                  </a:glow>
                  <a:outerShdw blurRad="38100" dist="38100" dir="2700000" algn="tl">
                    <a:srgbClr val="1F497D"/>
                  </a:outerShdw>
                </a:effectLst>
                <a:cs typeface="Times New Roman" pitchFamily="18" charset="0"/>
              </a:rPr>
              <a:t>, está formado por los barrios de </a:t>
            </a:r>
            <a:r>
              <a:rPr lang="es-ES" b="1" dirty="0" err="1">
                <a:effectLst>
                  <a:glow rad="101600">
                    <a:srgbClr val="C00000">
                      <a:alpha val="60000"/>
                    </a:srgbClr>
                  </a:glow>
                  <a:outerShdw blurRad="38100" dist="38100" dir="2700000" algn="tl">
                    <a:srgbClr val="1F497D"/>
                  </a:outerShdw>
                </a:effectLst>
                <a:cs typeface="Times New Roman" pitchFamily="18" charset="0"/>
              </a:rPr>
              <a:t>Mildón</a:t>
            </a:r>
            <a:r>
              <a:rPr lang="es-ES" b="1" dirty="0">
                <a:effectLst>
                  <a:glow rad="101600">
                    <a:srgbClr val="C00000">
                      <a:alpha val="60000"/>
                    </a:srgbClr>
                  </a:glow>
                  <a:outerShdw blurRad="38100" dist="38100" dir="2700000" algn="tl">
                    <a:srgbClr val="1F497D"/>
                  </a:outerShdw>
                </a:effectLst>
                <a:cs typeface="Times New Roman" pitchFamily="18" charset="0"/>
              </a:rPr>
              <a:t> y </a:t>
            </a:r>
            <a:r>
              <a:rPr lang="es-ES" b="1" dirty="0" err="1">
                <a:effectLst>
                  <a:glow rad="101600">
                    <a:srgbClr val="C00000">
                      <a:alpha val="60000"/>
                    </a:srgbClr>
                  </a:glow>
                  <a:outerShdw blurRad="38100" dist="38100" dir="2700000" algn="tl">
                    <a:srgbClr val="1F497D"/>
                  </a:outerShdw>
                </a:effectLst>
                <a:cs typeface="Times New Roman" pitchFamily="18" charset="0"/>
              </a:rPr>
              <a:t>Oceño</a:t>
            </a:r>
            <a:r>
              <a:rPr lang="es-ES" b="1" dirty="0">
                <a:effectLst>
                  <a:glow rad="101600">
                    <a:srgbClr val="C00000">
                      <a:alpha val="60000"/>
                    </a:srgbClr>
                  </a:glow>
                  <a:outerShdw blurRad="38100" dist="38100" dir="2700000" algn="tl">
                    <a:srgbClr val="1F497D"/>
                  </a:outerShdw>
                </a:effectLst>
                <a:cs typeface="Times New Roman" pitchFamily="18" charset="0"/>
              </a:rPr>
              <a:t>. Se sitúa a unos 490 metros de altura y es el pueblo más alto de </a:t>
            </a:r>
            <a:r>
              <a:rPr lang="es-ES" b="1" dirty="0" err="1">
                <a:effectLst>
                  <a:glow rad="101600">
                    <a:srgbClr val="C00000">
                      <a:alpha val="60000"/>
                    </a:srgbClr>
                  </a:glow>
                  <a:outerShdw blurRad="38100" dist="38100" dir="2700000" algn="tl">
                    <a:srgbClr val="1F497D"/>
                  </a:outerShdw>
                </a:effectLst>
                <a:cs typeface="Times New Roman" pitchFamily="18" charset="0"/>
              </a:rPr>
              <a:t>Peñamellera</a:t>
            </a:r>
            <a:r>
              <a:rPr lang="es-ES" b="1" dirty="0">
                <a:effectLst>
                  <a:glow rad="101600">
                    <a:srgbClr val="C00000">
                      <a:alpha val="60000"/>
                    </a:srgbClr>
                  </a:glow>
                  <a:outerShdw blurRad="38100" dist="38100" dir="2700000" algn="tl">
                    <a:srgbClr val="1F497D"/>
                  </a:outerShdw>
                </a:effectLst>
                <a:cs typeface="Times New Roman" pitchFamily="18" charset="0"/>
              </a:rPr>
              <a:t> Alta; se accede desde </a:t>
            </a:r>
            <a:r>
              <a:rPr lang="es-ES" b="1" dirty="0" err="1">
                <a:effectLst>
                  <a:glow rad="101600">
                    <a:srgbClr val="C00000">
                      <a:alpha val="60000"/>
                    </a:srgbClr>
                  </a:glow>
                  <a:outerShdw blurRad="38100" dist="38100" dir="2700000" algn="tl">
                    <a:srgbClr val="1F497D"/>
                  </a:outerShdw>
                </a:effectLst>
                <a:cs typeface="Times New Roman" pitchFamily="18" charset="0"/>
              </a:rPr>
              <a:t>Mildón</a:t>
            </a:r>
            <a:r>
              <a:rPr lang="es-ES" b="1" dirty="0">
                <a:effectLst>
                  <a:glow rad="101600">
                    <a:srgbClr val="C00000">
                      <a:alpha val="60000"/>
                    </a:srgbClr>
                  </a:glow>
                  <a:outerShdw blurRad="38100" dist="38100" dir="2700000" algn="tl">
                    <a:srgbClr val="1F497D"/>
                  </a:outerShdw>
                </a:effectLst>
                <a:cs typeface="Times New Roman" pitchFamily="18" charset="0"/>
              </a:rPr>
              <a:t> por una carretera empinada y serpenteante de unos 4 kilómetros, desde la que se pueden disfrutar unas espectaculares vistas del rio Cares y de las sierras adyacentes. </a:t>
            </a:r>
          </a:p>
        </p:txBody>
      </p:sp>
    </p:spTree>
  </p:cSld>
  <p:clrMapOvr>
    <a:masterClrMapping/>
  </p:clrMapOvr>
  <mc:AlternateContent xmlns:mc="http://schemas.openxmlformats.org/markup-compatibility/2006" xmlns:p14="http://schemas.microsoft.com/office/powerpoint/2010/main">
    <mc:Choice Requires="p14">
      <p:transition spd="slow" p14:dur="2000" advTm="36000">
        <p:comb dir="vert"/>
      </p:transition>
    </mc:Choice>
    <mc:Fallback xmlns="">
      <p:transition spd="slow" advTm="36000">
        <p:comb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32" fill="hold" nodeType="withEffect">
                                  <p:stCondLst>
                                    <p:cond delay="0"/>
                                  </p:stCondLst>
                                  <p:childTnLst>
                                    <p:anim calcmode="lin" valueType="num">
                                      <p:cBhvr>
                                        <p:cTn id="6" dur="3000"/>
                                        <p:tgtEl>
                                          <p:spTgt spid="6"/>
                                        </p:tgtEl>
                                        <p:attrNameLst>
                                          <p:attrName>ppt_w</p:attrName>
                                        </p:attrNameLst>
                                      </p:cBhvr>
                                      <p:tavLst>
                                        <p:tav tm="0">
                                          <p:val>
                                            <p:strVal val="ppt_w"/>
                                          </p:val>
                                        </p:tav>
                                        <p:tav tm="100000">
                                          <p:val>
                                            <p:fltVal val="0"/>
                                          </p:val>
                                        </p:tav>
                                      </p:tavLst>
                                    </p:anim>
                                    <p:anim calcmode="lin" valueType="num">
                                      <p:cBhvr>
                                        <p:cTn id="7" dur="3000"/>
                                        <p:tgtEl>
                                          <p:spTgt spid="6"/>
                                        </p:tgtEl>
                                        <p:attrNameLst>
                                          <p:attrName>ppt_h</p:attrName>
                                        </p:attrNameLst>
                                      </p:cBhvr>
                                      <p:tavLst>
                                        <p:tav tm="0">
                                          <p:val>
                                            <p:strVal val="ppt_h"/>
                                          </p:val>
                                        </p:tav>
                                        <p:tav tm="100000">
                                          <p:val>
                                            <p:fltVal val="0"/>
                                          </p:val>
                                        </p:tav>
                                      </p:tavLst>
                                    </p:anim>
                                    <p:set>
                                      <p:cBhvr>
                                        <p:cTn id="8" dur="1" fill="hold">
                                          <p:stCondLst>
                                            <p:cond delay="2999"/>
                                          </p:stCondLst>
                                        </p:cTn>
                                        <p:tgtEl>
                                          <p:spTgt spid="6"/>
                                        </p:tgtEl>
                                        <p:attrNameLst>
                                          <p:attrName>style.visibility</p:attrName>
                                        </p:attrNameLst>
                                      </p:cBhvr>
                                      <p:to>
                                        <p:strVal val="hidden"/>
                                      </p:to>
                                    </p:set>
                                  </p:childTnLst>
                                </p:cTn>
                              </p:par>
                              <p:par>
                                <p:cTn id="9" presetID="13" presetClass="exit" presetSubtype="32" fill="hold" nodeType="withEffect">
                                  <p:stCondLst>
                                    <p:cond delay="0"/>
                                  </p:stCondLst>
                                  <p:childTnLst>
                                    <p:animEffect transition="out" filter="plus(out)">
                                      <p:cBhvr>
                                        <p:cTn id="10" dur="3000"/>
                                        <p:tgtEl>
                                          <p:spTgt spid="6"/>
                                        </p:tgtEl>
                                      </p:cBhvr>
                                    </p:animEffect>
                                    <p:set>
                                      <p:cBhvr>
                                        <p:cTn id="11" dur="1" fill="hold">
                                          <p:stCondLst>
                                            <p:cond delay="2999"/>
                                          </p:stCondLst>
                                        </p:cTn>
                                        <p:tgtEl>
                                          <p:spTgt spid="6"/>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strVal val="4/3*#ppt_w"/>
                                          </p:val>
                                        </p:tav>
                                        <p:tav tm="100000">
                                          <p:val>
                                            <p:strVal val="#ppt_w"/>
                                          </p:val>
                                        </p:tav>
                                      </p:tavLst>
                                    </p:anim>
                                    <p:anim calcmode="lin" valueType="num">
                                      <p:cBhvr>
                                        <p:cTn id="15" dur="3000" fill="hold"/>
                                        <p:tgtEl>
                                          <p:spTgt spid="4"/>
                                        </p:tgtEl>
                                        <p:attrNameLst>
                                          <p:attrName>ppt_h</p:attrName>
                                        </p:attrNameLst>
                                      </p:cBhvr>
                                      <p:tavLst>
                                        <p:tav tm="0">
                                          <p:val>
                                            <p:strVal val="4/3*#ppt_h"/>
                                          </p:val>
                                        </p:tav>
                                        <p:tav tm="100000">
                                          <p:val>
                                            <p:strVal val="#ppt_h"/>
                                          </p:val>
                                        </p:tav>
                                      </p:tavLst>
                                    </p:anim>
                                  </p:childTnLst>
                                </p:cTn>
                              </p:par>
                              <p:par>
                                <p:cTn id="16" presetID="8"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diamond(out)">
                                      <p:cBhvr>
                                        <p:cTn id="18" dur="3000"/>
                                        <p:tgtEl>
                                          <p:spTgt spid="4"/>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7349"/>
                                        </p:tgtEl>
                                        <p:attrNameLst>
                                          <p:attrName>style.visibility</p:attrName>
                                        </p:attrNameLst>
                                      </p:cBhvr>
                                      <p:to>
                                        <p:strVal val="visible"/>
                                      </p:to>
                                    </p:set>
                                    <p:animEffect transition="in" filter="fade">
                                      <p:cBhvr>
                                        <p:cTn id="22" dur="1000"/>
                                        <p:tgtEl>
                                          <p:spTgt spid="57349"/>
                                        </p:tgtEl>
                                      </p:cBhvr>
                                    </p:animEffect>
                                    <p:anim calcmode="lin" valueType="num">
                                      <p:cBhvr>
                                        <p:cTn id="23" dur="1000" fill="hold"/>
                                        <p:tgtEl>
                                          <p:spTgt spid="57349"/>
                                        </p:tgtEl>
                                        <p:attrNameLst>
                                          <p:attrName>ppt_x</p:attrName>
                                        </p:attrNameLst>
                                      </p:cBhvr>
                                      <p:tavLst>
                                        <p:tav tm="0">
                                          <p:val>
                                            <p:strVal val="#ppt_x-.1"/>
                                          </p:val>
                                        </p:tav>
                                        <p:tav tm="100000">
                                          <p:val>
                                            <p:strVal val="#ppt_x"/>
                                          </p:val>
                                        </p:tav>
                                      </p:tavLst>
                                    </p:anim>
                                    <p:anim calcmode="lin" valueType="num">
                                      <p:cBhvr>
                                        <p:cTn id="24" dur="1000" fill="hold"/>
                                        <p:tgtEl>
                                          <p:spTgt spid="5734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349"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01579721.jpg"/>
          <p:cNvPicPr>
            <a:picLocks noChangeAspect="1"/>
          </p:cNvPicPr>
          <p:nvPr/>
        </p:nvPicPr>
        <p:blipFill>
          <a:blip r:embed="rId2"/>
          <a:srcRect/>
          <a:stretch>
            <a:fillRect/>
          </a:stretch>
        </p:blipFill>
        <p:spPr bwMode="auto">
          <a:xfrm>
            <a:off x="0" y="0"/>
            <a:ext cx="9144000" cy="5143500"/>
          </a:xfrm>
          <a:prstGeom prst="rect">
            <a:avLst/>
          </a:prstGeom>
          <a:noFill/>
          <a:ln w="9525">
            <a:noFill/>
            <a:miter lim="800000"/>
            <a:headEnd/>
            <a:tailEnd/>
          </a:ln>
        </p:spPr>
      </p:pic>
      <p:pic>
        <p:nvPicPr>
          <p:cNvPr id="6" name="5 Imagen" descr="501579721.jpg"/>
          <p:cNvPicPr>
            <a:picLocks noChangeAspect="1"/>
          </p:cNvPicPr>
          <p:nvPr/>
        </p:nvPicPr>
        <p:blipFill>
          <a:blip r:embed="rId2"/>
          <a:srcRect/>
          <a:stretch>
            <a:fillRect/>
          </a:stretch>
        </p:blipFill>
        <p:spPr bwMode="auto">
          <a:xfrm>
            <a:off x="0" y="0"/>
            <a:ext cx="9144000" cy="5143500"/>
          </a:xfrm>
          <a:prstGeom prst="rect">
            <a:avLst/>
          </a:prstGeom>
          <a:noFill/>
          <a:ln w="9525">
            <a:noFill/>
            <a:miter lim="800000"/>
            <a:headEnd/>
            <a:tailEnd/>
          </a:ln>
        </p:spPr>
      </p:pic>
      <p:sp>
        <p:nvSpPr>
          <p:cNvPr id="58373" name="Rectangle 5"/>
          <p:cNvSpPr>
            <a:spLocks noChangeArrowheads="1"/>
          </p:cNvSpPr>
          <p:nvPr/>
        </p:nvSpPr>
        <p:spPr bwMode="auto">
          <a:xfrm>
            <a:off x="1116013" y="4516438"/>
            <a:ext cx="6153150" cy="461962"/>
          </a:xfrm>
          <a:prstGeom prst="rect">
            <a:avLst/>
          </a:prstGeom>
          <a:noFill/>
          <a:ln w="9525">
            <a:noFill/>
            <a:miter lim="800000"/>
            <a:headEnd/>
            <a:tailEnd/>
          </a:ln>
          <a:effectLst/>
        </p:spPr>
        <p:txBody>
          <a:bodyPr wrap="none" anchor="ctr">
            <a:spAutoFit/>
          </a:bodyPr>
          <a:lstStyle/>
          <a:p>
            <a:pPr eaLnBrk="0" hangingPunct="0">
              <a:defRPr/>
            </a:pPr>
            <a:r>
              <a:rPr lang="es-ES" sz="2400" b="1" dirty="0">
                <a:effectLst>
                  <a:glow rad="101600">
                    <a:schemeClr val="accent2">
                      <a:satMod val="175000"/>
                      <a:alpha val="40000"/>
                    </a:schemeClr>
                  </a:glow>
                  <a:outerShdw blurRad="38100" dist="38100" dir="2700000" algn="tl">
                    <a:srgbClr val="000000">
                      <a:alpha val="43137"/>
                    </a:srgbClr>
                  </a:outerShdw>
                </a:effectLst>
                <a:latin typeface="Arial" pitchFamily="34" charset="0"/>
                <a:ea typeface="Times New Roman" pitchFamily="18" charset="0"/>
                <a:cs typeface="Arial" pitchFamily="34" charset="0"/>
              </a:rPr>
              <a:t>Tapia de Casariego. </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ea typeface="Times New Roman" pitchFamily="18" charset="0"/>
                <a:cs typeface="Arial" pitchFamily="34" charset="0"/>
              </a:rPr>
              <a:t>Al fondo, la isla con el faro.</a:t>
            </a:r>
          </a:p>
        </p:txBody>
      </p:sp>
    </p:spTree>
  </p:cSld>
  <p:clrMapOvr>
    <a:masterClrMapping/>
  </p:clrMapOvr>
  <mc:AlternateContent xmlns:mc="http://schemas.openxmlformats.org/markup-compatibility/2006" xmlns:p14="http://schemas.microsoft.com/office/powerpoint/2010/main">
    <mc:Choice Requires="p14">
      <p:transition spd="slow" p14:dur="2000" advTm="12000">
        <p14:ferris dir="l"/>
      </p:transition>
    </mc:Choice>
    <mc:Fallback xmlns="">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544" fill="hold" nodeType="withEffect">
                                  <p:stCondLst>
                                    <p:cond delay="0"/>
                                  </p:stCondLst>
                                  <p:childTnLst>
                                    <p:anim calcmode="lin" valueType="num">
                                      <p:cBhvr>
                                        <p:cTn id="6" dur="3000"/>
                                        <p:tgtEl>
                                          <p:spTgt spid="6"/>
                                        </p:tgtEl>
                                        <p:attrNameLst>
                                          <p:attrName>ppt_w</p:attrName>
                                        </p:attrNameLst>
                                      </p:cBhvr>
                                      <p:tavLst>
                                        <p:tav tm="0">
                                          <p:val>
                                            <p:strVal val="ppt_w"/>
                                          </p:val>
                                        </p:tav>
                                        <p:tav tm="100000">
                                          <p:val>
                                            <p:fltVal val="0"/>
                                          </p:val>
                                        </p:tav>
                                      </p:tavLst>
                                    </p:anim>
                                    <p:anim calcmode="lin" valueType="num">
                                      <p:cBhvr>
                                        <p:cTn id="7" dur="3000"/>
                                        <p:tgtEl>
                                          <p:spTgt spid="6"/>
                                        </p:tgtEl>
                                        <p:attrNameLst>
                                          <p:attrName>ppt_h</p:attrName>
                                        </p:attrNameLst>
                                      </p:cBhvr>
                                      <p:tavLst>
                                        <p:tav tm="0">
                                          <p:val>
                                            <p:strVal val="ppt_h"/>
                                          </p:val>
                                        </p:tav>
                                        <p:tav tm="100000">
                                          <p:val>
                                            <p:fltVal val="0"/>
                                          </p:val>
                                        </p:tav>
                                      </p:tavLst>
                                    </p:anim>
                                    <p:anim calcmode="lin" valueType="num">
                                      <p:cBhvr>
                                        <p:cTn id="8" dur="3000"/>
                                        <p:tgtEl>
                                          <p:spTgt spid="6"/>
                                        </p:tgtEl>
                                        <p:attrNameLst>
                                          <p:attrName>ppt_x</p:attrName>
                                        </p:attrNameLst>
                                      </p:cBhvr>
                                      <p:tavLst>
                                        <p:tav tm="0">
                                          <p:val>
                                            <p:strVal val="ppt_x"/>
                                          </p:val>
                                        </p:tav>
                                        <p:tav tm="100000">
                                          <p:val>
                                            <p:fltVal val="0.5"/>
                                          </p:val>
                                        </p:tav>
                                      </p:tavLst>
                                    </p:anim>
                                    <p:anim calcmode="lin" valueType="num">
                                      <p:cBhvr>
                                        <p:cTn id="9" dur="3000"/>
                                        <p:tgtEl>
                                          <p:spTgt spid="6"/>
                                        </p:tgtEl>
                                        <p:attrNameLst>
                                          <p:attrName>ppt_y</p:attrName>
                                        </p:attrNameLst>
                                      </p:cBhvr>
                                      <p:tavLst>
                                        <p:tav tm="0">
                                          <p:val>
                                            <p:strVal val="ppt_y"/>
                                          </p:val>
                                        </p:tav>
                                        <p:tav tm="100000">
                                          <p:val>
                                            <p:fltVal val="0.5"/>
                                          </p:val>
                                        </p:tav>
                                      </p:tavLst>
                                    </p:anim>
                                    <p:set>
                                      <p:cBhvr>
                                        <p:cTn id="10" dur="1" fill="hold">
                                          <p:stCondLst>
                                            <p:cond delay="2999"/>
                                          </p:stCondLst>
                                        </p:cTn>
                                        <p:tgtEl>
                                          <p:spTgt spid="6"/>
                                        </p:tgtEl>
                                        <p:attrNameLst>
                                          <p:attrName>style.visibility</p:attrName>
                                        </p:attrNameLst>
                                      </p:cBhvr>
                                      <p:to>
                                        <p:strVal val="hidden"/>
                                      </p:to>
                                    </p:set>
                                  </p:childTnLst>
                                </p:cTn>
                              </p:par>
                              <p:par>
                                <p:cTn id="11" presetID="6" presetClass="exit" presetSubtype="32" fill="hold" nodeType="withEffect">
                                  <p:stCondLst>
                                    <p:cond delay="0"/>
                                  </p:stCondLst>
                                  <p:childTnLst>
                                    <p:animEffect transition="out" filter="circle(out)">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strVal val="4/3*#ppt_w"/>
                                          </p:val>
                                        </p:tav>
                                        <p:tav tm="100000">
                                          <p:val>
                                            <p:strVal val="#ppt_w"/>
                                          </p:val>
                                        </p:tav>
                                      </p:tavLst>
                                    </p:anim>
                                    <p:anim calcmode="lin" valueType="num">
                                      <p:cBhvr>
                                        <p:cTn id="17" dur="3000" fill="hold"/>
                                        <p:tgtEl>
                                          <p:spTgt spid="4"/>
                                        </p:tgtEl>
                                        <p:attrNameLst>
                                          <p:attrName>ppt_h</p:attrName>
                                        </p:attrNameLst>
                                      </p:cBhvr>
                                      <p:tavLst>
                                        <p:tav tm="0">
                                          <p:val>
                                            <p:strVal val="4/3*#ppt_h"/>
                                          </p:val>
                                        </p:tav>
                                        <p:tav tm="100000">
                                          <p:val>
                                            <p:strVal val="#ppt_h"/>
                                          </p:val>
                                        </p:tav>
                                      </p:tavLst>
                                    </p:anim>
                                  </p:childTnLst>
                                </p:cTn>
                              </p:par>
                              <p:par>
                                <p:cTn id="18" presetID="4" presetClass="entr" presetSubtype="32"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box(out)">
                                      <p:cBhvr>
                                        <p:cTn id="20" dur="3000"/>
                                        <p:tgtEl>
                                          <p:spTgt spid="4"/>
                                        </p:tgtEl>
                                      </p:cBhvr>
                                    </p:animEffect>
                                  </p:childTnLst>
                                </p:cTn>
                              </p:par>
                            </p:childTnLst>
                          </p:cTn>
                        </p:par>
                        <p:par>
                          <p:cTn id="21" fill="hold">
                            <p:stCondLst>
                              <p:cond delay="3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58373"/>
                                        </p:tgtEl>
                                        <p:attrNameLst>
                                          <p:attrName>style.visibility</p:attrName>
                                        </p:attrNameLst>
                                      </p:cBhvr>
                                      <p:to>
                                        <p:strVal val="visible"/>
                                      </p:to>
                                    </p:set>
                                    <p:animEffect transition="in" filter="fade">
                                      <p:cBhvr>
                                        <p:cTn id="24" dur="1000"/>
                                        <p:tgtEl>
                                          <p:spTgt spid="58373"/>
                                        </p:tgtEl>
                                      </p:cBhvr>
                                    </p:animEffect>
                                    <p:anim calcmode="lin" valueType="num">
                                      <p:cBhvr>
                                        <p:cTn id="25" dur="1000" fill="hold"/>
                                        <p:tgtEl>
                                          <p:spTgt spid="58373"/>
                                        </p:tgtEl>
                                        <p:attrNameLst>
                                          <p:attrName>ppt_x</p:attrName>
                                        </p:attrNameLst>
                                      </p:cBhvr>
                                      <p:tavLst>
                                        <p:tav tm="0">
                                          <p:val>
                                            <p:strVal val="#ppt_x-.1"/>
                                          </p:val>
                                        </p:tav>
                                        <p:tav tm="100000">
                                          <p:val>
                                            <p:strVal val="#ppt_x"/>
                                          </p:val>
                                        </p:tav>
                                      </p:tavLst>
                                    </p:anim>
                                    <p:anim calcmode="lin" valueType="num">
                                      <p:cBhvr>
                                        <p:cTn id="26" dur="1000" fill="hold"/>
                                        <p:tgtEl>
                                          <p:spTgt spid="5837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373"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3" descr="E:\MIS COSAS\DOCUMENTOS ANA\PAISAJES\MONTAÑAS\escocia5.jpg"/>
          <p:cNvPicPr>
            <a:picLocks noChangeAspect="1" noChangeArrowheads="1"/>
          </p:cNvPicPr>
          <p:nvPr/>
        </p:nvPicPr>
        <p:blipFill>
          <a:blip r:embed="rId2"/>
          <a:srcRect/>
          <a:stretch>
            <a:fillRect/>
          </a:stretch>
        </p:blipFill>
        <p:spPr bwMode="auto">
          <a:xfrm>
            <a:off x="0" y="0"/>
            <a:ext cx="9144000" cy="5143500"/>
          </a:xfrm>
          <a:prstGeom prst="rect">
            <a:avLst/>
          </a:prstGeom>
          <a:noFill/>
          <a:ln w="9525">
            <a:noFill/>
            <a:miter lim="800000"/>
            <a:headEnd/>
            <a:tailEnd/>
          </a:ln>
        </p:spPr>
      </p:pic>
      <p:pic>
        <p:nvPicPr>
          <p:cNvPr id="3" name="Picture 3" descr="E:\MIS COSAS\DOCUMENTOS ANA\PAISAJES\MONTAÑAS\escocia5.jpg"/>
          <p:cNvPicPr>
            <a:picLocks noChangeAspect="1" noChangeArrowheads="1"/>
          </p:cNvPicPr>
          <p:nvPr/>
        </p:nvPicPr>
        <p:blipFill>
          <a:blip r:embed="rId2"/>
          <a:srcRect/>
          <a:stretch>
            <a:fillRect/>
          </a:stretch>
        </p:blipFill>
        <p:spPr bwMode="auto">
          <a:xfrm>
            <a:off x="0" y="0"/>
            <a:ext cx="9144000" cy="5143500"/>
          </a:xfrm>
          <a:prstGeom prst="rect">
            <a:avLst/>
          </a:prstGeom>
          <a:noFill/>
          <a:ln w="9525">
            <a:noFill/>
            <a:miter lim="800000"/>
            <a:headEnd/>
            <a:tailEnd/>
          </a:ln>
        </p:spPr>
      </p:pic>
      <p:sp>
        <p:nvSpPr>
          <p:cNvPr id="73733" name="Rectangle 5"/>
          <p:cNvSpPr>
            <a:spLocks noChangeArrowheads="1"/>
          </p:cNvSpPr>
          <p:nvPr/>
        </p:nvSpPr>
        <p:spPr bwMode="auto">
          <a:xfrm>
            <a:off x="1692275" y="4587875"/>
            <a:ext cx="5399088" cy="369888"/>
          </a:xfrm>
          <a:prstGeom prst="rect">
            <a:avLst/>
          </a:prstGeom>
          <a:noFill/>
          <a:ln w="9525">
            <a:noFill/>
            <a:miter lim="800000"/>
            <a:headEnd/>
            <a:tailEnd/>
          </a:ln>
          <a:effectLst/>
        </p:spPr>
        <p:txBody>
          <a:bodyPr wrap="none" anchor="ctr">
            <a:spAutoFit/>
          </a:bodyPr>
          <a:lstStyle/>
          <a:p>
            <a:pPr eaLnBrk="0" hangingPunct="0">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ea typeface="Times New Roman" pitchFamily="18" charset="0"/>
                <a:cs typeface="Arial" pitchFamily="34" charset="0"/>
              </a:rPr>
              <a:t>Monumento al pescador en Tapia de Casariego.</a:t>
            </a:r>
          </a:p>
        </p:txBody>
      </p:sp>
    </p:spTree>
  </p:cSld>
  <p:clrMapOvr>
    <a:masterClrMapping/>
  </p:clrMapOvr>
  <mc:AlternateContent xmlns:mc="http://schemas.openxmlformats.org/markup-compatibility/2006" xmlns:p14="http://schemas.microsoft.com/office/powerpoint/2010/main">
    <mc:Choice Requires="p14">
      <p:transition spd="slow" p14:dur="2000" advTm="12000">
        <p14:ferris dir="r"/>
      </p:transition>
    </mc:Choice>
    <mc:Fallback xmlns="">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3000" fill="hold"/>
                                        <p:tgtEl>
                                          <p:spTgt spid="3"/>
                                        </p:tgtEl>
                                        <p:attrNameLst>
                                          <p:attrName>ppt_w</p:attrName>
                                        </p:attrNameLst>
                                      </p:cBhvr>
                                      <p:tavLst>
                                        <p:tav tm="0">
                                          <p:val>
                                            <p:fltVal val="0"/>
                                          </p:val>
                                        </p:tav>
                                        <p:tav tm="100000">
                                          <p:val>
                                            <p:strVal val="#ppt_w"/>
                                          </p:val>
                                        </p:tav>
                                      </p:tavLst>
                                    </p:anim>
                                    <p:anim calcmode="lin" valueType="num">
                                      <p:cBhvr>
                                        <p:cTn id="8" dur="3000" fill="hold"/>
                                        <p:tgtEl>
                                          <p:spTgt spid="3"/>
                                        </p:tgtEl>
                                        <p:attrNameLst>
                                          <p:attrName>ppt_h</p:attrName>
                                        </p:attrNameLst>
                                      </p:cBhvr>
                                      <p:tavLst>
                                        <p:tav tm="0">
                                          <p:val>
                                            <p:strVal val="#ppt_h"/>
                                          </p:val>
                                        </p:tav>
                                        <p:tav tm="100000">
                                          <p:val>
                                            <p:strVal val="#ppt_h"/>
                                          </p:val>
                                        </p:tav>
                                      </p:tavLst>
                                    </p:anim>
                                  </p:childTnLst>
                                </p:cTn>
                              </p:par>
                              <p:par>
                                <p:cTn id="9" presetID="20" presetClass="entr" presetSubtype="0"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edge">
                                      <p:cBhvr>
                                        <p:cTn id="11" dur="3000"/>
                                        <p:tgtEl>
                                          <p:spTgt spid="3"/>
                                        </p:tgtEl>
                                      </p:cBhvr>
                                    </p:animEffect>
                                  </p:childTnLst>
                                </p:cTn>
                              </p:par>
                              <p:par>
                                <p:cTn id="12" presetID="8" presetClass="entr" presetSubtype="32" fill="hold" nodeType="withEffect">
                                  <p:stCondLst>
                                    <p:cond delay="0"/>
                                  </p:stCondLst>
                                  <p:childTnLst>
                                    <p:set>
                                      <p:cBhvr>
                                        <p:cTn id="13" dur="1" fill="hold">
                                          <p:stCondLst>
                                            <p:cond delay="0"/>
                                          </p:stCondLst>
                                        </p:cTn>
                                        <p:tgtEl>
                                          <p:spTgt spid="28674"/>
                                        </p:tgtEl>
                                        <p:attrNameLst>
                                          <p:attrName>style.visibility</p:attrName>
                                        </p:attrNameLst>
                                      </p:cBhvr>
                                      <p:to>
                                        <p:strVal val="visible"/>
                                      </p:to>
                                    </p:set>
                                    <p:animEffect transition="in" filter="diamond(out)">
                                      <p:cBhvr>
                                        <p:cTn id="14" dur="3000"/>
                                        <p:tgtEl>
                                          <p:spTgt spid="28674"/>
                                        </p:tgtEl>
                                      </p:cBhvr>
                                    </p:animEffect>
                                  </p:childTnLst>
                                </p:cTn>
                              </p:par>
                              <p:par>
                                <p:cTn id="15" presetID="17" presetClass="entr" presetSubtype="10" fill="hold" nodeType="withEffect">
                                  <p:stCondLst>
                                    <p:cond delay="0"/>
                                  </p:stCondLst>
                                  <p:childTnLst>
                                    <p:set>
                                      <p:cBhvr>
                                        <p:cTn id="16" dur="1" fill="hold">
                                          <p:stCondLst>
                                            <p:cond delay="0"/>
                                          </p:stCondLst>
                                        </p:cTn>
                                        <p:tgtEl>
                                          <p:spTgt spid="28674"/>
                                        </p:tgtEl>
                                        <p:attrNameLst>
                                          <p:attrName>style.visibility</p:attrName>
                                        </p:attrNameLst>
                                      </p:cBhvr>
                                      <p:to>
                                        <p:strVal val="visible"/>
                                      </p:to>
                                    </p:set>
                                    <p:anim calcmode="lin" valueType="num">
                                      <p:cBhvr>
                                        <p:cTn id="17" dur="3000" fill="hold"/>
                                        <p:tgtEl>
                                          <p:spTgt spid="28674"/>
                                        </p:tgtEl>
                                        <p:attrNameLst>
                                          <p:attrName>ppt_w</p:attrName>
                                        </p:attrNameLst>
                                      </p:cBhvr>
                                      <p:tavLst>
                                        <p:tav tm="0">
                                          <p:val>
                                            <p:fltVal val="0"/>
                                          </p:val>
                                        </p:tav>
                                        <p:tav tm="100000">
                                          <p:val>
                                            <p:strVal val="#ppt_w"/>
                                          </p:val>
                                        </p:tav>
                                      </p:tavLst>
                                    </p:anim>
                                    <p:anim calcmode="lin" valueType="num">
                                      <p:cBhvr>
                                        <p:cTn id="18" dur="3000" fill="hold"/>
                                        <p:tgtEl>
                                          <p:spTgt spid="28674"/>
                                        </p:tgtEl>
                                        <p:attrNameLst>
                                          <p:attrName>ppt_h</p:attrName>
                                        </p:attrNameLst>
                                      </p:cBhvr>
                                      <p:tavLst>
                                        <p:tav tm="0">
                                          <p:val>
                                            <p:strVal val="#ppt_h"/>
                                          </p:val>
                                        </p:tav>
                                        <p:tav tm="100000">
                                          <p:val>
                                            <p:strVal val="#ppt_h"/>
                                          </p:val>
                                        </p:tav>
                                      </p:tavLst>
                                    </p:anim>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73733"/>
                                        </p:tgtEl>
                                        <p:attrNameLst>
                                          <p:attrName>style.visibility</p:attrName>
                                        </p:attrNameLst>
                                      </p:cBhvr>
                                      <p:to>
                                        <p:strVal val="visible"/>
                                      </p:to>
                                    </p:set>
                                    <p:animEffect transition="in" filter="fade">
                                      <p:cBhvr>
                                        <p:cTn id="22" dur="1000"/>
                                        <p:tgtEl>
                                          <p:spTgt spid="73733"/>
                                        </p:tgtEl>
                                      </p:cBhvr>
                                    </p:animEffect>
                                    <p:anim calcmode="lin" valueType="num">
                                      <p:cBhvr>
                                        <p:cTn id="23" dur="1000" fill="hold"/>
                                        <p:tgtEl>
                                          <p:spTgt spid="73733"/>
                                        </p:tgtEl>
                                        <p:attrNameLst>
                                          <p:attrName>ppt_x</p:attrName>
                                        </p:attrNameLst>
                                      </p:cBhvr>
                                      <p:tavLst>
                                        <p:tav tm="0">
                                          <p:val>
                                            <p:strVal val="#ppt_x-.1"/>
                                          </p:val>
                                        </p:tav>
                                        <p:tav tm="100000">
                                          <p:val>
                                            <p:strVal val="#ppt_x"/>
                                          </p:val>
                                        </p:tav>
                                      </p:tavLst>
                                    </p:anim>
                                    <p:anim calcmode="lin" valueType="num">
                                      <p:cBhvr>
                                        <p:cTn id="24" dur="1000" fill="hold"/>
                                        <p:tgtEl>
                                          <p:spTgt spid="7373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3733"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005852931_a3b9f8acc5_o.jpg"/>
          <p:cNvPicPr>
            <a:picLocks noChangeAspect="1"/>
          </p:cNvPicPr>
          <p:nvPr/>
        </p:nvPicPr>
        <p:blipFill>
          <a:blip r:embed="rId2"/>
          <a:srcRect/>
          <a:stretch>
            <a:fillRect/>
          </a:stretch>
        </p:blipFill>
        <p:spPr bwMode="auto">
          <a:xfrm>
            <a:off x="1979613" y="0"/>
            <a:ext cx="5329237" cy="5143500"/>
          </a:xfrm>
          <a:prstGeom prst="rect">
            <a:avLst/>
          </a:prstGeom>
          <a:noFill/>
          <a:ln w="9525">
            <a:noFill/>
            <a:miter lim="800000"/>
            <a:headEnd/>
            <a:tailEnd/>
          </a:ln>
        </p:spPr>
      </p:pic>
      <p:sp>
        <p:nvSpPr>
          <p:cNvPr id="12" name="11 Rectángulo"/>
          <p:cNvSpPr/>
          <p:nvPr/>
        </p:nvSpPr>
        <p:spPr>
          <a:xfrm>
            <a:off x="0" y="0"/>
            <a:ext cx="1979613" cy="5143500"/>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ombo"/>
          <p:cNvSpPr/>
          <p:nvPr/>
        </p:nvSpPr>
        <p:spPr>
          <a:xfrm>
            <a:off x="0" y="0"/>
            <a:ext cx="2000250" cy="5143500"/>
          </a:xfrm>
          <a:prstGeom prst="diamond">
            <a:avLst/>
          </a:prstGeom>
          <a:solidFill>
            <a:schemeClr val="tx2"/>
          </a:solidFill>
          <a:ln>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a:off x="7308850" y="0"/>
            <a:ext cx="1835150" cy="5143500"/>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ombo"/>
          <p:cNvSpPr/>
          <p:nvPr/>
        </p:nvSpPr>
        <p:spPr>
          <a:xfrm>
            <a:off x="7286625" y="0"/>
            <a:ext cx="1857375" cy="5143500"/>
          </a:xfrm>
          <a:prstGeom prst="diamond">
            <a:avLst/>
          </a:prstGeom>
          <a:solidFill>
            <a:schemeClr val="tx2"/>
          </a:solidFill>
          <a:ln>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a:off x="1979613" y="0"/>
            <a:ext cx="5329237" cy="5143500"/>
          </a:xfrm>
          <a:prstGeom prst="rect">
            <a:avLst/>
          </a:prstGeom>
          <a:solidFill>
            <a:schemeClr val="tx2">
              <a:lumMod val="75000"/>
              <a:alpha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5545" name="Rectangle 9"/>
          <p:cNvSpPr>
            <a:spLocks noChangeArrowheads="1"/>
          </p:cNvSpPr>
          <p:nvPr/>
        </p:nvSpPr>
        <p:spPr bwMode="auto">
          <a:xfrm>
            <a:off x="2411413" y="4516438"/>
            <a:ext cx="3073400" cy="461962"/>
          </a:xfrm>
          <a:prstGeom prst="rect">
            <a:avLst/>
          </a:prstGeom>
          <a:noFill/>
          <a:ln w="9525">
            <a:noFill/>
            <a:miter lim="800000"/>
            <a:headEnd/>
            <a:tailEnd/>
          </a:ln>
          <a:effectLst/>
        </p:spPr>
        <p:txBody>
          <a:bodyPr wrap="none" anchor="ctr">
            <a:spAutoFit/>
          </a:bodyPr>
          <a:lstStyle/>
          <a:p>
            <a:pPr eaLnBrk="0" hangingPunct="0">
              <a:defRPr/>
            </a:pPr>
            <a:r>
              <a:rPr lang="es-ES" sz="2400" b="1" dirty="0">
                <a:effectLst>
                  <a:glow rad="101600">
                    <a:schemeClr val="accent2">
                      <a:satMod val="175000"/>
                      <a:alpha val="40000"/>
                    </a:schemeClr>
                  </a:glow>
                  <a:outerShdw blurRad="38100" dist="38100" dir="2700000" algn="tl">
                    <a:srgbClr val="000000">
                      <a:alpha val="43137"/>
                    </a:srgbClr>
                  </a:outerShdw>
                </a:effectLst>
                <a:latin typeface="Arial" pitchFamily="34" charset="0"/>
                <a:ea typeface="Times New Roman" pitchFamily="18" charset="0"/>
                <a:cs typeface="Arial" pitchFamily="34" charset="0"/>
              </a:rPr>
              <a:t>Catedral de Oviedo.</a:t>
            </a:r>
          </a:p>
        </p:txBody>
      </p:sp>
    </p:spTree>
  </p:cSld>
  <p:clrMapOvr>
    <a:masterClrMapping/>
  </p:clrMapOvr>
  <mc:AlternateContent xmlns:mc="http://schemas.openxmlformats.org/markup-compatibility/2006" xmlns:p14="http://schemas.microsoft.com/office/powerpoint/2010/main">
    <mc:Choice Requires="p14">
      <p:transition spd="slow" p14:dur="2000" advTm="9000">
        <p14:conveyor dir="l"/>
      </p:transition>
    </mc:Choice>
    <mc:Fallback xmlns="">
      <p:transition spd="slow" advTm="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2)">
                                      <p:cBhvr>
                                        <p:cTn id="7" dur="3000"/>
                                        <p:tgtEl>
                                          <p:spTgt spid="6"/>
                                        </p:tgtEl>
                                      </p:cBhvr>
                                    </p:animEffect>
                                  </p:childTnLst>
                                </p:cTn>
                              </p:par>
                              <p:par>
                                <p:cTn id="8" presetID="21" presetClass="entr" presetSubtype="2"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wheel(2)">
                                      <p:cBhvr>
                                        <p:cTn id="10" dur="3000"/>
                                        <p:tgtEl>
                                          <p:spTgt spid="7"/>
                                        </p:tgtEl>
                                      </p:cBhvr>
                                    </p:animEffect>
                                  </p:childTnLst>
                                </p:cTn>
                              </p:par>
                              <p:par>
                                <p:cTn id="11" presetID="16" presetClass="exit" presetSubtype="37" fill="hold" grpId="0" nodeType="withEffect">
                                  <p:stCondLst>
                                    <p:cond delay="0"/>
                                  </p:stCondLst>
                                  <p:childTnLst>
                                    <p:animEffect transition="out" filter="barn(outVertical)">
                                      <p:cBhvr>
                                        <p:cTn id="12" dur="3000"/>
                                        <p:tgtEl>
                                          <p:spTgt spid="10"/>
                                        </p:tgtEl>
                                      </p:cBhvr>
                                    </p:animEffect>
                                    <p:set>
                                      <p:cBhvr>
                                        <p:cTn id="13" dur="1" fill="hold">
                                          <p:stCondLst>
                                            <p:cond delay="2999"/>
                                          </p:stCondLst>
                                        </p:cTn>
                                        <p:tgtEl>
                                          <p:spTgt spid="10"/>
                                        </p:tgtEl>
                                        <p:attrNameLst>
                                          <p:attrName>style.visibility</p:attrName>
                                        </p:attrNameLst>
                                      </p:cBhvr>
                                      <p:to>
                                        <p:strVal val="hidden"/>
                                      </p:to>
                                    </p:set>
                                  </p:childTnLst>
                                </p:cTn>
                              </p:par>
                              <p:par>
                                <p:cTn id="14" presetID="35" presetClass="entr" presetSubtype="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fade">
                                      <p:cBhvr>
                                        <p:cTn id="16" dur="3000"/>
                                        <p:tgtEl>
                                          <p:spTgt spid="4"/>
                                        </p:tgtEl>
                                      </p:cBhvr>
                                    </p:animEffect>
                                    <p:anim calcmode="lin" valueType="num">
                                      <p:cBhvr>
                                        <p:cTn id="17" dur="3000" fill="hold"/>
                                        <p:tgtEl>
                                          <p:spTgt spid="4"/>
                                        </p:tgtEl>
                                        <p:attrNameLst>
                                          <p:attrName>style.rotation</p:attrName>
                                        </p:attrNameLst>
                                      </p:cBhvr>
                                      <p:tavLst>
                                        <p:tav tm="0">
                                          <p:val>
                                            <p:fltVal val="720"/>
                                          </p:val>
                                        </p:tav>
                                        <p:tav tm="100000">
                                          <p:val>
                                            <p:fltVal val="0"/>
                                          </p:val>
                                        </p:tav>
                                      </p:tavLst>
                                    </p:anim>
                                    <p:anim calcmode="lin" valueType="num">
                                      <p:cBhvr>
                                        <p:cTn id="18" dur="3000" fill="hold"/>
                                        <p:tgtEl>
                                          <p:spTgt spid="4"/>
                                        </p:tgtEl>
                                        <p:attrNameLst>
                                          <p:attrName>ppt_h</p:attrName>
                                        </p:attrNameLst>
                                      </p:cBhvr>
                                      <p:tavLst>
                                        <p:tav tm="0">
                                          <p:val>
                                            <p:fltVal val="0"/>
                                          </p:val>
                                        </p:tav>
                                        <p:tav tm="100000">
                                          <p:val>
                                            <p:strVal val="#ppt_h"/>
                                          </p:val>
                                        </p:tav>
                                      </p:tavLst>
                                    </p:anim>
                                    <p:anim calcmode="lin" valueType="num">
                                      <p:cBhvr>
                                        <p:cTn id="19" dur="3000" fill="hold"/>
                                        <p:tgtEl>
                                          <p:spTgt spid="4"/>
                                        </p:tgtEl>
                                        <p:attrNameLst>
                                          <p:attrName>ppt_w</p:attrName>
                                        </p:attrNameLst>
                                      </p:cBhvr>
                                      <p:tavLst>
                                        <p:tav tm="0">
                                          <p:val>
                                            <p:fltVal val="0"/>
                                          </p:val>
                                        </p:tav>
                                        <p:tav tm="100000">
                                          <p:val>
                                            <p:strVal val="#ppt_w"/>
                                          </p:val>
                                        </p:tav>
                                      </p:tavLst>
                                    </p:anim>
                                  </p:childTnLst>
                                </p:cTn>
                              </p:par>
                              <p:par>
                                <p:cTn id="20" presetID="52" presetClass="entr" presetSubtype="0"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Scale>
                                      <p:cBhvr>
                                        <p:cTn id="22" dur="3000" decel="50000" fill="hold">
                                          <p:stCondLst>
                                            <p:cond delay="0"/>
                                          </p:stCondLst>
                                        </p:cTn>
                                        <p:tgtEl>
                                          <p:spTgt spid="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3" dur="3000" decel="50000" fill="hold">
                                          <p:stCondLst>
                                            <p:cond delay="0"/>
                                          </p:stCondLst>
                                        </p:cTn>
                                        <p:tgtEl>
                                          <p:spTgt spid="4"/>
                                        </p:tgtEl>
                                        <p:attrNameLst>
                                          <p:attrName>ppt_x</p:attrName>
                                          <p:attrName>ppt_y</p:attrName>
                                        </p:attrNameLst>
                                      </p:cBhvr>
                                    </p:animMotion>
                                    <p:animEffect transition="in" filter="fade">
                                      <p:cBhvr>
                                        <p:cTn id="24" dur="3000"/>
                                        <p:tgtEl>
                                          <p:spTgt spid="4"/>
                                        </p:tgtEl>
                                      </p:cBhvr>
                                    </p:animEffect>
                                  </p:childTnLst>
                                </p:cTn>
                              </p:par>
                              <p:par>
                                <p:cTn id="25" presetID="23" presetClass="entr" presetSubtype="16" fill="hold" nodeType="withEffect">
                                  <p:stCondLst>
                                    <p:cond delay="0"/>
                                  </p:stCondLst>
                                  <p:childTnLst>
                                    <p:set>
                                      <p:cBhvr>
                                        <p:cTn id="26" dur="1" fill="hold">
                                          <p:stCondLst>
                                            <p:cond delay="0"/>
                                          </p:stCondLst>
                                        </p:cTn>
                                        <p:tgtEl>
                                          <p:spTgt spid="4"/>
                                        </p:tgtEl>
                                        <p:attrNameLst>
                                          <p:attrName>style.visibility</p:attrName>
                                        </p:attrNameLst>
                                      </p:cBhvr>
                                      <p:to>
                                        <p:strVal val="visible"/>
                                      </p:to>
                                    </p:set>
                                    <p:anim calcmode="lin" valueType="num">
                                      <p:cBhvr>
                                        <p:cTn id="27" dur="3000" fill="hold"/>
                                        <p:tgtEl>
                                          <p:spTgt spid="4"/>
                                        </p:tgtEl>
                                        <p:attrNameLst>
                                          <p:attrName>ppt_w</p:attrName>
                                        </p:attrNameLst>
                                      </p:cBhvr>
                                      <p:tavLst>
                                        <p:tav tm="0">
                                          <p:val>
                                            <p:fltVal val="0"/>
                                          </p:val>
                                        </p:tav>
                                        <p:tav tm="100000">
                                          <p:val>
                                            <p:strVal val="#ppt_w"/>
                                          </p:val>
                                        </p:tav>
                                      </p:tavLst>
                                    </p:anim>
                                    <p:anim calcmode="lin" valueType="num">
                                      <p:cBhvr>
                                        <p:cTn id="28" dur="3000" fill="hold"/>
                                        <p:tgtEl>
                                          <p:spTgt spid="4"/>
                                        </p:tgtEl>
                                        <p:attrNameLst>
                                          <p:attrName>ppt_h</p:attrName>
                                        </p:attrNameLst>
                                      </p:cBhvr>
                                      <p:tavLst>
                                        <p:tav tm="0">
                                          <p:val>
                                            <p:fltVal val="0"/>
                                          </p:val>
                                        </p:tav>
                                        <p:tav tm="100000">
                                          <p:val>
                                            <p:strVal val="#ppt_h"/>
                                          </p:val>
                                        </p:tav>
                                      </p:tavLst>
                                    </p:anim>
                                  </p:childTnLst>
                                </p:cTn>
                              </p:par>
                              <p:par>
                                <p:cTn id="29" presetID="3" presetClass="entr" presetSubtype="10" fill="hold" grpId="0" nodeType="with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blinds(horizontal)">
                                      <p:cBhvr>
                                        <p:cTn id="31" dur="3000"/>
                                        <p:tgtEl>
                                          <p:spTgt spid="11"/>
                                        </p:tgtEl>
                                      </p:cBhvr>
                                    </p:animEffect>
                                  </p:childTnLst>
                                </p:cTn>
                              </p:par>
                              <p:par>
                                <p:cTn id="32" presetID="3" presetClass="entr" presetSubtype="10"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Effect transition="in" filter="blinds(horizontal)">
                                      <p:cBhvr>
                                        <p:cTn id="34" dur="3000"/>
                                        <p:tgtEl>
                                          <p:spTgt spid="12"/>
                                        </p:tgtEl>
                                      </p:cBhvr>
                                    </p:animEffect>
                                  </p:childTnLst>
                                </p:cTn>
                              </p:par>
                            </p:childTnLst>
                          </p:cTn>
                        </p:par>
                        <p:par>
                          <p:cTn id="35" fill="hold">
                            <p:stCondLst>
                              <p:cond delay="3000"/>
                            </p:stCondLst>
                            <p:childTnLst>
                              <p:par>
                                <p:cTn id="36" presetID="23" presetClass="entr" presetSubtype="16" fill="hold" grpId="0" nodeType="afterEffect">
                                  <p:stCondLst>
                                    <p:cond delay="0"/>
                                  </p:stCondLst>
                                  <p:childTnLst>
                                    <p:set>
                                      <p:cBhvr>
                                        <p:cTn id="37" dur="1" fill="hold">
                                          <p:stCondLst>
                                            <p:cond delay="0"/>
                                          </p:stCondLst>
                                        </p:cTn>
                                        <p:tgtEl>
                                          <p:spTgt spid="65545"/>
                                        </p:tgtEl>
                                        <p:attrNameLst>
                                          <p:attrName>style.visibility</p:attrName>
                                        </p:attrNameLst>
                                      </p:cBhvr>
                                      <p:to>
                                        <p:strVal val="visible"/>
                                      </p:to>
                                    </p:set>
                                    <p:anim calcmode="lin" valueType="num">
                                      <p:cBhvr>
                                        <p:cTn id="38" dur="2000" fill="hold"/>
                                        <p:tgtEl>
                                          <p:spTgt spid="65545"/>
                                        </p:tgtEl>
                                        <p:attrNameLst>
                                          <p:attrName>ppt_w</p:attrName>
                                        </p:attrNameLst>
                                      </p:cBhvr>
                                      <p:tavLst>
                                        <p:tav tm="0">
                                          <p:val>
                                            <p:fltVal val="0"/>
                                          </p:val>
                                        </p:tav>
                                        <p:tav tm="100000">
                                          <p:val>
                                            <p:strVal val="#ppt_w"/>
                                          </p:val>
                                        </p:tav>
                                      </p:tavLst>
                                    </p:anim>
                                    <p:anim calcmode="lin" valueType="num">
                                      <p:cBhvr>
                                        <p:cTn id="39" dur="2000" fill="hold"/>
                                        <p:tgtEl>
                                          <p:spTgt spid="6554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1" grpId="0" animBg="1"/>
      <p:bldP spid="7" grpId="0" animBg="1"/>
      <p:bldP spid="10" grpId="0" animBg="1"/>
      <p:bldP spid="65545"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2706" name="Picture 5" descr="C:\Documents and Settings\Ana María\Escritorio\Paisajes+HD,+wallpapers-37.jpg"/>
          <p:cNvPicPr>
            <a:picLocks noChangeAspect="1" noChangeArrowheads="1"/>
          </p:cNvPicPr>
          <p:nvPr/>
        </p:nvPicPr>
        <p:blipFill>
          <a:blip r:embed="rId2"/>
          <a:srcRect/>
          <a:stretch>
            <a:fillRect/>
          </a:stretch>
        </p:blipFill>
        <p:spPr bwMode="auto">
          <a:xfrm>
            <a:off x="0" y="0"/>
            <a:ext cx="9144000" cy="5143500"/>
          </a:xfrm>
          <a:prstGeom prst="rect">
            <a:avLst/>
          </a:prstGeom>
          <a:noFill/>
          <a:ln w="9525">
            <a:noFill/>
            <a:miter lim="800000"/>
            <a:headEnd/>
            <a:tailEnd/>
          </a:ln>
        </p:spPr>
      </p:pic>
      <p:pic>
        <p:nvPicPr>
          <p:cNvPr id="3" name="Picture 2" descr="C:\Documents and Settings\Ana María\Escritorio\paisaje-alpino-vacas-suiza-montañas-nevadas-landscape-alpes.jpg"/>
          <p:cNvPicPr>
            <a:picLocks noChangeAspect="1" noChangeArrowheads="1"/>
          </p:cNvPicPr>
          <p:nvPr/>
        </p:nvPicPr>
        <p:blipFill>
          <a:blip r:embed="rId3"/>
          <a:srcRect r="50000" b="50000"/>
          <a:stretch>
            <a:fillRect/>
          </a:stretch>
        </p:blipFill>
        <p:spPr bwMode="auto">
          <a:xfrm>
            <a:off x="0" y="0"/>
            <a:ext cx="4572000" cy="2571750"/>
          </a:xfrm>
          <a:prstGeom prst="rect">
            <a:avLst/>
          </a:prstGeom>
          <a:noFill/>
          <a:ln w="9525">
            <a:noFill/>
            <a:miter lim="800000"/>
            <a:headEnd/>
            <a:tailEnd/>
          </a:ln>
        </p:spPr>
      </p:pic>
      <p:pic>
        <p:nvPicPr>
          <p:cNvPr id="4" name="Picture 2" descr="C:\Documents and Settings\Ana María\Escritorio\paisaje-alpino-vacas-suiza-montañas-nevadas-landscape-alpes.jpg"/>
          <p:cNvPicPr>
            <a:picLocks noChangeAspect="1" noChangeArrowheads="1"/>
          </p:cNvPicPr>
          <p:nvPr/>
        </p:nvPicPr>
        <p:blipFill>
          <a:blip r:embed="rId3"/>
          <a:srcRect l="50000" b="50000"/>
          <a:stretch>
            <a:fillRect/>
          </a:stretch>
        </p:blipFill>
        <p:spPr bwMode="auto">
          <a:xfrm>
            <a:off x="4572000" y="0"/>
            <a:ext cx="4572000" cy="2571750"/>
          </a:xfrm>
          <a:prstGeom prst="rect">
            <a:avLst/>
          </a:prstGeom>
          <a:noFill/>
          <a:ln w="9525">
            <a:noFill/>
            <a:miter lim="800000"/>
            <a:headEnd/>
            <a:tailEnd/>
          </a:ln>
        </p:spPr>
      </p:pic>
      <p:pic>
        <p:nvPicPr>
          <p:cNvPr id="5" name="Picture 2" descr="C:\Documents and Settings\Ana María\Escritorio\paisaje-alpino-vacas-suiza-montañas-nevadas-landscape-alpes.jpg"/>
          <p:cNvPicPr>
            <a:picLocks noChangeAspect="1" noChangeArrowheads="1"/>
          </p:cNvPicPr>
          <p:nvPr/>
        </p:nvPicPr>
        <p:blipFill>
          <a:blip r:embed="rId3"/>
          <a:srcRect t="50000" r="50000"/>
          <a:stretch>
            <a:fillRect/>
          </a:stretch>
        </p:blipFill>
        <p:spPr bwMode="auto">
          <a:xfrm>
            <a:off x="0" y="2571750"/>
            <a:ext cx="4572000" cy="2571750"/>
          </a:xfrm>
          <a:prstGeom prst="rect">
            <a:avLst/>
          </a:prstGeom>
          <a:noFill/>
          <a:ln w="9525">
            <a:noFill/>
            <a:miter lim="800000"/>
            <a:headEnd/>
            <a:tailEnd/>
          </a:ln>
        </p:spPr>
      </p:pic>
      <p:pic>
        <p:nvPicPr>
          <p:cNvPr id="6" name="Picture 2" descr="C:\Documents and Settings\Ana María\Escritorio\paisaje-alpino-vacas-suiza-montañas-nevadas-landscape-alpes.jpg"/>
          <p:cNvPicPr>
            <a:picLocks noChangeAspect="1" noChangeArrowheads="1"/>
          </p:cNvPicPr>
          <p:nvPr/>
        </p:nvPicPr>
        <p:blipFill>
          <a:blip r:embed="rId3"/>
          <a:srcRect l="50000" t="50000"/>
          <a:stretch>
            <a:fillRect/>
          </a:stretch>
        </p:blipFill>
        <p:spPr bwMode="auto">
          <a:xfrm>
            <a:off x="4572000" y="2571750"/>
            <a:ext cx="4572000" cy="2571750"/>
          </a:xfrm>
          <a:prstGeom prst="rect">
            <a:avLst/>
          </a:prstGeom>
          <a:noFill/>
          <a:ln w="9525">
            <a:noFill/>
            <a:miter lim="800000"/>
            <a:headEnd/>
            <a:tailEnd/>
          </a:ln>
        </p:spPr>
      </p:pic>
      <p:sp>
        <p:nvSpPr>
          <p:cNvPr id="68616" name="Rectangle 8"/>
          <p:cNvSpPr>
            <a:spLocks noChangeArrowheads="1"/>
          </p:cNvSpPr>
          <p:nvPr/>
        </p:nvSpPr>
        <p:spPr bwMode="auto">
          <a:xfrm>
            <a:off x="287338" y="4227513"/>
            <a:ext cx="8856662" cy="739775"/>
          </a:xfrm>
          <a:prstGeom prst="rect">
            <a:avLst/>
          </a:prstGeom>
          <a:noFill/>
          <a:ln w="9525">
            <a:noFill/>
            <a:miter lim="800000"/>
            <a:headEnd/>
            <a:tailEnd/>
          </a:ln>
          <a:effectLst/>
        </p:spPr>
        <p:txBody>
          <a:bodyPr anchor="ctr">
            <a:spAutoFit/>
          </a:bodyPr>
          <a:lstStyle/>
          <a:p>
            <a:pPr eaLnBrk="0" hangingPunct="0">
              <a:defRPr/>
            </a:pPr>
            <a:r>
              <a:rPr lang="es-ES" sz="2400" b="1" dirty="0" err="1">
                <a:effectLst>
                  <a:glow rad="101600">
                    <a:schemeClr val="accent2">
                      <a:satMod val="175000"/>
                      <a:alpha val="40000"/>
                    </a:schemeClr>
                  </a:glow>
                  <a:outerShdw blurRad="38100" dist="38100" dir="2700000" algn="tl">
                    <a:srgbClr val="000000">
                      <a:alpha val="43137"/>
                    </a:srgbClr>
                  </a:outerShdw>
                </a:effectLst>
                <a:latin typeface="Arial" pitchFamily="34" charset="0"/>
                <a:ea typeface="Times New Roman" pitchFamily="18" charset="0"/>
                <a:cs typeface="Arial" pitchFamily="34" charset="0"/>
              </a:rPr>
              <a:t>Castrillón</a:t>
            </a:r>
            <a:r>
              <a:rPr lang="es-ES" sz="2400" b="1" dirty="0">
                <a:effectLst>
                  <a:glow rad="101600">
                    <a:schemeClr val="accent2">
                      <a:satMod val="175000"/>
                      <a:alpha val="40000"/>
                    </a:schemeClr>
                  </a:glow>
                  <a:outerShdw blurRad="38100" dist="38100" dir="2700000" algn="tl">
                    <a:srgbClr val="000000">
                      <a:alpha val="43137"/>
                    </a:srgbClr>
                  </a:outerShdw>
                </a:effectLst>
                <a:latin typeface="Arial" pitchFamily="34" charset="0"/>
                <a:ea typeface="Times New Roman" pitchFamily="18" charset="0"/>
                <a:cs typeface="Arial" pitchFamily="34" charset="0"/>
              </a:rPr>
              <a:t> - Salinas. </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ea typeface="Times New Roman" pitchFamily="18" charset="0"/>
                <a:cs typeface="Arial" pitchFamily="34" charset="0"/>
              </a:rPr>
              <a:t>Puente de la Gaviota, con la zona de las grandes velas de metal, al fondo, a la derecha. (Museo de Anclas de </a:t>
            </a:r>
            <a:r>
              <a:rPr lang="es-ES" b="1" dirty="0" err="1">
                <a:effectLst>
                  <a:glow rad="101600">
                    <a:schemeClr val="accent2">
                      <a:satMod val="175000"/>
                      <a:alpha val="40000"/>
                    </a:schemeClr>
                  </a:glow>
                  <a:outerShdw blurRad="38100" dist="38100" dir="2700000" algn="tl">
                    <a:srgbClr val="000000">
                      <a:alpha val="43137"/>
                    </a:srgbClr>
                  </a:outerShdw>
                </a:effectLst>
                <a:latin typeface="Arial" pitchFamily="34" charset="0"/>
                <a:ea typeface="Times New Roman" pitchFamily="18" charset="0"/>
                <a:cs typeface="Arial" pitchFamily="34" charset="0"/>
              </a:rPr>
              <a:t>Philippe</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ea typeface="Times New Roman" pitchFamily="18" charset="0"/>
                <a:cs typeface="Arial" pitchFamily="34" charset="0"/>
              </a:rPr>
              <a:t> </a:t>
            </a:r>
            <a:r>
              <a:rPr lang="es-ES" b="1" dirty="0" err="1">
                <a:effectLst>
                  <a:glow rad="101600">
                    <a:schemeClr val="accent2">
                      <a:satMod val="175000"/>
                      <a:alpha val="40000"/>
                    </a:schemeClr>
                  </a:glow>
                  <a:outerShdw blurRad="38100" dist="38100" dir="2700000" algn="tl">
                    <a:srgbClr val="000000">
                      <a:alpha val="43137"/>
                    </a:srgbClr>
                  </a:outerShdw>
                </a:effectLst>
                <a:latin typeface="Arial" pitchFamily="34" charset="0"/>
                <a:ea typeface="Times New Roman" pitchFamily="18" charset="0"/>
                <a:cs typeface="Arial" pitchFamily="34" charset="0"/>
              </a:rPr>
              <a:t>Cousteau</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ea typeface="Times New Roman" pitchFamily="18" charset="0"/>
                <a:cs typeface="Arial" pitchFamily="34" charset="0"/>
              </a:rPr>
              <a:t>).</a:t>
            </a:r>
          </a:p>
        </p:txBody>
      </p:sp>
    </p:spTree>
  </p:cSld>
  <p:clrMapOvr>
    <a:masterClrMapping/>
  </p:clrMapOvr>
  <mc:AlternateContent xmlns:mc="http://schemas.openxmlformats.org/markup-compatibility/2006" xmlns:p14="http://schemas.microsoft.com/office/powerpoint/2010/main">
    <mc:Choice Requires="p14">
      <p:transition spd="slow" p14:dur="2000" advTm="24000">
        <p14:conveyor dir="r"/>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2706"/>
                                        </p:tgtEl>
                                        <p:attrNameLst>
                                          <p:attrName>style.visibility</p:attrName>
                                        </p:attrNameLst>
                                      </p:cBhvr>
                                      <p:to>
                                        <p:strVal val="visible"/>
                                      </p:to>
                                    </p:set>
                                    <p:animEffect transition="in" filter="fade">
                                      <p:cBhvr>
                                        <p:cTn id="7" dur="2000"/>
                                        <p:tgtEl>
                                          <p:spTgt spid="72706"/>
                                        </p:tgtEl>
                                      </p:cBhvr>
                                    </p:animEffect>
                                  </p:childTnLst>
                                </p:cTn>
                              </p:par>
                            </p:childTnLst>
                          </p:cTn>
                        </p:par>
                        <p:par>
                          <p:cTn id="8" fill="hold">
                            <p:stCondLst>
                              <p:cond delay="2000"/>
                            </p:stCondLst>
                            <p:childTnLst>
                              <p:par>
                                <p:cTn id="9" presetID="22" presetClass="entr" presetSubtype="2" fill="hold" nodeType="afterEffect">
                                  <p:stCondLst>
                                    <p:cond delay="1000"/>
                                  </p:stCondLst>
                                  <p:childTnLst>
                                    <p:set>
                                      <p:cBhvr>
                                        <p:cTn id="10" dur="1" fill="hold">
                                          <p:stCondLst>
                                            <p:cond delay="0"/>
                                          </p:stCondLst>
                                        </p:cTn>
                                        <p:tgtEl>
                                          <p:spTgt spid="3"/>
                                        </p:tgtEl>
                                        <p:attrNameLst>
                                          <p:attrName>style.visibility</p:attrName>
                                        </p:attrNameLst>
                                      </p:cBhvr>
                                      <p:to>
                                        <p:strVal val="visible"/>
                                      </p:to>
                                    </p:set>
                                    <p:animEffect transition="in" filter="wipe(right)">
                                      <p:cBhvr>
                                        <p:cTn id="11" dur="3000"/>
                                        <p:tgtEl>
                                          <p:spTgt spid="3"/>
                                        </p:tgtEl>
                                      </p:cBhvr>
                                    </p:animEffect>
                                  </p:childTnLst>
                                </p:cTn>
                              </p:par>
                              <p:par>
                                <p:cTn id="12" presetID="22" presetClass="entr" presetSubtype="4" fill="hold" nodeType="withEffect">
                                  <p:stCondLst>
                                    <p:cond delay="1000"/>
                                  </p:stCondLst>
                                  <p:childTnLst>
                                    <p:set>
                                      <p:cBhvr>
                                        <p:cTn id="13" dur="1" fill="hold">
                                          <p:stCondLst>
                                            <p:cond delay="0"/>
                                          </p:stCondLst>
                                        </p:cTn>
                                        <p:tgtEl>
                                          <p:spTgt spid="4"/>
                                        </p:tgtEl>
                                        <p:attrNameLst>
                                          <p:attrName>style.visibility</p:attrName>
                                        </p:attrNameLst>
                                      </p:cBhvr>
                                      <p:to>
                                        <p:strVal val="visible"/>
                                      </p:to>
                                    </p:set>
                                    <p:animEffect transition="in" filter="wipe(down)">
                                      <p:cBhvr>
                                        <p:cTn id="14" dur="3000"/>
                                        <p:tgtEl>
                                          <p:spTgt spid="4"/>
                                        </p:tgtEl>
                                      </p:cBhvr>
                                    </p:animEffect>
                                  </p:childTnLst>
                                </p:cTn>
                              </p:par>
                              <p:par>
                                <p:cTn id="15" presetID="22" presetClass="entr" presetSubtype="8" fill="hold" nodeType="withEffect">
                                  <p:stCondLst>
                                    <p:cond delay="1000"/>
                                  </p:stCondLst>
                                  <p:childTnLst>
                                    <p:set>
                                      <p:cBhvr>
                                        <p:cTn id="16" dur="1" fill="hold">
                                          <p:stCondLst>
                                            <p:cond delay="0"/>
                                          </p:stCondLst>
                                        </p:cTn>
                                        <p:tgtEl>
                                          <p:spTgt spid="6"/>
                                        </p:tgtEl>
                                        <p:attrNameLst>
                                          <p:attrName>style.visibility</p:attrName>
                                        </p:attrNameLst>
                                      </p:cBhvr>
                                      <p:to>
                                        <p:strVal val="visible"/>
                                      </p:to>
                                    </p:set>
                                    <p:animEffect transition="in" filter="wipe(left)">
                                      <p:cBhvr>
                                        <p:cTn id="17" dur="3000"/>
                                        <p:tgtEl>
                                          <p:spTgt spid="6"/>
                                        </p:tgtEl>
                                      </p:cBhvr>
                                    </p:animEffect>
                                  </p:childTnLst>
                                </p:cTn>
                              </p:par>
                              <p:par>
                                <p:cTn id="18" presetID="22" presetClass="entr" presetSubtype="1" fill="hold" nodeType="withEffect">
                                  <p:stCondLst>
                                    <p:cond delay="1000"/>
                                  </p:stCondLst>
                                  <p:childTnLst>
                                    <p:set>
                                      <p:cBhvr>
                                        <p:cTn id="19" dur="1" fill="hold">
                                          <p:stCondLst>
                                            <p:cond delay="0"/>
                                          </p:stCondLst>
                                        </p:cTn>
                                        <p:tgtEl>
                                          <p:spTgt spid="5"/>
                                        </p:tgtEl>
                                        <p:attrNameLst>
                                          <p:attrName>style.visibility</p:attrName>
                                        </p:attrNameLst>
                                      </p:cBhvr>
                                      <p:to>
                                        <p:strVal val="visible"/>
                                      </p:to>
                                    </p:set>
                                    <p:animEffect transition="in" filter="wipe(up)">
                                      <p:cBhvr>
                                        <p:cTn id="20" dur="3000"/>
                                        <p:tgtEl>
                                          <p:spTgt spid="5"/>
                                        </p:tgtEl>
                                      </p:cBhvr>
                                    </p:animEffect>
                                  </p:childTnLst>
                                </p:cTn>
                              </p:par>
                            </p:childTnLst>
                          </p:cTn>
                        </p:par>
                        <p:par>
                          <p:cTn id="21" fill="hold">
                            <p:stCondLst>
                              <p:cond delay="6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68616"/>
                                        </p:tgtEl>
                                        <p:attrNameLst>
                                          <p:attrName>style.visibility</p:attrName>
                                        </p:attrNameLst>
                                      </p:cBhvr>
                                      <p:to>
                                        <p:strVal val="visible"/>
                                      </p:to>
                                    </p:set>
                                    <p:animEffect transition="in" filter="fade">
                                      <p:cBhvr>
                                        <p:cTn id="24" dur="1000"/>
                                        <p:tgtEl>
                                          <p:spTgt spid="68616"/>
                                        </p:tgtEl>
                                      </p:cBhvr>
                                    </p:animEffect>
                                    <p:anim calcmode="lin" valueType="num">
                                      <p:cBhvr>
                                        <p:cTn id="25" dur="1000" fill="hold"/>
                                        <p:tgtEl>
                                          <p:spTgt spid="68616"/>
                                        </p:tgtEl>
                                        <p:attrNameLst>
                                          <p:attrName>ppt_x</p:attrName>
                                        </p:attrNameLst>
                                      </p:cBhvr>
                                      <p:tavLst>
                                        <p:tav tm="0">
                                          <p:val>
                                            <p:strVal val="#ppt_x-.1"/>
                                          </p:val>
                                        </p:tav>
                                        <p:tav tm="100000">
                                          <p:val>
                                            <p:strVal val="#ppt_x"/>
                                          </p:val>
                                        </p:tav>
                                      </p:tavLst>
                                    </p:anim>
                                    <p:anim calcmode="lin" valueType="num">
                                      <p:cBhvr>
                                        <p:cTn id="26" dur="1000" fill="hold"/>
                                        <p:tgtEl>
                                          <p:spTgt spid="686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8616"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perez_maninwhitesuitii.jpg"/>
          <p:cNvPicPr>
            <a:picLocks noChangeAspect="1"/>
          </p:cNvPicPr>
          <p:nvPr/>
        </p:nvPicPr>
        <p:blipFill>
          <a:blip r:embed="rId2"/>
          <a:srcRect/>
          <a:stretch>
            <a:fillRect/>
          </a:stretch>
        </p:blipFill>
        <p:spPr bwMode="auto">
          <a:xfrm>
            <a:off x="1619250" y="0"/>
            <a:ext cx="5905500" cy="5143500"/>
          </a:xfrm>
          <a:prstGeom prst="rect">
            <a:avLst/>
          </a:prstGeom>
          <a:noFill/>
          <a:ln w="9525">
            <a:noFill/>
            <a:miter lim="800000"/>
            <a:headEnd/>
            <a:tailEnd/>
          </a:ln>
        </p:spPr>
      </p:pic>
      <p:sp>
        <p:nvSpPr>
          <p:cNvPr id="5" name="4 Rectángulo"/>
          <p:cNvSpPr/>
          <p:nvPr/>
        </p:nvSpPr>
        <p:spPr>
          <a:xfrm>
            <a:off x="0" y="0"/>
            <a:ext cx="1619250" cy="5143500"/>
          </a:xfrm>
          <a:prstGeom prst="rect">
            <a:avLst/>
          </a:prstGeom>
          <a:gradFill flip="none" rotWithShape="1">
            <a:gsLst>
              <a:gs pos="0">
                <a:srgbClr val="00B0F0">
                  <a:shade val="30000"/>
                  <a:satMod val="115000"/>
                </a:srgbClr>
              </a:gs>
              <a:gs pos="50000">
                <a:srgbClr val="00B0F0">
                  <a:shade val="67500"/>
                  <a:satMod val="115000"/>
                </a:srgbClr>
              </a:gs>
              <a:gs pos="100000">
                <a:srgbClr val="00B0F0">
                  <a:shade val="100000"/>
                  <a:satMod val="115000"/>
                </a:srgbClr>
              </a:gs>
            </a:gsLst>
            <a:lin ang="10800000" scaled="1"/>
            <a:tileRect/>
          </a:gradFill>
          <a:ln w="190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7524750" y="0"/>
            <a:ext cx="1619250" cy="5143500"/>
          </a:xfrm>
          <a:prstGeom prst="rect">
            <a:avLst/>
          </a:prstGeom>
          <a:gradFill flip="none" rotWithShape="1">
            <a:gsLst>
              <a:gs pos="0">
                <a:srgbClr val="00B0F0">
                  <a:shade val="30000"/>
                  <a:satMod val="115000"/>
                </a:srgbClr>
              </a:gs>
              <a:gs pos="50000">
                <a:srgbClr val="00B0F0">
                  <a:shade val="67500"/>
                  <a:satMod val="115000"/>
                </a:srgbClr>
              </a:gs>
              <a:gs pos="100000">
                <a:srgbClr val="00B0F0">
                  <a:shade val="100000"/>
                  <a:satMod val="115000"/>
                </a:srgbClr>
              </a:gs>
            </a:gsLst>
            <a:lin ang="0" scaled="1"/>
            <a:tileRect/>
          </a:gradFill>
          <a:ln w="190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1835150" y="195263"/>
            <a:ext cx="5473700" cy="4752975"/>
          </a:xfrm>
          <a:prstGeom prst="rect">
            <a:avLst/>
          </a:prstGeom>
          <a:solidFill>
            <a:srgbClr val="00B0F0">
              <a:alpha val="6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7655" name="Rectangle 7"/>
          <p:cNvSpPr>
            <a:spLocks noChangeArrowheads="1"/>
          </p:cNvSpPr>
          <p:nvPr/>
        </p:nvSpPr>
        <p:spPr bwMode="auto">
          <a:xfrm>
            <a:off x="468313" y="4127500"/>
            <a:ext cx="8532812" cy="1016000"/>
          </a:xfrm>
          <a:prstGeom prst="rect">
            <a:avLst/>
          </a:prstGeom>
          <a:noFill/>
          <a:ln w="9525">
            <a:noFill/>
            <a:miter lim="800000"/>
            <a:headEnd/>
            <a:tailEnd/>
          </a:ln>
          <a:effectLst/>
        </p:spPr>
        <p:txBody>
          <a:bodyPr anchor="ctr">
            <a:spAutoFit/>
          </a:bodyPr>
          <a:lstStyle/>
          <a:p>
            <a:pPr eaLnBrk="0" hangingPunct="0"/>
            <a:r>
              <a:rPr lang="es-ES" sz="2400" b="1" dirty="0">
                <a:effectLst>
                  <a:glow rad="101600">
                    <a:srgbClr val="C00000">
                      <a:alpha val="60000"/>
                    </a:srgbClr>
                  </a:glow>
                  <a:outerShdw blurRad="38100" dist="38100" dir="2700000" algn="tl">
                    <a:srgbClr val="1F497D"/>
                  </a:outerShdw>
                </a:effectLst>
                <a:cs typeface="Times New Roman" pitchFamily="18" charset="0"/>
              </a:rPr>
              <a:t>Lastres. </a:t>
            </a:r>
            <a:r>
              <a:rPr lang="es-ES" b="1" dirty="0">
                <a:effectLst>
                  <a:glow rad="101600">
                    <a:srgbClr val="C00000">
                      <a:alpha val="60000"/>
                    </a:srgbClr>
                  </a:glow>
                  <a:outerShdw blurRad="38100" dist="38100" dir="2700000" algn="tl">
                    <a:srgbClr val="1F497D"/>
                  </a:outerShdw>
                </a:effectLst>
                <a:cs typeface="Times New Roman" pitchFamily="18" charset="0"/>
              </a:rPr>
              <a:t>Esta villa marinera del oriente de Asturias sirvió como escenario </a:t>
            </a:r>
          </a:p>
          <a:p>
            <a:pPr eaLnBrk="0" hangingPunct="0"/>
            <a:r>
              <a:rPr lang="es-ES" b="1" dirty="0">
                <a:effectLst>
                  <a:glow rad="101600">
                    <a:srgbClr val="C00000">
                      <a:alpha val="60000"/>
                    </a:srgbClr>
                  </a:glow>
                  <a:outerShdw blurRad="38100" dist="38100" dir="2700000" algn="tl">
                    <a:srgbClr val="1F497D"/>
                  </a:outerShdw>
                </a:effectLst>
                <a:cs typeface="Times New Roman" pitchFamily="18" charset="0"/>
              </a:rPr>
              <a:t>de la serie española </a:t>
            </a:r>
            <a:r>
              <a:rPr lang="es-ES" b="1" i="1" dirty="0">
                <a:effectLst>
                  <a:glow rad="101600">
                    <a:srgbClr val="C00000">
                      <a:alpha val="60000"/>
                    </a:srgbClr>
                  </a:glow>
                  <a:outerShdw blurRad="38100" dist="38100" dir="2700000" algn="tl">
                    <a:srgbClr val="1F497D"/>
                  </a:outerShdw>
                </a:effectLst>
                <a:cs typeface="Times New Roman" pitchFamily="18" charset="0"/>
              </a:rPr>
              <a:t>Doctor Mateo</a:t>
            </a:r>
            <a:r>
              <a:rPr lang="es-ES" b="1" dirty="0">
                <a:effectLst>
                  <a:glow rad="101600">
                    <a:srgbClr val="C00000">
                      <a:alpha val="60000"/>
                    </a:srgbClr>
                  </a:glow>
                  <a:outerShdw blurRad="38100" dist="38100" dir="2700000" algn="tl">
                    <a:srgbClr val="1F497D"/>
                  </a:outerShdw>
                </a:effectLst>
                <a:cs typeface="Times New Roman" pitchFamily="18" charset="0"/>
              </a:rPr>
              <a:t>. De hecho, actualmente, se ha creado una ruta donde los seguidores pueden conocer los lugares donde se rodó. </a:t>
            </a:r>
          </a:p>
        </p:txBody>
      </p:sp>
    </p:spTree>
  </p:cSld>
  <p:clrMapOvr>
    <a:masterClrMapping/>
  </p:clrMapOvr>
  <mc:AlternateContent xmlns:mc="http://schemas.openxmlformats.org/markup-compatibility/2006" xmlns:p14="http://schemas.microsoft.com/office/powerpoint/2010/main">
    <mc:Choice Requires="p14">
      <p:transition spd="slow" p14:dur="2000" advTm="28000">
        <p14:window dir="vert"/>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4000"/>
                                        <p:tgtEl>
                                          <p:spTgt spid="5"/>
                                        </p:tgtEl>
                                      </p:cBhvr>
                                    </p:animEffect>
                                  </p:childTnLst>
                                </p:cTn>
                              </p:par>
                              <p:par>
                                <p:cTn id="8" presetID="3" presetClass="entr" presetSubtype="1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horizontal)">
                                      <p:cBhvr>
                                        <p:cTn id="10" dur="4000"/>
                                        <p:tgtEl>
                                          <p:spTgt spid="6"/>
                                        </p:tgtEl>
                                      </p:cBhvr>
                                    </p:animEffect>
                                  </p:childTnLst>
                                </p:cTn>
                              </p:par>
                              <p:par>
                                <p:cTn id="11" presetID="16" presetClass="entr" presetSubtype="21"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4000"/>
                                        <p:tgtEl>
                                          <p:spTgt spid="4"/>
                                        </p:tgtEl>
                                      </p:cBhvr>
                                    </p:animEffect>
                                  </p:childTnLst>
                                </p:cTn>
                              </p:par>
                              <p:par>
                                <p:cTn id="14" presetID="17" presetClass="entr" presetSubtype="1"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4000" fill="hold"/>
                                        <p:tgtEl>
                                          <p:spTgt spid="4"/>
                                        </p:tgtEl>
                                        <p:attrNameLst>
                                          <p:attrName>ppt_x</p:attrName>
                                        </p:attrNameLst>
                                      </p:cBhvr>
                                      <p:tavLst>
                                        <p:tav tm="0">
                                          <p:val>
                                            <p:strVal val="#ppt_x"/>
                                          </p:val>
                                        </p:tav>
                                        <p:tav tm="100000">
                                          <p:val>
                                            <p:strVal val="#ppt_x"/>
                                          </p:val>
                                        </p:tav>
                                      </p:tavLst>
                                    </p:anim>
                                    <p:anim calcmode="lin" valueType="num">
                                      <p:cBhvr>
                                        <p:cTn id="17" dur="4000" fill="hold"/>
                                        <p:tgtEl>
                                          <p:spTgt spid="4"/>
                                        </p:tgtEl>
                                        <p:attrNameLst>
                                          <p:attrName>ppt_y</p:attrName>
                                        </p:attrNameLst>
                                      </p:cBhvr>
                                      <p:tavLst>
                                        <p:tav tm="0">
                                          <p:val>
                                            <p:strVal val="#ppt_y-#ppt_h/2"/>
                                          </p:val>
                                        </p:tav>
                                        <p:tav tm="100000">
                                          <p:val>
                                            <p:strVal val="#ppt_y"/>
                                          </p:val>
                                        </p:tav>
                                      </p:tavLst>
                                    </p:anim>
                                    <p:anim calcmode="lin" valueType="num">
                                      <p:cBhvr>
                                        <p:cTn id="18" dur="4000" fill="hold"/>
                                        <p:tgtEl>
                                          <p:spTgt spid="4"/>
                                        </p:tgtEl>
                                        <p:attrNameLst>
                                          <p:attrName>ppt_w</p:attrName>
                                        </p:attrNameLst>
                                      </p:cBhvr>
                                      <p:tavLst>
                                        <p:tav tm="0">
                                          <p:val>
                                            <p:strVal val="#ppt_w"/>
                                          </p:val>
                                        </p:tav>
                                        <p:tav tm="100000">
                                          <p:val>
                                            <p:strVal val="#ppt_w"/>
                                          </p:val>
                                        </p:tav>
                                      </p:tavLst>
                                    </p:anim>
                                    <p:anim calcmode="lin" valueType="num">
                                      <p:cBhvr>
                                        <p:cTn id="19" dur="4000" fill="hold"/>
                                        <p:tgtEl>
                                          <p:spTgt spid="4"/>
                                        </p:tgtEl>
                                        <p:attrNameLst>
                                          <p:attrName>ppt_h</p:attrName>
                                        </p:attrNameLst>
                                      </p:cBhvr>
                                      <p:tavLst>
                                        <p:tav tm="0">
                                          <p:val>
                                            <p:fltVal val="0"/>
                                          </p:val>
                                        </p:tav>
                                        <p:tav tm="100000">
                                          <p:val>
                                            <p:strVal val="#ppt_h"/>
                                          </p:val>
                                        </p:tav>
                                      </p:tavLst>
                                    </p:anim>
                                  </p:childTnLst>
                                </p:cTn>
                              </p:par>
                              <p:par>
                                <p:cTn id="20" presetID="3" presetClass="entr" presetSubtype="5" fill="hold" nodeType="withEffect">
                                  <p:stCondLst>
                                    <p:cond delay="3000"/>
                                  </p:stCondLst>
                                  <p:childTnLst>
                                    <p:set>
                                      <p:cBhvr>
                                        <p:cTn id="21" dur="1" fill="hold">
                                          <p:stCondLst>
                                            <p:cond delay="0"/>
                                          </p:stCondLst>
                                        </p:cTn>
                                        <p:tgtEl>
                                          <p:spTgt spid="4"/>
                                        </p:tgtEl>
                                        <p:attrNameLst>
                                          <p:attrName>style.visibility</p:attrName>
                                        </p:attrNameLst>
                                      </p:cBhvr>
                                      <p:to>
                                        <p:strVal val="visible"/>
                                      </p:to>
                                    </p:set>
                                    <p:animEffect transition="in" filter="blinds(vertical)">
                                      <p:cBhvr>
                                        <p:cTn id="22" dur="2000"/>
                                        <p:tgtEl>
                                          <p:spTgt spid="4"/>
                                        </p:tgtEl>
                                      </p:cBhvr>
                                    </p:animEffect>
                                  </p:childTnLst>
                                </p:cTn>
                              </p:par>
                              <p:par>
                                <p:cTn id="23" presetID="6" presetClass="exit" presetSubtype="32" fill="hold" grpId="0" nodeType="withEffect">
                                  <p:stCondLst>
                                    <p:cond delay="0"/>
                                  </p:stCondLst>
                                  <p:childTnLst>
                                    <p:animEffect transition="out" filter="circle(out)">
                                      <p:cBhvr>
                                        <p:cTn id="24" dur="4000"/>
                                        <p:tgtEl>
                                          <p:spTgt spid="8"/>
                                        </p:tgtEl>
                                      </p:cBhvr>
                                    </p:animEffect>
                                    <p:set>
                                      <p:cBhvr>
                                        <p:cTn id="25" dur="1" fill="hold">
                                          <p:stCondLst>
                                            <p:cond delay="3999"/>
                                          </p:stCondLst>
                                        </p:cTn>
                                        <p:tgtEl>
                                          <p:spTgt spid="8"/>
                                        </p:tgtEl>
                                        <p:attrNameLst>
                                          <p:attrName>style.visibility</p:attrName>
                                        </p:attrNameLst>
                                      </p:cBhvr>
                                      <p:to>
                                        <p:strVal val="hidden"/>
                                      </p:to>
                                    </p:set>
                                  </p:childTnLst>
                                </p:cTn>
                              </p:par>
                            </p:childTnLst>
                          </p:cTn>
                        </p:par>
                        <p:par>
                          <p:cTn id="26" fill="hold">
                            <p:stCondLst>
                              <p:cond delay="5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27655"/>
                                        </p:tgtEl>
                                        <p:attrNameLst>
                                          <p:attrName>style.visibility</p:attrName>
                                        </p:attrNameLst>
                                      </p:cBhvr>
                                      <p:to>
                                        <p:strVal val="visible"/>
                                      </p:to>
                                    </p:set>
                                    <p:animEffect transition="in" filter="fade">
                                      <p:cBhvr>
                                        <p:cTn id="29" dur="1000"/>
                                        <p:tgtEl>
                                          <p:spTgt spid="27655"/>
                                        </p:tgtEl>
                                      </p:cBhvr>
                                    </p:animEffect>
                                    <p:anim calcmode="lin" valueType="num">
                                      <p:cBhvr>
                                        <p:cTn id="30" dur="1000" fill="hold"/>
                                        <p:tgtEl>
                                          <p:spTgt spid="27655"/>
                                        </p:tgtEl>
                                        <p:attrNameLst>
                                          <p:attrName>ppt_x</p:attrName>
                                        </p:attrNameLst>
                                      </p:cBhvr>
                                      <p:tavLst>
                                        <p:tav tm="0">
                                          <p:val>
                                            <p:strVal val="#ppt_x-.1"/>
                                          </p:val>
                                        </p:tav>
                                        <p:tav tm="100000">
                                          <p:val>
                                            <p:strVal val="#ppt_x"/>
                                          </p:val>
                                        </p:tav>
                                      </p:tavLst>
                                    </p:anim>
                                    <p:anim calcmode="lin" valueType="num">
                                      <p:cBhvr>
                                        <p:cTn id="31" dur="1000" fill="hold"/>
                                        <p:tgtEl>
                                          <p:spTgt spid="2765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27655"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E:\MIS COSAS\DOCUMENTOS ANA\PAISAJES\MONTAÑAS\reflejobarca.jpg"/>
          <p:cNvPicPr>
            <a:picLocks noChangeAspect="1" noChangeArrowheads="1"/>
          </p:cNvPicPr>
          <p:nvPr/>
        </p:nvPicPr>
        <p:blipFill>
          <a:blip r:embed="rId2"/>
          <a:srcRect/>
          <a:stretch>
            <a:fillRect/>
          </a:stretch>
        </p:blipFill>
        <p:spPr bwMode="auto">
          <a:xfrm>
            <a:off x="0" y="0"/>
            <a:ext cx="9144000" cy="5143500"/>
          </a:xfrm>
          <a:prstGeom prst="rect">
            <a:avLst/>
          </a:prstGeom>
          <a:noFill/>
          <a:ln w="9525">
            <a:noFill/>
            <a:miter lim="800000"/>
            <a:headEnd/>
            <a:tailEnd/>
          </a:ln>
        </p:spPr>
      </p:pic>
      <p:pic>
        <p:nvPicPr>
          <p:cNvPr id="2" name="Picture 2" descr="E:\MIS COSAS\DOCUMENTOS ANA\PAISAJES\MONTAÑAS\reflejobarca.jpg"/>
          <p:cNvPicPr>
            <a:picLocks noChangeAspect="1" noChangeArrowheads="1"/>
          </p:cNvPicPr>
          <p:nvPr/>
        </p:nvPicPr>
        <p:blipFill>
          <a:blip r:embed="rId2"/>
          <a:srcRect/>
          <a:stretch>
            <a:fillRect/>
          </a:stretch>
        </p:blipFill>
        <p:spPr bwMode="auto">
          <a:xfrm>
            <a:off x="0" y="0"/>
            <a:ext cx="9144000" cy="5143500"/>
          </a:xfrm>
          <a:prstGeom prst="rect">
            <a:avLst/>
          </a:prstGeom>
          <a:noFill/>
          <a:ln w="9525">
            <a:noFill/>
            <a:miter lim="800000"/>
            <a:headEnd/>
            <a:tailEnd/>
          </a:ln>
        </p:spPr>
      </p:pic>
      <p:sp>
        <p:nvSpPr>
          <p:cNvPr id="4" name="3 Rectángulo"/>
          <p:cNvSpPr/>
          <p:nvPr/>
        </p:nvSpPr>
        <p:spPr>
          <a:xfrm>
            <a:off x="1476375" y="4587875"/>
            <a:ext cx="5183188" cy="368300"/>
          </a:xfrm>
          <a:prstGeom prst="rect">
            <a:avLst/>
          </a:prstGeom>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Panorámica del pueblo pesquero de Lastres.</a:t>
            </a:r>
          </a:p>
        </p:txBody>
      </p:sp>
    </p:spTree>
  </p:cSld>
  <p:clrMapOvr>
    <a:masterClrMapping/>
  </p:clrMapOvr>
  <mc:AlternateContent xmlns:mc="http://schemas.openxmlformats.org/markup-compatibility/2006" xmlns:p14="http://schemas.microsoft.com/office/powerpoint/2010/main">
    <mc:Choice Requires="p14">
      <p:transition spd="slow" p14:dur="2000" advTm="12000">
        <p14:window/>
      </p:transition>
    </mc:Choice>
    <mc:Fallback xmlns="">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ox(out)">
                                      <p:cBhvr>
                                        <p:cTn id="7" dur="3000"/>
                                        <p:tgtEl>
                                          <p:spTgt spid="2"/>
                                        </p:tgtEl>
                                      </p:cBhvr>
                                    </p:animEffect>
                                  </p:childTnLst>
                                </p:cTn>
                              </p:par>
                              <p:par>
                                <p:cTn id="8" presetID="17" presetClass="entr" presetSubtype="10"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3000" fill="hold"/>
                                        <p:tgtEl>
                                          <p:spTgt spid="3"/>
                                        </p:tgtEl>
                                        <p:attrNameLst>
                                          <p:attrName>ppt_w</p:attrName>
                                        </p:attrNameLst>
                                      </p:cBhvr>
                                      <p:tavLst>
                                        <p:tav tm="0">
                                          <p:val>
                                            <p:fltVal val="0"/>
                                          </p:val>
                                        </p:tav>
                                        <p:tav tm="100000">
                                          <p:val>
                                            <p:strVal val="#ppt_w"/>
                                          </p:val>
                                        </p:tav>
                                      </p:tavLst>
                                    </p:anim>
                                    <p:anim calcmode="lin" valueType="num">
                                      <p:cBhvr>
                                        <p:cTn id="11" dur="3000" fill="hold"/>
                                        <p:tgtEl>
                                          <p:spTgt spid="3"/>
                                        </p:tgtEl>
                                        <p:attrNameLst>
                                          <p:attrName>ppt_h</p:attrName>
                                        </p:attrNameLst>
                                      </p:cBhvr>
                                      <p:tavLst>
                                        <p:tav tm="0">
                                          <p:val>
                                            <p:strVal val="#ppt_h"/>
                                          </p:val>
                                        </p:tav>
                                        <p:tav tm="100000">
                                          <p:val>
                                            <p:strVal val="#ppt_h"/>
                                          </p:val>
                                        </p:tav>
                                      </p:tavLst>
                                    </p:anim>
                                  </p:childTnLst>
                                </p:cTn>
                              </p:par>
                              <p:par>
                                <p:cTn id="12" presetID="5" presetClass="entr" presetSubtype="10"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checkerboard(across)">
                                      <p:cBhvr>
                                        <p:cTn id="14" dur="3000"/>
                                        <p:tgtEl>
                                          <p:spTgt spid="3"/>
                                        </p:tgtEl>
                                      </p:cBhvr>
                                    </p:animEffect>
                                  </p:childTnLst>
                                </p:cTn>
                              </p:par>
                            </p:childTnLst>
                          </p:cTn>
                        </p:par>
                        <p:par>
                          <p:cTn id="15" fill="hold">
                            <p:stCondLst>
                              <p:cond delay="3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4"/>
                                        </p:tgtEl>
                                        <p:attrNameLst>
                                          <p:attrName>style.visibility</p:attrName>
                                        </p:attrNameLst>
                                      </p:cBhvr>
                                      <p:to>
                                        <p:strVal val="visible"/>
                                      </p:to>
                                    </p:set>
                                    <p:animEffect transition="in" filter="fade">
                                      <p:cBhvr>
                                        <p:cTn id="18" dur="1000"/>
                                        <p:tgtEl>
                                          <p:spTgt spid="4"/>
                                        </p:tgtEl>
                                      </p:cBhvr>
                                    </p:animEffect>
                                    <p:anim calcmode="lin" valueType="num">
                                      <p:cBhvr>
                                        <p:cTn id="19" dur="1000" fill="hold"/>
                                        <p:tgtEl>
                                          <p:spTgt spid="4"/>
                                        </p:tgtEl>
                                        <p:attrNameLst>
                                          <p:attrName>ppt_x</p:attrName>
                                        </p:attrNameLst>
                                      </p:cBhvr>
                                      <p:tavLst>
                                        <p:tav tm="0">
                                          <p:val>
                                            <p:strVal val="#ppt_x-.1"/>
                                          </p:val>
                                        </p:tav>
                                        <p:tav tm="100000">
                                          <p:val>
                                            <p:strVal val="#ppt_x"/>
                                          </p:val>
                                        </p:tav>
                                      </p:tavLst>
                                    </p:anim>
                                    <p:anim calcmode="lin" valueType="num">
                                      <p:cBhvr>
                                        <p:cTn id="20"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mount_0037.jpg"/>
          <p:cNvPicPr>
            <a:picLocks noChangeAspect="1"/>
          </p:cNvPicPr>
          <p:nvPr/>
        </p:nvPicPr>
        <p:blipFill>
          <a:blip r:embed="rId2"/>
          <a:srcRect/>
          <a:stretch>
            <a:fillRect/>
          </a:stretch>
        </p:blipFill>
        <p:spPr bwMode="auto">
          <a:xfrm>
            <a:off x="0" y="0"/>
            <a:ext cx="9144000" cy="5143500"/>
          </a:xfrm>
          <a:prstGeom prst="rect">
            <a:avLst/>
          </a:prstGeom>
          <a:noFill/>
          <a:ln w="9525">
            <a:noFill/>
            <a:miter lim="800000"/>
            <a:headEnd/>
            <a:tailEnd/>
          </a:ln>
        </p:spPr>
      </p:pic>
      <p:pic>
        <p:nvPicPr>
          <p:cNvPr id="5" name="4 Imagen" descr="mount_0037.jpg"/>
          <p:cNvPicPr>
            <a:picLocks noChangeAspect="1"/>
          </p:cNvPicPr>
          <p:nvPr/>
        </p:nvPicPr>
        <p:blipFill>
          <a:blip r:embed="rId2"/>
          <a:srcRect/>
          <a:stretch>
            <a:fillRect/>
          </a:stretch>
        </p:blipFill>
        <p:spPr bwMode="auto">
          <a:xfrm>
            <a:off x="0" y="0"/>
            <a:ext cx="9144000" cy="5143500"/>
          </a:xfrm>
          <a:prstGeom prst="rect">
            <a:avLst/>
          </a:prstGeom>
          <a:noFill/>
          <a:ln w="9525">
            <a:noFill/>
            <a:miter lim="800000"/>
            <a:headEnd/>
            <a:tailEnd/>
          </a:ln>
        </p:spPr>
      </p:pic>
      <p:sp>
        <p:nvSpPr>
          <p:cNvPr id="61445" name="Rectangle 5"/>
          <p:cNvSpPr>
            <a:spLocks noChangeArrowheads="1"/>
          </p:cNvSpPr>
          <p:nvPr/>
        </p:nvSpPr>
        <p:spPr bwMode="auto">
          <a:xfrm>
            <a:off x="2124075" y="4587875"/>
            <a:ext cx="4138613" cy="369888"/>
          </a:xfrm>
          <a:prstGeom prst="rect">
            <a:avLst/>
          </a:prstGeom>
          <a:noFill/>
          <a:ln w="9525">
            <a:noFill/>
            <a:miter lim="800000"/>
            <a:headEnd/>
            <a:tailEnd/>
          </a:ln>
          <a:effectLst/>
        </p:spPr>
        <p:txBody>
          <a:bodyPr wrap="none" anchor="ctr">
            <a:spAutoFit/>
          </a:bodyPr>
          <a:lstStyle/>
          <a:p>
            <a:pPr eaLnBrk="0" hangingPunct="0">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ea typeface="Times New Roman" pitchFamily="18" charset="0"/>
                <a:cs typeface="Arial" pitchFamily="34" charset="0"/>
              </a:rPr>
              <a:t>El lago del Valle, </a:t>
            </a:r>
            <a:r>
              <a:rPr lang="es-ES" b="1" dirty="0" err="1">
                <a:effectLst>
                  <a:glow rad="101600">
                    <a:schemeClr val="accent2">
                      <a:satMod val="175000"/>
                      <a:alpha val="40000"/>
                    </a:schemeClr>
                  </a:glow>
                  <a:outerShdw blurRad="38100" dist="38100" dir="2700000" algn="tl">
                    <a:srgbClr val="000000">
                      <a:alpha val="43137"/>
                    </a:srgbClr>
                  </a:outerShdw>
                </a:effectLst>
                <a:latin typeface="Arial" pitchFamily="34" charset="0"/>
                <a:ea typeface="Times New Roman" pitchFamily="18" charset="0"/>
                <a:cs typeface="Arial" pitchFamily="34" charset="0"/>
              </a:rPr>
              <a:t>Somiedo</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ea typeface="Times New Roman" pitchFamily="18" charset="0"/>
                <a:cs typeface="Arial" pitchFamily="34" charset="0"/>
              </a:rPr>
              <a:t>, Asturias.</a:t>
            </a:r>
          </a:p>
        </p:txBody>
      </p:sp>
    </p:spTree>
  </p:cSld>
  <p:clrMapOvr>
    <a:masterClrMapping/>
  </p:clrMapOvr>
  <p:transition spd="slow" advTm="12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32" fill="hold" nodeType="withEffect">
                                  <p:stCondLst>
                                    <p:cond delay="0"/>
                                  </p:stCondLst>
                                  <p:childTnLst>
                                    <p:anim calcmode="lin" valueType="num">
                                      <p:cBhvr>
                                        <p:cTn id="6" dur="3000"/>
                                        <p:tgtEl>
                                          <p:spTgt spid="5"/>
                                        </p:tgtEl>
                                        <p:attrNameLst>
                                          <p:attrName>ppt_w</p:attrName>
                                        </p:attrNameLst>
                                      </p:cBhvr>
                                      <p:tavLst>
                                        <p:tav tm="0">
                                          <p:val>
                                            <p:strVal val="ppt_w"/>
                                          </p:val>
                                        </p:tav>
                                        <p:tav tm="100000">
                                          <p:val>
                                            <p:fltVal val="0"/>
                                          </p:val>
                                        </p:tav>
                                      </p:tavLst>
                                    </p:anim>
                                    <p:anim calcmode="lin" valueType="num">
                                      <p:cBhvr>
                                        <p:cTn id="7" dur="3000"/>
                                        <p:tgtEl>
                                          <p:spTgt spid="5"/>
                                        </p:tgtEl>
                                        <p:attrNameLst>
                                          <p:attrName>ppt_h</p:attrName>
                                        </p:attrNameLst>
                                      </p:cBhvr>
                                      <p:tavLst>
                                        <p:tav tm="0">
                                          <p:val>
                                            <p:strVal val="ppt_h"/>
                                          </p:val>
                                        </p:tav>
                                        <p:tav tm="100000">
                                          <p:val>
                                            <p:fltVal val="0"/>
                                          </p:val>
                                        </p:tav>
                                      </p:tavLst>
                                    </p:anim>
                                    <p:set>
                                      <p:cBhvr>
                                        <p:cTn id="8" dur="1" fill="hold">
                                          <p:stCondLst>
                                            <p:cond delay="2999"/>
                                          </p:stCondLst>
                                        </p:cTn>
                                        <p:tgtEl>
                                          <p:spTgt spid="5"/>
                                        </p:tgtEl>
                                        <p:attrNameLst>
                                          <p:attrName>style.visibility</p:attrName>
                                        </p:attrNameLst>
                                      </p:cBhvr>
                                      <p:to>
                                        <p:strVal val="hidden"/>
                                      </p:to>
                                    </p:set>
                                  </p:childTnLst>
                                </p:cTn>
                              </p:par>
                              <p:par>
                                <p:cTn id="9" presetID="6" presetClass="exit" presetSubtype="16" fill="hold" nodeType="withEffect">
                                  <p:stCondLst>
                                    <p:cond delay="0"/>
                                  </p:stCondLst>
                                  <p:childTnLst>
                                    <p:animEffect transition="out" filter="circle(in)">
                                      <p:cBhvr>
                                        <p:cTn id="10" dur="3000"/>
                                        <p:tgtEl>
                                          <p:spTgt spid="5"/>
                                        </p:tgtEl>
                                      </p:cBhvr>
                                    </p:animEffect>
                                    <p:set>
                                      <p:cBhvr>
                                        <p:cTn id="11" dur="1" fill="hold">
                                          <p:stCondLst>
                                            <p:cond delay="2999"/>
                                          </p:stCondLst>
                                        </p:cTn>
                                        <p:tgtEl>
                                          <p:spTgt spid="5"/>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strVal val="4/3*#ppt_w"/>
                                          </p:val>
                                        </p:tav>
                                        <p:tav tm="100000">
                                          <p:val>
                                            <p:strVal val="#ppt_w"/>
                                          </p:val>
                                        </p:tav>
                                      </p:tavLst>
                                    </p:anim>
                                    <p:anim calcmode="lin" valueType="num">
                                      <p:cBhvr>
                                        <p:cTn id="15" dur="3000" fill="hold"/>
                                        <p:tgtEl>
                                          <p:spTgt spid="4"/>
                                        </p:tgtEl>
                                        <p:attrNameLst>
                                          <p:attrName>ppt_h</p:attrName>
                                        </p:attrNameLst>
                                      </p:cBhvr>
                                      <p:tavLst>
                                        <p:tav tm="0">
                                          <p:val>
                                            <p:strVal val="4/3*#ppt_h"/>
                                          </p:val>
                                        </p:tav>
                                        <p:tav tm="100000">
                                          <p:val>
                                            <p:strVal val="#ppt_h"/>
                                          </p:val>
                                        </p:tav>
                                      </p:tavLst>
                                    </p:anim>
                                  </p:childTnLst>
                                </p:cTn>
                              </p:par>
                              <p:par>
                                <p:cTn id="16" presetID="21" presetClass="entr" presetSubtype="8"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8)">
                                      <p:cBhvr>
                                        <p:cTn id="18" dur="3000"/>
                                        <p:tgtEl>
                                          <p:spTgt spid="4"/>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1445"/>
                                        </p:tgtEl>
                                        <p:attrNameLst>
                                          <p:attrName>style.visibility</p:attrName>
                                        </p:attrNameLst>
                                      </p:cBhvr>
                                      <p:to>
                                        <p:strVal val="visible"/>
                                      </p:to>
                                    </p:set>
                                    <p:animEffect transition="in" filter="fade">
                                      <p:cBhvr>
                                        <p:cTn id="22" dur="1000"/>
                                        <p:tgtEl>
                                          <p:spTgt spid="61445"/>
                                        </p:tgtEl>
                                      </p:cBhvr>
                                    </p:animEffect>
                                    <p:anim calcmode="lin" valueType="num">
                                      <p:cBhvr>
                                        <p:cTn id="23" dur="1000" fill="hold"/>
                                        <p:tgtEl>
                                          <p:spTgt spid="61445"/>
                                        </p:tgtEl>
                                        <p:attrNameLst>
                                          <p:attrName>ppt_x</p:attrName>
                                        </p:attrNameLst>
                                      </p:cBhvr>
                                      <p:tavLst>
                                        <p:tav tm="0">
                                          <p:val>
                                            <p:strVal val="#ppt_x-.1"/>
                                          </p:val>
                                        </p:tav>
                                        <p:tav tm="100000">
                                          <p:val>
                                            <p:strVal val="#ppt_x"/>
                                          </p:val>
                                        </p:tav>
                                      </p:tavLst>
                                    </p:anim>
                                    <p:anim calcmode="lin" valueType="num">
                                      <p:cBhvr>
                                        <p:cTn id="24" dur="1000" fill="hold"/>
                                        <p:tgtEl>
                                          <p:spTgt spid="6144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45" grpId="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21).jpg"/>
          <p:cNvPicPr>
            <a:picLocks noChangeAspect="1"/>
          </p:cNvPicPr>
          <p:nvPr/>
        </p:nvPicPr>
        <p:blipFill>
          <a:blip r:embed="rId2"/>
          <a:srcRect/>
          <a:stretch>
            <a:fillRect/>
          </a:stretch>
        </p:blipFill>
        <p:spPr bwMode="auto">
          <a:xfrm>
            <a:off x="0" y="0"/>
            <a:ext cx="9144000" cy="5143500"/>
          </a:xfrm>
          <a:prstGeom prst="rect">
            <a:avLst/>
          </a:prstGeom>
          <a:noFill/>
          <a:ln w="9525">
            <a:noFill/>
            <a:miter lim="800000"/>
            <a:headEnd/>
            <a:tailEnd/>
          </a:ln>
        </p:spPr>
      </p:pic>
      <p:pic>
        <p:nvPicPr>
          <p:cNvPr id="6" name="5 Imagen" descr="0(21).jpg"/>
          <p:cNvPicPr>
            <a:picLocks noChangeAspect="1"/>
          </p:cNvPicPr>
          <p:nvPr/>
        </p:nvPicPr>
        <p:blipFill>
          <a:blip r:embed="rId2"/>
          <a:srcRect/>
          <a:stretch>
            <a:fillRect/>
          </a:stretch>
        </p:blipFill>
        <p:spPr bwMode="auto">
          <a:xfrm>
            <a:off x="0" y="0"/>
            <a:ext cx="9144000" cy="5143500"/>
          </a:xfrm>
          <a:prstGeom prst="rect">
            <a:avLst/>
          </a:prstGeom>
          <a:noFill/>
          <a:ln w="9525">
            <a:noFill/>
            <a:miter lim="800000"/>
            <a:headEnd/>
            <a:tailEnd/>
          </a:ln>
        </p:spPr>
      </p:pic>
      <p:sp>
        <p:nvSpPr>
          <p:cNvPr id="30725" name="Rectangle 5"/>
          <p:cNvSpPr>
            <a:spLocks noChangeArrowheads="1"/>
          </p:cNvSpPr>
          <p:nvPr/>
        </p:nvSpPr>
        <p:spPr bwMode="auto">
          <a:xfrm>
            <a:off x="755650" y="4371975"/>
            <a:ext cx="7878763" cy="646113"/>
          </a:xfrm>
          <a:prstGeom prst="rect">
            <a:avLst/>
          </a:prstGeom>
          <a:noFill/>
          <a:ln w="9525">
            <a:noFill/>
            <a:miter lim="800000"/>
            <a:headEnd/>
            <a:tailEnd/>
          </a:ln>
          <a:effectLst/>
        </p:spPr>
        <p:txBody>
          <a:bodyPr wrap="none" anchor="ctr">
            <a:spAutoFit/>
          </a:bodyPr>
          <a:lstStyle/>
          <a:p>
            <a:pPr eaLnBrk="0" hangingPunct="0">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ea typeface="Times New Roman" pitchFamily="18" charset="0"/>
                <a:cs typeface="Arial" pitchFamily="34" charset="0"/>
              </a:rPr>
              <a:t>Panorámica del lago del Valle, con vistas hacia las cimas del Valle del </a:t>
            </a:r>
          </a:p>
          <a:p>
            <a:pPr eaLnBrk="0" hangingPunct="0">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ea typeface="Times New Roman" pitchFamily="18" charset="0"/>
                <a:cs typeface="Arial" pitchFamily="34" charset="0"/>
              </a:rPr>
              <a:t>Lago; Parque Natural de </a:t>
            </a:r>
            <a:r>
              <a:rPr lang="es-ES" b="1" dirty="0" err="1">
                <a:effectLst>
                  <a:glow rad="101600">
                    <a:schemeClr val="accent2">
                      <a:satMod val="175000"/>
                      <a:alpha val="40000"/>
                    </a:schemeClr>
                  </a:glow>
                  <a:outerShdw blurRad="38100" dist="38100" dir="2700000" algn="tl">
                    <a:srgbClr val="000000">
                      <a:alpha val="43137"/>
                    </a:srgbClr>
                  </a:outerShdw>
                </a:effectLst>
                <a:latin typeface="Arial" pitchFamily="34" charset="0"/>
                <a:ea typeface="Times New Roman" pitchFamily="18" charset="0"/>
                <a:cs typeface="Arial" pitchFamily="34" charset="0"/>
              </a:rPr>
              <a:t>Somiedo</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ea typeface="Times New Roman" pitchFamily="18" charset="0"/>
                <a:cs typeface="Arial" pitchFamily="34" charset="0"/>
              </a:rPr>
              <a:t>.</a:t>
            </a:r>
          </a:p>
        </p:txBody>
      </p:sp>
    </p:spTree>
  </p:cSld>
  <p:clrMapOvr>
    <a:masterClrMapping/>
  </p:clrMapOvr>
  <p:transition spd="slow" advTm="17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32" fill="hold" nodeType="withEffect">
                                  <p:stCondLst>
                                    <p:cond delay="0"/>
                                  </p:stCondLst>
                                  <p:childTnLst>
                                    <p:anim calcmode="lin" valueType="num">
                                      <p:cBhvr>
                                        <p:cTn id="6" dur="3000"/>
                                        <p:tgtEl>
                                          <p:spTgt spid="6"/>
                                        </p:tgtEl>
                                        <p:attrNameLst>
                                          <p:attrName>ppt_w</p:attrName>
                                        </p:attrNameLst>
                                      </p:cBhvr>
                                      <p:tavLst>
                                        <p:tav tm="0">
                                          <p:val>
                                            <p:strVal val="ppt_w"/>
                                          </p:val>
                                        </p:tav>
                                        <p:tav tm="100000">
                                          <p:val>
                                            <p:fltVal val="0"/>
                                          </p:val>
                                        </p:tav>
                                      </p:tavLst>
                                    </p:anim>
                                    <p:anim calcmode="lin" valueType="num">
                                      <p:cBhvr>
                                        <p:cTn id="7" dur="3000"/>
                                        <p:tgtEl>
                                          <p:spTgt spid="6"/>
                                        </p:tgtEl>
                                        <p:attrNameLst>
                                          <p:attrName>ppt_h</p:attrName>
                                        </p:attrNameLst>
                                      </p:cBhvr>
                                      <p:tavLst>
                                        <p:tav tm="0">
                                          <p:val>
                                            <p:strVal val="ppt_h"/>
                                          </p:val>
                                        </p:tav>
                                        <p:tav tm="100000">
                                          <p:val>
                                            <p:fltVal val="0"/>
                                          </p:val>
                                        </p:tav>
                                      </p:tavLst>
                                    </p:anim>
                                    <p:set>
                                      <p:cBhvr>
                                        <p:cTn id="8" dur="1" fill="hold">
                                          <p:stCondLst>
                                            <p:cond delay="2999"/>
                                          </p:stCondLst>
                                        </p:cTn>
                                        <p:tgtEl>
                                          <p:spTgt spid="6"/>
                                        </p:tgtEl>
                                        <p:attrNameLst>
                                          <p:attrName>style.visibility</p:attrName>
                                        </p:attrNameLst>
                                      </p:cBhvr>
                                      <p:to>
                                        <p:strVal val="hidden"/>
                                      </p:to>
                                    </p:set>
                                  </p:childTnLst>
                                </p:cTn>
                              </p:par>
                              <p:par>
                                <p:cTn id="9" presetID="8" presetClass="exit" presetSubtype="32" fill="hold" nodeType="withEffect">
                                  <p:stCondLst>
                                    <p:cond delay="0"/>
                                  </p:stCondLst>
                                  <p:childTnLst>
                                    <p:animEffect transition="out" filter="diamond(out)">
                                      <p:cBhvr>
                                        <p:cTn id="10" dur="3000"/>
                                        <p:tgtEl>
                                          <p:spTgt spid="6"/>
                                        </p:tgtEl>
                                      </p:cBhvr>
                                    </p:animEffect>
                                    <p:set>
                                      <p:cBhvr>
                                        <p:cTn id="11" dur="1" fill="hold">
                                          <p:stCondLst>
                                            <p:cond delay="2999"/>
                                          </p:stCondLst>
                                        </p:cTn>
                                        <p:tgtEl>
                                          <p:spTgt spid="6"/>
                                        </p:tgtEl>
                                        <p:attrNameLst>
                                          <p:attrName>style.visibility</p:attrName>
                                        </p:attrNameLst>
                                      </p:cBhvr>
                                      <p:to>
                                        <p:strVal val="hidden"/>
                                      </p:to>
                                    </p:set>
                                  </p:childTnLst>
                                </p:cTn>
                              </p:par>
                              <p:par>
                                <p:cTn id="12" presetID="23" presetClass="entr" presetSubtype="16"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fltVal val="0"/>
                                          </p:val>
                                        </p:tav>
                                        <p:tav tm="100000">
                                          <p:val>
                                            <p:strVal val="#ppt_w"/>
                                          </p:val>
                                        </p:tav>
                                      </p:tavLst>
                                    </p:anim>
                                    <p:anim calcmode="lin" valueType="num">
                                      <p:cBhvr>
                                        <p:cTn id="15" dur="3000" fill="hold"/>
                                        <p:tgtEl>
                                          <p:spTgt spid="4"/>
                                        </p:tgtEl>
                                        <p:attrNameLst>
                                          <p:attrName>ppt_h</p:attrName>
                                        </p:attrNameLst>
                                      </p:cBhvr>
                                      <p:tavLst>
                                        <p:tav tm="0">
                                          <p:val>
                                            <p:fltVal val="0"/>
                                          </p:val>
                                        </p:tav>
                                        <p:tav tm="100000">
                                          <p:val>
                                            <p:strVal val="#ppt_h"/>
                                          </p:val>
                                        </p:tav>
                                      </p:tavLst>
                                    </p:anim>
                                  </p:childTnLst>
                                </p:cTn>
                              </p:par>
                              <p:par>
                                <p:cTn id="16" presetID="4"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ox(out)">
                                      <p:cBhvr>
                                        <p:cTn id="18" dur="3000"/>
                                        <p:tgtEl>
                                          <p:spTgt spid="4"/>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30725"/>
                                        </p:tgtEl>
                                        <p:attrNameLst>
                                          <p:attrName>style.visibility</p:attrName>
                                        </p:attrNameLst>
                                      </p:cBhvr>
                                      <p:to>
                                        <p:strVal val="visible"/>
                                      </p:to>
                                    </p:set>
                                    <p:animEffect transition="in" filter="fade">
                                      <p:cBhvr>
                                        <p:cTn id="22" dur="1000"/>
                                        <p:tgtEl>
                                          <p:spTgt spid="30725"/>
                                        </p:tgtEl>
                                      </p:cBhvr>
                                    </p:animEffect>
                                    <p:anim calcmode="lin" valueType="num">
                                      <p:cBhvr>
                                        <p:cTn id="23" dur="1000" fill="hold"/>
                                        <p:tgtEl>
                                          <p:spTgt spid="30725"/>
                                        </p:tgtEl>
                                        <p:attrNameLst>
                                          <p:attrName>ppt_x</p:attrName>
                                        </p:attrNameLst>
                                      </p:cBhvr>
                                      <p:tavLst>
                                        <p:tav tm="0">
                                          <p:val>
                                            <p:strVal val="#ppt_x-.1"/>
                                          </p:val>
                                        </p:tav>
                                        <p:tav tm="100000">
                                          <p:val>
                                            <p:strVal val="#ppt_x"/>
                                          </p:val>
                                        </p:tav>
                                      </p:tavLst>
                                    </p:anim>
                                    <p:anim calcmode="lin" valueType="num">
                                      <p:cBhvr>
                                        <p:cTn id="24" dur="1000" fill="hold"/>
                                        <p:tgtEl>
                                          <p:spTgt spid="3072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5" grpId="0"/>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nature_mountain_forest_landscape_fog_field_grass_ultrahd_4k_wallpaper_1280x800.jpg"/>
          <p:cNvPicPr>
            <a:picLocks noChangeAspect="1"/>
          </p:cNvPicPr>
          <p:nvPr/>
        </p:nvPicPr>
        <p:blipFill>
          <a:blip r:embed="rId2"/>
          <a:srcRect/>
          <a:stretch>
            <a:fillRect/>
          </a:stretch>
        </p:blipFill>
        <p:spPr bwMode="auto">
          <a:xfrm>
            <a:off x="0" y="0"/>
            <a:ext cx="9144000" cy="5133975"/>
          </a:xfrm>
          <a:prstGeom prst="rect">
            <a:avLst/>
          </a:prstGeom>
          <a:noFill/>
          <a:ln w="9525">
            <a:noFill/>
            <a:miter lim="800000"/>
            <a:headEnd/>
            <a:tailEnd/>
          </a:ln>
        </p:spPr>
      </p:pic>
      <p:pic>
        <p:nvPicPr>
          <p:cNvPr id="5" name="4 Imagen" descr="nature_mountain_forest_landscape_fog_field_grass_ultrahd_4k_wallpaper_1280x800.jpg"/>
          <p:cNvPicPr>
            <a:picLocks noChangeAspect="1"/>
          </p:cNvPicPr>
          <p:nvPr/>
        </p:nvPicPr>
        <p:blipFill>
          <a:blip r:embed="rId2"/>
          <a:srcRect/>
          <a:stretch>
            <a:fillRect/>
          </a:stretch>
        </p:blipFill>
        <p:spPr bwMode="auto">
          <a:xfrm>
            <a:off x="0" y="0"/>
            <a:ext cx="9144000" cy="5143500"/>
          </a:xfrm>
          <a:prstGeom prst="rect">
            <a:avLst/>
          </a:prstGeom>
          <a:noFill/>
          <a:ln w="9525">
            <a:noFill/>
            <a:miter lim="800000"/>
            <a:headEnd/>
            <a:tailEnd/>
          </a:ln>
        </p:spPr>
      </p:pic>
      <p:sp>
        <p:nvSpPr>
          <p:cNvPr id="6" name="5 Rectángulo"/>
          <p:cNvSpPr/>
          <p:nvPr/>
        </p:nvSpPr>
        <p:spPr>
          <a:xfrm>
            <a:off x="1042988" y="4516438"/>
            <a:ext cx="6391275" cy="368300"/>
          </a:xfrm>
          <a:prstGeom prst="rect">
            <a:avLst/>
          </a:prstGeom>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rPr>
              <a:t>Preciosa imagen de las aguas azules del Lago del Valle.</a:t>
            </a:r>
          </a:p>
        </p:txBody>
      </p:sp>
    </p:spTree>
  </p:cSld>
  <p:clrMapOvr>
    <a:masterClrMapping/>
  </p:clrMapOvr>
  <p:transition spd="slow" advTm="13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0" fill="hold" nodeType="withEffect">
                                  <p:stCondLst>
                                    <p:cond delay="0"/>
                                  </p:stCondLst>
                                  <p:childTnLst>
                                    <p:anim calcmode="lin" valueType="num">
                                      <p:cBhvr>
                                        <p:cTn id="6" dur="3000"/>
                                        <p:tgtEl>
                                          <p:spTgt spid="5"/>
                                        </p:tgtEl>
                                        <p:attrNameLst>
                                          <p:attrName>ppt_w</p:attrName>
                                        </p:attrNameLst>
                                      </p:cBhvr>
                                      <p:tavLst>
                                        <p:tav tm="0">
                                          <p:val>
                                            <p:strVal val="ppt_w"/>
                                          </p:val>
                                        </p:tav>
                                        <p:tav tm="100000">
                                          <p:val>
                                            <p:fltVal val="0"/>
                                          </p:val>
                                        </p:tav>
                                      </p:tavLst>
                                    </p:anim>
                                    <p:anim calcmode="lin" valueType="num">
                                      <p:cBhvr>
                                        <p:cTn id="7" dur="3000"/>
                                        <p:tgtEl>
                                          <p:spTgt spid="5"/>
                                        </p:tgtEl>
                                        <p:attrNameLst>
                                          <p:attrName>ppt_h</p:attrName>
                                        </p:attrNameLst>
                                      </p:cBhvr>
                                      <p:tavLst>
                                        <p:tav tm="0">
                                          <p:val>
                                            <p:strVal val="ppt_h"/>
                                          </p:val>
                                        </p:tav>
                                        <p:tav tm="100000">
                                          <p:val>
                                            <p:strVal val="ppt_h"/>
                                          </p:val>
                                        </p:tav>
                                      </p:tavLst>
                                    </p:anim>
                                    <p:set>
                                      <p:cBhvr>
                                        <p:cTn id="8" dur="1" fill="hold">
                                          <p:stCondLst>
                                            <p:cond delay="2999"/>
                                          </p:stCondLst>
                                        </p:cTn>
                                        <p:tgtEl>
                                          <p:spTgt spid="5"/>
                                        </p:tgtEl>
                                        <p:attrNameLst>
                                          <p:attrName>style.visibility</p:attrName>
                                        </p:attrNameLst>
                                      </p:cBhvr>
                                      <p:to>
                                        <p:strVal val="hidden"/>
                                      </p:to>
                                    </p:set>
                                  </p:childTnLst>
                                </p:cTn>
                              </p:par>
                              <p:par>
                                <p:cTn id="9" presetID="6" presetClass="exit" presetSubtype="16" fill="hold" nodeType="withEffect">
                                  <p:stCondLst>
                                    <p:cond delay="0"/>
                                  </p:stCondLst>
                                  <p:childTnLst>
                                    <p:animEffect transition="out" filter="circle(in)">
                                      <p:cBhvr>
                                        <p:cTn id="10" dur="3000"/>
                                        <p:tgtEl>
                                          <p:spTgt spid="5"/>
                                        </p:tgtEl>
                                      </p:cBhvr>
                                    </p:animEffect>
                                    <p:set>
                                      <p:cBhvr>
                                        <p:cTn id="11" dur="1" fill="hold">
                                          <p:stCondLst>
                                            <p:cond delay="2999"/>
                                          </p:stCondLst>
                                        </p:cTn>
                                        <p:tgtEl>
                                          <p:spTgt spid="5"/>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strVal val="4/3*#ppt_w"/>
                                          </p:val>
                                        </p:tav>
                                        <p:tav tm="100000">
                                          <p:val>
                                            <p:strVal val="#ppt_w"/>
                                          </p:val>
                                        </p:tav>
                                      </p:tavLst>
                                    </p:anim>
                                    <p:anim calcmode="lin" valueType="num">
                                      <p:cBhvr>
                                        <p:cTn id="15" dur="3000" fill="hold"/>
                                        <p:tgtEl>
                                          <p:spTgt spid="4"/>
                                        </p:tgtEl>
                                        <p:attrNameLst>
                                          <p:attrName>ppt_h</p:attrName>
                                        </p:attrNameLst>
                                      </p:cBhvr>
                                      <p:tavLst>
                                        <p:tav tm="0">
                                          <p:val>
                                            <p:strVal val="4/3*#ppt_h"/>
                                          </p:val>
                                        </p:tav>
                                        <p:tav tm="100000">
                                          <p:val>
                                            <p:strVal val="#ppt_h"/>
                                          </p:val>
                                        </p:tav>
                                      </p:tavLst>
                                    </p:anim>
                                  </p:childTnLst>
                                </p:cTn>
                              </p:par>
                              <p:par>
                                <p:cTn id="16" presetID="4"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ox(out)">
                                      <p:cBhvr>
                                        <p:cTn id="18" dur="3000"/>
                                        <p:tgtEl>
                                          <p:spTgt spid="4"/>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9874" name="Picture 2" descr="E:\MIS COSAS\DOCUMENTOS ANA\PAISAJES\MONTAÑAS\180710.jpg"/>
          <p:cNvPicPr>
            <a:picLocks noChangeAspect="1" noChangeArrowheads="1"/>
          </p:cNvPicPr>
          <p:nvPr/>
        </p:nvPicPr>
        <p:blipFill>
          <a:blip r:embed="rId2"/>
          <a:srcRect/>
          <a:stretch>
            <a:fillRect/>
          </a:stretch>
        </p:blipFill>
        <p:spPr bwMode="auto">
          <a:xfrm>
            <a:off x="0" y="0"/>
            <a:ext cx="9144000" cy="5143500"/>
          </a:xfrm>
          <a:prstGeom prst="rect">
            <a:avLst/>
          </a:prstGeom>
          <a:noFill/>
          <a:ln w="9525">
            <a:noFill/>
            <a:miter lim="800000"/>
            <a:headEnd/>
            <a:tailEnd/>
          </a:ln>
        </p:spPr>
      </p:pic>
      <p:pic>
        <p:nvPicPr>
          <p:cNvPr id="3074" name="Picture 2" descr="C:\Documents and Settings\Ana María\Mis documentos\Downloads\tatra-mountains-tatras-tallest-in-poland-and-slovakia-5.jpg"/>
          <p:cNvPicPr>
            <a:picLocks noChangeAspect="1" noChangeArrowheads="1"/>
          </p:cNvPicPr>
          <p:nvPr/>
        </p:nvPicPr>
        <p:blipFill>
          <a:blip r:embed="rId3"/>
          <a:srcRect r="50000" b="50000"/>
          <a:stretch>
            <a:fillRect/>
          </a:stretch>
        </p:blipFill>
        <p:spPr bwMode="auto">
          <a:xfrm>
            <a:off x="0" y="0"/>
            <a:ext cx="4572000" cy="2571750"/>
          </a:xfrm>
          <a:prstGeom prst="rect">
            <a:avLst/>
          </a:prstGeom>
          <a:noFill/>
          <a:ln w="9525">
            <a:noFill/>
            <a:miter lim="800000"/>
            <a:headEnd/>
            <a:tailEnd/>
          </a:ln>
        </p:spPr>
      </p:pic>
      <p:pic>
        <p:nvPicPr>
          <p:cNvPr id="4" name="Picture 2" descr="C:\Documents and Settings\Ana María\Mis documentos\Downloads\tatra-mountains-tatras-tallest-in-poland-and-slovakia-5.jpg"/>
          <p:cNvPicPr>
            <a:picLocks noChangeAspect="1" noChangeArrowheads="1"/>
          </p:cNvPicPr>
          <p:nvPr/>
        </p:nvPicPr>
        <p:blipFill>
          <a:blip r:embed="rId3"/>
          <a:srcRect l="50000" b="50000"/>
          <a:stretch>
            <a:fillRect/>
          </a:stretch>
        </p:blipFill>
        <p:spPr bwMode="auto">
          <a:xfrm>
            <a:off x="4572000" y="0"/>
            <a:ext cx="4572000" cy="2571750"/>
          </a:xfrm>
          <a:prstGeom prst="rect">
            <a:avLst/>
          </a:prstGeom>
          <a:noFill/>
          <a:ln w="9525">
            <a:noFill/>
            <a:miter lim="800000"/>
            <a:headEnd/>
            <a:tailEnd/>
          </a:ln>
        </p:spPr>
      </p:pic>
      <p:pic>
        <p:nvPicPr>
          <p:cNvPr id="5" name="Picture 2" descr="C:\Documents and Settings\Ana María\Mis documentos\Downloads\tatra-mountains-tatras-tallest-in-poland-and-slovakia-5.jpg"/>
          <p:cNvPicPr>
            <a:picLocks noChangeAspect="1" noChangeArrowheads="1"/>
          </p:cNvPicPr>
          <p:nvPr/>
        </p:nvPicPr>
        <p:blipFill>
          <a:blip r:embed="rId3"/>
          <a:srcRect t="50000" r="50000"/>
          <a:stretch>
            <a:fillRect/>
          </a:stretch>
        </p:blipFill>
        <p:spPr bwMode="auto">
          <a:xfrm>
            <a:off x="0" y="2571750"/>
            <a:ext cx="4572000" cy="2571750"/>
          </a:xfrm>
          <a:prstGeom prst="rect">
            <a:avLst/>
          </a:prstGeom>
          <a:noFill/>
          <a:ln w="9525">
            <a:noFill/>
            <a:miter lim="800000"/>
            <a:headEnd/>
            <a:tailEnd/>
          </a:ln>
        </p:spPr>
      </p:pic>
      <p:pic>
        <p:nvPicPr>
          <p:cNvPr id="6" name="Picture 2" descr="C:\Documents and Settings\Ana María\Mis documentos\Downloads\tatra-mountains-tatras-tallest-in-poland-and-slovakia-5.jpg"/>
          <p:cNvPicPr>
            <a:picLocks noChangeAspect="1" noChangeArrowheads="1"/>
          </p:cNvPicPr>
          <p:nvPr/>
        </p:nvPicPr>
        <p:blipFill>
          <a:blip r:embed="rId3"/>
          <a:srcRect l="50000" t="50000"/>
          <a:stretch>
            <a:fillRect/>
          </a:stretch>
        </p:blipFill>
        <p:spPr bwMode="auto">
          <a:xfrm>
            <a:off x="4572000" y="2571750"/>
            <a:ext cx="4572000" cy="2571750"/>
          </a:xfrm>
          <a:prstGeom prst="rect">
            <a:avLst/>
          </a:prstGeom>
          <a:noFill/>
          <a:ln w="9525">
            <a:noFill/>
            <a:miter lim="800000"/>
            <a:headEnd/>
            <a:tailEnd/>
          </a:ln>
        </p:spPr>
      </p:pic>
      <p:sp>
        <p:nvSpPr>
          <p:cNvPr id="75784" name="Rectangle 8"/>
          <p:cNvSpPr>
            <a:spLocks noChangeArrowheads="1"/>
          </p:cNvSpPr>
          <p:nvPr/>
        </p:nvSpPr>
        <p:spPr bwMode="auto">
          <a:xfrm>
            <a:off x="468313" y="3435350"/>
            <a:ext cx="8278812" cy="1570038"/>
          </a:xfrm>
          <a:prstGeom prst="rect">
            <a:avLst/>
          </a:prstGeom>
          <a:noFill/>
          <a:ln w="9525">
            <a:noFill/>
            <a:miter lim="800000"/>
            <a:headEnd/>
            <a:tailEnd/>
          </a:ln>
          <a:effectLst/>
        </p:spPr>
        <p:txBody>
          <a:bodyPr anchor="ctr">
            <a:spAutoFit/>
          </a:bodyPr>
          <a:lstStyle/>
          <a:p>
            <a:pPr eaLnBrk="0" hangingPunct="0">
              <a:defRPr/>
            </a:pPr>
            <a:r>
              <a:rPr lang="es-ES" sz="2400" b="1" dirty="0" err="1">
                <a:effectLst>
                  <a:glow rad="101600">
                    <a:schemeClr val="accent2">
                      <a:satMod val="175000"/>
                      <a:alpha val="40000"/>
                    </a:schemeClr>
                  </a:glow>
                  <a:outerShdw blurRad="38100" dist="38100" dir="2700000" algn="tl">
                    <a:srgbClr val="1F497D"/>
                  </a:outerShdw>
                </a:effectLst>
                <a:cs typeface="Times New Roman" pitchFamily="18" charset="0"/>
              </a:rPr>
              <a:t>Somiedo</a:t>
            </a:r>
            <a:r>
              <a:rPr lang="es-ES" sz="2400" b="1" dirty="0">
                <a:effectLst>
                  <a:glow rad="101600">
                    <a:schemeClr val="accent2">
                      <a:satMod val="175000"/>
                      <a:alpha val="40000"/>
                    </a:schemeClr>
                  </a:glow>
                  <a:outerShdw blurRad="38100" dist="38100" dir="2700000" algn="tl">
                    <a:srgbClr val="1F497D"/>
                  </a:outerShdw>
                </a:effectLst>
                <a:cs typeface="Times New Roman" pitchFamily="18" charset="0"/>
              </a:rPr>
              <a:t> - Valle de Lago. </a:t>
            </a:r>
            <a:r>
              <a:rPr lang="es-ES" b="1" dirty="0">
                <a:effectLst>
                  <a:glow rad="101600">
                    <a:schemeClr val="accent2">
                      <a:satMod val="175000"/>
                      <a:alpha val="40000"/>
                    </a:schemeClr>
                  </a:glow>
                  <a:outerShdw blurRad="38100" dist="38100" dir="2700000" algn="tl">
                    <a:srgbClr val="1F497D"/>
                  </a:outerShdw>
                </a:effectLst>
                <a:cs typeface="Times New Roman" pitchFamily="18" charset="0"/>
              </a:rPr>
              <a:t>Puedes observar el amplio dique del lago, que le permite mantener un buen volumen de agua durante todo el año. Paisajes que cada año atraen a cientos de veraneantes y que han inspirado a decenas de directores de cine y televisión. Este es el caso de </a:t>
            </a:r>
            <a:r>
              <a:rPr lang="es-ES" b="1" dirty="0" err="1">
                <a:effectLst>
                  <a:glow rad="101600">
                    <a:schemeClr val="accent2">
                      <a:satMod val="175000"/>
                      <a:alpha val="40000"/>
                    </a:schemeClr>
                  </a:glow>
                  <a:outerShdw blurRad="38100" dist="38100" dir="2700000" algn="tl">
                    <a:srgbClr val="1F497D"/>
                  </a:outerShdw>
                </a:effectLst>
                <a:cs typeface="Times New Roman" pitchFamily="18" charset="0"/>
              </a:rPr>
              <a:t>Llanes</a:t>
            </a:r>
            <a:r>
              <a:rPr lang="es-ES" b="1" dirty="0">
                <a:effectLst>
                  <a:glow rad="101600">
                    <a:schemeClr val="accent2">
                      <a:satMod val="175000"/>
                      <a:alpha val="40000"/>
                    </a:schemeClr>
                  </a:glow>
                  <a:outerShdw blurRad="38100" dist="38100" dir="2700000" algn="tl">
                    <a:srgbClr val="1F497D"/>
                  </a:outerShdw>
                </a:effectLst>
                <a:cs typeface="Times New Roman" pitchFamily="18" charset="0"/>
              </a:rPr>
              <a:t>, que sirvió como escenario para la película: </a:t>
            </a:r>
            <a:r>
              <a:rPr lang="es-ES" b="1" i="1" dirty="0">
                <a:effectLst>
                  <a:glow rad="101600">
                    <a:schemeClr val="accent2">
                      <a:satMod val="175000"/>
                      <a:alpha val="40000"/>
                    </a:schemeClr>
                  </a:glow>
                  <a:outerShdw blurRad="38100" dist="38100" dir="2700000" algn="tl">
                    <a:srgbClr val="1F497D"/>
                  </a:outerShdw>
                </a:effectLst>
                <a:cs typeface="Times New Roman" pitchFamily="18" charset="0"/>
              </a:rPr>
              <a:t>El Orfanato. </a:t>
            </a:r>
          </a:p>
        </p:txBody>
      </p:sp>
    </p:spTree>
  </p:cSld>
  <p:clrMapOvr>
    <a:masterClrMapping/>
  </p:clrMapOvr>
  <p:transition spd="slow" advTm="42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9874"/>
                                        </p:tgtEl>
                                        <p:attrNameLst>
                                          <p:attrName>style.visibility</p:attrName>
                                        </p:attrNameLst>
                                      </p:cBhvr>
                                      <p:to>
                                        <p:strVal val="visible"/>
                                      </p:to>
                                    </p:set>
                                    <p:animEffect transition="in" filter="fade">
                                      <p:cBhvr>
                                        <p:cTn id="7" dur="2000"/>
                                        <p:tgtEl>
                                          <p:spTgt spid="79874"/>
                                        </p:tgtEl>
                                      </p:cBhvr>
                                    </p:animEffect>
                                  </p:childTnLst>
                                </p:cTn>
                              </p:par>
                            </p:childTnLst>
                          </p:cTn>
                        </p:par>
                        <p:par>
                          <p:cTn id="8" fill="hold">
                            <p:stCondLst>
                              <p:cond delay="2000"/>
                            </p:stCondLst>
                            <p:childTnLst>
                              <p:par>
                                <p:cTn id="9" presetID="18" presetClass="entr" presetSubtype="12" fill="hold" nodeType="afterEffect">
                                  <p:stCondLst>
                                    <p:cond delay="1000"/>
                                  </p:stCondLst>
                                  <p:childTnLst>
                                    <p:set>
                                      <p:cBhvr>
                                        <p:cTn id="10" dur="1" fill="hold">
                                          <p:stCondLst>
                                            <p:cond delay="0"/>
                                          </p:stCondLst>
                                        </p:cTn>
                                        <p:tgtEl>
                                          <p:spTgt spid="3074"/>
                                        </p:tgtEl>
                                        <p:attrNameLst>
                                          <p:attrName>style.visibility</p:attrName>
                                        </p:attrNameLst>
                                      </p:cBhvr>
                                      <p:to>
                                        <p:strVal val="visible"/>
                                      </p:to>
                                    </p:set>
                                    <p:animEffect transition="in" filter="strips(downLeft)">
                                      <p:cBhvr>
                                        <p:cTn id="11" dur="3000"/>
                                        <p:tgtEl>
                                          <p:spTgt spid="3074"/>
                                        </p:tgtEl>
                                      </p:cBhvr>
                                    </p:animEffect>
                                  </p:childTnLst>
                                </p:cTn>
                              </p:par>
                              <p:par>
                                <p:cTn id="12" presetID="18" presetClass="entr" presetSubtype="6" fill="hold" nodeType="withEffect">
                                  <p:stCondLst>
                                    <p:cond delay="1000"/>
                                  </p:stCondLst>
                                  <p:childTnLst>
                                    <p:set>
                                      <p:cBhvr>
                                        <p:cTn id="13" dur="1" fill="hold">
                                          <p:stCondLst>
                                            <p:cond delay="0"/>
                                          </p:stCondLst>
                                        </p:cTn>
                                        <p:tgtEl>
                                          <p:spTgt spid="4"/>
                                        </p:tgtEl>
                                        <p:attrNameLst>
                                          <p:attrName>style.visibility</p:attrName>
                                        </p:attrNameLst>
                                      </p:cBhvr>
                                      <p:to>
                                        <p:strVal val="visible"/>
                                      </p:to>
                                    </p:set>
                                    <p:animEffect transition="in" filter="strips(downRight)">
                                      <p:cBhvr>
                                        <p:cTn id="14" dur="3000"/>
                                        <p:tgtEl>
                                          <p:spTgt spid="4"/>
                                        </p:tgtEl>
                                      </p:cBhvr>
                                    </p:animEffect>
                                  </p:childTnLst>
                                </p:cTn>
                              </p:par>
                              <p:par>
                                <p:cTn id="15" presetID="18" presetClass="entr" presetSubtype="9" fill="hold" nodeType="withEffect">
                                  <p:stCondLst>
                                    <p:cond delay="1000"/>
                                  </p:stCondLst>
                                  <p:childTnLst>
                                    <p:set>
                                      <p:cBhvr>
                                        <p:cTn id="16" dur="1" fill="hold">
                                          <p:stCondLst>
                                            <p:cond delay="0"/>
                                          </p:stCondLst>
                                        </p:cTn>
                                        <p:tgtEl>
                                          <p:spTgt spid="5"/>
                                        </p:tgtEl>
                                        <p:attrNameLst>
                                          <p:attrName>style.visibility</p:attrName>
                                        </p:attrNameLst>
                                      </p:cBhvr>
                                      <p:to>
                                        <p:strVal val="visible"/>
                                      </p:to>
                                    </p:set>
                                    <p:animEffect transition="in" filter="strips(upLeft)">
                                      <p:cBhvr>
                                        <p:cTn id="17" dur="3000"/>
                                        <p:tgtEl>
                                          <p:spTgt spid="5"/>
                                        </p:tgtEl>
                                      </p:cBhvr>
                                    </p:animEffect>
                                  </p:childTnLst>
                                </p:cTn>
                              </p:par>
                              <p:par>
                                <p:cTn id="18" presetID="18" presetClass="entr" presetSubtype="3" fill="hold" nodeType="withEffect">
                                  <p:stCondLst>
                                    <p:cond delay="1000"/>
                                  </p:stCondLst>
                                  <p:childTnLst>
                                    <p:set>
                                      <p:cBhvr>
                                        <p:cTn id="19" dur="1" fill="hold">
                                          <p:stCondLst>
                                            <p:cond delay="0"/>
                                          </p:stCondLst>
                                        </p:cTn>
                                        <p:tgtEl>
                                          <p:spTgt spid="6"/>
                                        </p:tgtEl>
                                        <p:attrNameLst>
                                          <p:attrName>style.visibility</p:attrName>
                                        </p:attrNameLst>
                                      </p:cBhvr>
                                      <p:to>
                                        <p:strVal val="visible"/>
                                      </p:to>
                                    </p:set>
                                    <p:animEffect transition="in" filter="strips(upRight)">
                                      <p:cBhvr>
                                        <p:cTn id="20" dur="3000"/>
                                        <p:tgtEl>
                                          <p:spTgt spid="6"/>
                                        </p:tgtEl>
                                      </p:cBhvr>
                                    </p:animEffect>
                                  </p:childTnLst>
                                </p:cTn>
                              </p:par>
                            </p:childTnLst>
                          </p:cTn>
                        </p:par>
                        <p:par>
                          <p:cTn id="21" fill="hold">
                            <p:stCondLst>
                              <p:cond delay="6000"/>
                            </p:stCondLst>
                            <p:childTnLst>
                              <p:par>
                                <p:cTn id="22" presetID="40" presetClass="entr" presetSubtype="0" fill="hold" nodeType="afterEffect">
                                  <p:stCondLst>
                                    <p:cond delay="0"/>
                                  </p:stCondLst>
                                  <p:iterate type="lt">
                                    <p:tmPct val="10000"/>
                                  </p:iterate>
                                  <p:childTnLst>
                                    <p:set>
                                      <p:cBhvr>
                                        <p:cTn id="23" dur="1" fill="hold">
                                          <p:stCondLst>
                                            <p:cond delay="0"/>
                                          </p:stCondLst>
                                        </p:cTn>
                                        <p:tgtEl>
                                          <p:spTgt spid="75784"/>
                                        </p:tgtEl>
                                        <p:attrNameLst>
                                          <p:attrName>style.visibility</p:attrName>
                                        </p:attrNameLst>
                                      </p:cBhvr>
                                      <p:to>
                                        <p:strVal val="visible"/>
                                      </p:to>
                                    </p:set>
                                    <p:animEffect transition="in" filter="fade">
                                      <p:cBhvr>
                                        <p:cTn id="24" dur="1000"/>
                                        <p:tgtEl>
                                          <p:spTgt spid="75784"/>
                                        </p:tgtEl>
                                      </p:cBhvr>
                                    </p:animEffect>
                                    <p:anim calcmode="lin" valueType="num">
                                      <p:cBhvr>
                                        <p:cTn id="25" dur="1000" fill="hold"/>
                                        <p:tgtEl>
                                          <p:spTgt spid="75784"/>
                                        </p:tgtEl>
                                        <p:attrNameLst>
                                          <p:attrName>ppt_x</p:attrName>
                                        </p:attrNameLst>
                                      </p:cBhvr>
                                      <p:tavLst>
                                        <p:tav tm="0">
                                          <p:val>
                                            <p:strVal val="#ppt_x-.1"/>
                                          </p:val>
                                        </p:tav>
                                        <p:tav tm="100000">
                                          <p:val>
                                            <p:strVal val="#ppt_x"/>
                                          </p:val>
                                        </p:tav>
                                      </p:tavLst>
                                    </p:anim>
                                    <p:anim calcmode="lin" valueType="num">
                                      <p:cBhvr>
                                        <p:cTn id="26" dur="1000" fill="hold"/>
                                        <p:tgtEl>
                                          <p:spTgt spid="7578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WordArt 2"/>
          <p:cNvSpPr>
            <a:spLocks noChangeArrowheads="1" noChangeShapeType="1" noTextEdit="1"/>
          </p:cNvSpPr>
          <p:nvPr/>
        </p:nvSpPr>
        <p:spPr bwMode="auto">
          <a:xfrm>
            <a:off x="1547664" y="123478"/>
            <a:ext cx="5976938" cy="800100"/>
          </a:xfrm>
          <a:prstGeom prst="rect">
            <a:avLst/>
          </a:prstGeom>
        </p:spPr>
        <p:txBody>
          <a:bodyPr wrap="none" fromWordArt="1">
            <a:prstTxWarp prst="textCanUp">
              <a:avLst>
                <a:gd name="adj" fmla="val 66667"/>
              </a:avLst>
            </a:prstTxWarp>
            <a:scene3d>
              <a:camera prst="legacyPerspectiveBottom"/>
              <a:lightRig rig="legacyHarsh3" dir="t"/>
            </a:scene3d>
            <a:sp3d extrusionH="430200" prstMaterial="legacyMatte">
              <a:bevelT w="82550" h="38100" prst="coolSlant"/>
              <a:extrusionClr>
                <a:srgbClr val="FF6600"/>
              </a:extrusionClr>
            </a:sp3d>
          </a:bodyPr>
          <a:lstStyle/>
          <a:p>
            <a:pPr algn="ctr">
              <a:defRPr/>
            </a:pPr>
            <a:r>
              <a:rPr lang="es-ES" sz="3600" kern="10" dirty="0">
                <a:ln w="9525">
                  <a:round/>
                  <a:headEnd/>
                  <a:tailEnd/>
                </a:ln>
                <a:gradFill rotWithShape="1">
                  <a:gsLst>
                    <a:gs pos="0">
                      <a:srgbClr val="FFE701"/>
                    </a:gs>
                    <a:gs pos="100000">
                      <a:srgbClr val="FE3E02"/>
                    </a:gs>
                  </a:gsLst>
                  <a:lin ang="5400000" scaled="1"/>
                </a:gradFill>
                <a:latin typeface="High Tower Text"/>
              </a:rPr>
              <a:t> Música Enlazada: </a:t>
            </a:r>
          </a:p>
        </p:txBody>
      </p:sp>
      <p:sp>
        <p:nvSpPr>
          <p:cNvPr id="89091" name="WordArt 3"/>
          <p:cNvSpPr>
            <a:spLocks noChangeArrowheads="1" noChangeShapeType="1" noTextEdit="1"/>
          </p:cNvSpPr>
          <p:nvPr/>
        </p:nvSpPr>
        <p:spPr bwMode="auto">
          <a:xfrm>
            <a:off x="2267744" y="1203598"/>
            <a:ext cx="4321299" cy="515778"/>
          </a:xfrm>
          <a:prstGeom prst="rect">
            <a:avLst/>
          </a:prstGeom>
        </p:spPr>
        <p:txBody>
          <a:bodyPr wrap="none" fromWordArt="1">
            <a:prstTxWarp prst="textDeflateBottom">
              <a:avLst>
                <a:gd name="adj" fmla="val 76472"/>
              </a:avLst>
            </a:prstTxWarp>
            <a:scene3d>
              <a:camera prst="legacyPerspectiveBottom"/>
              <a:lightRig rig="legacyNormal3" dir="t"/>
            </a:scene3d>
            <a:sp3d extrusionH="887400" prstMaterial="legacyMatte">
              <a:bevelT h="25400" prst="softRound"/>
              <a:extrusionClr>
                <a:srgbClr val="939676"/>
              </a:extrusionClr>
            </a:sp3d>
          </a:bodyPr>
          <a:lstStyle/>
          <a:p>
            <a:pPr algn="ctr">
              <a:defRPr/>
            </a:pPr>
            <a:r>
              <a:rPr lang="es-ES" sz="3200" kern="10" dirty="0">
                <a:ln w="9525">
                  <a:round/>
                  <a:headEnd/>
                  <a:tailEnd/>
                </a:ln>
                <a:gradFill rotWithShape="1">
                  <a:gsLst>
                    <a:gs pos="0">
                      <a:srgbClr val="707070"/>
                    </a:gs>
                    <a:gs pos="50000">
                      <a:srgbClr val="FFFFFF"/>
                    </a:gs>
                    <a:gs pos="100000">
                      <a:srgbClr val="707070"/>
                    </a:gs>
                  </a:gsLst>
                  <a:lin ang="2700000" scaled="1"/>
                </a:gradFill>
                <a:latin typeface="High Tower Text"/>
              </a:rPr>
              <a:t> Títulos: </a:t>
            </a:r>
          </a:p>
        </p:txBody>
      </p:sp>
      <p:sp>
        <p:nvSpPr>
          <p:cNvPr id="89092" name="WordArt 4"/>
          <p:cNvSpPr>
            <a:spLocks noChangeArrowheads="1" noChangeShapeType="1" noTextEdit="1"/>
          </p:cNvSpPr>
          <p:nvPr/>
        </p:nvSpPr>
        <p:spPr bwMode="auto">
          <a:xfrm>
            <a:off x="1475656" y="1923678"/>
            <a:ext cx="6121400" cy="792385"/>
          </a:xfrm>
          <a:prstGeom prst="rect">
            <a:avLst/>
          </a:prstGeom>
        </p:spPr>
        <p:txBody>
          <a:bodyPr wrap="none" fromWordArt="1">
            <a:prstTxWarp prst="textCanDown">
              <a:avLst>
                <a:gd name="adj" fmla="val 20104"/>
              </a:avLst>
            </a:prstTxWarp>
            <a:scene3d>
              <a:camera prst="orthographicFront"/>
              <a:lightRig rig="threePt" dir="t"/>
            </a:scene3d>
            <a:sp3d extrusionH="57150">
              <a:bevelT w="82550" h="38100" prst="coolSlant"/>
            </a:sp3d>
          </a:bodyPr>
          <a:lstStyle/>
          <a:p>
            <a:pPr algn="ctr">
              <a:defRPr/>
            </a:pPr>
            <a:r>
              <a:rPr lang="es-ES" sz="32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rPr>
              <a:t> - Asturias ( Isaac </a:t>
            </a:r>
            <a:r>
              <a:rPr lang="es-ES" sz="3200" kern="10" dirty="0" err="1">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rPr>
              <a:t>Albéniz</a:t>
            </a:r>
            <a:r>
              <a:rPr lang="es-ES" sz="32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rPr>
              <a:t> ) </a:t>
            </a:r>
          </a:p>
        </p:txBody>
      </p:sp>
      <p:sp>
        <p:nvSpPr>
          <p:cNvPr id="89094" name="WordArt 6"/>
          <p:cNvSpPr>
            <a:spLocks noChangeArrowheads="1" noChangeShapeType="1" noTextEdit="1"/>
          </p:cNvSpPr>
          <p:nvPr/>
        </p:nvSpPr>
        <p:spPr bwMode="auto">
          <a:xfrm>
            <a:off x="1115617" y="4011910"/>
            <a:ext cx="5976664" cy="648653"/>
          </a:xfrm>
          <a:prstGeom prst="rect">
            <a:avLst/>
          </a:prstGeom>
        </p:spPr>
        <p:txBody>
          <a:bodyPr wrap="none" fromWordArt="1">
            <a:prstTxWarp prst="textDoubleWave1">
              <a:avLst>
                <a:gd name="adj1" fmla="val 0"/>
                <a:gd name="adj2" fmla="val 0"/>
              </a:avLst>
            </a:prstTxWarp>
            <a:scene3d>
              <a:camera prst="orthographicFront"/>
              <a:lightRig rig="threePt" dir="t"/>
            </a:scene3d>
            <a:sp3d extrusionH="57150">
              <a:bevelT w="69850" h="38100" prst="cross"/>
            </a:sp3d>
          </a:bodyPr>
          <a:lstStyle/>
          <a:p>
            <a:pPr algn="ctr">
              <a:defRPr/>
            </a:pPr>
            <a:r>
              <a:rPr lang="es-ES" sz="3600" kern="10" spc="-360" dirty="0">
                <a:ln w="12700">
                  <a:solidFill>
                    <a:srgbClr val="000099"/>
                  </a:solidFill>
                  <a:round/>
                  <a:headEnd/>
                  <a:tailEnd/>
                </a:ln>
                <a:solidFill>
                  <a:srgbClr val="33CCFF"/>
                </a:solidFill>
                <a:effectLst>
                  <a:outerShdw dist="125724" dir="18900000" algn="ctr" rotWithShape="0">
                    <a:srgbClr val="000099"/>
                  </a:outerShdw>
                </a:effectLst>
                <a:latin typeface="High Tower Text"/>
              </a:rPr>
              <a:t>  </a:t>
            </a:r>
            <a:r>
              <a:rPr lang="es-ES" sz="3600" kern="10" spc="-360" dirty="0">
                <a:ln w="12700">
                  <a:solidFill>
                    <a:srgbClr val="000099"/>
                  </a:solidFill>
                  <a:round/>
                  <a:headEnd/>
                  <a:tailEnd/>
                </a:ln>
                <a:solidFill>
                  <a:srgbClr val="33CCFF"/>
                </a:solidFill>
                <a:latin typeface="High Tower Text"/>
              </a:rPr>
              <a:t>-  Asturias ( </a:t>
            </a:r>
            <a:r>
              <a:rPr lang="es-ES" sz="3600" kern="10" spc="-360" dirty="0" err="1">
                <a:ln w="12700">
                  <a:solidFill>
                    <a:srgbClr val="000099"/>
                  </a:solidFill>
                  <a:round/>
                  <a:headEnd/>
                  <a:tailEnd/>
                </a:ln>
                <a:solidFill>
                  <a:srgbClr val="33CCFF"/>
                </a:solidFill>
                <a:latin typeface="High Tower Text"/>
              </a:rPr>
              <a:t>Ayalga</a:t>
            </a:r>
            <a:r>
              <a:rPr lang="es-ES" sz="3600" kern="10" spc="-360" dirty="0">
                <a:ln w="12700">
                  <a:solidFill>
                    <a:srgbClr val="000099"/>
                  </a:solidFill>
                  <a:round/>
                  <a:headEnd/>
                  <a:tailEnd/>
                </a:ln>
                <a:solidFill>
                  <a:srgbClr val="33CCFF"/>
                </a:solidFill>
                <a:latin typeface="High Tower Text"/>
              </a:rPr>
              <a:t> Sinfónica )   </a:t>
            </a:r>
          </a:p>
        </p:txBody>
      </p:sp>
      <p:sp>
        <p:nvSpPr>
          <p:cNvPr id="75787" name="WordArt 11"/>
          <p:cNvSpPr>
            <a:spLocks noChangeArrowheads="1" noChangeShapeType="1" noTextEdit="1"/>
          </p:cNvSpPr>
          <p:nvPr/>
        </p:nvSpPr>
        <p:spPr bwMode="auto">
          <a:xfrm>
            <a:off x="1331640" y="3075806"/>
            <a:ext cx="6048375" cy="606361"/>
          </a:xfrm>
          <a:prstGeom prst="rect">
            <a:avLst/>
          </a:prstGeom>
        </p:spPr>
        <p:txBody>
          <a:bodyPr wrap="none" fromWordArt="1">
            <a:prstTxWarp prst="textSlantUp">
              <a:avLst>
                <a:gd name="adj" fmla="val 0"/>
              </a:avLst>
            </a:prstTxWarp>
            <a:scene3d>
              <a:camera prst="orthographicFront"/>
              <a:lightRig rig="threePt" dir="t"/>
            </a:scene3d>
            <a:sp3d extrusionH="57150">
              <a:bevelT w="82550" h="38100" prst="coolSlant"/>
            </a:sp3d>
          </a:bodyPr>
          <a:lstStyle/>
          <a:p>
            <a:pPr algn="ctr">
              <a:defRPr/>
            </a:pPr>
            <a:r>
              <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 </a:t>
            </a:r>
            <a:r>
              <a:rPr lang="es-ES" sz="3600" kern="10" dirty="0" err="1">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Busindre</a:t>
            </a:r>
            <a:r>
              <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a:t>
            </a:r>
            <a:r>
              <a:rPr lang="es-ES" sz="3600" kern="10" dirty="0" err="1">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Reel</a:t>
            </a:r>
            <a:r>
              <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 </a:t>
            </a:r>
            <a:r>
              <a:rPr lang="es-ES" sz="3600" kern="10" dirty="0" err="1">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Hévia</a:t>
            </a:r>
            <a:r>
              <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 </a:t>
            </a:r>
          </a:p>
        </p:txBody>
      </p:sp>
    </p:spTree>
  </p:cSld>
  <p:clrMapOvr>
    <a:masterClrMapping/>
  </p:clrMapOvr>
  <p:transition spd="slow" advTm="1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89090"/>
                                        </p:tgtEl>
                                        <p:attrNameLst>
                                          <p:attrName>style.visibility</p:attrName>
                                        </p:attrNameLst>
                                      </p:cBhvr>
                                      <p:to>
                                        <p:strVal val="visible"/>
                                      </p:to>
                                    </p:set>
                                    <p:animEffect transition="in" filter="fade">
                                      <p:cBhvr>
                                        <p:cTn id="7" dur="2000"/>
                                        <p:tgtEl>
                                          <p:spTgt spid="89090"/>
                                        </p:tgtEl>
                                      </p:cBhvr>
                                    </p:animEffect>
                                    <p:anim calcmode="lin" valueType="num">
                                      <p:cBhvr>
                                        <p:cTn id="8" dur="2000" fill="hold"/>
                                        <p:tgtEl>
                                          <p:spTgt spid="89090"/>
                                        </p:tgtEl>
                                        <p:attrNameLst>
                                          <p:attrName>ppt_x</p:attrName>
                                        </p:attrNameLst>
                                      </p:cBhvr>
                                      <p:tavLst>
                                        <p:tav tm="0">
                                          <p:val>
                                            <p:strVal val="#ppt_x"/>
                                          </p:val>
                                        </p:tav>
                                        <p:tav tm="100000">
                                          <p:val>
                                            <p:strVal val="#ppt_x"/>
                                          </p:val>
                                        </p:tav>
                                      </p:tavLst>
                                    </p:anim>
                                    <p:anim calcmode="lin" valueType="num">
                                      <p:cBhvr>
                                        <p:cTn id="9" dur="2000" fill="hold"/>
                                        <p:tgtEl>
                                          <p:spTgt spid="89090"/>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 presetClass="entr" presetSubtype="4" fill="hold" nodeType="afterEffect">
                                  <p:stCondLst>
                                    <p:cond delay="500"/>
                                  </p:stCondLst>
                                  <p:childTnLst>
                                    <p:set>
                                      <p:cBhvr>
                                        <p:cTn id="12" dur="1" fill="hold">
                                          <p:stCondLst>
                                            <p:cond delay="0"/>
                                          </p:stCondLst>
                                        </p:cTn>
                                        <p:tgtEl>
                                          <p:spTgt spid="89091"/>
                                        </p:tgtEl>
                                        <p:attrNameLst>
                                          <p:attrName>style.visibility</p:attrName>
                                        </p:attrNameLst>
                                      </p:cBhvr>
                                      <p:to>
                                        <p:strVal val="visible"/>
                                      </p:to>
                                    </p:set>
                                    <p:anim calcmode="lin" valueType="num">
                                      <p:cBhvr additive="base">
                                        <p:cTn id="13" dur="2000" fill="hold"/>
                                        <p:tgtEl>
                                          <p:spTgt spid="89091"/>
                                        </p:tgtEl>
                                        <p:attrNameLst>
                                          <p:attrName>ppt_x</p:attrName>
                                        </p:attrNameLst>
                                      </p:cBhvr>
                                      <p:tavLst>
                                        <p:tav tm="0">
                                          <p:val>
                                            <p:strVal val="#ppt_x"/>
                                          </p:val>
                                        </p:tav>
                                        <p:tav tm="100000">
                                          <p:val>
                                            <p:strVal val="#ppt_x"/>
                                          </p:val>
                                        </p:tav>
                                      </p:tavLst>
                                    </p:anim>
                                    <p:anim calcmode="lin" valueType="num">
                                      <p:cBhvr additive="base">
                                        <p:cTn id="14" dur="2000" fill="hold"/>
                                        <p:tgtEl>
                                          <p:spTgt spid="89091"/>
                                        </p:tgtEl>
                                        <p:attrNameLst>
                                          <p:attrName>ppt_y</p:attrName>
                                        </p:attrNameLst>
                                      </p:cBhvr>
                                      <p:tavLst>
                                        <p:tav tm="0">
                                          <p:val>
                                            <p:strVal val="1+#ppt_h/2"/>
                                          </p:val>
                                        </p:tav>
                                        <p:tav tm="100000">
                                          <p:val>
                                            <p:strVal val="#ppt_y"/>
                                          </p:val>
                                        </p:tav>
                                      </p:tavLst>
                                    </p:anim>
                                  </p:childTnLst>
                                </p:cTn>
                              </p:par>
                              <p:par>
                                <p:cTn id="15" presetID="19" presetClass="entr" presetSubtype="10" fill="hold" nodeType="withEffect">
                                  <p:stCondLst>
                                    <p:cond delay="500"/>
                                  </p:stCondLst>
                                  <p:childTnLst>
                                    <p:set>
                                      <p:cBhvr>
                                        <p:cTn id="16" dur="1" fill="hold">
                                          <p:stCondLst>
                                            <p:cond delay="0"/>
                                          </p:stCondLst>
                                        </p:cTn>
                                        <p:tgtEl>
                                          <p:spTgt spid="89091"/>
                                        </p:tgtEl>
                                        <p:attrNameLst>
                                          <p:attrName>style.visibility</p:attrName>
                                        </p:attrNameLst>
                                      </p:cBhvr>
                                      <p:to>
                                        <p:strVal val="visible"/>
                                      </p:to>
                                    </p:set>
                                    <p:anim calcmode="lin" valueType="num">
                                      <p:cBhvr>
                                        <p:cTn id="17" dur="2000" fill="hold"/>
                                        <p:tgtEl>
                                          <p:spTgt spid="89091"/>
                                        </p:tgtEl>
                                        <p:attrNameLst>
                                          <p:attrName>ppt_w</p:attrName>
                                        </p:attrNameLst>
                                      </p:cBhvr>
                                      <p:tavLst>
                                        <p:tav tm="0" fmla="#ppt_w*sin(2.5*pi*$)">
                                          <p:val>
                                            <p:fltVal val="0"/>
                                          </p:val>
                                        </p:tav>
                                        <p:tav tm="100000">
                                          <p:val>
                                            <p:fltVal val="1"/>
                                          </p:val>
                                        </p:tav>
                                      </p:tavLst>
                                    </p:anim>
                                    <p:anim calcmode="lin" valueType="num">
                                      <p:cBhvr>
                                        <p:cTn id="18" dur="2000" fill="hold"/>
                                        <p:tgtEl>
                                          <p:spTgt spid="89091"/>
                                        </p:tgtEl>
                                        <p:attrNameLst>
                                          <p:attrName>ppt_h</p:attrName>
                                        </p:attrNameLst>
                                      </p:cBhvr>
                                      <p:tavLst>
                                        <p:tav tm="0">
                                          <p:val>
                                            <p:strVal val="#ppt_h"/>
                                          </p:val>
                                        </p:tav>
                                        <p:tav tm="100000">
                                          <p:val>
                                            <p:strVal val="#ppt_h"/>
                                          </p:val>
                                        </p:tav>
                                      </p:tavLst>
                                    </p:anim>
                                  </p:childTnLst>
                                </p:cTn>
                              </p:par>
                            </p:childTnLst>
                          </p:cTn>
                        </p:par>
                        <p:par>
                          <p:cTn id="19" fill="hold">
                            <p:stCondLst>
                              <p:cond delay="4500"/>
                            </p:stCondLst>
                            <p:childTnLst>
                              <p:par>
                                <p:cTn id="20" presetID="42" presetClass="entr" presetSubtype="0" fill="hold" nodeType="afterEffect">
                                  <p:stCondLst>
                                    <p:cond delay="500"/>
                                  </p:stCondLst>
                                  <p:childTnLst>
                                    <p:set>
                                      <p:cBhvr>
                                        <p:cTn id="21" dur="1" fill="hold">
                                          <p:stCondLst>
                                            <p:cond delay="0"/>
                                          </p:stCondLst>
                                        </p:cTn>
                                        <p:tgtEl>
                                          <p:spTgt spid="89092"/>
                                        </p:tgtEl>
                                        <p:attrNameLst>
                                          <p:attrName>style.visibility</p:attrName>
                                        </p:attrNameLst>
                                      </p:cBhvr>
                                      <p:to>
                                        <p:strVal val="visible"/>
                                      </p:to>
                                    </p:set>
                                    <p:animEffect transition="in" filter="fade">
                                      <p:cBhvr>
                                        <p:cTn id="22" dur="2000"/>
                                        <p:tgtEl>
                                          <p:spTgt spid="89092"/>
                                        </p:tgtEl>
                                      </p:cBhvr>
                                    </p:animEffect>
                                    <p:anim calcmode="lin" valueType="num">
                                      <p:cBhvr>
                                        <p:cTn id="23" dur="2000" fill="hold"/>
                                        <p:tgtEl>
                                          <p:spTgt spid="89092"/>
                                        </p:tgtEl>
                                        <p:attrNameLst>
                                          <p:attrName>ppt_x</p:attrName>
                                        </p:attrNameLst>
                                      </p:cBhvr>
                                      <p:tavLst>
                                        <p:tav tm="0">
                                          <p:val>
                                            <p:strVal val="#ppt_x"/>
                                          </p:val>
                                        </p:tav>
                                        <p:tav tm="100000">
                                          <p:val>
                                            <p:strVal val="#ppt_x"/>
                                          </p:val>
                                        </p:tav>
                                      </p:tavLst>
                                    </p:anim>
                                    <p:anim calcmode="lin" valueType="num">
                                      <p:cBhvr>
                                        <p:cTn id="24" dur="2000" fill="hold"/>
                                        <p:tgtEl>
                                          <p:spTgt spid="89092"/>
                                        </p:tgtEl>
                                        <p:attrNameLst>
                                          <p:attrName>ppt_y</p:attrName>
                                        </p:attrNameLst>
                                      </p:cBhvr>
                                      <p:tavLst>
                                        <p:tav tm="0">
                                          <p:val>
                                            <p:strVal val="#ppt_y+.1"/>
                                          </p:val>
                                        </p:tav>
                                        <p:tav tm="100000">
                                          <p:val>
                                            <p:strVal val="#ppt_y"/>
                                          </p:val>
                                        </p:tav>
                                      </p:tavLst>
                                    </p:anim>
                                  </p:childTnLst>
                                </p:cTn>
                              </p:par>
                            </p:childTnLst>
                          </p:cTn>
                        </p:par>
                        <p:par>
                          <p:cTn id="25" fill="hold">
                            <p:stCondLst>
                              <p:cond delay="7000"/>
                            </p:stCondLst>
                            <p:childTnLst>
                              <p:par>
                                <p:cTn id="26" presetID="17" presetClass="entr" presetSubtype="10" fill="hold" nodeType="afterEffect">
                                  <p:stCondLst>
                                    <p:cond delay="500"/>
                                  </p:stCondLst>
                                  <p:childTnLst>
                                    <p:set>
                                      <p:cBhvr>
                                        <p:cTn id="27" dur="1" fill="hold">
                                          <p:stCondLst>
                                            <p:cond delay="0"/>
                                          </p:stCondLst>
                                        </p:cTn>
                                        <p:tgtEl>
                                          <p:spTgt spid="75787"/>
                                        </p:tgtEl>
                                        <p:attrNameLst>
                                          <p:attrName>style.visibility</p:attrName>
                                        </p:attrNameLst>
                                      </p:cBhvr>
                                      <p:to>
                                        <p:strVal val="visible"/>
                                      </p:to>
                                    </p:set>
                                    <p:anim calcmode="lin" valueType="num">
                                      <p:cBhvr>
                                        <p:cTn id="28" dur="2000" fill="hold"/>
                                        <p:tgtEl>
                                          <p:spTgt spid="75787"/>
                                        </p:tgtEl>
                                        <p:attrNameLst>
                                          <p:attrName>ppt_w</p:attrName>
                                        </p:attrNameLst>
                                      </p:cBhvr>
                                      <p:tavLst>
                                        <p:tav tm="0">
                                          <p:val>
                                            <p:fltVal val="0"/>
                                          </p:val>
                                        </p:tav>
                                        <p:tav tm="100000">
                                          <p:val>
                                            <p:strVal val="#ppt_w"/>
                                          </p:val>
                                        </p:tav>
                                      </p:tavLst>
                                    </p:anim>
                                    <p:anim calcmode="lin" valueType="num">
                                      <p:cBhvr>
                                        <p:cTn id="29" dur="2000" fill="hold"/>
                                        <p:tgtEl>
                                          <p:spTgt spid="75787"/>
                                        </p:tgtEl>
                                        <p:attrNameLst>
                                          <p:attrName>ppt_h</p:attrName>
                                        </p:attrNameLst>
                                      </p:cBhvr>
                                      <p:tavLst>
                                        <p:tav tm="0">
                                          <p:val>
                                            <p:strVal val="#ppt_h"/>
                                          </p:val>
                                        </p:tav>
                                        <p:tav tm="100000">
                                          <p:val>
                                            <p:strVal val="#ppt_h"/>
                                          </p:val>
                                        </p:tav>
                                      </p:tavLst>
                                    </p:anim>
                                  </p:childTnLst>
                                </p:cTn>
                              </p:par>
                            </p:childTnLst>
                          </p:cTn>
                        </p:par>
                        <p:par>
                          <p:cTn id="30" fill="hold">
                            <p:stCondLst>
                              <p:cond delay="9500"/>
                            </p:stCondLst>
                            <p:childTnLst>
                              <p:par>
                                <p:cTn id="31" presetID="35" presetClass="entr" presetSubtype="0" fill="hold" nodeType="afterEffect">
                                  <p:stCondLst>
                                    <p:cond delay="500"/>
                                  </p:stCondLst>
                                  <p:childTnLst>
                                    <p:set>
                                      <p:cBhvr>
                                        <p:cTn id="32" dur="1" fill="hold">
                                          <p:stCondLst>
                                            <p:cond delay="0"/>
                                          </p:stCondLst>
                                        </p:cTn>
                                        <p:tgtEl>
                                          <p:spTgt spid="89094"/>
                                        </p:tgtEl>
                                        <p:attrNameLst>
                                          <p:attrName>style.visibility</p:attrName>
                                        </p:attrNameLst>
                                      </p:cBhvr>
                                      <p:to>
                                        <p:strVal val="visible"/>
                                      </p:to>
                                    </p:set>
                                    <p:animEffect transition="in" filter="fade">
                                      <p:cBhvr>
                                        <p:cTn id="33" dur="2000"/>
                                        <p:tgtEl>
                                          <p:spTgt spid="89094"/>
                                        </p:tgtEl>
                                      </p:cBhvr>
                                    </p:animEffect>
                                    <p:anim calcmode="lin" valueType="num">
                                      <p:cBhvr>
                                        <p:cTn id="34" dur="2000" fill="hold"/>
                                        <p:tgtEl>
                                          <p:spTgt spid="89094"/>
                                        </p:tgtEl>
                                        <p:attrNameLst>
                                          <p:attrName>style.rotation</p:attrName>
                                        </p:attrNameLst>
                                      </p:cBhvr>
                                      <p:tavLst>
                                        <p:tav tm="0">
                                          <p:val>
                                            <p:fltVal val="720"/>
                                          </p:val>
                                        </p:tav>
                                        <p:tav tm="100000">
                                          <p:val>
                                            <p:fltVal val="0"/>
                                          </p:val>
                                        </p:tav>
                                      </p:tavLst>
                                    </p:anim>
                                    <p:anim calcmode="lin" valueType="num">
                                      <p:cBhvr>
                                        <p:cTn id="35" dur="2000" fill="hold"/>
                                        <p:tgtEl>
                                          <p:spTgt spid="89094"/>
                                        </p:tgtEl>
                                        <p:attrNameLst>
                                          <p:attrName>ppt_h</p:attrName>
                                        </p:attrNameLst>
                                      </p:cBhvr>
                                      <p:tavLst>
                                        <p:tav tm="0">
                                          <p:val>
                                            <p:fltVal val="0"/>
                                          </p:val>
                                        </p:tav>
                                        <p:tav tm="100000">
                                          <p:val>
                                            <p:strVal val="#ppt_h"/>
                                          </p:val>
                                        </p:tav>
                                      </p:tavLst>
                                    </p:anim>
                                    <p:anim calcmode="lin" valueType="num">
                                      <p:cBhvr>
                                        <p:cTn id="36" dur="2000" fill="hold"/>
                                        <p:tgtEl>
                                          <p:spTgt spid="89094"/>
                                        </p:tgtEl>
                                        <p:attrNameLst>
                                          <p:attrName>ppt_w</p:attrName>
                                        </p:attrNameLst>
                                      </p:cBhvr>
                                      <p:tavLst>
                                        <p:tav tm="0">
                                          <p:val>
                                            <p:fltVal val="0"/>
                                          </p:val>
                                        </p:tav>
                                        <p:tav tm="100000">
                                          <p:val>
                                            <p:strVal val="#ppt_w"/>
                                          </p:val>
                                        </p:tav>
                                      </p:tavLst>
                                    </p:anim>
                                  </p:childTnLst>
                                </p:cTn>
                              </p:par>
                              <p:par>
                                <p:cTn id="37" presetID="23" presetClass="entr" presetSubtype="16" fill="hold" nodeType="withEffect">
                                  <p:stCondLst>
                                    <p:cond delay="500"/>
                                  </p:stCondLst>
                                  <p:childTnLst>
                                    <p:set>
                                      <p:cBhvr>
                                        <p:cTn id="38" dur="1" fill="hold">
                                          <p:stCondLst>
                                            <p:cond delay="0"/>
                                          </p:stCondLst>
                                        </p:cTn>
                                        <p:tgtEl>
                                          <p:spTgt spid="89094"/>
                                        </p:tgtEl>
                                        <p:attrNameLst>
                                          <p:attrName>style.visibility</p:attrName>
                                        </p:attrNameLst>
                                      </p:cBhvr>
                                      <p:to>
                                        <p:strVal val="visible"/>
                                      </p:to>
                                    </p:set>
                                    <p:anim calcmode="lin" valueType="num">
                                      <p:cBhvr>
                                        <p:cTn id="39" dur="3000" fill="hold"/>
                                        <p:tgtEl>
                                          <p:spTgt spid="89094"/>
                                        </p:tgtEl>
                                        <p:attrNameLst>
                                          <p:attrName>ppt_w</p:attrName>
                                        </p:attrNameLst>
                                      </p:cBhvr>
                                      <p:tavLst>
                                        <p:tav tm="0">
                                          <p:val>
                                            <p:fltVal val="0"/>
                                          </p:val>
                                        </p:tav>
                                        <p:tav tm="100000">
                                          <p:val>
                                            <p:strVal val="#ppt_w"/>
                                          </p:val>
                                        </p:tav>
                                      </p:tavLst>
                                    </p:anim>
                                    <p:anim calcmode="lin" valueType="num">
                                      <p:cBhvr>
                                        <p:cTn id="40" dur="3000" fill="hold"/>
                                        <p:tgtEl>
                                          <p:spTgt spid="8909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5.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79874"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p:spPr>
        <p:txBody>
          <a:bodyPr wrap="none" anchor="ctr"/>
          <a:lstStyle/>
          <a:p>
            <a:endParaRPr lang="es-ES">
              <a:solidFill>
                <a:srgbClr val="000000"/>
              </a:solidFill>
            </a:endParaRPr>
          </a:p>
        </p:txBody>
      </p:sp>
      <p:sp>
        <p:nvSpPr>
          <p:cNvPr id="79875" name="Rectangle 5"/>
          <p:cNvSpPr>
            <a:spLocks noChangeArrowheads="1"/>
          </p:cNvSpPr>
          <p:nvPr/>
        </p:nvSpPr>
        <p:spPr bwMode="auto">
          <a:xfrm>
            <a:off x="0" y="1371600"/>
            <a:ext cx="9144000" cy="3771900"/>
          </a:xfrm>
          <a:prstGeom prst="rect">
            <a:avLst/>
          </a:prstGeom>
          <a:solidFill>
            <a:srgbClr val="B6E8FC"/>
          </a:solidFill>
          <a:ln w="9525">
            <a:noFill/>
            <a:miter lim="800000"/>
            <a:headEnd/>
            <a:tailEnd/>
          </a:ln>
        </p:spPr>
        <p:txBody>
          <a:bodyPr wrap="none" anchor="ctr"/>
          <a:lstStyle/>
          <a:p>
            <a:pPr algn="ctr"/>
            <a:endParaRPr lang="es-ES">
              <a:solidFill>
                <a:srgbClr val="000000"/>
              </a:solidFill>
            </a:endParaRPr>
          </a:p>
        </p:txBody>
      </p:sp>
      <p:pic>
        <p:nvPicPr>
          <p:cNvPr id="79876" name="Picture 7" descr="logo_grande">
            <a:hlinkClick r:id="rId2"/>
          </p:cNvPr>
          <p:cNvPicPr>
            <a:picLocks noChangeAspect="1" noChangeArrowheads="1"/>
          </p:cNvPicPr>
          <p:nvPr/>
        </p:nvPicPr>
        <p:blipFill>
          <a:blip r:embed="rId3"/>
          <a:srcRect/>
          <a:stretch>
            <a:fillRect/>
          </a:stretch>
        </p:blipFill>
        <p:spPr bwMode="auto">
          <a:xfrm>
            <a:off x="1981200" y="0"/>
            <a:ext cx="4876800" cy="1171575"/>
          </a:xfrm>
          <a:prstGeom prst="rect">
            <a:avLst/>
          </a:prstGeom>
          <a:noFill/>
          <a:ln w="9525">
            <a:noFill/>
            <a:miter lim="800000"/>
            <a:headEnd/>
            <a:tailEnd/>
          </a:ln>
        </p:spPr>
      </p:pic>
      <p:sp>
        <p:nvSpPr>
          <p:cNvPr id="79877" name="Text Box 8"/>
          <p:cNvSpPr txBox="1">
            <a:spLocks noChangeArrowheads="1"/>
          </p:cNvSpPr>
          <p:nvPr/>
        </p:nvSpPr>
        <p:spPr bwMode="auto">
          <a:xfrm>
            <a:off x="0" y="1428750"/>
            <a:ext cx="9144000" cy="2370138"/>
          </a:xfrm>
          <a:prstGeom prst="rect">
            <a:avLst/>
          </a:prstGeom>
          <a:noFill/>
          <a:ln w="9525">
            <a:noFill/>
            <a:miter lim="800000"/>
            <a:headEnd/>
            <a:tailEnd/>
          </a:ln>
        </p:spPr>
        <p:txBody>
          <a:bodyPr>
            <a:spAutoFit/>
          </a:bodyPr>
          <a:lstStyle/>
          <a:p>
            <a:pPr algn="ctr">
              <a:spcBef>
                <a:spcPct val="50000"/>
              </a:spcBef>
            </a:pPr>
            <a:r>
              <a:rPr lang="es-ES" sz="6000" b="1">
                <a:solidFill>
                  <a:srgbClr val="000000"/>
                </a:solidFill>
                <a:latin typeface="Kristen ITC" pitchFamily="66" charset="0"/>
              </a:rPr>
              <a:t>¿Te ha gustado?</a:t>
            </a:r>
            <a:r>
              <a:rPr lang="es-ES" sz="4800">
                <a:solidFill>
                  <a:srgbClr val="000000"/>
                </a:solidFill>
                <a:latin typeface="Kristen ITC" pitchFamily="66" charset="0"/>
              </a:rPr>
              <a:t> </a:t>
            </a:r>
            <a:br>
              <a:rPr lang="es-ES" sz="4800">
                <a:solidFill>
                  <a:srgbClr val="000000"/>
                </a:solidFill>
                <a:latin typeface="Kristen ITC" pitchFamily="66" charset="0"/>
              </a:rPr>
            </a:br>
            <a:r>
              <a:rPr lang="es-ES" sz="4400">
                <a:solidFill>
                  <a:srgbClr val="000000"/>
                </a:solidFill>
                <a:latin typeface="Kristen ITC" pitchFamily="66" charset="0"/>
              </a:rPr>
              <a:t>Puedes ver más entrando </a:t>
            </a:r>
            <a:br>
              <a:rPr lang="es-ES" sz="4400">
                <a:solidFill>
                  <a:srgbClr val="000000"/>
                </a:solidFill>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79878" name="Text Box 11"/>
          <p:cNvSpPr txBox="1">
            <a:spLocks noChangeArrowheads="1"/>
          </p:cNvSpPr>
          <p:nvPr/>
        </p:nvSpPr>
        <p:spPr bwMode="auto">
          <a:xfrm>
            <a:off x="1143000" y="3543300"/>
            <a:ext cx="2667000" cy="1892300"/>
          </a:xfrm>
          <a:prstGeom prst="rect">
            <a:avLst/>
          </a:prstGeom>
          <a:noFill/>
          <a:ln w="19050">
            <a:noFill/>
            <a:prstDash val="sysDot"/>
            <a:miter lim="800000"/>
            <a:headEnd/>
            <a:tailEnd/>
          </a:ln>
        </p:spPr>
        <p:txBody>
          <a:bodyPr>
            <a:spAutoFit/>
          </a:bodyPr>
          <a:lstStyle/>
          <a:p>
            <a:pPr algn="ctr">
              <a:spcBef>
                <a:spcPct val="50000"/>
              </a:spcBef>
            </a:pPr>
            <a:r>
              <a:rPr lang="es-ES_tradnl" b="1">
                <a:solidFill>
                  <a:srgbClr val="000000"/>
                </a:solidFill>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79879" name="Picture 10" descr="email">
            <a:hlinkClick r:id="rId4"/>
          </p:cNvPr>
          <p:cNvPicPr>
            <a:picLocks noChangeAspect="1" noChangeArrowheads="1"/>
          </p:cNvPicPr>
          <p:nvPr/>
        </p:nvPicPr>
        <p:blipFill>
          <a:blip r:embed="rId5"/>
          <a:srcRect/>
          <a:stretch>
            <a:fillRect/>
          </a:stretch>
        </p:blipFill>
        <p:spPr bwMode="auto">
          <a:xfrm>
            <a:off x="5638800" y="3143250"/>
            <a:ext cx="2362200" cy="1771650"/>
          </a:xfrm>
          <a:prstGeom prst="rect">
            <a:avLst/>
          </a:prstGeom>
          <a:noFill/>
          <a:ln w="9525">
            <a:noFill/>
            <a:miter lim="800000"/>
            <a:headEnd/>
            <a:tailEnd/>
          </a:ln>
        </p:spPr>
      </p:pic>
      <p:pic>
        <p:nvPicPr>
          <p:cNvPr id="79880" name="Picture 17" descr="flechas-8"/>
          <p:cNvPicPr>
            <a:picLocks noChangeAspect="1" noChangeArrowheads="1"/>
          </p:cNvPicPr>
          <p:nvPr/>
        </p:nvPicPr>
        <p:blipFill>
          <a:blip r:embed="rId6"/>
          <a:srcRect/>
          <a:stretch>
            <a:fillRect/>
          </a:stretch>
        </p:blipFill>
        <p:spPr bwMode="auto">
          <a:xfrm>
            <a:off x="4038600" y="3657600"/>
            <a:ext cx="1219200" cy="742950"/>
          </a:xfrm>
          <a:prstGeom prst="rect">
            <a:avLst/>
          </a:prstGeom>
          <a:noFill/>
          <a:ln w="9525">
            <a:noFill/>
            <a:miter lim="800000"/>
            <a:headEnd/>
            <a:tailEnd/>
          </a:ln>
        </p:spPr>
      </p:pic>
      <p:pic>
        <p:nvPicPr>
          <p:cNvPr id="79881" name="Picture 21" descr="facebook-icon">
            <a:hlinkClick r:id="rId7"/>
          </p:cNvPr>
          <p:cNvPicPr>
            <a:picLocks noChangeAspect="1" noChangeArrowheads="1"/>
          </p:cNvPicPr>
          <p:nvPr/>
        </p:nvPicPr>
        <p:blipFill>
          <a:blip r:embed="rId8"/>
          <a:srcRect/>
          <a:stretch>
            <a:fillRect/>
          </a:stretch>
        </p:blipFill>
        <p:spPr bwMode="auto">
          <a:xfrm>
            <a:off x="0" y="2228850"/>
            <a:ext cx="533400" cy="400050"/>
          </a:xfrm>
          <a:prstGeom prst="rect">
            <a:avLst/>
          </a:prstGeom>
          <a:noFill/>
          <a:ln w="9525">
            <a:noFill/>
            <a:miter lim="800000"/>
            <a:headEnd/>
            <a:tailEnd/>
          </a:ln>
        </p:spPr>
      </p:pic>
      <p:pic>
        <p:nvPicPr>
          <p:cNvPr id="79882" name="Picture 22" descr="twitter-icon">
            <a:hlinkClick r:id="rId9"/>
          </p:cNvPr>
          <p:cNvPicPr>
            <a:picLocks noChangeAspect="1" noChangeArrowheads="1"/>
          </p:cNvPicPr>
          <p:nvPr/>
        </p:nvPicPr>
        <p:blipFill>
          <a:blip r:embed="rId10"/>
          <a:srcRect/>
          <a:stretch>
            <a:fillRect/>
          </a:stretch>
        </p:blipFill>
        <p:spPr bwMode="auto">
          <a:xfrm>
            <a:off x="0" y="2628900"/>
            <a:ext cx="533400" cy="400050"/>
          </a:xfrm>
          <a:prstGeom prst="rect">
            <a:avLst/>
          </a:prstGeom>
          <a:noFill/>
          <a:ln w="9525">
            <a:noFill/>
            <a:miter lim="800000"/>
            <a:headEnd/>
            <a:tailEnd/>
          </a:ln>
        </p:spPr>
      </p:pic>
      <p:pic>
        <p:nvPicPr>
          <p:cNvPr id="79883" name="Picture 23" descr="Web-Google-plus-Metro-icon">
            <a:hlinkClick r:id="rId11"/>
          </p:cNvPr>
          <p:cNvPicPr>
            <a:picLocks noChangeAspect="1" noChangeArrowheads="1"/>
          </p:cNvPicPr>
          <p:nvPr/>
        </p:nvPicPr>
        <p:blipFill>
          <a:blip r:embed="rId12"/>
          <a:srcRect/>
          <a:stretch>
            <a:fillRect/>
          </a:stretch>
        </p:blipFill>
        <p:spPr bwMode="auto">
          <a:xfrm>
            <a:off x="0" y="3028950"/>
            <a:ext cx="533400" cy="400050"/>
          </a:xfrm>
          <a:prstGeom prst="rect">
            <a:avLst/>
          </a:prstGeom>
          <a:noFill/>
          <a:ln w="9525">
            <a:noFill/>
            <a:miter lim="800000"/>
            <a:headEnd/>
            <a:tailEnd/>
          </a:ln>
        </p:spPr>
      </p:pic>
      <p:pic>
        <p:nvPicPr>
          <p:cNvPr id="79884" name="Picture 24" descr="vkontakte-256">
            <a:hlinkClick r:id="rId13"/>
          </p:cNvPr>
          <p:cNvPicPr>
            <a:picLocks noChangeAspect="1" noChangeArrowheads="1"/>
          </p:cNvPicPr>
          <p:nvPr/>
        </p:nvPicPr>
        <p:blipFill>
          <a:blip r:embed="rId14"/>
          <a:srcRect/>
          <a:stretch>
            <a:fillRect/>
          </a:stretch>
        </p:blipFill>
        <p:spPr bwMode="auto">
          <a:xfrm>
            <a:off x="0" y="3429000"/>
            <a:ext cx="533400" cy="400050"/>
          </a:xfrm>
          <a:prstGeom prst="rect">
            <a:avLst/>
          </a:prstGeom>
          <a:noFill/>
          <a:ln w="9525">
            <a:noFill/>
            <a:miter lim="800000"/>
            <a:headEnd/>
            <a:tailEnd/>
          </a:ln>
        </p:spPr>
      </p:pic>
    </p:spTree>
  </p:cSld>
  <p:clrMapOvr>
    <a:masterClrMapping/>
  </p:clrMapOvr>
  <p:transition spd="slow">
    <p:fade/>
  </p:transition>
  <p:timing>
    <p:tnLst>
      <p:par>
        <p:cTn id="1" dur="indefinite" restart="never" nodeType="tmRoot"/>
      </p:par>
    </p:tnLst>
  </p:timing>
</p:sld>
</file>

<file path=ppt/theme/theme1.xml><?xml version="1.0" encoding="utf-8"?>
<a:theme xmlns:a="http://schemas.openxmlformats.org/drawingml/2006/main" name="-NATURALEZA CAUTIVADOR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-NATURALEZA CAUTIVADORA-</Template>
  <TotalTime>0</TotalTime>
  <Words>1536</Words>
  <Application>Microsoft Office PowerPoint</Application>
  <PresentationFormat>Presentación en pantalla (16:9)</PresentationFormat>
  <Paragraphs>94</Paragraphs>
  <Slides>65</Slides>
  <Notes>2</Notes>
  <HiddenSlides>0</HiddenSlides>
  <MMClips>0</MMClips>
  <ScaleCrop>false</ScaleCrop>
  <HeadingPairs>
    <vt:vector size="4" baseType="variant">
      <vt:variant>
        <vt:lpstr>Tema</vt:lpstr>
      </vt:variant>
      <vt:variant>
        <vt:i4>2</vt:i4>
      </vt:variant>
      <vt:variant>
        <vt:lpstr>Títulos de diapositiva</vt:lpstr>
      </vt:variant>
      <vt:variant>
        <vt:i4>65</vt:i4>
      </vt:variant>
    </vt:vector>
  </HeadingPairs>
  <TitlesOfParts>
    <vt:vector size="67" baseType="lpstr">
      <vt:lpstr>-NATURALEZA CAUTIVADORA-</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6</cp:revision>
  <dcterms:created xsi:type="dcterms:W3CDTF">2015-02-16T23:15:39Z</dcterms:created>
  <dcterms:modified xsi:type="dcterms:W3CDTF">2023-02-17T11:49:04Z</dcterms:modified>
</cp:coreProperties>
</file>