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93" r:id="rId3"/>
    <p:sldId id="256" r:id="rId4"/>
    <p:sldId id="326" r:id="rId5"/>
    <p:sldId id="327" r:id="rId6"/>
    <p:sldId id="328" r:id="rId7"/>
    <p:sldId id="330" r:id="rId8"/>
    <p:sldId id="331" r:id="rId9"/>
    <p:sldId id="332" r:id="rId10"/>
    <p:sldId id="333" r:id="rId11"/>
    <p:sldId id="334" r:id="rId12"/>
    <p:sldId id="335" r:id="rId13"/>
    <p:sldId id="362" r:id="rId14"/>
    <p:sldId id="336" r:id="rId15"/>
    <p:sldId id="338" r:id="rId16"/>
    <p:sldId id="337" r:id="rId17"/>
    <p:sldId id="339" r:id="rId18"/>
    <p:sldId id="341" r:id="rId19"/>
    <p:sldId id="342" r:id="rId20"/>
    <p:sldId id="343" r:id="rId21"/>
    <p:sldId id="345" r:id="rId22"/>
    <p:sldId id="344" r:id="rId23"/>
    <p:sldId id="361" r:id="rId24"/>
    <p:sldId id="347" r:id="rId25"/>
    <p:sldId id="360" r:id="rId26"/>
    <p:sldId id="348" r:id="rId27"/>
    <p:sldId id="349" r:id="rId28"/>
    <p:sldId id="350" r:id="rId29"/>
    <p:sldId id="351" r:id="rId30"/>
    <p:sldId id="352" r:id="rId31"/>
    <p:sldId id="353" r:id="rId32"/>
    <p:sldId id="354" r:id="rId33"/>
    <p:sldId id="356" r:id="rId34"/>
    <p:sldId id="357" r:id="rId35"/>
    <p:sldId id="358" r:id="rId36"/>
    <p:sldId id="359" r:id="rId37"/>
    <p:sldId id="363" r:id="rId38"/>
    <p:sldId id="364" r:id="rId39"/>
    <p:sldId id="365" r:id="rId40"/>
    <p:sldId id="366" r:id="rId41"/>
    <p:sldId id="367" r:id="rId42"/>
    <p:sldId id="368" r:id="rId43"/>
    <p:sldId id="370" r:id="rId44"/>
    <p:sldId id="371" r:id="rId45"/>
    <p:sldId id="372" r:id="rId46"/>
    <p:sldId id="373" r:id="rId47"/>
    <p:sldId id="375" r:id="rId48"/>
    <p:sldId id="374" r:id="rId49"/>
    <p:sldId id="376" r:id="rId50"/>
    <p:sldId id="377" r:id="rId51"/>
    <p:sldId id="378" r:id="rId52"/>
    <p:sldId id="381" r:id="rId53"/>
    <p:sldId id="382" r:id="rId54"/>
    <p:sldId id="383" r:id="rId55"/>
    <p:sldId id="384" r:id="rId56"/>
    <p:sldId id="385" r:id="rId57"/>
    <p:sldId id="386" r:id="rId58"/>
    <p:sldId id="387" r:id="rId59"/>
    <p:sldId id="389" r:id="rId60"/>
    <p:sldId id="392" r:id="rId61"/>
    <p:sldId id="391" r:id="rId62"/>
    <p:sldId id="394" r:id="rId63"/>
    <p:sldId id="395" r:id="rId6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LP8gyuWsVgSqGIVoztEVQ==" hashData="R84gnb08RsjT8yUrjSOD+grbE+4="/>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36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04" autoAdjust="0"/>
    <p:restoredTop sz="94660"/>
  </p:normalViewPr>
  <p:slideViewPr>
    <p:cSldViewPr>
      <p:cViewPr>
        <p:scale>
          <a:sx n="60" d="100"/>
          <a:sy n="60" d="100"/>
        </p:scale>
        <p:origin x="566" y="5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4C3758F-0BA1-4D2C-B4C3-C68061641243}" type="datetimeFigureOut">
              <a:rPr lang="es-ES"/>
              <a:pPr>
                <a:defRPr/>
              </a:pPr>
              <a:t>24/11/2024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8851DF6-64DE-4AF2-BB6C-130B33EF4C38}" type="slidenum">
              <a:rPr lang="es-ES"/>
              <a:pPr>
                <a:defRPr/>
              </a:pPr>
              <a:t>‹Nº›</a:t>
            </a:fld>
            <a:endParaRPr lang="es-ES"/>
          </a:p>
        </p:txBody>
      </p:sp>
    </p:spTree>
    <p:extLst>
      <p:ext uri="{BB962C8B-B14F-4D97-AF65-F5344CB8AC3E}">
        <p14:creationId xmlns:p14="http://schemas.microsoft.com/office/powerpoint/2010/main" val="2111627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92A3AD-1730-42A9-ADF8-5D06687E0166}" type="slidenum">
              <a:rPr lang="es-ES" smtClean="0"/>
              <a:pPr fontAlgn="base">
                <a:spcBef>
                  <a:spcPct val="0"/>
                </a:spcBef>
                <a:spcAft>
                  <a:spcPct val="0"/>
                </a:spcAft>
                <a:defRPr/>
              </a:pPr>
              <a:t>3</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a:defRPr/>
            </a:pPr>
            <a:fld id="{C8851DF6-64DE-4AF2-BB6C-130B33EF4C38}" type="slidenum">
              <a:rPr lang="es-ES" smtClean="0"/>
              <a:pPr>
                <a:defRPr/>
              </a:pPr>
              <a:t>50</a:t>
            </a:fld>
            <a:endParaRPr lang="es-ES"/>
          </a:p>
        </p:txBody>
      </p:sp>
    </p:spTree>
    <p:extLst>
      <p:ext uri="{BB962C8B-B14F-4D97-AF65-F5344CB8AC3E}">
        <p14:creationId xmlns:p14="http://schemas.microsoft.com/office/powerpoint/2010/main" val="1314601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87F4E1BC-2A63-4718-81B6-F380F1916077}" type="datetimeFigureOut">
              <a:rPr lang="es-ES"/>
              <a:pPr>
                <a:defRPr/>
              </a:pPr>
              <a:t>24/11/2024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208E21F-DD4B-4853-BE88-F99F9C7FC77D}"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3C2EA17-34DE-4D7E-8BAF-04C8BC9B5C82}" type="datetimeFigureOut">
              <a:rPr lang="es-ES"/>
              <a:pPr>
                <a:defRPr/>
              </a:pPr>
              <a:t>24/11/2024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980647D-8E62-4C54-85CC-08D2477292A6}"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9458B4C-8E65-4A9B-8307-A9E4133732CF}" type="datetimeFigureOut">
              <a:rPr lang="es-ES"/>
              <a:pPr>
                <a:defRPr/>
              </a:pPr>
              <a:t>24/11/2024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DDF1DC-9325-461D-B683-E644489ECA8B}"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DFB7D07-8FC7-44BE-90F0-3C0359164D72}" type="datetimeFigureOut">
              <a:rPr lang="es-ES"/>
              <a:pPr>
                <a:defRPr/>
              </a:pPr>
              <a:t>24/11/2024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CA4BEA9-0C68-4228-8CF2-BD9B445A05B5}"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C9150C67-E175-4E4F-ACF1-926BAE34274E}" type="datetimeFigureOut">
              <a:rPr lang="es-ES"/>
              <a:pPr>
                <a:defRPr/>
              </a:pPr>
              <a:t>24/11/2024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4FB8E5F-45BF-47B6-AAA5-3EA23E107C4C}"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FB523E3-1068-48A5-B5BB-580E1A0911CE}" type="datetimeFigureOut">
              <a:rPr lang="es-ES"/>
              <a:pPr>
                <a:defRPr/>
              </a:pPr>
              <a:t>24/11/2024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B22AF00-6F6C-417A-92BA-9313B86671DA}"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89E0DD5-DAC2-4E66-A6FD-E86F09082B25}" type="datetimeFigureOut">
              <a:rPr lang="es-ES"/>
              <a:pPr>
                <a:defRPr/>
              </a:pPr>
              <a:t>24/11/2024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6C5DB92D-4BB3-4995-8B13-63ACD8DC7D0E}"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B081674-AB88-44D2-98E2-D239801F5201}" type="datetimeFigureOut">
              <a:rPr lang="es-ES"/>
              <a:pPr>
                <a:defRPr/>
              </a:pPr>
              <a:t>24/11/2024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9E15C03-70C7-46EC-BA38-E1FB2CD8ECB0}"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9CECBD7-12D8-40C0-92AB-9D7FF26C586D}" type="datetimeFigureOut">
              <a:rPr lang="es-ES"/>
              <a:pPr>
                <a:defRPr/>
              </a:pPr>
              <a:t>24/11/2024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BC93723-A43C-48D8-94A6-18FEFDF25DE2}"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1E14188-F62A-4153-A8BD-32C90F2F60EA}" type="datetimeFigureOut">
              <a:rPr lang="es-ES"/>
              <a:pPr>
                <a:defRPr/>
              </a:pPr>
              <a:t>24/11/2024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ADA02FE-A14F-43D4-BE5A-CA550210F0E6}"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20E551F-E64B-44E4-88A5-1F319B7AE054}" type="datetimeFigureOut">
              <a:rPr lang="es-ES"/>
              <a:pPr>
                <a:defRPr/>
              </a:pPr>
              <a:t>24/11/2024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6CFEEF-172F-4869-96D0-56A78C471918}"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6206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B27F6C3-CCDE-46A9-A150-F2854BB0F9D7}" type="datetimeFigureOut">
              <a:rPr lang="es-ES"/>
              <a:pPr>
                <a:defRPr/>
              </a:pPr>
              <a:t>24/11/2024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AD6836B-A164-44DA-8F55-BC5AE38E90E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WordArt 3"/>
          <p:cNvSpPr>
            <a:spLocks noChangeArrowheads="1" noChangeShapeType="1" noTextEdit="1"/>
          </p:cNvSpPr>
          <p:nvPr/>
        </p:nvSpPr>
        <p:spPr bwMode="auto">
          <a:xfrm>
            <a:off x="683568" y="0"/>
            <a:ext cx="7776864" cy="1110903"/>
          </a:xfrm>
          <a:prstGeom prst="rect">
            <a:avLst/>
          </a:prstGeom>
        </p:spPr>
        <p:txBody>
          <a:bodyPr wrap="none" fromWordArt="1">
            <a:prstTxWarp prst="textTriangle">
              <a:avLst>
                <a:gd name="adj" fmla="val 4833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2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Real Jardín Botánico de Madrid </a:t>
            </a:r>
          </a:p>
        </p:txBody>
      </p:sp>
      <p:sp>
        <p:nvSpPr>
          <p:cNvPr id="59399" name="WordArt 7"/>
          <p:cNvSpPr>
            <a:spLocks noChangeArrowheads="1" noChangeShapeType="1" noTextEdit="1"/>
          </p:cNvSpPr>
          <p:nvPr/>
        </p:nvSpPr>
        <p:spPr bwMode="auto">
          <a:xfrm>
            <a:off x="2051720" y="3291830"/>
            <a:ext cx="5113338" cy="64789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a:t>
            </a:r>
            <a:r>
              <a:rPr lang="es-ES" sz="32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p>
        </p:txBody>
      </p:sp>
      <p:sp>
        <p:nvSpPr>
          <p:cNvPr id="59401" name="WordArt 9"/>
          <p:cNvSpPr>
            <a:spLocks noChangeArrowheads="1" noChangeShapeType="1" noTextEdit="1"/>
          </p:cNvSpPr>
          <p:nvPr/>
        </p:nvSpPr>
        <p:spPr bwMode="auto">
          <a:xfrm>
            <a:off x="2987824" y="4083918"/>
            <a:ext cx="3456384" cy="63909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FFFF"/>
                </a:solidFill>
                <a:effectLst>
                  <a:prstShdw prst="shdw17" dist="17961" dir="13500000">
                    <a:srgbClr val="999999"/>
                  </a:prstShdw>
                </a:effectLst>
                <a:latin typeface="Arial Black"/>
              </a:rPr>
              <a:t> </a:t>
            </a:r>
            <a:r>
              <a:rPr lang="es-ES" sz="28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Arial Black"/>
              </a:rPr>
              <a:t>Automático </a:t>
            </a:r>
          </a:p>
        </p:txBody>
      </p:sp>
      <p:sp>
        <p:nvSpPr>
          <p:cNvPr id="2061" name="WordArt 13"/>
          <p:cNvSpPr>
            <a:spLocks noChangeArrowheads="1" noChangeShapeType="1" noTextEdit="1"/>
          </p:cNvSpPr>
          <p:nvPr/>
        </p:nvSpPr>
        <p:spPr bwMode="auto">
          <a:xfrm>
            <a:off x="827584" y="2283718"/>
            <a:ext cx="7488237" cy="782315"/>
          </a:xfrm>
          <a:prstGeom prst="rect">
            <a:avLst/>
          </a:prstGeom>
        </p:spPr>
        <p:txBody>
          <a:bodyPr wrap="none" fromWordArt="1">
            <a:prstTxWarp prst="textFadeUp">
              <a:avLst>
                <a:gd name="adj" fmla="val 4324"/>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 name="WordArt 4"/>
          <p:cNvSpPr>
            <a:spLocks noChangeArrowheads="1" noChangeShapeType="1" noTextEdit="1"/>
          </p:cNvSpPr>
          <p:nvPr/>
        </p:nvSpPr>
        <p:spPr bwMode="auto">
          <a:xfrm>
            <a:off x="1043608" y="1275606"/>
            <a:ext cx="7345362" cy="89999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de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mi propiedad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y cuatro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Tree>
  </p:cSld>
  <p:clrMapOvr>
    <a:masterClrMapping/>
  </p:clrMapOvr>
  <mc:AlternateContent xmlns:mc="http://schemas.openxmlformats.org/markup-compatibility/2006" xmlns:p14="http://schemas.microsoft.com/office/powerpoint/2010/main">
    <mc:Choice Requires="p14">
      <p:transition spd="slow" p14:dur="15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p:cTn id="7" dur="2000" fill="hold"/>
                                        <p:tgtEl>
                                          <p:spTgt spid="59395"/>
                                        </p:tgtEl>
                                        <p:attrNameLst>
                                          <p:attrName>ppt_w</p:attrName>
                                        </p:attrNameLst>
                                      </p:cBhvr>
                                      <p:tavLst>
                                        <p:tav tm="0">
                                          <p:val>
                                            <p:strVal val="4*#ppt_w"/>
                                          </p:val>
                                        </p:tav>
                                        <p:tav tm="100000">
                                          <p:val>
                                            <p:strVal val="#ppt_w"/>
                                          </p:val>
                                        </p:tav>
                                      </p:tavLst>
                                    </p:anim>
                                    <p:anim calcmode="lin" valueType="num">
                                      <p:cBhvr>
                                        <p:cTn id="8" dur="2000" fill="hold"/>
                                        <p:tgtEl>
                                          <p:spTgt spid="59395"/>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p:cTn id="12" dur="2000" fill="hold"/>
                                        <p:tgtEl>
                                          <p:spTgt spid="8"/>
                                        </p:tgtEl>
                                        <p:attrNameLst>
                                          <p:attrName>ppt_w</p:attrName>
                                        </p:attrNameLst>
                                      </p:cBhvr>
                                      <p:tavLst>
                                        <p:tav tm="0">
                                          <p:val>
                                            <p:strVal val="#ppt_w*0.70"/>
                                          </p:val>
                                        </p:tav>
                                        <p:tav tm="100000">
                                          <p:val>
                                            <p:strVal val="#ppt_w"/>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animEffect transition="in" filter="fade">
                                      <p:cBhvr>
                                        <p:cTn id="14" dur="2000"/>
                                        <p:tgtEl>
                                          <p:spTgt spid="8"/>
                                        </p:tgtEl>
                                      </p:cBhvr>
                                    </p:animEffect>
                                  </p:childTnLst>
                                </p:cTn>
                              </p:par>
                            </p:childTnLst>
                          </p:cTn>
                        </p:par>
                        <p:par>
                          <p:cTn id="15" fill="hold">
                            <p:stCondLst>
                              <p:cond delay="4500"/>
                            </p:stCondLst>
                            <p:childTnLst>
                              <p:par>
                                <p:cTn id="16" presetID="7" presetClass="entr" presetSubtype="4" fill="hold" nodeType="afterEffect">
                                  <p:stCondLst>
                                    <p:cond delay="500"/>
                                  </p:stCondLst>
                                  <p:childTnLst>
                                    <p:set>
                                      <p:cBhvr>
                                        <p:cTn id="17" dur="1" fill="hold">
                                          <p:stCondLst>
                                            <p:cond delay="0"/>
                                          </p:stCondLst>
                                        </p:cTn>
                                        <p:tgtEl>
                                          <p:spTgt spid="2061"/>
                                        </p:tgtEl>
                                        <p:attrNameLst>
                                          <p:attrName>style.visibility</p:attrName>
                                        </p:attrNameLst>
                                      </p:cBhvr>
                                      <p:to>
                                        <p:strVal val="visible"/>
                                      </p:to>
                                    </p:set>
                                    <p:anim calcmode="lin" valueType="num">
                                      <p:cBhvr additive="base">
                                        <p:cTn id="18" dur="2000" fill="hold"/>
                                        <p:tgtEl>
                                          <p:spTgt spid="2061"/>
                                        </p:tgtEl>
                                        <p:attrNameLst>
                                          <p:attrName>ppt_x</p:attrName>
                                        </p:attrNameLst>
                                      </p:cBhvr>
                                      <p:tavLst>
                                        <p:tav tm="0">
                                          <p:val>
                                            <p:strVal val="#ppt_x"/>
                                          </p:val>
                                        </p:tav>
                                        <p:tav tm="100000">
                                          <p:val>
                                            <p:strVal val="#ppt_x"/>
                                          </p:val>
                                        </p:tav>
                                      </p:tavLst>
                                    </p:anim>
                                    <p:anim calcmode="lin" valueType="num">
                                      <p:cBhvr additive="base">
                                        <p:cTn id="19" dur="2000" fill="hold"/>
                                        <p:tgtEl>
                                          <p:spTgt spid="2061"/>
                                        </p:tgtEl>
                                        <p:attrNameLst>
                                          <p:attrName>ppt_y</p:attrName>
                                        </p:attrNameLst>
                                      </p:cBhvr>
                                      <p:tavLst>
                                        <p:tav tm="0">
                                          <p:val>
                                            <p:strVal val="1+#ppt_h/2"/>
                                          </p:val>
                                        </p:tav>
                                        <p:tav tm="100000">
                                          <p:val>
                                            <p:strVal val="#ppt_y"/>
                                          </p:val>
                                        </p:tav>
                                      </p:tavLst>
                                    </p:anim>
                                  </p:childTnLst>
                                </p:cTn>
                              </p:par>
                            </p:childTnLst>
                          </p:cTn>
                        </p:par>
                        <p:par>
                          <p:cTn id="20" fill="hold">
                            <p:stCondLst>
                              <p:cond delay="7000"/>
                            </p:stCondLst>
                            <p:childTnLst>
                              <p:par>
                                <p:cTn id="21" presetID="34" presetClass="entr" presetSubtype="0" fill="hold" nodeType="afterEffect">
                                  <p:stCondLst>
                                    <p:cond delay="500"/>
                                  </p:stCondLst>
                                  <p:childTnLst>
                                    <p:set>
                                      <p:cBhvr>
                                        <p:cTn id="22" dur="1" fill="hold">
                                          <p:stCondLst>
                                            <p:cond delay="0"/>
                                          </p:stCondLst>
                                        </p:cTn>
                                        <p:tgtEl>
                                          <p:spTgt spid="59399"/>
                                        </p:tgtEl>
                                        <p:attrNameLst>
                                          <p:attrName>style.visibility</p:attrName>
                                        </p:attrNameLst>
                                      </p:cBhvr>
                                      <p:to>
                                        <p:strVal val="visible"/>
                                      </p:to>
                                    </p:set>
                                    <p:anim from="(-#ppt_w/2)" to="(#ppt_x)" calcmode="lin" valueType="num">
                                      <p:cBhvr>
                                        <p:cTn id="23" dur="1200" fill="hold">
                                          <p:stCondLst>
                                            <p:cond delay="0"/>
                                          </p:stCondLst>
                                        </p:cTn>
                                        <p:tgtEl>
                                          <p:spTgt spid="59399"/>
                                        </p:tgtEl>
                                        <p:attrNameLst>
                                          <p:attrName>ppt_x</p:attrName>
                                        </p:attrNameLst>
                                      </p:cBhvr>
                                    </p:anim>
                                    <p:anim from="0" to="-1.0" calcmode="lin" valueType="num">
                                      <p:cBhvr>
                                        <p:cTn id="24" dur="400" decel="50000" autoRev="1" fill="hold">
                                          <p:stCondLst>
                                            <p:cond delay="1200"/>
                                          </p:stCondLst>
                                        </p:cTn>
                                        <p:tgtEl>
                                          <p:spTgt spid="59399"/>
                                        </p:tgtEl>
                                        <p:attrNameLst>
                                          <p:attrName>xshear</p:attrName>
                                        </p:attrNameLst>
                                      </p:cBhvr>
                                    </p:anim>
                                    <p:animScale>
                                      <p:cBhvr>
                                        <p:cTn id="25" dur="400" decel="100000" autoRev="1" fill="hold">
                                          <p:stCondLst>
                                            <p:cond delay="1200"/>
                                          </p:stCondLst>
                                        </p:cTn>
                                        <p:tgtEl>
                                          <p:spTgt spid="59399"/>
                                        </p:tgtEl>
                                      </p:cBhvr>
                                      <p:from x="100000" y="100000"/>
                                      <p:to x="80000" y="100000"/>
                                    </p:animScale>
                                    <p:anim by="(#ppt_h/3+#ppt_w*0.1)" calcmode="lin" valueType="num">
                                      <p:cBhvr additive="sum">
                                        <p:cTn id="26" dur="400" decel="100000" autoRev="1" fill="hold">
                                          <p:stCondLst>
                                            <p:cond delay="1200"/>
                                          </p:stCondLst>
                                        </p:cTn>
                                        <p:tgtEl>
                                          <p:spTgt spid="59399"/>
                                        </p:tgtEl>
                                        <p:attrNameLst>
                                          <p:attrName>ppt_x</p:attrName>
                                        </p:attrNameLst>
                                      </p:cBhvr>
                                    </p:anim>
                                  </p:childTnLst>
                                </p:cTn>
                              </p:par>
                            </p:childTnLst>
                          </p:cTn>
                        </p:par>
                        <p:par>
                          <p:cTn id="27" fill="hold">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59401"/>
                                        </p:tgtEl>
                                        <p:attrNameLst>
                                          <p:attrName>style.visibility</p:attrName>
                                        </p:attrNameLst>
                                      </p:cBhvr>
                                      <p:to>
                                        <p:strVal val="visible"/>
                                      </p:to>
                                    </p:set>
                                    <p:anim calcmode="lin" valueType="num">
                                      <p:cBhvr>
                                        <p:cTn id="30" dur="1000" fill="hold"/>
                                        <p:tgtEl>
                                          <p:spTgt spid="59401"/>
                                        </p:tgtEl>
                                        <p:attrNameLst>
                                          <p:attrName>ppt_w</p:attrName>
                                        </p:attrNameLst>
                                      </p:cBhvr>
                                      <p:tavLst>
                                        <p:tav tm="0">
                                          <p:val>
                                            <p:fltVal val="0"/>
                                          </p:val>
                                        </p:tav>
                                        <p:tav tm="100000">
                                          <p:val>
                                            <p:strVal val="#ppt_w"/>
                                          </p:val>
                                        </p:tav>
                                      </p:tavLst>
                                    </p:anim>
                                    <p:anim calcmode="lin" valueType="num">
                                      <p:cBhvr>
                                        <p:cTn id="31" dur="1000" fill="hold"/>
                                        <p:tgtEl>
                                          <p:spTgt spid="5940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l estanque de Linneo, en honor al padre de la Botánica.jpg"/>
          <p:cNvPicPr>
            <a:picLocks noChangeAspect="1"/>
          </p:cNvPicPr>
          <p:nvPr/>
        </p:nvPicPr>
        <p:blipFill>
          <a:blip r:embed="rId2" cstate="print"/>
          <a:stretch>
            <a:fillRect/>
          </a:stretch>
        </p:blipFill>
        <p:spPr>
          <a:xfrm>
            <a:off x="0" y="0"/>
            <a:ext cx="9144000" cy="5143500"/>
          </a:xfrm>
          <a:prstGeom prst="rect">
            <a:avLst/>
          </a:prstGeom>
        </p:spPr>
      </p:pic>
      <p:sp>
        <p:nvSpPr>
          <p:cNvPr id="6" name="5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179512" y="915566"/>
            <a:ext cx="8785225" cy="2354491"/>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100" b="1" dirty="0">
                <a:solidFill>
                  <a:schemeClr val="accent3">
                    <a:lumMod val="75000"/>
                  </a:schemeClr>
                </a:solidFill>
                <a:effectLst>
                  <a:outerShdw blurRad="38100" dist="38100" dir="2700000" algn="tl">
                    <a:srgbClr val="000000">
                      <a:alpha val="43137"/>
                    </a:srgbClr>
                  </a:outerShdw>
                </a:effectLst>
                <a:latin typeface="Lucida Bright" pitchFamily="18" charset="0"/>
              </a:rPr>
              <a:t>E</a:t>
            </a:r>
            <a:r>
              <a:rPr lang="es-ES" sz="2100" i="1" dirty="0">
                <a:solidFill>
                  <a:schemeClr val="accent3">
                    <a:lumMod val="75000"/>
                  </a:schemeClr>
                </a:solidFill>
                <a:effectLst>
                  <a:outerShdw blurRad="38100" dist="38100" dir="2700000" algn="tl">
                    <a:srgbClr val="000000">
                      <a:alpha val="43137"/>
                    </a:srgbClr>
                  </a:outerShdw>
                </a:effectLst>
                <a:latin typeface="Lucida Bright" pitchFamily="18" charset="0"/>
              </a:rPr>
              <a:t>l Real Jardín Botánico de Madrid es un centro de investigación del Consejo Superior de Investigaciones Científicas. Fundado el 17 de octubre de 1755 por el rey Fernando VI en el Soto de Migas Calientes, cerca del río Manzanares, Carlos III ordenó el traslado a su situación actual en 1781, al Paseo del Prado, junto al Museo de Ciencias Naturales que se estaba </a:t>
            </a:r>
            <a:r>
              <a:rPr lang="es-ES" sz="2100" i="1" dirty="0" smtClean="0">
                <a:solidFill>
                  <a:schemeClr val="accent3">
                    <a:lumMod val="75000"/>
                  </a:schemeClr>
                </a:solidFill>
                <a:effectLst>
                  <a:outerShdw blurRad="38100" dist="38100" dir="2700000" algn="tl">
                    <a:srgbClr val="000000">
                      <a:alpha val="43137"/>
                    </a:srgbClr>
                  </a:outerShdw>
                </a:effectLst>
                <a:latin typeface="Lucida Bright" pitchFamily="18" charset="0"/>
              </a:rPr>
              <a:t>construyendo (actualmente Museo </a:t>
            </a:r>
            <a:r>
              <a:rPr lang="es-ES" sz="2100" i="1" dirty="0">
                <a:solidFill>
                  <a:schemeClr val="accent3">
                    <a:lumMod val="75000"/>
                  </a:schemeClr>
                </a:solidFill>
                <a:effectLst>
                  <a:outerShdw blurRad="38100" dist="38100" dir="2700000" algn="tl">
                    <a:srgbClr val="000000">
                      <a:alpha val="43137"/>
                    </a:srgbClr>
                  </a:outerShdw>
                </a:effectLst>
                <a:latin typeface="Lucida Bright" pitchFamily="18" charset="0"/>
              </a:rPr>
              <a:t>del Prado), en Madrid, España.</a:t>
            </a:r>
          </a:p>
        </p:txBody>
      </p:sp>
      <p:sp>
        <p:nvSpPr>
          <p:cNvPr id="3" name="2 Rectángulo"/>
          <p:cNvSpPr/>
          <p:nvPr/>
        </p:nvSpPr>
        <p:spPr>
          <a:xfrm>
            <a:off x="1691680" y="0"/>
            <a:ext cx="5904656" cy="771550"/>
          </a:xfrm>
          <a:prstGeom prst="rect">
            <a:avLst/>
          </a:prstGeom>
          <a:noFill/>
        </p:spPr>
        <p:txBody>
          <a:bodyPr wrap="none">
            <a:prstTxWarp prst="textDeflateTop">
              <a:avLst>
                <a:gd name="adj" fmla="val 31893"/>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defRPr/>
            </a:pPr>
            <a:r>
              <a:rPr lang="es-ES" sz="4800" b="1" dirty="0">
                <a:ln/>
                <a:solidFill>
                  <a:schemeClr val="accent3"/>
                </a:solidFill>
                <a:latin typeface="Andalus" pitchFamily="18" charset="-78"/>
                <a:cs typeface="Andalus" pitchFamily="18" charset="-78"/>
              </a:rPr>
              <a:t>  </a:t>
            </a:r>
            <a:r>
              <a:rPr lang="es-ES" sz="4800" b="1" dirty="0">
                <a:ln/>
                <a:solidFill>
                  <a:schemeClr val="accent3"/>
                </a:solidFill>
                <a:effectLst>
                  <a:outerShdw blurRad="38100" dist="38100" dir="2700000" algn="tl">
                    <a:srgbClr val="000000">
                      <a:alpha val="43137"/>
                    </a:srgbClr>
                  </a:outerShdw>
                  <a:reflection blurRad="6350" stA="60000" endA="900" endPos="58000" dir="5400000" sy="-100000" algn="bl" rotWithShape="0"/>
                </a:effectLst>
                <a:latin typeface="Andalus" pitchFamily="18" charset="-78"/>
                <a:cs typeface="Andalus" pitchFamily="18" charset="-78"/>
              </a:rPr>
              <a:t>Real Jardín Botánico de Madrid  </a:t>
            </a:r>
          </a:p>
        </p:txBody>
      </p:sp>
      <p:sp>
        <p:nvSpPr>
          <p:cNvPr id="4" name="3 CuadroTexto"/>
          <p:cNvSpPr txBox="1"/>
          <p:nvPr/>
        </p:nvSpPr>
        <p:spPr>
          <a:xfrm>
            <a:off x="179512" y="3363838"/>
            <a:ext cx="8712968" cy="1384995"/>
          </a:xfrm>
          <a:prstGeom prst="rect">
            <a:avLst/>
          </a:prstGeom>
          <a:noFill/>
          <a:scene3d>
            <a:camera prst="orthographicFront"/>
            <a:lightRig rig="threePt" dir="t"/>
          </a:scene3d>
          <a:sp3d>
            <a:bevelT w="165100" prst="coolSlant"/>
          </a:sp3d>
        </p:spPr>
        <p:txBody>
          <a:bodyPr wrap="square" rtlCol="0">
            <a:spAutoFit/>
            <a:sp3d extrusionH="57150">
              <a:bevelT w="82550" h="38100" prst="coolSlant"/>
            </a:sp3d>
          </a:bodyPr>
          <a:lstStyle/>
          <a:p>
            <a:r>
              <a:rPr lang="es-ES" sz="2100" i="1" dirty="0" smtClean="0">
                <a:solidFill>
                  <a:schemeClr val="accent3">
                    <a:lumMod val="75000"/>
                  </a:schemeClr>
                </a:solidFill>
                <a:effectLst>
                  <a:outerShdw blurRad="38100" dist="38100" dir="2700000" algn="tl">
                    <a:srgbClr val="000000">
                      <a:alpha val="43137"/>
                    </a:srgbClr>
                  </a:outerShdw>
                </a:effectLst>
                <a:latin typeface="Lucida Bright" pitchFamily="18" charset="0"/>
              </a:rPr>
              <a:t>Integrado en el denominado ‘Paisaje de la Luz’, es el primer centro del Consejo Superior de Investigaciones Científicas que, incluido en el eje Prado-Retiro, luce desde hace unos años el sello internacional de </a:t>
            </a:r>
            <a:r>
              <a:rPr lang="es-ES" sz="2100" b="1" i="1" dirty="0" smtClean="0">
                <a:solidFill>
                  <a:schemeClr val="accent3">
                    <a:lumMod val="75000"/>
                  </a:schemeClr>
                </a:solidFill>
                <a:effectLst>
                  <a:outerShdw blurRad="38100" dist="38100" dir="2700000" algn="tl">
                    <a:srgbClr val="000000">
                      <a:alpha val="43137"/>
                    </a:srgbClr>
                  </a:outerShdw>
                </a:effectLst>
                <a:latin typeface="Lucida Bright" pitchFamily="18" charset="0"/>
              </a:rPr>
              <a:t>Patrimonio Mundial de la UNESCO.</a:t>
            </a:r>
            <a:endParaRPr lang="es-ES" sz="2100" b="1" i="1" dirty="0">
              <a:solidFill>
                <a:schemeClr val="accent3">
                  <a:lumMod val="75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64000">
        <p14:vortex dir="r"/>
      </p:transition>
    </mc:Choice>
    <mc:Fallback xmlns="">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88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4).jpg"/>
          <p:cNvPicPr>
            <a:picLocks noChangeAspect="1"/>
          </p:cNvPicPr>
          <p:nvPr/>
        </p:nvPicPr>
        <p:blipFill>
          <a:blip r:embed="rId4" cstate="print"/>
          <a:srcRec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116013" cy="842963"/>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a:off x="7956550" y="0"/>
            <a:ext cx="1187450" cy="987425"/>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827088" y="627063"/>
            <a:ext cx="1223962" cy="936625"/>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rot="397524" flipH="1">
            <a:off x="7080250" y="681038"/>
            <a:ext cx="1122363" cy="1095375"/>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a:off x="1763713" y="1347788"/>
            <a:ext cx="1150937" cy="838200"/>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a:off x="2627313" y="1995488"/>
            <a:ext cx="1216025" cy="868362"/>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rectángulo"/>
          <p:cNvSpPr/>
          <p:nvPr/>
        </p:nvSpPr>
        <p:spPr>
          <a:xfrm rot="21226415" flipH="1">
            <a:off x="6181725" y="1497013"/>
            <a:ext cx="1201738" cy="795337"/>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Triángulo rectángulo"/>
          <p:cNvSpPr/>
          <p:nvPr/>
        </p:nvSpPr>
        <p:spPr>
          <a:xfrm rot="21350650" flipH="1">
            <a:off x="5473700" y="2068513"/>
            <a:ext cx="1117600" cy="895350"/>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Triángulo rectángulo"/>
          <p:cNvSpPr/>
          <p:nvPr/>
        </p:nvSpPr>
        <p:spPr>
          <a:xfrm flipH="1">
            <a:off x="4714875" y="2643188"/>
            <a:ext cx="1152525" cy="882650"/>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5" name="24 Triángulo rectángulo"/>
          <p:cNvSpPr/>
          <p:nvPr/>
        </p:nvSpPr>
        <p:spPr>
          <a:xfrm>
            <a:off x="3492500" y="2643188"/>
            <a:ext cx="1208088" cy="882650"/>
          </a:xfrm>
          <a:prstGeom prst="rtTriangle">
            <a:avLst/>
          </a:prstGeom>
          <a:solidFill>
            <a:schemeClr val="accent3">
              <a:lumMod val="50000"/>
              <a:alpha val="60000"/>
            </a:schemeClr>
          </a:solidFill>
          <a:ln w="3175">
            <a:solidFill>
              <a:schemeClr val="accent3">
                <a:lumMod val="60000"/>
                <a:lumOff val="40000"/>
              </a:schemeClr>
            </a:solidFill>
          </a:ln>
          <a:effectLst/>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CuadroTexto"/>
          <p:cNvSpPr txBox="1"/>
          <p:nvPr/>
        </p:nvSpPr>
        <p:spPr>
          <a:xfrm>
            <a:off x="323528" y="3507854"/>
            <a:ext cx="8496944" cy="1477328"/>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Felipe II creó el jardín botánico a instancia del médico Andrés Laguna, junto al Palacio Real de Aranjuez</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Real Jardín Botánico de Madrid es una visita obligada para amantes y estudiosos de la naturaleza. Declarado Jardín Histórico Artístico desde 1942, entrar en él es, ciertamente, hacer un viaje por la historia, el arte y la biodiversidad.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1000">
        <p14:vortex dir="r"/>
        <p:sndAc>
          <p:stSnd loop="1">
            <p:snd r:embed="rId3" name="Variadas.wav"/>
          </p:stSnd>
        </p:sndAc>
      </p:transition>
    </mc:Choice>
    <mc:Fallback xmlns="">
      <p:transition spd="slow" advTm="41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23" presetClass="entr" presetSubtype="272"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2/3*#ppt_w"/>
                                          </p:val>
                                        </p:tav>
                                        <p:tav tm="100000">
                                          <p:val>
                                            <p:strVal val="#ppt_w"/>
                                          </p:val>
                                        </p:tav>
                                      </p:tavLst>
                                    </p:anim>
                                    <p:anim calcmode="lin" valueType="num">
                                      <p:cBhvr>
                                        <p:cTn id="159" dur="3000" fill="hold"/>
                                        <p:tgtEl>
                                          <p:spTgt spid="3"/>
                                        </p:tgtEl>
                                        <p:attrNameLst>
                                          <p:attrName>ppt_h</p:attrName>
                                        </p:attrNameLst>
                                      </p:cBhvr>
                                      <p:tavLst>
                                        <p:tav tm="0">
                                          <p:val>
                                            <p:strVal val="2/3*#ppt_h"/>
                                          </p:val>
                                        </p:tav>
                                        <p:tav tm="100000">
                                          <p:val>
                                            <p:strVal val="#ppt_h"/>
                                          </p:val>
                                        </p:tav>
                                      </p:tavLst>
                                    </p:anim>
                                  </p:childTnLst>
                                </p:cTn>
                              </p:par>
                              <p:par>
                                <p:cTn id="160" presetID="16" presetClass="entr" presetSubtype="37"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arn(outVertical)">
                                      <p:cBhvr>
                                        <p:cTn id="162" dur="3000"/>
                                        <p:tgtEl>
                                          <p:spTgt spid="3"/>
                                        </p:tgtEl>
                                      </p:cBhvr>
                                    </p:animEffect>
                                  </p:childTnLst>
                                </p:cTn>
                              </p:par>
                            </p:childTnLst>
                          </p:cTn>
                        </p:par>
                        <p:par>
                          <p:cTn id="163" fill="hold">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4"/>
                                        </p:tgtEl>
                                        <p:attrNameLst>
                                          <p:attrName>style.visibility</p:attrName>
                                        </p:attrNameLst>
                                      </p:cBhvr>
                                      <p:to>
                                        <p:strVal val="visible"/>
                                      </p:to>
                                    </p:set>
                                    <p:animEffect transition="in" filter="fade">
                                      <p:cBhvr>
                                        <p:cTn id="166" dur="1000"/>
                                        <p:tgtEl>
                                          <p:spTgt spid="14"/>
                                        </p:tgtEl>
                                      </p:cBhvr>
                                    </p:animEffect>
                                    <p:anim calcmode="lin" valueType="num">
                                      <p:cBhvr>
                                        <p:cTn id="167" dur="1000" fill="hold"/>
                                        <p:tgtEl>
                                          <p:spTgt spid="14"/>
                                        </p:tgtEl>
                                        <p:attrNameLst>
                                          <p:attrName>ppt_x</p:attrName>
                                        </p:attrNameLst>
                                      </p:cBhvr>
                                      <p:tavLst>
                                        <p:tav tm="0">
                                          <p:val>
                                            <p:strVal val="#ppt_x-.1"/>
                                          </p:val>
                                        </p:tav>
                                        <p:tav tm="100000">
                                          <p:val>
                                            <p:strVal val="#ppt_x"/>
                                          </p:val>
                                        </p:tav>
                                      </p:tavLst>
                                    </p:anim>
                                    <p:anim calcmode="lin" valueType="num">
                                      <p:cBhvr>
                                        <p:cTn id="16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084638"/>
            <a:ext cx="8064500" cy="923925"/>
          </a:xfrm>
          <a:prstGeom prst="rect">
            <a:avLst/>
          </a:prstGeom>
          <a:noFill/>
        </p:spPr>
        <p:txBody>
          <a:bodyPr>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Fernando </a:t>
            </a:r>
            <a:r>
              <a:rPr lang="es-ES" i="1" dirty="0">
                <a:effectLst>
                  <a:glow rad="101600">
                    <a:schemeClr val="accent2">
                      <a:satMod val="175000"/>
                      <a:alpha val="40000"/>
                    </a:schemeClr>
                  </a:glow>
                  <a:outerShdw blurRad="38100" dist="38100" dir="2700000" algn="tl">
                    <a:srgbClr val="000000">
                      <a:alpha val="43137"/>
                    </a:srgbClr>
                  </a:outerShdw>
                </a:effectLst>
              </a:rPr>
              <a:t>VI instaló en la capital el jardín botánico, situándolo en la Huerta de Migas Calientes actualmente Puerta de Hierro, a orillas del río Manzanares en 1755, creando así el Real Jardín Botánico.</a:t>
            </a: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5 Imagen" descr="03.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p:spPr>
      </p:pic>
      <p:pic>
        <p:nvPicPr>
          <p:cNvPr id="7" name="6 Imagen" descr="03.jpg"/>
          <p:cNvPicPr>
            <a:picLocks noChangeAspect="1"/>
          </p:cNvPicPr>
          <p:nvPr/>
        </p:nvPicPr>
        <p:blipFill>
          <a:blip r:embed="rId3"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03.jpg"/>
          <p:cNvPicPr>
            <a:picLocks noChangeAspect="1"/>
          </p:cNvPicPr>
          <p:nvPr/>
        </p:nvPicPr>
        <p:blipFill>
          <a:blip r:embed="rId3"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3795713"/>
            <a:ext cx="7991475"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Contaba con más de 2000 plantas, recogidas por José </a:t>
            </a:r>
            <a:r>
              <a:rPr lang="es-ES" i="1" dirty="0" err="1">
                <a:effectLst>
                  <a:glow rad="101600">
                    <a:schemeClr val="accent2">
                      <a:satMod val="175000"/>
                      <a:alpha val="40000"/>
                    </a:schemeClr>
                  </a:glow>
                  <a:outerShdw blurRad="38100" dist="38100" dir="2700000" algn="tl">
                    <a:srgbClr val="000000">
                      <a:alpha val="43137"/>
                    </a:srgbClr>
                  </a:outerShdw>
                </a:effectLst>
              </a:rPr>
              <a:t>Quer</a:t>
            </a:r>
            <a:r>
              <a:rPr lang="es-ES" i="1" dirty="0">
                <a:effectLst>
                  <a:glow rad="101600">
                    <a:schemeClr val="accent2">
                      <a:satMod val="175000"/>
                      <a:alpha val="40000"/>
                    </a:schemeClr>
                  </a:glow>
                  <a:outerShdw blurRad="38100" dist="38100" dir="2700000" algn="tl">
                    <a:srgbClr val="000000">
                      <a:alpha val="43137"/>
                    </a:srgbClr>
                  </a:outerShdw>
                </a:effectLst>
              </a:rPr>
              <a:t>, botánico y cirujano, en sus numerosos viajes por la Península Ibérica y Europa, sobre todo a Italia donde fue destinado, u obtenidas por intercambio con otros botánicos europeos.</a:t>
            </a: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ox(out)">
                                      <p:cBhvr>
                                        <p:cTn id="7" dur="4000"/>
                                        <p:tgtEl>
                                          <p:spTgt spid="614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8)">
                                      <p:cBhvr>
                                        <p:cTn id="13" dur="4000"/>
                                        <p:tgtEl>
                                          <p:spTgt spid="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3).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943171"/>
            <a:ext cx="8568952" cy="1200329"/>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difícil encontrar una representación de árboles tan diversa como la </a:t>
            </a:r>
            <a:r>
              <a:rPr lang="es-ES" i="1" dirty="0" smtClean="0">
                <a:effectLst>
                  <a:glow rad="101600">
                    <a:schemeClr val="accent2">
                      <a:satMod val="175000"/>
                      <a:alpha val="40000"/>
                    </a:schemeClr>
                  </a:glow>
                  <a:outerShdw blurRad="38100" dist="38100" dir="2700000" algn="tl">
                    <a:srgbClr val="000000">
                      <a:alpha val="43137"/>
                    </a:srgbClr>
                  </a:outerShdw>
                </a:effectLst>
              </a:rPr>
              <a:t>que </a:t>
            </a:r>
            <a:r>
              <a:rPr lang="es-ES" i="1" dirty="0">
                <a:effectLst>
                  <a:glow rad="101600">
                    <a:schemeClr val="accent2">
                      <a:satMod val="175000"/>
                      <a:alpha val="40000"/>
                    </a:schemeClr>
                  </a:glow>
                  <a:outerShdw blurRad="38100" dist="38100" dir="2700000" algn="tl">
                    <a:srgbClr val="000000">
                      <a:alpha val="43137"/>
                    </a:srgbClr>
                  </a:outerShdw>
                </a:effectLst>
              </a:rPr>
              <a:t>reúne el Real Jardín Botánico de Madrid</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Una experiencia única que atrae cada año a 450.000 visitantes, que han convertido este recinto, calificado como Museo Vivo, en uno de los cinco más visitados de la Comunidad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rcRect/>
          <a:stretch>
            <a:fillRect/>
          </a:stretch>
        </p:blipFill>
        <p:spPr bwMode="auto">
          <a:xfrm>
            <a:off x="0" y="0"/>
            <a:ext cx="9144000" cy="54276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rcRect/>
          <a:stretch>
            <a:fillRect/>
          </a:stretch>
        </p:blipFill>
        <p:spPr bwMode="auto">
          <a:xfrm flipH="1">
            <a:off x="0" y="0"/>
            <a:ext cx="9144000" cy="54276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3795713"/>
            <a:ext cx="81359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Situado en el centro de Madrid existe un lugar donde todavía es posible disfrutar de la naturaleza y de la calma. El Real Jardín Botánico es una caja llena de sorpresas para quien se acerque a él porque está lleno de hermosos rincones que contemplan más de dos siglos de historia.</a:t>
            </a:r>
          </a:p>
        </p:txBody>
      </p:sp>
    </p:spTree>
  </p:cSld>
  <p:clrMapOvr>
    <a:masterClrMapping/>
  </p:clrMapOvr>
  <mc:AlternateContent xmlns:mc="http://schemas.openxmlformats.org/markup-compatibility/2006" xmlns:p14="http://schemas.microsoft.com/office/powerpoint/2010/main">
    <mc:Choice Requires="p14">
      <p:transition spd="slow" p14:dur="20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childTnLst>
                          </p:cTn>
                        </p:par>
                        <p:par>
                          <p:cTn id="12" fill="hold">
                            <p:stCondLst>
                              <p:cond delay="3000"/>
                            </p:stCondLst>
                            <p:childTnLst>
                              <p:par>
                                <p:cTn id="13" presetID="3" presetClass="exit" presetSubtype="10" fill="hold" nodeType="afterEffect">
                                  <p:stCondLst>
                                    <p:cond delay="0"/>
                                  </p:stCondLst>
                                  <p:childTnLst>
                                    <p:animEffect transition="out" filter="blinds(horizont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417_643997e945_b.jpg"/>
          <p:cNvPicPr>
            <a:picLocks noChangeAspect="1"/>
          </p:cNvPicPr>
          <p:nvPr/>
        </p:nvPicPr>
        <p:blipFill>
          <a:blip r:embed="rId2" cstate="print"/>
          <a:srcRect/>
          <a:stretch>
            <a:fillRect/>
          </a:stretch>
        </p:blipFill>
        <p:spPr bwMode="auto">
          <a:xfrm>
            <a:off x="2195513" y="0"/>
            <a:ext cx="47529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10800000">
            <a:off x="0" y="0"/>
            <a:ext cx="2195513" cy="5143500"/>
          </a:xfrm>
          <a:prstGeom prst="rect">
            <a:avLst/>
          </a:prstGeom>
          <a:gradFill>
            <a:gsLst>
              <a:gs pos="0">
                <a:srgbClr val="DDEBCF"/>
              </a:gs>
              <a:gs pos="50000">
                <a:srgbClr val="9CB86E"/>
              </a:gs>
              <a:gs pos="100000">
                <a:srgbClr val="156B13"/>
              </a:gs>
            </a:gsLst>
            <a:lin ang="0" scaled="0"/>
          </a:gradFill>
          <a:ln>
            <a:noFill/>
          </a:ln>
          <a:scene3d>
            <a:camera prst="orthographicFront"/>
            <a:lightRig rig="threePt" dir="t"/>
          </a:scene3d>
          <a:sp3d>
            <a:bevelT w="254000" h="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6948488" y="0"/>
            <a:ext cx="2195512" cy="5143500"/>
          </a:xfrm>
          <a:prstGeom prst="rect">
            <a:avLst/>
          </a:prstGeom>
          <a:gradFill>
            <a:gsLst>
              <a:gs pos="0">
                <a:srgbClr val="DDEBCF"/>
              </a:gs>
              <a:gs pos="50000">
                <a:srgbClr val="9CB86E"/>
              </a:gs>
              <a:gs pos="100000">
                <a:srgbClr val="156B13"/>
              </a:gs>
            </a:gsLst>
            <a:lin ang="0" scaled="0"/>
          </a:gradFill>
          <a:ln>
            <a:noFill/>
          </a:ln>
          <a:scene3d>
            <a:camera prst="orthographicFront"/>
            <a:lightRig rig="threePt" dir="t"/>
          </a:scene3d>
          <a:sp3d>
            <a:bevelT w="254000" h="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7" name="6 Imagen" descr="5134455417_643997e945_b.jpg"/>
          <p:cNvPicPr>
            <a:picLocks noChangeAspect="1"/>
          </p:cNvPicPr>
          <p:nvPr/>
        </p:nvPicPr>
        <p:blipFill>
          <a:blip r:embed="rId2" cstate="print"/>
          <a:srcRect/>
          <a:stretch>
            <a:fillRect/>
          </a:stretch>
        </p:blipFill>
        <p:spPr bwMode="auto">
          <a:xfrm>
            <a:off x="2195513" y="0"/>
            <a:ext cx="47529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195513" y="0"/>
            <a:ext cx="4752975" cy="5143500"/>
          </a:xfrm>
          <a:prstGeom prst="rect">
            <a:avLst/>
          </a:prstGeom>
          <a:solidFill>
            <a:srgbClr val="92D050">
              <a:alpha val="62000"/>
            </a:srgbClr>
          </a:solidFill>
          <a:ln>
            <a:noFill/>
          </a:ln>
          <a:scene3d>
            <a:camera prst="orthographicFront"/>
            <a:lightRig rig="threePt" dir="t"/>
          </a:scene3d>
          <a:sp3d>
            <a:bevelT w="1905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1979613" y="3943350"/>
            <a:ext cx="525621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Real Jardín Botánico se fundó hace más de 250 años y a día de hoy se encuentran más de 5.000 especies diferentes de árboles y plantas de todo el mundo.</a:t>
            </a:r>
          </a:p>
        </p:txBody>
      </p:sp>
    </p:spTree>
  </p:cSld>
  <p:clrMapOvr>
    <a:masterClrMapping/>
  </p:clrMapOvr>
  <mc:AlternateContent xmlns:mc="http://schemas.openxmlformats.org/markup-compatibility/2006" xmlns:p14="http://schemas.microsoft.com/office/powerpoint/2010/main">
    <mc:Choice Requires="p14">
      <p:transition spd="slow" p14:dur="200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4000"/>
                                        <p:tgtEl>
                                          <p:spTgt spid="6"/>
                                        </p:tgtEl>
                                      </p:cBhvr>
                                    </p:animEffect>
                                  </p:childTnLst>
                                </p:cTn>
                              </p:par>
                              <p:par>
                                <p:cTn id="11" presetID="4" presetClass="exit" presetSubtype="32" fill="hold"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jerconflores.jpg"/>
          <p:cNvPicPr>
            <a:picLocks noChangeAspect="1"/>
          </p:cNvPicPr>
          <p:nvPr/>
        </p:nvPicPr>
        <p:blipFill>
          <a:blip r:embed="rId2" cstate="print"/>
          <a:srcRect/>
          <a:stretch>
            <a:fillRect/>
          </a:stretch>
        </p:blipFill>
        <p:spPr bwMode="auto">
          <a:xfrm>
            <a:off x="0" y="9525"/>
            <a:ext cx="9144000" cy="5133975"/>
          </a:xfrm>
          <a:prstGeom prst="rect">
            <a:avLst/>
          </a:prstGeom>
          <a:noFill/>
          <a:ln w="9525">
            <a:noFill/>
            <a:miter lim="800000"/>
            <a:headEnd/>
            <a:tailEnd/>
          </a:ln>
        </p:spPr>
      </p:pic>
      <p:pic>
        <p:nvPicPr>
          <p:cNvPr id="3" name="2 Imagen" descr="mujerconflores.jpg"/>
          <p:cNvPicPr>
            <a:picLocks noChangeAspect="1"/>
          </p:cNvPicPr>
          <p:nvPr/>
        </p:nvPicPr>
        <p:blipFill>
          <a:blip r:embed="rId2" cstate="print"/>
          <a:srcRect r="50000" b="50046"/>
          <a:stretch>
            <a:fillRect/>
          </a:stretch>
        </p:blipFill>
        <p:spPr bwMode="auto">
          <a:xfrm>
            <a:off x="0" y="-308569"/>
            <a:ext cx="4572000" cy="2880319"/>
          </a:xfrm>
          <a:prstGeom prst="rect">
            <a:avLst/>
          </a:prstGeom>
          <a:noFill/>
          <a:ln w="9525">
            <a:noFill/>
            <a:miter lim="800000"/>
            <a:headEnd/>
            <a:tailEnd/>
          </a:ln>
        </p:spPr>
      </p:pic>
      <p:pic>
        <p:nvPicPr>
          <p:cNvPr id="4" name="3 Imagen" descr="mujerconflores.jpg"/>
          <p:cNvPicPr>
            <a:picLocks noChangeAspect="1"/>
          </p:cNvPicPr>
          <p:nvPr/>
        </p:nvPicPr>
        <p:blipFill>
          <a:blip r:embed="rId2" cstate="print"/>
          <a:srcRect l="50000" b="50000"/>
          <a:stretch>
            <a:fillRect/>
          </a:stretch>
        </p:blipFill>
        <p:spPr bwMode="auto">
          <a:xfrm>
            <a:off x="4572000" y="-308569"/>
            <a:ext cx="4572000" cy="2880320"/>
          </a:xfrm>
          <a:prstGeom prst="rect">
            <a:avLst/>
          </a:prstGeom>
          <a:noFill/>
          <a:ln w="9525">
            <a:noFill/>
            <a:miter lim="800000"/>
            <a:headEnd/>
            <a:tailEnd/>
          </a:ln>
        </p:spPr>
      </p:pic>
      <p:pic>
        <p:nvPicPr>
          <p:cNvPr id="5" name="4 Imagen" descr="mujerconflores.jpg"/>
          <p:cNvPicPr>
            <a:picLocks noChangeAspect="1"/>
          </p:cNvPicPr>
          <p:nvPr/>
        </p:nvPicPr>
        <p:blipFill>
          <a:blip r:embed="rId2" cstate="print"/>
          <a:srcRect l="50000" t="50046"/>
          <a:stretch>
            <a:fillRect/>
          </a:stretch>
        </p:blipFill>
        <p:spPr bwMode="auto">
          <a:xfrm>
            <a:off x="4572000" y="2571750"/>
            <a:ext cx="4572000" cy="3003798"/>
          </a:xfrm>
          <a:prstGeom prst="rect">
            <a:avLst/>
          </a:prstGeom>
          <a:noFill/>
          <a:ln w="9525">
            <a:noFill/>
            <a:miter lim="800000"/>
            <a:headEnd/>
            <a:tailEnd/>
          </a:ln>
        </p:spPr>
      </p:pic>
      <p:pic>
        <p:nvPicPr>
          <p:cNvPr id="6" name="5 Imagen" descr="mujerconflores.jpg"/>
          <p:cNvPicPr>
            <a:picLocks noChangeAspect="1"/>
          </p:cNvPicPr>
          <p:nvPr/>
        </p:nvPicPr>
        <p:blipFill>
          <a:blip r:embed="rId2" cstate="print"/>
          <a:srcRect t="50046" r="50000"/>
          <a:stretch>
            <a:fillRect/>
          </a:stretch>
        </p:blipFill>
        <p:spPr bwMode="auto">
          <a:xfrm>
            <a:off x="0" y="2571750"/>
            <a:ext cx="4572000" cy="3003798"/>
          </a:xfrm>
          <a:prstGeom prst="rect">
            <a:avLst/>
          </a:prstGeom>
          <a:noFill/>
          <a:ln w="9525">
            <a:noFill/>
            <a:miter lim="800000"/>
            <a:headEnd/>
            <a:tailEnd/>
          </a:ln>
        </p:spPr>
      </p:pic>
      <p:pic>
        <p:nvPicPr>
          <p:cNvPr id="7" name="6 Imagen" descr="mujerconflores.jpg"/>
          <p:cNvPicPr>
            <a:picLocks noChangeAspect="1"/>
          </p:cNvPicPr>
          <p:nvPr/>
        </p:nvPicPr>
        <p:blipFill>
          <a:blip r:embed="rId3" cstate="print"/>
          <a:srcRect/>
          <a:stretch>
            <a:fillRect/>
          </a:stretch>
        </p:blipFill>
        <p:spPr bwMode="auto">
          <a:xfrm>
            <a:off x="0" y="-308570"/>
            <a:ext cx="9144000" cy="5884118"/>
          </a:xfrm>
          <a:prstGeom prst="rect">
            <a:avLst/>
          </a:prstGeom>
          <a:noFill/>
          <a:ln w="9525">
            <a:noFill/>
            <a:miter lim="800000"/>
            <a:headEnd/>
            <a:tailEnd/>
          </a:ln>
        </p:spPr>
      </p:pic>
      <p:sp>
        <p:nvSpPr>
          <p:cNvPr id="8" name="7 CuadroTexto"/>
          <p:cNvSpPr txBox="1"/>
          <p:nvPr/>
        </p:nvSpPr>
        <p:spPr>
          <a:xfrm>
            <a:off x="827088" y="4497388"/>
            <a:ext cx="79216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Paseando por su interior podemos observar estatuas representativas de la actividad botánica de la Institución a lo largo de su historia.</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4000" fill="hold"/>
                                        <p:tgtEl>
                                          <p:spTgt spid="3"/>
                                        </p:tgtEl>
                                        <p:attrNameLst>
                                          <p:attrName>ppt_x</p:attrName>
                                        </p:attrNameLst>
                                      </p:cBhvr>
                                      <p:tavLst>
                                        <p:tav tm="0">
                                          <p:val>
                                            <p:strVal val="1+#ppt_w/2"/>
                                          </p:val>
                                        </p:tav>
                                        <p:tav tm="100000">
                                          <p:val>
                                            <p:strVal val="#ppt_x"/>
                                          </p:val>
                                        </p:tav>
                                      </p:tavLst>
                                    </p:anim>
                                    <p:anim calcmode="lin" valueType="num">
                                      <p:cBhvr additive="base">
                                        <p:cTn id="11" dur="4000" fill="hold"/>
                                        <p:tgtEl>
                                          <p:spTgt spid="3"/>
                                        </p:tgtEl>
                                        <p:attrNameLst>
                                          <p:attrName>ppt_y</p:attrName>
                                        </p:attrNameLst>
                                      </p:cBhvr>
                                      <p:tavLst>
                                        <p:tav tm="0">
                                          <p:val>
                                            <p:strVal val="1+#ppt_h/2"/>
                                          </p:val>
                                        </p:tav>
                                        <p:tav tm="100000">
                                          <p:val>
                                            <p:strVal val="#ppt_y"/>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4000"/>
                                        <p:tgtEl>
                                          <p:spTgt spid="3"/>
                                        </p:tgtEl>
                                      </p:cBhvr>
                                    </p:animEffect>
                                  </p:childTnLst>
                                </p:cTn>
                              </p:par>
                              <p:par>
                                <p:cTn id="15" presetID="4" presetClass="exit" presetSubtype="32" fill="hold" nodeType="withEffect">
                                  <p:stCondLst>
                                    <p:cond delay="0"/>
                                  </p:stCondLst>
                                  <p:childTnLst>
                                    <p:animEffect transition="out" filter="box(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2" presetClass="exit" presetSubtype="6" fill="hold" nodeType="withEffect">
                                  <p:stCondLst>
                                    <p:cond delay="0"/>
                                  </p:stCondLst>
                                  <p:childTnLst>
                                    <p:anim calcmode="lin" valueType="num">
                                      <p:cBhvr additive="base">
                                        <p:cTn id="19" dur="4000"/>
                                        <p:tgtEl>
                                          <p:spTgt spid="3"/>
                                        </p:tgtEl>
                                        <p:attrNameLst>
                                          <p:attrName>ppt_x</p:attrName>
                                        </p:attrNameLst>
                                      </p:cBhvr>
                                      <p:tavLst>
                                        <p:tav tm="0">
                                          <p:val>
                                            <p:strVal val="ppt_x"/>
                                          </p:val>
                                        </p:tav>
                                        <p:tav tm="100000">
                                          <p:val>
                                            <p:strVal val="1+ppt_w/2"/>
                                          </p:val>
                                        </p:tav>
                                      </p:tavLst>
                                    </p:anim>
                                    <p:anim calcmode="lin" valueType="num">
                                      <p:cBhvr additive="base">
                                        <p:cTn id="20" dur="4000"/>
                                        <p:tgtEl>
                                          <p:spTgt spid="3"/>
                                        </p:tgtEl>
                                        <p:attrNameLst>
                                          <p:attrName>ppt_y</p:attrName>
                                        </p:attrNameLst>
                                      </p:cBhvr>
                                      <p:tavLst>
                                        <p:tav tm="0">
                                          <p:val>
                                            <p:strVal val="ppt_y"/>
                                          </p:val>
                                        </p:tav>
                                        <p:tav tm="100000">
                                          <p:val>
                                            <p:strVal val="1+ppt_h/2"/>
                                          </p:val>
                                        </p:tav>
                                      </p:tavLst>
                                    </p:anim>
                                    <p:set>
                                      <p:cBhvr>
                                        <p:cTn id="21" dur="1" fill="hold">
                                          <p:stCondLst>
                                            <p:cond delay="3999"/>
                                          </p:stCondLst>
                                        </p:cTn>
                                        <p:tgtEl>
                                          <p:spTgt spid="3"/>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4000" fill="hold"/>
                                        <p:tgtEl>
                                          <p:spTgt spid="4"/>
                                        </p:tgtEl>
                                        <p:attrNameLst>
                                          <p:attrName>ppt_x</p:attrName>
                                        </p:attrNameLst>
                                      </p:cBhvr>
                                      <p:tavLst>
                                        <p:tav tm="0">
                                          <p:val>
                                            <p:strVal val="0-#ppt_w/2"/>
                                          </p:val>
                                        </p:tav>
                                        <p:tav tm="100000">
                                          <p:val>
                                            <p:strVal val="#ppt_x"/>
                                          </p:val>
                                        </p:tav>
                                      </p:tavLst>
                                    </p:anim>
                                    <p:anim calcmode="lin" valueType="num">
                                      <p:cBhvr additive="base">
                                        <p:cTn id="25" dur="4000" fill="hold"/>
                                        <p:tgtEl>
                                          <p:spTgt spid="4"/>
                                        </p:tgtEl>
                                        <p:attrNameLst>
                                          <p:attrName>ppt_y</p:attrName>
                                        </p:attrNameLst>
                                      </p:cBhvr>
                                      <p:tavLst>
                                        <p:tav tm="0">
                                          <p:val>
                                            <p:strVal val="1+#ppt_h/2"/>
                                          </p:val>
                                        </p:tav>
                                        <p:tav tm="100000">
                                          <p:val>
                                            <p:strVal val="#ppt_y"/>
                                          </p:val>
                                        </p:tav>
                                      </p:tavLst>
                                    </p:anim>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4000"/>
                                        <p:tgtEl>
                                          <p:spTgt spid="4"/>
                                        </p:tgtEl>
                                      </p:cBhvr>
                                    </p:animEffect>
                                  </p:childTnLst>
                                </p:cTn>
                              </p:par>
                              <p:par>
                                <p:cTn id="29" presetID="4" presetClass="exit" presetSubtype="32" fill="hold" nodeType="withEffect">
                                  <p:stCondLst>
                                    <p:cond delay="0"/>
                                  </p:stCondLst>
                                  <p:childTnLst>
                                    <p:animEffect transition="out" filter="box(out)">
                                      <p:cBhvr>
                                        <p:cTn id="30" dur="4000"/>
                                        <p:tgtEl>
                                          <p:spTgt spid="4"/>
                                        </p:tgtEl>
                                      </p:cBhvr>
                                    </p:animEffect>
                                    <p:set>
                                      <p:cBhvr>
                                        <p:cTn id="31" dur="1" fill="hold">
                                          <p:stCondLst>
                                            <p:cond delay="3999"/>
                                          </p:stCondLst>
                                        </p:cTn>
                                        <p:tgtEl>
                                          <p:spTgt spid="4"/>
                                        </p:tgtEl>
                                        <p:attrNameLst>
                                          <p:attrName>style.visibility</p:attrName>
                                        </p:attrNameLst>
                                      </p:cBhvr>
                                      <p:to>
                                        <p:strVal val="hidden"/>
                                      </p:to>
                                    </p:set>
                                  </p:childTnLst>
                                </p:cTn>
                              </p:par>
                              <p:par>
                                <p:cTn id="32" presetID="2" presetClass="exit" presetSubtype="12" fill="hold" nodeType="withEffect">
                                  <p:stCondLst>
                                    <p:cond delay="0"/>
                                  </p:stCondLst>
                                  <p:childTnLst>
                                    <p:anim calcmode="lin" valueType="num">
                                      <p:cBhvr additive="base">
                                        <p:cTn id="33" dur="4000"/>
                                        <p:tgtEl>
                                          <p:spTgt spid="4"/>
                                        </p:tgtEl>
                                        <p:attrNameLst>
                                          <p:attrName>ppt_x</p:attrName>
                                        </p:attrNameLst>
                                      </p:cBhvr>
                                      <p:tavLst>
                                        <p:tav tm="0">
                                          <p:val>
                                            <p:strVal val="ppt_x"/>
                                          </p:val>
                                        </p:tav>
                                        <p:tav tm="100000">
                                          <p:val>
                                            <p:strVal val="0-ppt_w/2"/>
                                          </p:val>
                                        </p:tav>
                                      </p:tavLst>
                                    </p:anim>
                                    <p:anim calcmode="lin" valueType="num">
                                      <p:cBhvr additive="base">
                                        <p:cTn id="34" dur="4000"/>
                                        <p:tgtEl>
                                          <p:spTgt spid="4"/>
                                        </p:tgtEl>
                                        <p:attrNameLst>
                                          <p:attrName>ppt_y</p:attrName>
                                        </p:attrNameLst>
                                      </p:cBhvr>
                                      <p:tavLst>
                                        <p:tav tm="0">
                                          <p:val>
                                            <p:strVal val="ppt_y"/>
                                          </p:val>
                                        </p:tav>
                                        <p:tav tm="100000">
                                          <p:val>
                                            <p:strVal val="1+ppt_h/2"/>
                                          </p:val>
                                        </p:tav>
                                      </p:tavLst>
                                    </p:anim>
                                    <p:set>
                                      <p:cBhvr>
                                        <p:cTn id="35" dur="1" fill="hold">
                                          <p:stCondLst>
                                            <p:cond delay="3999"/>
                                          </p:stCondLst>
                                        </p:cTn>
                                        <p:tgtEl>
                                          <p:spTgt spid="4"/>
                                        </p:tgtEl>
                                        <p:attrNameLst>
                                          <p:attrName>style.visibility</p:attrName>
                                        </p:attrNameLst>
                                      </p:cBhvr>
                                      <p:to>
                                        <p:strVal val="hidden"/>
                                      </p:to>
                                    </p:set>
                                  </p:childTnLst>
                                </p:cTn>
                              </p:par>
                              <p:par>
                                <p:cTn id="36" presetID="2" presetClass="entr" presetSubtype="9"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4000" fill="hold"/>
                                        <p:tgtEl>
                                          <p:spTgt spid="5"/>
                                        </p:tgtEl>
                                        <p:attrNameLst>
                                          <p:attrName>ppt_x</p:attrName>
                                        </p:attrNameLst>
                                      </p:cBhvr>
                                      <p:tavLst>
                                        <p:tav tm="0">
                                          <p:val>
                                            <p:strVal val="0-#ppt_w/2"/>
                                          </p:val>
                                        </p:tav>
                                        <p:tav tm="100000">
                                          <p:val>
                                            <p:strVal val="#ppt_x"/>
                                          </p:val>
                                        </p:tav>
                                      </p:tavLst>
                                    </p:anim>
                                    <p:anim calcmode="lin" valueType="num">
                                      <p:cBhvr additive="base">
                                        <p:cTn id="39" dur="4000" fill="hold"/>
                                        <p:tgtEl>
                                          <p:spTgt spid="5"/>
                                        </p:tgtEl>
                                        <p:attrNameLst>
                                          <p:attrName>ppt_y</p:attrName>
                                        </p:attrNameLst>
                                      </p:cBhvr>
                                      <p:tavLst>
                                        <p:tav tm="0">
                                          <p:val>
                                            <p:strVal val="0-#ppt_h/2"/>
                                          </p:val>
                                        </p:tav>
                                        <p:tav tm="100000">
                                          <p:val>
                                            <p:strVal val="#ppt_y"/>
                                          </p:val>
                                        </p:tav>
                                      </p:tavLst>
                                    </p:anim>
                                  </p:childTnLst>
                                </p:cTn>
                              </p:par>
                              <p:par>
                                <p:cTn id="40" presetID="4" presetClass="entr" presetSubtype="16"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ox(in)">
                                      <p:cBhvr>
                                        <p:cTn id="42" dur="4000"/>
                                        <p:tgtEl>
                                          <p:spTgt spid="5"/>
                                        </p:tgtEl>
                                      </p:cBhvr>
                                    </p:animEffect>
                                  </p:childTnLst>
                                </p:cTn>
                              </p:par>
                              <p:par>
                                <p:cTn id="43" presetID="4" presetClass="exit" presetSubtype="32" fill="hold" nodeType="withEffect">
                                  <p:stCondLst>
                                    <p:cond delay="0"/>
                                  </p:stCondLst>
                                  <p:childTnLst>
                                    <p:animEffect transition="out" filter="box(out)">
                                      <p:cBhvr>
                                        <p:cTn id="44" dur="4000"/>
                                        <p:tgtEl>
                                          <p:spTgt spid="5"/>
                                        </p:tgtEl>
                                      </p:cBhvr>
                                    </p:animEffect>
                                    <p:set>
                                      <p:cBhvr>
                                        <p:cTn id="45" dur="1" fill="hold">
                                          <p:stCondLst>
                                            <p:cond delay="3999"/>
                                          </p:stCondLst>
                                        </p:cTn>
                                        <p:tgtEl>
                                          <p:spTgt spid="5"/>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4000"/>
                                        <p:tgtEl>
                                          <p:spTgt spid="5"/>
                                        </p:tgtEl>
                                        <p:attrNameLst>
                                          <p:attrName>ppt_x</p:attrName>
                                        </p:attrNameLst>
                                      </p:cBhvr>
                                      <p:tavLst>
                                        <p:tav tm="0">
                                          <p:val>
                                            <p:strVal val="ppt_x"/>
                                          </p:val>
                                        </p:tav>
                                        <p:tav tm="100000">
                                          <p:val>
                                            <p:strVal val="0-ppt_w/2"/>
                                          </p:val>
                                        </p:tav>
                                      </p:tavLst>
                                    </p:anim>
                                    <p:anim calcmode="lin" valueType="num">
                                      <p:cBhvr additive="base">
                                        <p:cTn id="48" dur="4000"/>
                                        <p:tgtEl>
                                          <p:spTgt spid="5"/>
                                        </p:tgtEl>
                                        <p:attrNameLst>
                                          <p:attrName>ppt_y</p:attrName>
                                        </p:attrNameLst>
                                      </p:cBhvr>
                                      <p:tavLst>
                                        <p:tav tm="0">
                                          <p:val>
                                            <p:strVal val="ppt_y"/>
                                          </p:val>
                                        </p:tav>
                                        <p:tav tm="100000">
                                          <p:val>
                                            <p:strVal val="0-ppt_h/2"/>
                                          </p:val>
                                        </p:tav>
                                      </p:tavLst>
                                    </p:anim>
                                    <p:set>
                                      <p:cBhvr>
                                        <p:cTn id="49" dur="1" fill="hold">
                                          <p:stCondLst>
                                            <p:cond delay="3999"/>
                                          </p:stCondLst>
                                        </p:cTn>
                                        <p:tgtEl>
                                          <p:spTgt spid="5"/>
                                        </p:tgtEl>
                                        <p:attrNameLst>
                                          <p:attrName>style.visibility</p:attrName>
                                        </p:attrNameLst>
                                      </p:cBhvr>
                                      <p:to>
                                        <p:strVal val="hidden"/>
                                      </p:to>
                                    </p:set>
                                  </p:childTnLst>
                                </p:cTn>
                              </p:par>
                              <p:par>
                                <p:cTn id="50" presetID="2" presetClass="entr" presetSubtype="3"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4000" fill="hold"/>
                                        <p:tgtEl>
                                          <p:spTgt spid="6"/>
                                        </p:tgtEl>
                                        <p:attrNameLst>
                                          <p:attrName>ppt_x</p:attrName>
                                        </p:attrNameLst>
                                      </p:cBhvr>
                                      <p:tavLst>
                                        <p:tav tm="0">
                                          <p:val>
                                            <p:strVal val="1+#ppt_w/2"/>
                                          </p:val>
                                        </p:tav>
                                        <p:tav tm="100000">
                                          <p:val>
                                            <p:strVal val="#ppt_x"/>
                                          </p:val>
                                        </p:tav>
                                      </p:tavLst>
                                    </p:anim>
                                    <p:anim calcmode="lin" valueType="num">
                                      <p:cBhvr additive="base">
                                        <p:cTn id="53" dur="4000" fill="hold"/>
                                        <p:tgtEl>
                                          <p:spTgt spid="6"/>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ox(in)">
                                      <p:cBhvr>
                                        <p:cTn id="56" dur="4000"/>
                                        <p:tgtEl>
                                          <p:spTgt spid="6"/>
                                        </p:tgtEl>
                                      </p:cBhvr>
                                    </p:animEffect>
                                  </p:childTnLst>
                                </p:cTn>
                              </p:par>
                              <p:par>
                                <p:cTn id="57" presetID="4" presetClass="exit" presetSubtype="32" fill="hold" nodeType="withEffect">
                                  <p:stCondLst>
                                    <p:cond delay="0"/>
                                  </p:stCondLst>
                                  <p:childTnLst>
                                    <p:animEffect transition="out" filter="box(out)">
                                      <p:cBhvr>
                                        <p:cTn id="58" dur="4000"/>
                                        <p:tgtEl>
                                          <p:spTgt spid="6"/>
                                        </p:tgtEl>
                                      </p:cBhvr>
                                    </p:animEffect>
                                    <p:set>
                                      <p:cBhvr>
                                        <p:cTn id="59" dur="1" fill="hold">
                                          <p:stCondLst>
                                            <p:cond delay="3999"/>
                                          </p:stCondLst>
                                        </p:cTn>
                                        <p:tgtEl>
                                          <p:spTgt spid="6"/>
                                        </p:tgtEl>
                                        <p:attrNameLst>
                                          <p:attrName>style.visibility</p:attrName>
                                        </p:attrNameLst>
                                      </p:cBhvr>
                                      <p:to>
                                        <p:strVal val="hidden"/>
                                      </p:to>
                                    </p:set>
                                  </p:childTnLst>
                                </p:cTn>
                              </p:par>
                              <p:par>
                                <p:cTn id="60" presetID="2" presetClass="exit" presetSubtype="3" fill="hold" nodeType="withEffect">
                                  <p:stCondLst>
                                    <p:cond delay="0"/>
                                  </p:stCondLst>
                                  <p:childTnLst>
                                    <p:anim calcmode="lin" valueType="num">
                                      <p:cBhvr additive="base">
                                        <p:cTn id="61" dur="4000"/>
                                        <p:tgtEl>
                                          <p:spTgt spid="6"/>
                                        </p:tgtEl>
                                        <p:attrNameLst>
                                          <p:attrName>ppt_x</p:attrName>
                                        </p:attrNameLst>
                                      </p:cBhvr>
                                      <p:tavLst>
                                        <p:tav tm="0">
                                          <p:val>
                                            <p:strVal val="ppt_x"/>
                                          </p:val>
                                        </p:tav>
                                        <p:tav tm="100000">
                                          <p:val>
                                            <p:strVal val="1+ppt_w/2"/>
                                          </p:val>
                                        </p:tav>
                                      </p:tavLst>
                                    </p:anim>
                                    <p:anim calcmode="lin" valueType="num">
                                      <p:cBhvr additive="base">
                                        <p:cTn id="62" dur="4000"/>
                                        <p:tgtEl>
                                          <p:spTgt spid="6"/>
                                        </p:tgtEl>
                                        <p:attrNameLst>
                                          <p:attrName>ppt_y</p:attrName>
                                        </p:attrNameLst>
                                      </p:cBhvr>
                                      <p:tavLst>
                                        <p:tav tm="0">
                                          <p:val>
                                            <p:strVal val="ppt_y"/>
                                          </p:val>
                                        </p:tav>
                                        <p:tav tm="100000">
                                          <p:val>
                                            <p:strVal val="0-ppt_h/2"/>
                                          </p:val>
                                        </p:tav>
                                      </p:tavLst>
                                    </p:anim>
                                    <p:set>
                                      <p:cBhvr>
                                        <p:cTn id="63" dur="1" fill="hold">
                                          <p:stCondLst>
                                            <p:cond delay="3999"/>
                                          </p:stCondLst>
                                        </p:cTn>
                                        <p:tgtEl>
                                          <p:spTgt spid="6"/>
                                        </p:tgtEl>
                                        <p:attrNameLst>
                                          <p:attrName>style.visibility</p:attrName>
                                        </p:attrNameLst>
                                      </p:cBhvr>
                                      <p:to>
                                        <p:strVal val="hidden"/>
                                      </p:to>
                                    </p:set>
                                  </p:childTnLst>
                                </p:cTn>
                              </p:par>
                              <p:par>
                                <p:cTn id="64" presetID="4" presetClass="entr" presetSubtype="32"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ox(out)">
                                      <p:cBhvr>
                                        <p:cTn id="66" dur="4000"/>
                                        <p:tgtEl>
                                          <p:spTgt spid="7"/>
                                        </p:tgtEl>
                                      </p:cBhvr>
                                    </p:animEffect>
                                  </p:childTnLst>
                                </p:cTn>
                              </p:par>
                              <p:par>
                                <p:cTn id="67" presetID="2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4000" fill="hold"/>
                                        <p:tgtEl>
                                          <p:spTgt spid="7"/>
                                        </p:tgtEl>
                                        <p:attrNameLst>
                                          <p:attrName>ppt_w</p:attrName>
                                        </p:attrNameLst>
                                      </p:cBhvr>
                                      <p:tavLst>
                                        <p:tav tm="0">
                                          <p:val>
                                            <p:fltVal val="0"/>
                                          </p:val>
                                        </p:tav>
                                        <p:tav tm="100000">
                                          <p:val>
                                            <p:strVal val="#ppt_w"/>
                                          </p:val>
                                        </p:tav>
                                      </p:tavLst>
                                    </p:anim>
                                    <p:anim calcmode="lin" valueType="num">
                                      <p:cBhvr>
                                        <p:cTn id="70" dur="4000" fill="hold"/>
                                        <p:tgtEl>
                                          <p:spTgt spid="7"/>
                                        </p:tgtEl>
                                        <p:attrNameLst>
                                          <p:attrName>ppt_h</p:attrName>
                                        </p:attrNameLst>
                                      </p:cBhvr>
                                      <p:tavLst>
                                        <p:tav tm="0">
                                          <p:val>
                                            <p:fltVal val="0"/>
                                          </p:val>
                                        </p:tav>
                                        <p:tav tm="100000">
                                          <p:val>
                                            <p:strVal val="#ppt_h"/>
                                          </p:val>
                                        </p:tav>
                                      </p:tavLst>
                                    </p:anim>
                                  </p:childTnLst>
                                </p:cTn>
                              </p:par>
                            </p:childTnLst>
                          </p:cTn>
                        </p:par>
                        <p:par>
                          <p:cTn id="71" fill="hold">
                            <p:stCondLst>
                              <p:cond delay="4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8"/>
                                        </p:tgtEl>
                                        <p:attrNameLst>
                                          <p:attrName>style.visibility</p:attrName>
                                        </p:attrNameLst>
                                      </p:cBhvr>
                                      <p:to>
                                        <p:strVal val="visible"/>
                                      </p:to>
                                    </p:set>
                                    <p:animEffect transition="in" filter="fade">
                                      <p:cBhvr>
                                        <p:cTn id="74" dur="1000"/>
                                        <p:tgtEl>
                                          <p:spTgt spid="8"/>
                                        </p:tgtEl>
                                      </p:cBhvr>
                                    </p:animEffect>
                                    <p:anim calcmode="lin" valueType="num">
                                      <p:cBhvr>
                                        <p:cTn id="75" dur="1000" fill="hold"/>
                                        <p:tgtEl>
                                          <p:spTgt spid="8"/>
                                        </p:tgtEl>
                                        <p:attrNameLst>
                                          <p:attrName>ppt_x</p:attrName>
                                        </p:attrNameLst>
                                      </p:cBhvr>
                                      <p:tavLst>
                                        <p:tav tm="0">
                                          <p:val>
                                            <p:strVal val="#ppt_x-.1"/>
                                          </p:val>
                                        </p:tav>
                                        <p:tav tm="100000">
                                          <p:val>
                                            <p:strVal val="#ppt_x"/>
                                          </p:val>
                                        </p:tav>
                                      </p:tavLst>
                                    </p:anim>
                                    <p:anim calcmode="lin" valueType="num">
                                      <p:cBhvr>
                                        <p:cTn id="7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REAL_09 lado sur.jpg"/>
          <p:cNvPicPr>
            <a:picLocks noChangeAspect="1"/>
          </p:cNvPicPr>
          <p:nvPr/>
        </p:nvPicPr>
        <p:blipFill>
          <a:blip r:embed="rId2" cstate="print"/>
          <a:srcRect/>
          <a:stretch>
            <a:fillRect/>
          </a:stretch>
        </p:blipFill>
        <p:spPr bwMode="auto">
          <a:xfrm>
            <a:off x="2268538" y="0"/>
            <a:ext cx="4535487"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57375"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0" y="0"/>
            <a:ext cx="2268538" cy="5143500"/>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a:scene3d>
            <a:camera prst="orthographicFront"/>
            <a:lightRig rig="threePt" dir="t"/>
          </a:scene3d>
          <a:sp3d>
            <a:bevelT w="2794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6804025" y="0"/>
            <a:ext cx="2339975" cy="5143500"/>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2794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1979613" y="4371975"/>
            <a:ext cx="4993739"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podemos encontrar en alguno de sus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paseos, varios árboles realizados en metal.</a:t>
            </a:r>
          </a:p>
        </p:txBody>
      </p:sp>
    </p:spTree>
  </p:cSld>
  <p:clrMapOvr>
    <a:masterClrMapping/>
  </p:clrMapOvr>
  <mc:AlternateContent xmlns:mc="http://schemas.openxmlformats.org/markup-compatibility/2006" xmlns:p14="http://schemas.microsoft.com/office/powerpoint/2010/main">
    <mc:Choice Requires="p14">
      <p:transition spd="slow" p14:dur="2000" advTm="16000">
        <p14:rippl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4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4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7).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042988" y="4300538"/>
            <a:ext cx="7129462"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centro del Paseo de Carlos III, se encuentra la estatua que el Real Jardín Botánico dedica a este monarca.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6000">
        <p15:prstTrans prst="peelOff"/>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conmoto1.jpg"/>
          <p:cNvPicPr>
            <a:picLocks noChangeAspect="1" noChangeArrowheads="1"/>
          </p:cNvPicPr>
          <p:nvPr/>
        </p:nvPicPr>
        <p:blipFill>
          <a:blip r:embed="rId2" cstate="print"/>
          <a:srcRect r="50000"/>
          <a:stretch>
            <a:fillRect/>
          </a:stretch>
        </p:blipFill>
        <p:spPr bwMode="auto">
          <a:xfrm>
            <a:off x="0" y="-452438"/>
            <a:ext cx="4572000" cy="5761038"/>
          </a:xfrm>
          <a:prstGeom prst="rect">
            <a:avLst/>
          </a:prstGeom>
          <a:noFill/>
          <a:ln w="9525">
            <a:noFill/>
            <a:miter lim="800000"/>
            <a:headEnd/>
            <a:tailEnd/>
          </a:ln>
        </p:spPr>
      </p:pic>
      <p:pic>
        <p:nvPicPr>
          <p:cNvPr id="7" name="Picture 2" descr="C:\Documents and Settings\Ana María\Escritorio\conmoto1.jpg"/>
          <p:cNvPicPr>
            <a:picLocks noChangeAspect="1" noChangeArrowheads="1"/>
          </p:cNvPicPr>
          <p:nvPr/>
        </p:nvPicPr>
        <p:blipFill>
          <a:blip r:embed="rId2" cstate="print"/>
          <a:srcRect l="50000"/>
          <a:stretch>
            <a:fillRect/>
          </a:stretch>
        </p:blipFill>
        <p:spPr bwMode="auto">
          <a:xfrm>
            <a:off x="4572000" y="-452438"/>
            <a:ext cx="4572000" cy="5761038"/>
          </a:xfrm>
          <a:prstGeom prst="rect">
            <a:avLst/>
          </a:prstGeom>
          <a:noFill/>
          <a:ln w="9525">
            <a:noFill/>
            <a:miter lim="800000"/>
            <a:headEnd/>
            <a:tailEnd/>
          </a:ln>
        </p:spPr>
      </p:pic>
      <p:sp>
        <p:nvSpPr>
          <p:cNvPr id="4" name="3 CuadroTexto"/>
          <p:cNvSpPr txBox="1"/>
          <p:nvPr/>
        </p:nvSpPr>
        <p:spPr>
          <a:xfrm>
            <a:off x="684213" y="3724275"/>
            <a:ext cx="7704137"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Carlos III es el gran impulsor de las ciencias durante su reinado y a quien se debe la construcción de este jardín.</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4000" fill="hold"/>
                                        <p:tgtEl>
                                          <p:spTgt spid="3074"/>
                                        </p:tgtEl>
                                        <p:attrNameLst>
                                          <p:attrName>ppt_x</p:attrName>
                                        </p:attrNameLst>
                                      </p:cBhvr>
                                      <p:tavLst>
                                        <p:tav tm="0">
                                          <p:val>
                                            <p:strVal val="#ppt_x+#ppt_w/2"/>
                                          </p:val>
                                        </p:tav>
                                        <p:tav tm="100000">
                                          <p:val>
                                            <p:strVal val="#ppt_x"/>
                                          </p:val>
                                        </p:tav>
                                      </p:tavLst>
                                    </p:anim>
                                    <p:anim calcmode="lin" valueType="num">
                                      <p:cBhvr>
                                        <p:cTn id="8" dur="4000" fill="hold"/>
                                        <p:tgtEl>
                                          <p:spTgt spid="3074"/>
                                        </p:tgtEl>
                                        <p:attrNameLst>
                                          <p:attrName>ppt_y</p:attrName>
                                        </p:attrNameLst>
                                      </p:cBhvr>
                                      <p:tavLst>
                                        <p:tav tm="0">
                                          <p:val>
                                            <p:strVal val="#ppt_y"/>
                                          </p:val>
                                        </p:tav>
                                        <p:tav tm="100000">
                                          <p:val>
                                            <p:strVal val="#ppt_y"/>
                                          </p:val>
                                        </p:tav>
                                      </p:tavLst>
                                    </p:anim>
                                    <p:anim calcmode="lin" valueType="num">
                                      <p:cBhvr>
                                        <p:cTn id="9" dur="4000" fill="hold"/>
                                        <p:tgtEl>
                                          <p:spTgt spid="3074"/>
                                        </p:tgtEl>
                                        <p:attrNameLst>
                                          <p:attrName>ppt_w</p:attrName>
                                        </p:attrNameLst>
                                      </p:cBhvr>
                                      <p:tavLst>
                                        <p:tav tm="0">
                                          <p:val>
                                            <p:fltVal val="0"/>
                                          </p:val>
                                        </p:tav>
                                        <p:tav tm="100000">
                                          <p:val>
                                            <p:strVal val="#ppt_w"/>
                                          </p:val>
                                        </p:tav>
                                      </p:tavLst>
                                    </p:anim>
                                    <p:anim calcmode="lin" valueType="num">
                                      <p:cBhvr>
                                        <p:cTn id="10" dur="4000" fill="hold"/>
                                        <p:tgtEl>
                                          <p:spTgt spid="307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blinds(horizontal)">
                                      <p:cBhvr>
                                        <p:cTn id="13" dur="4000"/>
                                        <p:tgtEl>
                                          <p:spTgt spid="3074"/>
                                        </p:tgtEl>
                                      </p:cBhvr>
                                    </p:animEffect>
                                  </p:childTnLst>
                                </p:cTn>
                              </p:par>
                              <p:par>
                                <p:cTn id="14" presetID="8" presetClass="emph" presetSubtype="0" fill="hold" nodeType="withEffect">
                                  <p:stCondLst>
                                    <p:cond delay="0"/>
                                  </p:stCondLst>
                                  <p:childTnLst>
                                    <p:animRot by="21600000">
                                      <p:cBhvr>
                                        <p:cTn id="15" dur="3000" fill="hold"/>
                                        <p:tgtEl>
                                          <p:spTgt spid="3074"/>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ppt_x</p:attrName>
                                        </p:attrNameLst>
                                      </p:cBhvr>
                                      <p:tavLst>
                                        <p:tav tm="0">
                                          <p:val>
                                            <p:strVal val="#ppt_x-#ppt_w/2"/>
                                          </p:val>
                                        </p:tav>
                                        <p:tav tm="100000">
                                          <p:val>
                                            <p:strVal val="#ppt_x"/>
                                          </p:val>
                                        </p:tav>
                                      </p:tavLst>
                                    </p:anim>
                                    <p:anim calcmode="lin" valueType="num">
                                      <p:cBhvr>
                                        <p:cTn id="19" dur="4000" fill="hold"/>
                                        <p:tgtEl>
                                          <p:spTgt spid="7"/>
                                        </p:tgtEl>
                                        <p:attrNameLst>
                                          <p:attrName>ppt_y</p:attrName>
                                        </p:attrNameLst>
                                      </p:cBhvr>
                                      <p:tavLst>
                                        <p:tav tm="0">
                                          <p:val>
                                            <p:strVal val="#ppt_y"/>
                                          </p:val>
                                        </p:tav>
                                        <p:tav tm="100000">
                                          <p:val>
                                            <p:strVal val="#ppt_y"/>
                                          </p:val>
                                        </p:tav>
                                      </p:tavLst>
                                    </p:anim>
                                    <p:anim calcmode="lin" valueType="num">
                                      <p:cBhvr>
                                        <p:cTn id="20" dur="4000" fill="hold"/>
                                        <p:tgtEl>
                                          <p:spTgt spid="7"/>
                                        </p:tgtEl>
                                        <p:attrNameLst>
                                          <p:attrName>ppt_w</p:attrName>
                                        </p:attrNameLst>
                                      </p:cBhvr>
                                      <p:tavLst>
                                        <p:tav tm="0">
                                          <p:val>
                                            <p:fltVal val="0"/>
                                          </p:val>
                                        </p:tav>
                                        <p:tav tm="100000">
                                          <p:val>
                                            <p:strVal val="#ppt_w"/>
                                          </p:val>
                                        </p:tav>
                                      </p:tavLst>
                                    </p:anim>
                                    <p:anim calcmode="lin" valueType="num">
                                      <p:cBhvr>
                                        <p:cTn id="21" dur="4000" fill="hold"/>
                                        <p:tgtEl>
                                          <p:spTgt spid="7"/>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4000"/>
                                        <p:tgtEl>
                                          <p:spTgt spid="7"/>
                                        </p:tgtEl>
                                      </p:cBhvr>
                                    </p:animEffec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t="50000" r="50000"/>
          <a:stretch>
            <a:fillRect/>
          </a:stretch>
        </p:blipFill>
        <p:spPr bwMode="auto">
          <a:xfrm>
            <a:off x="0" y="2571750"/>
            <a:ext cx="4572000" cy="2879725"/>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l="50000" t="50000"/>
          <a:stretch>
            <a:fillRect/>
          </a:stretch>
        </p:blipFill>
        <p:spPr bwMode="auto">
          <a:xfrm>
            <a:off x="4572000" y="2571750"/>
            <a:ext cx="4572000" cy="2879725"/>
          </a:xfrm>
          <a:prstGeom prst="rect">
            <a:avLst/>
          </a:prstGeom>
          <a:noFill/>
          <a:ln w="9525">
            <a:noFill/>
            <a:miter lim="800000"/>
            <a:headEnd/>
            <a:tailEnd/>
          </a:ln>
        </p:spPr>
      </p:pic>
      <p:sp>
        <p:nvSpPr>
          <p:cNvPr id="6" name="5 CuadroTexto"/>
          <p:cNvSpPr txBox="1"/>
          <p:nvPr/>
        </p:nvSpPr>
        <p:spPr>
          <a:xfrm>
            <a:off x="827088" y="4084638"/>
            <a:ext cx="76327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lo largo del paseo de Gómez Ortega, se </a:t>
            </a:r>
            <a:r>
              <a:rPr lang="es-ES" i="1" dirty="0" smtClean="0">
                <a:effectLst>
                  <a:glow rad="101600">
                    <a:schemeClr val="accent2">
                      <a:satMod val="175000"/>
                      <a:alpha val="40000"/>
                    </a:schemeClr>
                  </a:glow>
                  <a:outerShdw blurRad="38100" dist="38100" dir="2700000" algn="tl">
                    <a:srgbClr val="000000">
                      <a:alpha val="43137"/>
                    </a:srgbClr>
                  </a:outerShdw>
                </a:effectLst>
              </a:rPr>
              <a:t>sitúan </a:t>
            </a:r>
            <a:r>
              <a:rPr lang="es-ES" i="1" dirty="0">
                <a:effectLst>
                  <a:glow rad="101600">
                    <a:schemeClr val="accent2">
                      <a:satMod val="175000"/>
                      <a:alpha val="40000"/>
                    </a:schemeClr>
                  </a:glow>
                  <a:outerShdw blurRad="38100" dist="38100" dir="2700000" algn="tl">
                    <a:srgbClr val="000000">
                      <a:alpha val="43137"/>
                    </a:srgbClr>
                  </a:outerShdw>
                </a:effectLst>
              </a:rPr>
              <a:t>cuatro estatuas de ilustres botánicos españoles: Joseph </a:t>
            </a:r>
            <a:r>
              <a:rPr lang="es-ES" i="1" dirty="0" err="1">
                <a:effectLst>
                  <a:glow rad="101600">
                    <a:schemeClr val="accent2">
                      <a:satMod val="175000"/>
                      <a:alpha val="40000"/>
                    </a:schemeClr>
                  </a:glow>
                  <a:outerShdw blurRad="38100" dist="38100" dir="2700000" algn="tl">
                    <a:srgbClr val="000000">
                      <a:alpha val="43137"/>
                    </a:srgbClr>
                  </a:outerShdw>
                </a:effectLst>
              </a:rPr>
              <a:t>Quer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chemeClr val="accent2">
                      <a:satMod val="175000"/>
                      <a:alpha val="40000"/>
                    </a:schemeClr>
                  </a:glow>
                  <a:outerShdw blurRad="38100" dist="38100" dir="2700000" algn="tl">
                    <a:srgbClr val="000000">
                      <a:alpha val="43137"/>
                    </a:srgbClr>
                  </a:outerShdw>
                </a:effectLst>
              </a:rPr>
              <a:t>Martínez</a:t>
            </a:r>
            <a:r>
              <a:rPr lang="es-ES" i="1" dirty="0">
                <a:effectLst>
                  <a:glow rad="101600">
                    <a:schemeClr val="accent2">
                      <a:satMod val="175000"/>
                      <a:alpha val="40000"/>
                    </a:schemeClr>
                  </a:glow>
                  <a:outerShdw blurRad="38100" dist="38100" dir="2700000" algn="tl">
                    <a:srgbClr val="000000">
                      <a:alpha val="43137"/>
                    </a:srgbClr>
                  </a:outerShdw>
                </a:effectLst>
              </a:rPr>
              <a:t>, Antonio José </a:t>
            </a:r>
            <a:r>
              <a:rPr lang="es-ES" i="1" dirty="0" err="1" smtClean="0">
                <a:effectLst>
                  <a:glow rad="101600">
                    <a:schemeClr val="accent2">
                      <a:satMod val="175000"/>
                      <a:alpha val="40000"/>
                    </a:schemeClr>
                  </a:glow>
                  <a:outerShdw blurRad="38100" dist="38100" dir="2700000" algn="tl">
                    <a:srgbClr val="000000">
                      <a:alpha val="43137"/>
                    </a:srgbClr>
                  </a:outerShdw>
                </a:effectLst>
              </a:rPr>
              <a:t>Cavanílles</a:t>
            </a:r>
            <a:r>
              <a:rPr lang="es-ES" i="1" dirty="0">
                <a:effectLst>
                  <a:glow rad="101600">
                    <a:schemeClr val="accent2">
                      <a:satMod val="175000"/>
                      <a:alpha val="40000"/>
                    </a:schemeClr>
                  </a:glow>
                  <a:outerShdw blurRad="38100" dist="38100" dir="2700000" algn="tl">
                    <a:srgbClr val="000000">
                      <a:alpha val="43137"/>
                    </a:srgbClr>
                  </a:outerShdw>
                </a:effectLst>
              </a:rPr>
              <a:t>, Mariano </a:t>
            </a:r>
            <a:r>
              <a:rPr lang="es-ES" i="1" dirty="0" err="1">
                <a:effectLst>
                  <a:glow rad="101600">
                    <a:schemeClr val="accent2">
                      <a:satMod val="175000"/>
                      <a:alpha val="40000"/>
                    </a:schemeClr>
                  </a:glow>
                  <a:outerShdw blurRad="38100" dist="38100" dir="2700000" algn="tl">
                    <a:srgbClr val="000000">
                      <a:alpha val="43137"/>
                    </a:srgbClr>
                  </a:outerShdw>
                </a:effectLst>
              </a:rPr>
              <a:t>Lagasca</a:t>
            </a:r>
            <a:r>
              <a:rPr lang="es-ES" i="1" dirty="0">
                <a:effectLst>
                  <a:glow rad="101600">
                    <a:schemeClr val="accent2">
                      <a:satMod val="175000"/>
                      <a:alpha val="40000"/>
                    </a:schemeClr>
                  </a:glow>
                  <a:outerShdw blurRad="38100" dist="38100" dir="2700000" algn="tl">
                    <a:srgbClr val="000000">
                      <a:alpha val="43137"/>
                    </a:srgbClr>
                  </a:outerShdw>
                </a:effectLst>
              </a:rPr>
              <a:t> y Simón Rojas Clemente Rubio.</a:t>
            </a: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4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4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4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fltVal val="0"/>
                                          </p:val>
                                        </p:tav>
                                        <p:tav tm="100000">
                                          <p:val>
                                            <p:strVal val="#ppt_w"/>
                                          </p:val>
                                        </p:tav>
                                      </p:tavLst>
                                    </p:anim>
                                    <p:anim calcmode="lin" valueType="num">
                                      <p:cBhvr>
                                        <p:cTn id="29" dur="4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4000"/>
                                        <p:tgtEl>
                                          <p:spTgt spid="5"/>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307975"/>
            <a:ext cx="3132138" cy="575945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2138" y="-307975"/>
            <a:ext cx="3095625" cy="575945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4"/>
          <a:stretch>
            <a:fillRect/>
          </a:stretch>
        </p:blipFill>
        <p:spPr bwMode="auto">
          <a:xfrm>
            <a:off x="6227763" y="-307975"/>
            <a:ext cx="2916237" cy="5759450"/>
          </a:xfrm>
          <a:prstGeom prst="rect">
            <a:avLst/>
          </a:prstGeom>
          <a:noFill/>
          <a:ln w="9525">
            <a:noFill/>
            <a:miter lim="800000"/>
            <a:headEnd/>
            <a:tailEnd/>
          </a:ln>
        </p:spPr>
      </p:pic>
      <p:sp>
        <p:nvSpPr>
          <p:cNvPr id="7" name="6 Rectángulo"/>
          <p:cNvSpPr/>
          <p:nvPr/>
        </p:nvSpPr>
        <p:spPr>
          <a:xfrm>
            <a:off x="0" y="0"/>
            <a:ext cx="9144000" cy="5143500"/>
          </a:xfrm>
          <a:prstGeom prst="rect">
            <a:avLst/>
          </a:prstGeom>
          <a:solidFill>
            <a:schemeClr val="tx2">
              <a:lumMod val="75000"/>
              <a:alpha val="67000"/>
            </a:schemeClr>
          </a:solidFill>
          <a:ln>
            <a:noFill/>
          </a:ln>
          <a:scene3d>
            <a:camera prst="orthographicFront"/>
            <a:lightRig rig="threePt" dir="t"/>
          </a:scene3d>
          <a:sp3d>
            <a:bevelT w="254000" h="254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467544"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en el centro de Madrid, junto al Museo del Prado, apenas 20 metros separan el paseo de la Castellana de la valla que rodea este jardín, vinculado al Consejo Superior de Investigaciones Científicas (CSIC). Pero nada más cruzar sus puertas, entramos en otra dimensión.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4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3000" fill="hold"/>
                                        <p:tgtEl>
                                          <p:spTgt spid="7170"/>
                                        </p:tgtEl>
                                        <p:attrNameLst>
                                          <p:attrName>ppt_x</p:attrName>
                                        </p:attrNameLst>
                                      </p:cBhvr>
                                      <p:tavLst>
                                        <p:tav tm="0">
                                          <p:val>
                                            <p:strVal val="#ppt_x+#ppt_w/2"/>
                                          </p:val>
                                        </p:tav>
                                        <p:tav tm="100000">
                                          <p:val>
                                            <p:strVal val="#ppt_x"/>
                                          </p:val>
                                        </p:tav>
                                      </p:tavLst>
                                    </p:anim>
                                    <p:anim calcmode="lin" valueType="num">
                                      <p:cBhvr>
                                        <p:cTn id="14" dur="3000" fill="hold"/>
                                        <p:tgtEl>
                                          <p:spTgt spid="7170"/>
                                        </p:tgtEl>
                                        <p:attrNameLst>
                                          <p:attrName>ppt_y</p:attrName>
                                        </p:attrNameLst>
                                      </p:cBhvr>
                                      <p:tavLst>
                                        <p:tav tm="0">
                                          <p:val>
                                            <p:strVal val="#ppt_y"/>
                                          </p:val>
                                        </p:tav>
                                        <p:tav tm="100000">
                                          <p:val>
                                            <p:strVal val="#ppt_y"/>
                                          </p:val>
                                        </p:tav>
                                      </p:tavLst>
                                    </p:anim>
                                    <p:anim calcmode="lin" valueType="num">
                                      <p:cBhvr>
                                        <p:cTn id="15" dur="3000" fill="hold"/>
                                        <p:tgtEl>
                                          <p:spTgt spid="7170"/>
                                        </p:tgtEl>
                                        <p:attrNameLst>
                                          <p:attrName>ppt_w</p:attrName>
                                        </p:attrNameLst>
                                      </p:cBhvr>
                                      <p:tavLst>
                                        <p:tav tm="0">
                                          <p:val>
                                            <p:fltVal val="0"/>
                                          </p:val>
                                        </p:tav>
                                        <p:tav tm="100000">
                                          <p:val>
                                            <p:strVal val="#ppt_w"/>
                                          </p:val>
                                        </p:tav>
                                      </p:tavLst>
                                    </p:anim>
                                    <p:anim calcmode="lin" valueType="num">
                                      <p:cBhvr>
                                        <p:cTn id="16" dur="3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rcRec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084638"/>
            <a:ext cx="7532831"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su fundación en el siglo XVIII, el jardín tiene entre sus funciones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conservación del mas amplio repertorio de plantas y especies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botánicas para su estudio.</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3).jpg"/>
          <p:cNvPicPr>
            <a:picLocks noGrp="1" noChangeAspect="1"/>
          </p:cNvPicPr>
          <p:nvPr isPhoto="1"/>
        </p:nvPicPr>
        <p:blipFill>
          <a:blip r:embed="rId2" cstate="prin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223072"/>
            <a:ext cx="8640960"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Algunos de sus ejemplares podrían proceder del primitivo Jardín de Migas Calientes, fundado en 1755</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ruido del tráfico rodado cede protagonismo al canto de los pájaros y a las más de 5.600 especies que viven en su interior.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4).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mes de junio de 2024, el Real Jardín Botánico y la Fundación de Cultura Islámica han puesto en marcha el ‘</a:t>
            </a:r>
            <a:r>
              <a:rPr lang="es-ES" b="1" i="1" dirty="0" smtClean="0">
                <a:effectLst>
                  <a:glow rad="101600">
                    <a:srgbClr val="C00000">
                      <a:alpha val="60000"/>
                    </a:srgbClr>
                  </a:glow>
                  <a:outerShdw blurRad="38100" dist="38100" dir="2700000" algn="tl">
                    <a:srgbClr val="000000">
                      <a:alpha val="43137"/>
                    </a:srgbClr>
                  </a:outerShdw>
                </a:effectLst>
              </a:rPr>
              <a:t>Itinerario Andalusí’</a:t>
            </a:r>
            <a:r>
              <a:rPr lang="es-ES" i="1" dirty="0" smtClean="0">
                <a:effectLst>
                  <a:glow rad="101600">
                    <a:srgbClr val="C00000">
                      <a:alpha val="60000"/>
                    </a:srgbClr>
                  </a:glow>
                  <a:outerShdw blurRad="38100" dist="38100" dir="2700000" algn="tl">
                    <a:srgbClr val="000000">
                      <a:alpha val="43137"/>
                    </a:srgbClr>
                  </a:outerShdw>
                </a:effectLst>
              </a:rPr>
              <a:t>, un recorrido auto-guiado para enseñar y divulgar el patrimonio natural de al-Ándalus. Una invitación a explorar y viajar a la España islámica de los siglos VIII al XV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dir="ld"/>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PS\AZUL.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solidFill>
            <a:schemeClr val="accent3">
              <a:lumMod val="50000"/>
              <a:alpha val="80000"/>
            </a:schemeClr>
          </a:solidFill>
          <a:ln w="9525">
            <a:noFill/>
            <a:miter lim="800000"/>
            <a:headEnd/>
            <a:tailEnd/>
          </a:ln>
        </p:spPr>
      </p:pic>
      <p:pic>
        <p:nvPicPr>
          <p:cNvPr id="3" name="Picture 2" descr="C:\Users\Ana María\Desktop\PPS\AZUL.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solidFill>
            <a:schemeClr val="accent3">
              <a:lumMod val="50000"/>
              <a:alpha val="80000"/>
            </a:schemeClr>
          </a:solidFill>
          <a:ln w="9525">
            <a:noFill/>
            <a:miter lim="800000"/>
            <a:headEnd/>
            <a:tailEnd/>
          </a:ln>
        </p:spPr>
      </p:pic>
      <p:pic>
        <p:nvPicPr>
          <p:cNvPr id="4" name="Picture 2" descr="C:\Users\Ana María\Desktop\PPS\AZUL.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solidFill>
            <a:schemeClr val="accent3">
              <a:lumMod val="50000"/>
              <a:alpha val="80000"/>
            </a:schemeClr>
          </a:solidFill>
          <a:ln w="9525">
            <a:noFill/>
            <a:miter lim="800000"/>
            <a:headEnd/>
            <a:tailEnd/>
          </a:ln>
        </p:spPr>
      </p:pic>
      <p:pic>
        <p:nvPicPr>
          <p:cNvPr id="5" name="Picture 2" descr="C:\Users\Ana María\Desktop\PPS\AZUL.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solidFill>
            <a:schemeClr val="accent3">
              <a:lumMod val="50000"/>
              <a:alpha val="80000"/>
            </a:schemeClr>
          </a:solidFill>
          <a:ln w="9525">
            <a:noFill/>
            <a:miter lim="800000"/>
            <a:headEnd/>
            <a:tailEnd/>
          </a:ln>
        </p:spPr>
      </p:pic>
      <p:sp>
        <p:nvSpPr>
          <p:cNvPr id="7" name="6 CuadroTexto"/>
          <p:cNvSpPr txBox="1"/>
          <p:nvPr/>
        </p:nvSpPr>
        <p:spPr>
          <a:xfrm>
            <a:off x="395536"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través de los colores y aromas de una selección de 15 plantas que crecen en el Real Jardín Botánico, muchas de ellas ligadas a la alimentación, a la medicina o la farmacopea o, incluso, a la ornamentación. Un recorrido por 15 ejemplares que se distinguen del resto por su longevidad.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dir="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ox(out)">
                                      <p:cBhvr>
                                        <p:cTn id="14" dur="3000"/>
                                        <p:tgtEl>
                                          <p:spTgt spid="205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3000" fill="hold"/>
                                        <p:tgtEl>
                                          <p:spTgt spid="2050"/>
                                        </p:tgtEl>
                                        <p:attrNameLst>
                                          <p:attrName>ppt_w</p:attrName>
                                        </p:attrNameLst>
                                      </p:cBhvr>
                                      <p:tavLst>
                                        <p:tav tm="0">
                                          <p:val>
                                            <p:strVal val="4/3*#ppt_w"/>
                                          </p:val>
                                        </p:tav>
                                        <p:tav tm="100000">
                                          <p:val>
                                            <p:strVal val="#ppt_w"/>
                                          </p:val>
                                        </p:tav>
                                      </p:tavLst>
                                    </p:anim>
                                    <p:anim calcmode="lin" valueType="num">
                                      <p:cBhvr>
                                        <p:cTn id="18" dur="3000" fill="hold"/>
                                        <p:tgtEl>
                                          <p:spTgt spid="2050"/>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out)">
                                      <p:cBhvr>
                                        <p:cTn id="28" dur="3000"/>
                                        <p:tgtEl>
                                          <p:spTgt spid="5"/>
                                        </p:tgtEl>
                                      </p:cBhvr>
                                    </p:animEffec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par>
                                <p:cTn id="33" presetID="26" presetClass="emph" presetSubtype="0" fill="hold" nodeType="withEffect">
                                  <p:stCondLst>
                                    <p:cond delay="0"/>
                                  </p:stCondLst>
                                  <p:childTnLst>
                                    <p:animEffect transition="out" filter="fade">
                                      <p:cBhvr>
                                        <p:cTn id="34" dur="3000" tmFilter="0, 0; .2, .5; .8, .5; 1, 0"/>
                                        <p:tgtEl>
                                          <p:spTgt spid="3"/>
                                        </p:tgtEl>
                                      </p:cBhvr>
                                    </p:animEffect>
                                    <p:animScale>
                                      <p:cBhvr>
                                        <p:cTn id="35" dur="1500" autoRev="1" fill="hold"/>
                                        <p:tgtEl>
                                          <p:spTgt spid="3"/>
                                        </p:tgtEl>
                                      </p:cBhvr>
                                      <p:by x="105000" y="105000"/>
                                    </p:animScale>
                                  </p:childTnLst>
                                </p:cTn>
                              </p:par>
                              <p:par>
                                <p:cTn id="36" presetID="26" presetClass="emph" presetSubtype="0" fill="hold" nodeType="withEffect">
                                  <p:stCondLst>
                                    <p:cond delay="0"/>
                                  </p:stCondLst>
                                  <p:childTnLst>
                                    <p:animEffect transition="out" filter="fade">
                                      <p:cBhvr>
                                        <p:cTn id="37" dur="3000" tmFilter="0, 0; .2, .5; .8, .5; 1, 0"/>
                                        <p:tgtEl>
                                          <p:spTgt spid="2050"/>
                                        </p:tgtEl>
                                      </p:cBhvr>
                                    </p:animEffect>
                                    <p:animScale>
                                      <p:cBhvr>
                                        <p:cTn id="38" dur="1500" autoRev="1" fill="hold"/>
                                        <p:tgtEl>
                                          <p:spTgt spid="2050"/>
                                        </p:tgtEl>
                                      </p:cBhvr>
                                      <p:by x="105000" y="105000"/>
                                    </p:animScale>
                                  </p:childTnLst>
                                </p:cTn>
                              </p:par>
                              <p:par>
                                <p:cTn id="39" presetID="26" presetClass="emph" presetSubtype="0" fill="hold" nodeType="withEffect">
                                  <p:stCondLst>
                                    <p:cond delay="0"/>
                                  </p:stCondLst>
                                  <p:childTnLst>
                                    <p:animEffect transition="out" filter="fade">
                                      <p:cBhvr>
                                        <p:cTn id="40" dur="3000" tmFilter="0, 0; .2, .5; .8, .5; 1, 0"/>
                                        <p:tgtEl>
                                          <p:spTgt spid="4"/>
                                        </p:tgtEl>
                                      </p:cBhvr>
                                    </p:animEffect>
                                    <p:animScale>
                                      <p:cBhvr>
                                        <p:cTn id="41" dur="1500" autoRev="1" fill="hold"/>
                                        <p:tgtEl>
                                          <p:spTgt spid="4"/>
                                        </p:tgtEl>
                                      </p:cBhvr>
                                      <p:by x="105000" y="105000"/>
                                    </p:animScale>
                                  </p:childTnLst>
                                </p:cTn>
                              </p:par>
                              <p:par>
                                <p:cTn id="42" presetID="26" presetClass="emph" presetSubtype="0" fill="hold" nodeType="withEffect">
                                  <p:stCondLst>
                                    <p:cond delay="0"/>
                                  </p:stCondLst>
                                  <p:childTnLst>
                                    <p:animEffect transition="out" filter="fade">
                                      <p:cBhvr>
                                        <p:cTn id="43" dur="3000" tmFilter="0, 0; .2, .5; .8, .5; 1, 0"/>
                                        <p:tgtEl>
                                          <p:spTgt spid="5"/>
                                        </p:tgtEl>
                                      </p:cBhvr>
                                    </p:animEffect>
                                    <p:animScale>
                                      <p:cBhvr>
                                        <p:cTn id="44" dur="1500" autoRev="1" fill="hold"/>
                                        <p:tgtEl>
                                          <p:spTgt spid="5"/>
                                        </p:tgtEl>
                                      </p:cBhvr>
                                      <p:by x="105000" y="105000"/>
                                    </p:animScale>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Poder pasear y descubrir la cantidad de </a:t>
            </a:r>
            <a:r>
              <a:rPr lang="es-ES" b="1" i="1" dirty="0" smtClean="0">
                <a:effectLst>
                  <a:glow rad="101600">
                    <a:srgbClr val="C00000">
                      <a:alpha val="60000"/>
                    </a:srgbClr>
                  </a:glow>
                  <a:outerShdw blurRad="38100" dist="38100" dir="2700000" algn="tl">
                    <a:srgbClr val="000000">
                      <a:alpha val="43137"/>
                    </a:srgbClr>
                  </a:outerShdw>
                </a:effectLst>
              </a:rPr>
              <a:t>plantas, flores y tipos de árboles</a:t>
            </a:r>
            <a:r>
              <a:rPr lang="es-ES" i="1" dirty="0" smtClean="0">
                <a:effectLst>
                  <a:glow rad="101600">
                    <a:srgbClr val="C00000">
                      <a:alpha val="60000"/>
                    </a:srgbClr>
                  </a:glow>
                  <a:outerShdw blurRad="38100" dist="38100" dir="2700000" algn="tl">
                    <a:srgbClr val="000000">
                      <a:alpha val="43137"/>
                    </a:srgbClr>
                  </a:outerShdw>
                </a:effectLst>
              </a:rPr>
              <a:t> que alberga es un regalo para cualquiera. Pero si hay una cosa que realmente llama la atención es el olor que desprenden sus flores.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Documents and Settings\Ana María\Escritorio\derosa.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3" descr="C:\Documents and Settings\Ana María\Escritorio\derosa.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ocho hectáreas alberga una colección de más de </a:t>
            </a:r>
            <a:r>
              <a:rPr lang="es-ES" b="1" i="1" dirty="0" smtClean="0">
                <a:effectLst>
                  <a:glow rad="101600">
                    <a:srgbClr val="C00000">
                      <a:alpha val="60000"/>
                    </a:srgbClr>
                  </a:glow>
                  <a:outerShdw blurRad="38100" dist="38100" dir="2700000" algn="tl">
                    <a:srgbClr val="000000">
                      <a:alpha val="43137"/>
                    </a:srgbClr>
                  </a:outerShdw>
                </a:effectLst>
              </a:rPr>
              <a:t>5.000 especies de plantas</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de los diferentes continentes</a:t>
            </a:r>
            <a:r>
              <a:rPr lang="es-ES" i="1" dirty="0" smtClean="0">
                <a:effectLst>
                  <a:glow rad="101600">
                    <a:srgbClr val="C00000">
                      <a:alpha val="60000"/>
                    </a:srgbClr>
                  </a:glow>
                  <a:outerShdw blurRad="38100" dist="38100" dir="2700000" algn="tl">
                    <a:srgbClr val="000000">
                      <a:alpha val="43137"/>
                    </a:srgbClr>
                  </a:outerShdw>
                </a:effectLst>
              </a:rPr>
              <a:t> que se exhiben según criterios científicos y estéticos. Desde su origen se ha implicado en el estudio, la enseñanza y la difusión de la botánica.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1000">
        <p15:prstTrans prst="curtains"/>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circle(out)">
                                      <p:cBhvr>
                                        <p:cTn id="7" dur="3000"/>
                                        <p:tgtEl>
                                          <p:spTgt spid="16387"/>
                                        </p:tgtEl>
                                      </p:cBhvr>
                                    </p:animEffect>
                                  </p:childTnLst>
                                </p:cTn>
                              </p:par>
                              <p:par>
                                <p:cTn id="8" presetID="2" presetClass="entr" presetSubtype="8" fill="hold" nodeType="withEffect">
                                  <p:stCondLst>
                                    <p:cond delay="0"/>
                                  </p:stCondLst>
                                  <p:childTnLst>
                                    <p:set>
                                      <p:cBhvr>
                                        <p:cTn id="9" dur="1" fill="hold">
                                          <p:stCondLst>
                                            <p:cond delay="0"/>
                                          </p:stCondLst>
                                        </p:cTn>
                                        <p:tgtEl>
                                          <p:spTgt spid="16387"/>
                                        </p:tgtEl>
                                        <p:attrNameLst>
                                          <p:attrName>style.visibility</p:attrName>
                                        </p:attrNameLst>
                                      </p:cBhvr>
                                      <p:to>
                                        <p:strVal val="visible"/>
                                      </p:to>
                                    </p:set>
                                    <p:anim calcmode="lin" valueType="num">
                                      <p:cBhvr additive="base">
                                        <p:cTn id="10" dur="500" fill="hold"/>
                                        <p:tgtEl>
                                          <p:spTgt spid="16387"/>
                                        </p:tgtEl>
                                        <p:attrNameLst>
                                          <p:attrName>ppt_x</p:attrName>
                                        </p:attrNameLst>
                                      </p:cBhvr>
                                      <p:tavLst>
                                        <p:tav tm="0">
                                          <p:val>
                                            <p:strVal val="0-#ppt_w/2"/>
                                          </p:val>
                                        </p:tav>
                                        <p:tav tm="100000">
                                          <p:val>
                                            <p:strVal val="#ppt_x"/>
                                          </p:val>
                                        </p:tav>
                                      </p:tavLst>
                                    </p:anim>
                                    <p:anim calcmode="lin" valueType="num">
                                      <p:cBhvr additive="base">
                                        <p:cTn id="11" dur="500" fill="hold"/>
                                        <p:tgtEl>
                                          <p:spTgt spid="16387"/>
                                        </p:tgtEl>
                                        <p:attrNameLst>
                                          <p:attrName>ppt_y</p:attrName>
                                        </p:attrNameLst>
                                      </p:cBhvr>
                                      <p:tavLst>
                                        <p:tav tm="0">
                                          <p:val>
                                            <p:strVal val="#ppt_y"/>
                                          </p:val>
                                        </p:tav>
                                        <p:tav tm="100000">
                                          <p:val>
                                            <p:strVal val="#ppt_y"/>
                                          </p:val>
                                        </p:tav>
                                      </p:tavLst>
                                    </p:anim>
                                  </p:childTnLst>
                                </p:cTn>
                              </p:par>
                              <p:par>
                                <p:cTn id="12" presetID="6" presetClass="entr" presetSubtype="32"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3000"/>
                                        <p:tgtEl>
                                          <p:spTgt spid="4"/>
                                        </p:tgtEl>
                                      </p:cBhvr>
                                    </p:animEffect>
                                  </p:childTnLst>
                                </p:cTn>
                              </p:par>
                              <p:par>
                                <p:cTn id="15" presetID="50" presetClass="entr" presetSubtype="0" decel="10000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ppt_w+.3"/>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animEffect transition="in" filter="fade">
                                      <p:cBhvr>
                                        <p:cTn id="19" dur="3000"/>
                                        <p:tgtEl>
                                          <p:spTgt spid="4"/>
                                        </p:tgtEl>
                                      </p:cBhvr>
                                    </p:animEffect>
                                  </p:childTnLst>
                                </p:cTn>
                              </p:par>
                              <p:par>
                                <p:cTn id="20" presetID="2" presetClass="entr" presetSubtype="3"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1+#ppt_w/2"/>
                                          </p:val>
                                        </p:tav>
                                        <p:tav tm="100000">
                                          <p:val>
                                            <p:strVal val="#ppt_x"/>
                                          </p:val>
                                        </p:tav>
                                      </p:tavLst>
                                    </p:anim>
                                    <p:anim calcmode="lin" valueType="num">
                                      <p:cBhvr additive="base">
                                        <p:cTn id="23" dur="500" fill="hold"/>
                                        <p:tgtEl>
                                          <p:spTgt spid="4"/>
                                        </p:tgtEl>
                                        <p:attrNameLst>
                                          <p:attrName>ppt_y</p:attrName>
                                        </p:attrNameLst>
                                      </p:cBhvr>
                                      <p:tavLst>
                                        <p:tav tm="0">
                                          <p:val>
                                            <p:strVal val="0-#ppt_h/2"/>
                                          </p:val>
                                        </p:tav>
                                        <p:tav tm="100000">
                                          <p:val>
                                            <p:strVal val="#ppt_y"/>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cstate="print"/>
          <a:stretch>
            <a:fillRect/>
          </a:stretch>
        </p:blipFill>
        <p:spPr bwMode="auto">
          <a:xfrm>
            <a:off x="0" y="0"/>
            <a:ext cx="9144000" cy="51435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entreramas.jpg"/>
          <p:cNvPicPr>
            <a:picLocks noChangeAspect="1" noChangeArrowheads="1"/>
          </p:cNvPicPr>
          <p:nvPr/>
        </p:nvPicPr>
        <p:blipFill>
          <a:blip r:embed="rId2" cstate="print"/>
          <a:stretch>
            <a:fillRect/>
          </a:stretch>
        </p:blipFill>
        <p:spPr bwMode="auto">
          <a:xfrm>
            <a:off x="0" y="0"/>
            <a:ext cx="9143999" cy="5143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entreramas.jpg"/>
          <p:cNvPicPr>
            <a:picLocks noChangeAspect="1" noChangeArrowheads="1"/>
          </p:cNvPicPr>
          <p:nvPr/>
        </p:nvPicPr>
        <p:blipFill>
          <a:blip r:embed="rId2" cstate="print"/>
          <a:stretch>
            <a:fillRect/>
          </a:stretch>
        </p:blipFill>
        <p:spPr bwMode="auto">
          <a:xfrm>
            <a:off x="0" y="-1"/>
            <a:ext cx="9144000" cy="51435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71950"/>
            <a:ext cx="8352928" cy="646331"/>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plantas del jardín no solo tienen una función estética, sino que </a:t>
            </a:r>
            <a:r>
              <a:rPr lang="es-ES" i="1" dirty="0" smtClean="0">
                <a:effectLst>
                  <a:glow rad="101600">
                    <a:schemeClr val="accent2">
                      <a:satMod val="175000"/>
                      <a:alpha val="40000"/>
                    </a:schemeClr>
                  </a:glow>
                  <a:outerShdw blurRad="38100" dist="38100" dir="2700000" algn="tl">
                    <a:srgbClr val="000000">
                      <a:alpha val="43137"/>
                    </a:srgbClr>
                  </a:outerShdw>
                </a:effectLst>
              </a:rPr>
              <a:t>responde a un </a:t>
            </a:r>
            <a:r>
              <a:rPr lang="es-ES" i="1" dirty="0">
                <a:effectLst>
                  <a:glow rad="101600">
                    <a:schemeClr val="accent2">
                      <a:satMod val="175000"/>
                      <a:alpha val="40000"/>
                    </a:schemeClr>
                  </a:glow>
                  <a:outerShdw blurRad="38100" dist="38100" dir="2700000" algn="tl">
                    <a:srgbClr val="000000">
                      <a:alpha val="43137"/>
                    </a:srgbClr>
                  </a:outerShdw>
                </a:effectLst>
              </a:rPr>
              <a:t>propósito científico: el estudio, conservación </a:t>
            </a:r>
            <a:r>
              <a:rPr lang="es-ES" i="1" dirty="0" smtClean="0">
                <a:effectLst>
                  <a:glow rad="101600">
                    <a:schemeClr val="accent2">
                      <a:satMod val="175000"/>
                      <a:alpha val="40000"/>
                    </a:schemeClr>
                  </a:glow>
                  <a:outerShdw blurRad="38100" dist="38100" dir="2700000" algn="tl">
                    <a:srgbClr val="000000">
                      <a:alpha val="43137"/>
                    </a:srgbClr>
                  </a:outerShdw>
                </a:effectLst>
              </a:rPr>
              <a:t>y </a:t>
            </a:r>
            <a:r>
              <a:rPr lang="es-ES" i="1" dirty="0">
                <a:effectLst>
                  <a:glow rad="101600">
                    <a:schemeClr val="accent2">
                      <a:satMod val="175000"/>
                      <a:alpha val="40000"/>
                    </a:schemeClr>
                  </a:glow>
                  <a:outerShdw blurRad="38100" dist="38100" dir="2700000" algn="tl">
                    <a:srgbClr val="000000">
                      <a:alpha val="43137"/>
                    </a:srgbClr>
                  </a:outerShdw>
                </a:effectLst>
              </a:rPr>
              <a:t>divulgación de la botánica.</a:t>
            </a:r>
          </a:p>
        </p:txBody>
      </p:sp>
    </p:spTree>
  </p:cSld>
  <p:clrMapOvr>
    <a:masterClrMapping/>
  </p:clrMapOvr>
  <mc:AlternateContent xmlns:mc="http://schemas.openxmlformats.org/markup-compatibility/2006" xmlns:p14="http://schemas.microsoft.com/office/powerpoint/2010/main">
    <mc:Choice Requires="p14">
      <p:transition spd="slow" p14:dur="225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4000" fill="hold"/>
                                        <p:tgtEl>
                                          <p:spTgt spid="20482"/>
                                        </p:tgtEl>
                                        <p:attrNameLst>
                                          <p:attrName>ppt_w</p:attrName>
                                        </p:attrNameLst>
                                      </p:cBhvr>
                                      <p:tavLst>
                                        <p:tav tm="0">
                                          <p:val>
                                            <p:strVal val="4*#ppt_w"/>
                                          </p:val>
                                        </p:tav>
                                        <p:tav tm="100000">
                                          <p:val>
                                            <p:strVal val="#ppt_w"/>
                                          </p:val>
                                        </p:tav>
                                      </p:tavLst>
                                    </p:anim>
                                    <p:anim calcmode="lin" valueType="num">
                                      <p:cBhvr>
                                        <p:cTn id="8" dur="4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fltVal val="0"/>
                                          </p:val>
                                        </p:tav>
                                      </p:tavLst>
                                    </p:anim>
                                    <p:anim calcmode="lin" valueType="num">
                                      <p:cBhvr>
                                        <p:cTn id="11" dur="4000"/>
                                        <p:tgtEl>
                                          <p:spTgt spid="3"/>
                                        </p:tgtEl>
                                        <p:attrNameLst>
                                          <p:attrName>ppt_h</p:attrName>
                                        </p:attrNameLst>
                                      </p:cBhvr>
                                      <p:tavLst>
                                        <p:tav tm="0">
                                          <p:val>
                                            <p:strVal val="ppt_h"/>
                                          </p:val>
                                        </p:tav>
                                        <p:tav tm="100000">
                                          <p:val>
                                            <p:strVal val="ppt_h"/>
                                          </p:val>
                                        </p:tav>
                                      </p:tavLst>
                                    </p:anim>
                                    <p:set>
                                      <p:cBhvr>
                                        <p:cTn id="12" dur="1" fill="hold">
                                          <p:stCondLst>
                                            <p:cond delay="3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4000"/>
                                        <p:tgtEl>
                                          <p:spTgt spid="4"/>
                                        </p:tgtEl>
                                      </p:cBhvr>
                                    </p:animEffect>
                                    <p:set>
                                      <p:cBhvr>
                                        <p:cTn id="15" dur="1" fill="hold">
                                          <p:stCondLst>
                                            <p:cond delay="3999"/>
                                          </p:stCondLst>
                                        </p:cTn>
                                        <p:tgtEl>
                                          <p:spTgt spid="4"/>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0.jpg"/>
          <p:cNvPicPr>
            <a:picLocks noChangeAspect="1"/>
          </p:cNvPicPr>
          <p:nvPr/>
        </p:nvPicPr>
        <p:blipFill>
          <a:blip r:embed="rId2" cstate="print"/>
          <a:srcRec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22017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presenta un patrimonio cultural, fruto de las expediciones científicas   desarrolladas durante los siglos XVIII y XIX, que se conserva en el Herbario, la Biblioteca y el Archivo.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4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ppt_x</p:attrName>
                                        </p:attrNameLst>
                                      </p:cBhvr>
                                      <p:tavLst>
                                        <p:tav tm="0">
                                          <p:val>
                                            <p:strVal val="#ppt_x+#ppt_w/2"/>
                                          </p:val>
                                        </p:tav>
                                        <p:tav tm="100000">
                                          <p:val>
                                            <p:strVal val="#ppt_x"/>
                                          </p:val>
                                        </p:tav>
                                      </p:tavLst>
                                    </p:anim>
                                    <p:anim calcmode="lin" valueType="num">
                                      <p:cBhvr>
                                        <p:cTn id="11" dur="4000" fill="hold"/>
                                        <p:tgtEl>
                                          <p:spTgt spid="3"/>
                                        </p:tgtEl>
                                        <p:attrNameLst>
                                          <p:attrName>ppt_y</p:attrName>
                                        </p:attrNameLst>
                                      </p:cBhvr>
                                      <p:tavLst>
                                        <p:tav tm="0">
                                          <p:val>
                                            <p:strVal val="#ppt_y"/>
                                          </p:val>
                                        </p:tav>
                                        <p:tav tm="100000">
                                          <p:val>
                                            <p:strVal val="#ppt_y"/>
                                          </p:val>
                                        </p:tav>
                                      </p:tavLst>
                                    </p:anim>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300" fill="hold"/>
                                        <p:tgtEl>
                                          <p:spTgt spid="3"/>
                                        </p:tgtEl>
                                        <p:attrNameLst>
                                          <p:attrName>r</p:attrName>
                                        </p:attrNameLst>
                                      </p:cBhvr>
                                    </p:animRo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299942"/>
            <a:ext cx="7704138"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centro del estanque de la Plaza de </a:t>
            </a:r>
            <a:r>
              <a:rPr lang="es-ES" i="1" dirty="0" err="1">
                <a:effectLst>
                  <a:glow rad="101600">
                    <a:schemeClr val="accent2">
                      <a:satMod val="175000"/>
                      <a:alpha val="40000"/>
                    </a:schemeClr>
                  </a:glow>
                  <a:outerShdw blurRad="38100" dist="38100" dir="2700000" algn="tl">
                    <a:srgbClr val="000000">
                      <a:alpha val="43137"/>
                    </a:srgbClr>
                  </a:outerShdw>
                </a:effectLst>
              </a:rPr>
              <a:t>Linneo</a:t>
            </a:r>
            <a:r>
              <a:rPr lang="es-ES" i="1" dirty="0">
                <a:effectLst>
                  <a:glow rad="101600">
                    <a:schemeClr val="accent2">
                      <a:satMod val="175000"/>
                      <a:alpha val="40000"/>
                    </a:schemeClr>
                  </a:glow>
                  <a:outerShdw blurRad="38100" dist="38100" dir="2700000" algn="tl">
                    <a:srgbClr val="000000">
                      <a:alpha val="43137"/>
                    </a:srgbClr>
                  </a:outerShdw>
                </a:effectLst>
              </a:rPr>
              <a:t> se alza una columna de granito de base cuadrangular con cuatro caños en la </a:t>
            </a:r>
            <a:r>
              <a:rPr lang="es-ES" i="1" dirty="0" smtClean="0">
                <a:effectLst>
                  <a:glow rad="101600">
                    <a:schemeClr val="accent2">
                      <a:satMod val="175000"/>
                      <a:alpha val="40000"/>
                    </a:schemeClr>
                  </a:glow>
                  <a:outerShdw blurRad="38100" dist="38100" dir="2700000" algn="tl">
                    <a:srgbClr val="000000">
                      <a:alpha val="43137"/>
                    </a:srgbClr>
                  </a:outerShdw>
                </a:effectLst>
              </a:rPr>
              <a:t>base.</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prism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8" presetClass="emph" presetSubtype="0" autoRev="1" fill="hold" nodeType="withEffect">
                                  <p:stCondLst>
                                    <p:cond delay="0"/>
                                  </p:stCondLst>
                                  <p:childTnLst>
                                    <p:animRot by="5400000">
                                      <p:cBhvr>
                                        <p:cTn id="20" dur="1200" fill="hold"/>
                                        <p:tgtEl>
                                          <p:spTgt spid="5"/>
                                        </p:tgtEl>
                                        <p:attrNameLst>
                                          <p:attrName>r</p:attrName>
                                        </p:attrNameLst>
                                      </p:cBhvr>
                                    </p:animRo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6).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66).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795886"/>
            <a:ext cx="8640960" cy="1200329"/>
          </a:xfrm>
          <a:prstGeom prst="rect">
            <a:avLst/>
          </a:prstGeom>
          <a:noFill/>
        </p:spPr>
        <p:txBody>
          <a:bodyPr wrap="squar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Adornada </a:t>
            </a:r>
            <a:r>
              <a:rPr lang="es-ES" i="1" dirty="0">
                <a:effectLst>
                  <a:glow rad="101600">
                    <a:schemeClr val="accent2">
                      <a:satMod val="175000"/>
                      <a:alpha val="40000"/>
                    </a:schemeClr>
                  </a:glow>
                  <a:outerShdw blurRad="38100" dist="38100" dir="2700000" algn="tl">
                    <a:srgbClr val="000000">
                      <a:alpha val="43137"/>
                    </a:srgbClr>
                  </a:outerShdw>
                </a:effectLst>
              </a:rPr>
              <a:t>en los laterales con nombres de botánicos. En la parte superior de dicha </a:t>
            </a:r>
            <a:r>
              <a:rPr lang="es-ES" i="1" dirty="0" smtClean="0">
                <a:effectLst>
                  <a:glow rad="101600">
                    <a:schemeClr val="accent2">
                      <a:satMod val="175000"/>
                      <a:alpha val="40000"/>
                    </a:schemeClr>
                  </a:glow>
                  <a:outerShdw blurRad="38100" dist="38100" dir="2700000" algn="tl">
                    <a:srgbClr val="000000">
                      <a:alpha val="43137"/>
                    </a:srgbClr>
                  </a:outerShdw>
                </a:effectLst>
              </a:rPr>
              <a:t>columna. </a:t>
            </a:r>
            <a:r>
              <a:rPr lang="es-ES" i="1" dirty="0" smtClean="0">
                <a:effectLst>
                  <a:glow rad="101600">
                    <a:srgbClr val="C00000">
                      <a:alpha val="60000"/>
                    </a:srgbClr>
                  </a:glow>
                  <a:outerShdw blurRad="38100" dist="38100" dir="2700000" algn="tl">
                    <a:srgbClr val="000000">
                      <a:alpha val="43137"/>
                    </a:srgbClr>
                  </a:outerShdw>
                </a:effectLst>
              </a:rPr>
              <a:t>El ruido del tráfico rodado cede protagonismo al canto de los pájaros y a las más de 5.600 especies que viven en su interior. Decimos adiós al estrés y recuperamos la calma.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31" presetClass="entr" presetSubtype="0" fill="hold" nodeType="withEffect">
                                  <p:stCondLst>
                                    <p:cond delay="0"/>
                                  </p:stCondLst>
                                  <p:iterate type="lt">
                                    <p:tmPct val="5000"/>
                                  </p:iterate>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fltVal val="0"/>
                                          </p:val>
                                        </p:tav>
                                        <p:tav tm="100000">
                                          <p:val>
                                            <p:strVal val="#ppt_w"/>
                                          </p:val>
                                        </p:tav>
                                      </p:tavLst>
                                    </p:anim>
                                    <p:anim calcmode="lin" valueType="num">
                                      <p:cBhvr>
                                        <p:cTn id="21" dur="4000" fill="hold"/>
                                        <p:tgtEl>
                                          <p:spTgt spid="2"/>
                                        </p:tgtEl>
                                        <p:attrNameLst>
                                          <p:attrName>ppt_h</p:attrName>
                                        </p:attrNameLst>
                                      </p:cBhvr>
                                      <p:tavLst>
                                        <p:tav tm="0">
                                          <p:val>
                                            <p:fltVal val="0"/>
                                          </p:val>
                                        </p:tav>
                                        <p:tav tm="100000">
                                          <p:val>
                                            <p:strVal val="#ppt_h"/>
                                          </p:val>
                                        </p:tav>
                                      </p:tavLst>
                                    </p:anim>
                                    <p:anim calcmode="lin" valueType="num">
                                      <p:cBhvr>
                                        <p:cTn id="22" dur="4000" fill="hold"/>
                                        <p:tgtEl>
                                          <p:spTgt spid="2"/>
                                        </p:tgtEl>
                                        <p:attrNameLst>
                                          <p:attrName>style.rotation</p:attrName>
                                        </p:attrNameLst>
                                      </p:cBhvr>
                                      <p:tavLst>
                                        <p:tav tm="0">
                                          <p:val>
                                            <p:fltVal val="90"/>
                                          </p:val>
                                        </p:tav>
                                        <p:tav tm="100000">
                                          <p:val>
                                            <p:fltVal val="0"/>
                                          </p:val>
                                        </p:tav>
                                      </p:tavLst>
                                    </p:anim>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9).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5" y="4083918"/>
            <a:ext cx="7992888" cy="923330"/>
          </a:xfrm>
          <a:prstGeom prst="rect">
            <a:avLst/>
          </a:prstGeom>
          <a:noFill/>
        </p:spPr>
        <p:txBody>
          <a:bodyPr wrap="squar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En el estanque que lleva su nombre se </a:t>
            </a:r>
            <a:r>
              <a:rPr lang="es-ES" i="1" dirty="0">
                <a:effectLst>
                  <a:glow rad="101600">
                    <a:schemeClr val="accent2">
                      <a:satMod val="175000"/>
                      <a:alpha val="40000"/>
                    </a:schemeClr>
                  </a:glow>
                  <a:outerShdw blurRad="38100" dist="38100" dir="2700000" algn="tl">
                    <a:srgbClr val="000000">
                      <a:alpha val="43137"/>
                    </a:srgbClr>
                  </a:outerShdw>
                </a:effectLst>
              </a:rPr>
              <a:t>sitúa un busto en bronce de Carlos </a:t>
            </a:r>
            <a:r>
              <a:rPr lang="es-ES" i="1" dirty="0" err="1">
                <a:effectLst>
                  <a:glow rad="101600">
                    <a:schemeClr val="accent2">
                      <a:satMod val="175000"/>
                      <a:alpha val="40000"/>
                    </a:schemeClr>
                  </a:glow>
                  <a:outerShdw blurRad="38100" dist="38100" dir="2700000" algn="tl">
                    <a:srgbClr val="000000">
                      <a:alpha val="43137"/>
                    </a:srgbClr>
                  </a:outerShdw>
                </a:effectLst>
              </a:rPr>
              <a:t>Linneo</a:t>
            </a:r>
            <a:r>
              <a:rPr lang="es-ES" i="1" dirty="0">
                <a:effectLst>
                  <a:glow rad="101600">
                    <a:schemeClr val="accent2">
                      <a:satMod val="175000"/>
                      <a:alpha val="40000"/>
                    </a:schemeClr>
                  </a:glow>
                  <a:outerShdw blurRad="38100" dist="38100" dir="2700000" algn="tl">
                    <a:srgbClr val="000000">
                      <a:alpha val="43137"/>
                    </a:srgbClr>
                  </a:outerShdw>
                </a:effectLst>
              </a:rPr>
              <a:t>, investigador sueco del siglo XVIII y que es considerado “padre de la taxonomía”.</a:t>
            </a:r>
          </a:p>
        </p:txBody>
      </p:sp>
    </p:spTree>
  </p:cSld>
  <p:clrMapOvr>
    <a:masterClrMapping/>
  </p:clrMapOvr>
  <mc:AlternateContent xmlns:mc="http://schemas.openxmlformats.org/markup-compatibility/2006" xmlns:p14="http://schemas.microsoft.com/office/powerpoint/2010/main">
    <mc:Choice Requires="p14">
      <p:transition spd="slow" p14:dur="2250" advTm="22000">
        <p14:prism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188" y="3795713"/>
            <a:ext cx="80645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cualquier época del año, el Jardín ofrece al visitante la oportunidad de conocer y disfrutar de una variada colección de plantas exóticas procedentes de zonas climáticas muy diversas. Todas estas plantas viven en los invernaderos del Real Jardín Botánico.</a:t>
            </a: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4000" fill="hold"/>
                                        <p:tgtEl>
                                          <p:spTgt spid="31746"/>
                                        </p:tgtEl>
                                        <p:attrNameLst>
                                          <p:attrName>ppt_w</p:attrName>
                                        </p:attrNameLst>
                                      </p:cBhvr>
                                      <p:tavLst>
                                        <p:tav tm="0">
                                          <p:val>
                                            <p:strVal val="#ppt_w+.3"/>
                                          </p:val>
                                        </p:tav>
                                        <p:tav tm="100000">
                                          <p:val>
                                            <p:strVal val="#ppt_w"/>
                                          </p:val>
                                        </p:tav>
                                      </p:tavLst>
                                    </p:anim>
                                    <p:anim calcmode="lin" valueType="num">
                                      <p:cBhvr>
                                        <p:cTn id="14" dur="4000" fill="hold"/>
                                        <p:tgtEl>
                                          <p:spTgt spid="31746"/>
                                        </p:tgtEl>
                                        <p:attrNameLst>
                                          <p:attrName>ppt_h</p:attrName>
                                        </p:attrNameLst>
                                      </p:cBhvr>
                                      <p:tavLst>
                                        <p:tav tm="0">
                                          <p:val>
                                            <p:strVal val="#ppt_h"/>
                                          </p:val>
                                        </p:tav>
                                        <p:tav tm="100000">
                                          <p:val>
                                            <p:strVal val="#ppt_h"/>
                                          </p:val>
                                        </p:tav>
                                      </p:tavLst>
                                    </p:anim>
                                    <p:animEffect transition="in" filter="fade">
                                      <p:cBhvr>
                                        <p:cTn id="15" dur="4000"/>
                                        <p:tgtEl>
                                          <p:spTgt spid="31746"/>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ORO_08 la ascension de cristo, preside el asiento episcopal.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MEZQUITA_CATEDRAL_CORO_08 la ascension de cristo, preside el asiento episcopal.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39552" y="3943171"/>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Independientemente del itinerario que elijamos, parada imprescindible son los dos invernaderos que se encuentran en la Terraza de la Flor. En ellos se puede disfrutar de una variada colección de plantas exóticas procedentes de zonas climáticas muy diversas.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4000"/>
                                        <p:tgtEl>
                                          <p:spTgt spid="8"/>
                                        </p:tgtEl>
                                      </p:cBhvr>
                                    </p:animEffect>
                                  </p:childTnLst>
                                </p:cTn>
                              </p:par>
                              <p:par>
                                <p:cTn id="15" presetID="23" presetClass="entr" presetSubtype="28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4000" fill="hold"/>
                                        <p:tgtEl>
                                          <p:spTgt spid="8"/>
                                        </p:tgtEl>
                                        <p:attrNameLst>
                                          <p:attrName>ppt_w</p:attrName>
                                        </p:attrNameLst>
                                      </p:cBhvr>
                                      <p:tavLst>
                                        <p:tav tm="0">
                                          <p:val>
                                            <p:strVal val="4/3*#ppt_w"/>
                                          </p:val>
                                        </p:tav>
                                        <p:tav tm="100000">
                                          <p:val>
                                            <p:strVal val="#ppt_w"/>
                                          </p:val>
                                        </p:tav>
                                      </p:tavLst>
                                    </p:anim>
                                    <p:anim calcmode="lin" valueType="num">
                                      <p:cBhvr>
                                        <p:cTn id="18" dur="4000" fill="hold"/>
                                        <p:tgtEl>
                                          <p:spTgt spid="8"/>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CIELO\amapolas.jpg"/>
          <p:cNvPicPr>
            <a:picLocks noChangeAspect="1" noChangeArrowheads="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CIELO\amapolas.jpg"/>
          <p:cNvPicPr>
            <a:picLocks noChangeAspect="1" noChangeArrowheads="1"/>
          </p:cNvPicPr>
          <p:nvPr/>
        </p:nvPicPr>
        <p:blipFill>
          <a:blip r:embed="rId2" cstate="print"/>
          <a:srcRect/>
          <a:stretch>
            <a:fillRect/>
          </a:stretch>
        </p:blipFill>
        <p:spPr bwMode="auto">
          <a:xfrm>
            <a:off x="0" y="0"/>
            <a:ext cx="9144000" cy="51339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CIELO\amapolas.jpg"/>
          <p:cNvPicPr>
            <a:picLocks noChangeAspect="1" noChangeArrowheads="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Este invernadero emplea energías totalmente limpias y está controlado mediante un sistema informático</a:t>
            </a:r>
            <a:r>
              <a:rPr lang="es-ES" i="1" dirty="0" smtClean="0">
                <a:effectLst>
                  <a:glow rad="101600">
                    <a:schemeClr val="accent2">
                      <a:satMod val="175000"/>
                      <a:alpha val="40000"/>
                    </a:schemeClr>
                  </a:glow>
                  <a:outerShdw blurRad="38100" dist="38100" dir="2700000" algn="tl">
                    <a:srgbClr val="000000">
                      <a:alpha val="43137"/>
                    </a:srgbClr>
                  </a:outerShdw>
                </a:effectLst>
              </a:rPr>
              <a:t>. El invernadero está distribuido en 3 secciones: desértica, subtropical y tropical, que reproducen las condiciones ideales de luz, humedad y temperatura para su desarrollo.</a:t>
            </a: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28674"/>
                                        </p:tgtEl>
                                      </p:cBhvr>
                                    </p:animEffect>
                                    <p:set>
                                      <p:cBhvr>
                                        <p:cTn id="7" dur="1" fill="hold">
                                          <p:stCondLst>
                                            <p:cond delay="3999"/>
                                          </p:stCondLst>
                                        </p:cTn>
                                        <p:tgtEl>
                                          <p:spTgt spid="28674"/>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28674"/>
                                        </p:tgtEl>
                                        <p:attrNameLst>
                                          <p:attrName>ppt_w</p:attrName>
                                        </p:attrNameLst>
                                      </p:cBhvr>
                                      <p:tavLst>
                                        <p:tav tm="0">
                                          <p:val>
                                            <p:strVal val="ppt_w"/>
                                          </p:val>
                                        </p:tav>
                                        <p:tav tm="100000">
                                          <p:val>
                                            <p:fltVal val="0"/>
                                          </p:val>
                                        </p:tav>
                                      </p:tavLst>
                                    </p:anim>
                                    <p:anim calcmode="lin" valueType="num">
                                      <p:cBhvr>
                                        <p:cTn id="10" dur="4000"/>
                                        <p:tgtEl>
                                          <p:spTgt spid="28674"/>
                                        </p:tgtEl>
                                        <p:attrNameLst>
                                          <p:attrName>ppt_h</p:attrName>
                                        </p:attrNameLst>
                                      </p:cBhvr>
                                      <p:tavLst>
                                        <p:tav tm="0">
                                          <p:val>
                                            <p:strVal val="ppt_h"/>
                                          </p:val>
                                        </p:tav>
                                        <p:tav tm="100000">
                                          <p:val>
                                            <p:fltVal val="0"/>
                                          </p:val>
                                        </p:tav>
                                      </p:tavLst>
                                    </p:anim>
                                    <p:set>
                                      <p:cBhvr>
                                        <p:cTn id="11" dur="1" fill="hold">
                                          <p:stCondLst>
                                            <p:cond delay="3999"/>
                                          </p:stCondLst>
                                        </p:cTn>
                                        <p:tgtEl>
                                          <p:spTgt spid="28674"/>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50"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3"/>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animEffect transition="in" filter="fade">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1"/>
          <a:stretch>
            <a:fillRect/>
          </a:stretch>
        </p:blipFill>
        <p:spPr bwMode="auto">
          <a:xfrm>
            <a:off x="0" y="0"/>
            <a:ext cx="1116013" cy="5143500"/>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199" r="75200"/>
          <a:stretch>
            <a:fillRect/>
          </a:stretch>
        </p:blipFill>
        <p:spPr bwMode="auto">
          <a:xfrm>
            <a:off x="1116013" y="0"/>
            <a:ext cx="1152525" cy="5143500"/>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1"/>
          <a:stretch>
            <a:fillRect/>
          </a:stretch>
        </p:blipFill>
        <p:spPr bwMode="auto">
          <a:xfrm>
            <a:off x="2268538" y="0"/>
            <a:ext cx="1150937" cy="5143500"/>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399" r="50000"/>
          <a:stretch>
            <a:fillRect/>
          </a:stretch>
        </p:blipFill>
        <p:spPr bwMode="auto">
          <a:xfrm>
            <a:off x="3419475" y="0"/>
            <a:ext cx="1152525" cy="5143500"/>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399"/>
          <a:stretch>
            <a:fillRect/>
          </a:stretch>
        </p:blipFill>
        <p:spPr bwMode="auto">
          <a:xfrm>
            <a:off x="4572000" y="0"/>
            <a:ext cx="1152525" cy="5143500"/>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1" r="24800"/>
          <a:stretch>
            <a:fillRect/>
          </a:stretch>
        </p:blipFill>
        <p:spPr bwMode="auto">
          <a:xfrm>
            <a:off x="5724525" y="0"/>
            <a:ext cx="1150938" cy="5143500"/>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199"/>
          <a:stretch>
            <a:fillRect/>
          </a:stretch>
        </p:blipFill>
        <p:spPr bwMode="auto">
          <a:xfrm>
            <a:off x="6875463" y="0"/>
            <a:ext cx="1152525" cy="5143500"/>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1"/>
          <a:stretch>
            <a:fillRect/>
          </a:stretch>
        </p:blipFill>
        <p:spPr bwMode="auto">
          <a:xfrm>
            <a:off x="8027988" y="0"/>
            <a:ext cx="1116012" cy="5143500"/>
          </a:xfrm>
          <a:prstGeom prst="rect">
            <a:avLst/>
          </a:prstGeom>
          <a:noFill/>
          <a:ln w="9525">
            <a:noFill/>
            <a:miter lim="800000"/>
            <a:headEnd/>
            <a:tailEnd/>
          </a:ln>
        </p:spPr>
      </p:pic>
      <p:sp>
        <p:nvSpPr>
          <p:cNvPr id="11" name="10 CuadroTexto"/>
          <p:cNvSpPr txBox="1"/>
          <p:nvPr/>
        </p:nvSpPr>
        <p:spPr>
          <a:xfrm>
            <a:off x="755650" y="4219575"/>
            <a:ext cx="72723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estufa de </a:t>
            </a:r>
            <a:r>
              <a:rPr lang="es-ES" i="1" dirty="0" err="1">
                <a:effectLst>
                  <a:glow rad="101600">
                    <a:schemeClr val="accent2">
                      <a:satMod val="175000"/>
                      <a:alpha val="40000"/>
                    </a:schemeClr>
                  </a:glow>
                  <a:outerShdw blurRad="38100" dist="38100" dir="2700000" algn="tl">
                    <a:srgbClr val="000000">
                      <a:alpha val="43137"/>
                    </a:srgbClr>
                  </a:outerShdw>
                </a:effectLst>
              </a:rPr>
              <a:t>Graells</a:t>
            </a:r>
            <a:r>
              <a:rPr lang="es-ES" i="1" dirty="0">
                <a:effectLst>
                  <a:glow rad="101600">
                    <a:schemeClr val="accent2">
                      <a:satMod val="175000"/>
                      <a:alpha val="40000"/>
                    </a:schemeClr>
                  </a:glow>
                  <a:outerShdw blurRad="38100" dist="38100" dir="2700000" algn="tl">
                    <a:srgbClr val="000000">
                      <a:alpha val="43137"/>
                    </a:srgbClr>
                  </a:outerShdw>
                </a:effectLst>
              </a:rPr>
              <a:t> o de Las Palmas es un antiguo invernadero construido en el siglo XIX para exhibir plantas que no resistían las condiciones climáticas del exterior.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5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NAVES_ALHAKAM_01.jpg"/>
          <p:cNvPicPr>
            <a:picLocks noChangeAspect="1"/>
          </p:cNvPicPr>
          <p:nvPr/>
        </p:nvPicPr>
        <p:blipFill>
          <a:blip r:embed="rId2" cstate="print"/>
          <a:stretch>
            <a:fillRect/>
          </a:stretch>
        </p:blipFill>
        <p:spPr>
          <a:xfrm>
            <a:off x="2124075" y="0"/>
            <a:ext cx="4895850" cy="51435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1435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7019925" y="0"/>
            <a:ext cx="2124075" cy="51435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7" name="6 Imagen" descr="MEZQUITA_CATEDRAL_NAVES_ALHAKAM_01.jpg"/>
          <p:cNvPicPr>
            <a:picLocks noChangeAspect="1"/>
          </p:cNvPicPr>
          <p:nvPr/>
        </p:nvPicPr>
        <p:blipFill>
          <a:blip r:embed="rId2" cstate="print"/>
          <a:stretch>
            <a:fillRect/>
          </a:stretch>
        </p:blipFill>
        <p:spPr>
          <a:xfrm>
            <a:off x="2124075" y="0"/>
            <a:ext cx="4895850" cy="51435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835150" y="4219575"/>
            <a:ext cx="56896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Actualmente, reúne plantas tropicales, acuáticas, helechos, musgos, que necesitan un grado de humedad constante y el calor del sol.</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8" presetClass="exit" presetSubtype="32" fill="hold" nodeType="withEffect">
                                  <p:stCondLst>
                                    <p:cond delay="0"/>
                                  </p:stCondLst>
                                  <p:childTnLst>
                                    <p:animEffect transition="out" filter="diamond(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14" presetClass="exit" presetSubtype="5" fill="hold" nodeType="withEffect">
                                  <p:stCondLst>
                                    <p:cond delay="0"/>
                                  </p:stCondLst>
                                  <p:childTnLst>
                                    <p:animEffect transition="out" filter="randombar(vertical)">
                                      <p:cBhvr>
                                        <p:cTn id="19" dur="4000"/>
                                        <p:tgtEl>
                                          <p:spTgt spid="7"/>
                                        </p:tgtEl>
                                      </p:cBhvr>
                                    </p:animEffect>
                                    <p:set>
                                      <p:cBhvr>
                                        <p:cTn id="20" dur="1" fill="hold">
                                          <p:stCondLst>
                                            <p:cond delay="3999"/>
                                          </p:stCondLst>
                                        </p:cTn>
                                        <p:tgtEl>
                                          <p:spTgt spid="7"/>
                                        </p:tgtEl>
                                        <p:attrNameLst>
                                          <p:attrName>style.visibility</p:attrName>
                                        </p:attrNameLst>
                                      </p:cBhvr>
                                      <p:to>
                                        <p:strVal val="hidden"/>
                                      </p:to>
                                    </p:set>
                                  </p:childTnLst>
                                </p:cTn>
                              </p:par>
                              <p:par>
                                <p:cTn id="21" presetID="14"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EZQUITA_CATEDRAL_PUERTAPERDON_03.jpg"/>
          <p:cNvPicPr>
            <a:picLocks noGrp="1" noChangeAspect="1"/>
          </p:cNvPicPr>
          <p:nvPr>
            <p:ph idx="1"/>
          </p:nvPr>
        </p:nvPicPr>
        <p:blipFill>
          <a:blip r:embed="rId2" cstate="print"/>
          <a:srcRect/>
          <a:stretch>
            <a:fillRect/>
          </a:stretch>
        </p:blipFill>
        <p:spPr>
          <a:xfrm>
            <a:off x="2124075" y="0"/>
            <a:ext cx="489585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143500"/>
          </a:xfrm>
          <a:prstGeom prst="rect">
            <a:avLst/>
          </a:prstGeom>
          <a:gradFill>
            <a:gsLst>
              <a:gs pos="0">
                <a:srgbClr val="03D4A8"/>
              </a:gs>
              <a:gs pos="25000">
                <a:srgbClr val="21D6E0"/>
              </a:gs>
              <a:gs pos="75000">
                <a:srgbClr val="0087E6"/>
              </a:gs>
              <a:gs pos="100000">
                <a:srgbClr val="005CBF"/>
              </a:gs>
            </a:gsLst>
            <a:lin ang="10800000" scaled="0"/>
          </a:gradFill>
          <a:ln>
            <a:noFill/>
          </a:ln>
          <a:scene3d>
            <a:camera prst="orthographicFront"/>
            <a:lightRig rig="threePt" dir="t"/>
          </a:scene3d>
          <a:sp3d>
            <a:bevelT w="279400" h="254000" prst="riblet"/>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rot="10800000">
            <a:off x="7019925" y="0"/>
            <a:ext cx="2124075" cy="5143500"/>
          </a:xfrm>
          <a:prstGeom prst="rect">
            <a:avLst/>
          </a:prstGeom>
          <a:gradFill>
            <a:gsLst>
              <a:gs pos="0">
                <a:srgbClr val="03D4A8"/>
              </a:gs>
              <a:gs pos="25000">
                <a:srgbClr val="21D6E0"/>
              </a:gs>
              <a:gs pos="75000">
                <a:srgbClr val="0087E6"/>
              </a:gs>
              <a:gs pos="100000">
                <a:srgbClr val="005CBF"/>
              </a:gs>
            </a:gsLst>
            <a:lin ang="10800000" scaled="0"/>
          </a:gradFill>
          <a:ln>
            <a:noFill/>
          </a:ln>
          <a:scene3d>
            <a:camera prst="orthographicFront"/>
            <a:lightRig rig="threePt" dir="t"/>
          </a:scene3d>
          <a:sp3d>
            <a:bevelT w="279400" h="2540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7" name="3 Marcador de contenido" descr="MEZQUITA_CATEDRAL_PUERTAPERDON_03.jpg"/>
          <p:cNvPicPr>
            <a:picLocks noChangeAspect="1"/>
          </p:cNvPicPr>
          <p:nvPr/>
        </p:nvPicPr>
        <p:blipFill>
          <a:blip r:embed="rId2" cstate="print"/>
          <a:srcRect/>
          <a:stretch>
            <a:fillRect/>
          </a:stretch>
        </p:blipFill>
        <p:spPr bwMode="auto">
          <a:xfrm>
            <a:off x="2124075" y="0"/>
            <a:ext cx="48958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691680" y="3795886"/>
            <a:ext cx="56886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invernadero Santiago </a:t>
            </a:r>
            <a:r>
              <a:rPr lang="es-ES" i="1" dirty="0" err="1" smtClean="0">
                <a:effectLst>
                  <a:glow rad="101600">
                    <a:srgbClr val="C00000">
                      <a:alpha val="60000"/>
                    </a:srgbClr>
                  </a:glow>
                  <a:outerShdw blurRad="38100" dist="38100" dir="2700000" algn="tl">
                    <a:srgbClr val="000000">
                      <a:alpha val="43137"/>
                    </a:srgbClr>
                  </a:outerShdw>
                </a:effectLst>
              </a:rPr>
              <a:t>Castroviejo</a:t>
            </a:r>
            <a:r>
              <a:rPr lang="es-ES" i="1" dirty="0" smtClean="0">
                <a:effectLst>
                  <a:glow rad="101600">
                    <a:srgbClr val="C00000">
                      <a:alpha val="60000"/>
                    </a:srgbClr>
                  </a:glow>
                  <a:outerShdw blurRad="38100" dist="38100" dir="2700000" algn="tl">
                    <a:srgbClr val="000000">
                      <a:alpha val="43137"/>
                    </a:srgbClr>
                  </a:outerShdw>
                </a:effectLst>
              </a:rPr>
              <a:t> y Bolívar está distribuido en tres secciones: desértica, subtropical y tropical, que reproducen las condiciones ideales de luz, humedad y temperatura para su desarrollo.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4000"/>
                                        <p:tgtEl>
                                          <p:spTgt spid="4"/>
                                        </p:tgtEl>
                                      </p:cBhvr>
                                    </p:animEffect>
                                  </p:childTnLst>
                                </p:cTn>
                              </p:par>
                              <p:par>
                                <p:cTn id="11" presetID="14"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vertical)">
                                      <p:cBhvr>
                                        <p:cTn id="13" dur="4000"/>
                                        <p:tgtEl>
                                          <p:spTgt spid="5"/>
                                        </p:tgtEl>
                                      </p:cBhvr>
                                    </p:animEffect>
                                  </p:childTnLst>
                                </p:cTn>
                              </p:par>
                              <p:par>
                                <p:cTn id="14" presetID="14"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vertical)">
                                      <p:cBhvr>
                                        <p:cTn id="16" dur="4000"/>
                                        <p:tgtEl>
                                          <p:spTgt spid="6"/>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PUERTADEANES_01.jpg"/>
          <p:cNvPicPr>
            <a:picLocks noChangeAspect="1"/>
          </p:cNvPicPr>
          <p:nvPr/>
        </p:nvPicPr>
        <p:blipFill>
          <a:blip r:embed="rId2" cstate="print"/>
          <a:srcRect/>
          <a:stretch>
            <a:fillRect/>
          </a:stretch>
        </p:blipFill>
        <p:spPr bwMode="auto">
          <a:xfrm>
            <a:off x="2124075" y="14288"/>
            <a:ext cx="4824413" cy="51292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10800000">
            <a:off x="0" y="0"/>
            <a:ext cx="2124075" cy="5143500"/>
          </a:xfrm>
          <a:prstGeom prst="rect">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0800000" scaled="0"/>
          </a:gradFill>
          <a:ln>
            <a:noFill/>
          </a:ln>
          <a:scene3d>
            <a:camera prst="orthographicFront"/>
            <a:lightRig rig="threePt" dir="t"/>
          </a:scene3d>
          <a:sp3d>
            <a:bevelT w="254000" h="254000"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6948488" y="14288"/>
            <a:ext cx="2182812" cy="5119687"/>
          </a:xfrm>
          <a:prstGeom prst="rect">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0800000" scaled="0"/>
          </a:gradFill>
          <a:ln>
            <a:noFill/>
          </a:ln>
          <a:scene3d>
            <a:camera prst="orthographicFront"/>
            <a:lightRig rig="threePt" dir="t"/>
          </a:scene3d>
          <a:sp3d>
            <a:bevelT w="254000" h="254000"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7" name="6 Imagen" descr="MEZQUITA_CATEDRAL_PUERTADEANES_01.jpg"/>
          <p:cNvPicPr>
            <a:picLocks noChangeAspect="1"/>
          </p:cNvPicPr>
          <p:nvPr/>
        </p:nvPicPr>
        <p:blipFill>
          <a:blip r:embed="rId2" cstate="print"/>
          <a:srcRect/>
          <a:stretch>
            <a:fillRect/>
          </a:stretch>
        </p:blipFill>
        <p:spPr bwMode="auto">
          <a:xfrm>
            <a:off x="2124075" y="14288"/>
            <a:ext cx="4824413" cy="51292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835150" y="4011613"/>
            <a:ext cx="568801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fuerte personalidad de este vetusto edificio, su ambiente saturado de humedad y la </a:t>
            </a:r>
            <a:r>
              <a:rPr lang="es-ES" i="1" dirty="0" err="1">
                <a:effectLst>
                  <a:glow rad="101600">
                    <a:schemeClr val="accent2">
                      <a:satMod val="175000"/>
                      <a:alpha val="40000"/>
                    </a:schemeClr>
                  </a:glow>
                  <a:outerShdw blurRad="38100" dist="38100" dir="2700000" algn="tl">
                    <a:srgbClr val="000000">
                      <a:alpha val="43137"/>
                    </a:srgbClr>
                  </a:outerShdw>
                </a:effectLst>
              </a:rPr>
              <a:t>exhuberancia</a:t>
            </a:r>
            <a:r>
              <a:rPr lang="es-ES" i="1" dirty="0">
                <a:effectLst>
                  <a:glow rad="101600">
                    <a:schemeClr val="accent2">
                      <a:satMod val="175000"/>
                      <a:alpha val="40000"/>
                    </a:schemeClr>
                  </a:glow>
                  <a:outerShdw blurRad="38100" dist="38100" dir="2700000" algn="tl">
                    <a:srgbClr val="000000">
                      <a:alpha val="43137"/>
                    </a:srgbClr>
                  </a:outerShdw>
                </a:effectLst>
              </a:rPr>
              <a:t> de las plantas que exhibe….</a:t>
            </a: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5"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down)">
                                      <p:cBhvr>
                                        <p:cTn id="10" dur="4000"/>
                                        <p:tgtEl>
                                          <p:spTgt spid="5"/>
                                        </p:tgtEl>
                                      </p:cBhvr>
                                    </p:animEffect>
                                  </p:childTnLst>
                                </p:cTn>
                              </p:par>
                              <p:par>
                                <p:cTn id="11" presetID="5" presetClass="exit" presetSubtype="10" fill="hold" nodeType="withEffect">
                                  <p:stCondLst>
                                    <p:cond delay="0"/>
                                  </p:stCondLst>
                                  <p:childTnLst>
                                    <p:animEffect transition="out" filter="checkerboard(across)">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5"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down)">
                                      <p:cBhvr>
                                        <p:cTn id="16" dur="4000"/>
                                        <p:tgtEl>
                                          <p:spTgt spid="4"/>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4000"/>
                                        <p:tgtEl>
                                          <p:spTgt spid="6"/>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dow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cstate="print"/>
          <a:srcRect/>
          <a:stretch>
            <a:fillRect/>
          </a:stretch>
        </p:blipFill>
        <p:spPr>
          <a:xfrm>
            <a:off x="2124075" y="0"/>
            <a:ext cx="489585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10800000">
            <a:off x="0" y="0"/>
            <a:ext cx="2124075" cy="5143500"/>
          </a:xfrm>
          <a:prstGeom prst="rect">
            <a:avLst/>
          </a:prstGeo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0"/>
          </a:gradFill>
          <a:ln>
            <a:noFill/>
          </a:ln>
          <a:scene3d>
            <a:camera prst="orthographicFront"/>
            <a:lightRig rig="threePt" dir="t"/>
          </a:scene3d>
          <a:sp3d>
            <a:bevelT w="279400" h="2794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7019925" y="0"/>
            <a:ext cx="2124075" cy="5143500"/>
          </a:xfrm>
          <a:prstGeom prst="rect">
            <a:avLst/>
          </a:prstGeo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0"/>
          </a:gradFill>
          <a:ln>
            <a:noFill/>
          </a:ln>
          <a:scene3d>
            <a:camera prst="orthographicFront"/>
            <a:lightRig rig="threePt" dir="t"/>
          </a:scene3d>
          <a:sp3d>
            <a:bevelT w="279400" h="2794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2339975" y="0"/>
            <a:ext cx="4464050" cy="51435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8" name="3 Marcador de contenido" descr="fyKKhscfnK.jpg"/>
          <p:cNvPicPr>
            <a:picLocks noChangeAspect="1"/>
          </p:cNvPicPr>
          <p:nvPr/>
        </p:nvPicPr>
        <p:blipFill>
          <a:blip r:embed="rId2" cstate="print"/>
          <a:srcRect/>
          <a:stretch>
            <a:fillRect/>
          </a:stretch>
        </p:blipFill>
        <p:spPr bwMode="auto">
          <a:xfrm>
            <a:off x="2568575" y="195486"/>
            <a:ext cx="4006850" cy="47527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555875" y="195486"/>
            <a:ext cx="4032250" cy="4948014"/>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CuadroTexto"/>
          <p:cNvSpPr txBox="1"/>
          <p:nvPr/>
        </p:nvSpPr>
        <p:spPr>
          <a:xfrm>
            <a:off x="1835150" y="3943350"/>
            <a:ext cx="57610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….permiten al visitante imaginar lugares  remotos y, por qué no, recrear épocas prehistóricas donde faunas, hoy extintas, formarían parte de este frondoso paisaje.</a:t>
            </a: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4000"/>
                                        <p:tgtEl>
                                          <p:spTgt spid="6"/>
                                        </p:tgtEl>
                                      </p:cBhvr>
                                    </p:animEffect>
                                  </p:childTnLst>
                                </p:cTn>
                              </p:par>
                              <p:par>
                                <p:cTn id="11" presetID="16" presetClass="exit" presetSubtype="37" fill="hold" nodeType="withEffect">
                                  <p:stCondLst>
                                    <p:cond delay="0"/>
                                  </p:stCondLst>
                                  <p:childTnLst>
                                    <p:animEffect transition="out" filter="barn(outVertic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2/3*#ppt_w"/>
                                          </p:val>
                                        </p:tav>
                                        <p:tav tm="100000">
                                          <p:val>
                                            <p:strVal val="#ppt_w"/>
                                          </p:val>
                                        </p:tav>
                                      </p:tavLst>
                                    </p:anim>
                                    <p:anim calcmode="lin" valueType="num">
                                      <p:cBhvr>
                                        <p:cTn id="23" dur="4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084638"/>
            <a:ext cx="8424936"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Continuando con mi paseo matutino, entre plantas y flores me </a:t>
            </a:r>
            <a:r>
              <a:rPr lang="es-ES" i="1" dirty="0" smtClean="0">
                <a:effectLst>
                  <a:glow rad="101600">
                    <a:schemeClr val="accent2">
                      <a:satMod val="175000"/>
                      <a:alpha val="40000"/>
                    </a:schemeClr>
                  </a:glow>
                  <a:outerShdw blurRad="38100" dist="38100" dir="2700000" algn="tl">
                    <a:srgbClr val="000000">
                      <a:alpha val="43137"/>
                    </a:srgbClr>
                  </a:outerShdw>
                </a:effectLst>
              </a:rPr>
              <a:t>encontré </a:t>
            </a:r>
            <a:r>
              <a:rPr lang="es-ES" i="1" dirty="0">
                <a:effectLst>
                  <a:glow rad="101600">
                    <a:schemeClr val="accent2">
                      <a:satMod val="175000"/>
                      <a:alpha val="40000"/>
                    </a:schemeClr>
                  </a:glow>
                  <a:outerShdw blurRad="38100" dist="38100" dir="2700000" algn="tl">
                    <a:srgbClr val="000000">
                      <a:alpha val="43137"/>
                    </a:srgbClr>
                  </a:outerShdw>
                </a:effectLst>
              </a:rPr>
              <a:t>con este lindo gatito que también daba sus paseos, </a:t>
            </a:r>
            <a:r>
              <a:rPr lang="es-ES" i="1" dirty="0" smtClean="0">
                <a:effectLst>
                  <a:glow rad="101600">
                    <a:schemeClr val="accent2">
                      <a:satMod val="175000"/>
                      <a:alpha val="40000"/>
                    </a:schemeClr>
                  </a:glow>
                  <a:outerShdw blurRad="38100" dist="38100" dir="2700000" algn="tl">
                    <a:srgbClr val="000000">
                      <a:alpha val="43137"/>
                    </a:srgbClr>
                  </a:outerShdw>
                </a:effectLst>
              </a:rPr>
              <a:t>quizás </a:t>
            </a:r>
            <a:r>
              <a:rPr lang="es-ES" i="1" dirty="0">
                <a:effectLst>
                  <a:glow rad="101600">
                    <a:schemeClr val="accent2">
                      <a:satMod val="175000"/>
                      <a:alpha val="40000"/>
                    </a:schemeClr>
                  </a:glow>
                  <a:outerShdw blurRad="38100" dist="38100" dir="2700000" algn="tl">
                    <a:srgbClr val="000000">
                      <a:alpha val="43137"/>
                    </a:srgbClr>
                  </a:outerShdw>
                </a:effectLst>
              </a:rPr>
              <a:t>buscando </a:t>
            </a:r>
            <a:r>
              <a:rPr lang="es-ES" i="1" dirty="0" smtClean="0">
                <a:effectLst>
                  <a:glow rad="101600">
                    <a:schemeClr val="accent2">
                      <a:satMod val="175000"/>
                      <a:alpha val="40000"/>
                    </a:schemeClr>
                  </a:glow>
                  <a:outerShdw blurRad="38100" dist="38100" dir="2700000" algn="tl">
                    <a:srgbClr val="000000">
                      <a:alpha val="43137"/>
                    </a:srgbClr>
                  </a:outerShdw>
                </a:effectLst>
              </a:rPr>
              <a:t>alguna gatita con quien  pasear  también.</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fltVal val="0"/>
                                          </p:val>
                                        </p:tav>
                                        <p:tav tm="100000">
                                          <p:val>
                                            <p:strVal val="#ppt_w"/>
                                          </p:val>
                                        </p:tav>
                                      </p:tavLst>
                                    </p:anim>
                                    <p:anim calcmode="lin" valueType="num">
                                      <p:cBhvr>
                                        <p:cTn id="8" dur="3000" fill="hold"/>
                                        <p:tgtEl>
                                          <p:spTgt spid="4098"/>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blinds(vertical)">
                                      <p:cBhvr>
                                        <p:cTn id="11" dur="2000"/>
                                        <p:tgtEl>
                                          <p:spTgt spid="4098"/>
                                        </p:tgtEl>
                                      </p:cBhvr>
                                    </p:animEffect>
                                  </p:childTnLst>
                                </p:cTn>
                              </p:par>
                              <p:par>
                                <p:cTn id="12" presetID="7" presetClass="exit" presetSubtype="1" fill="hold" nodeType="withEffect">
                                  <p:stCondLst>
                                    <p:cond delay="0"/>
                                  </p:stCondLst>
                                  <p:childTnLst>
                                    <p:anim calcmode="lin" valueType="num">
                                      <p:cBhvr additive="base">
                                        <p:cTn id="13" dur="3000"/>
                                        <p:tgtEl>
                                          <p:spTgt spid="3"/>
                                        </p:tgtEl>
                                        <p:attrNameLst>
                                          <p:attrName>ppt_x</p:attrName>
                                        </p:attrNameLst>
                                      </p:cBhvr>
                                      <p:tavLst>
                                        <p:tav tm="0">
                                          <p:val>
                                            <p:strVal val="ppt_x"/>
                                          </p:val>
                                        </p:tav>
                                        <p:tav tm="100000">
                                          <p:val>
                                            <p:strVal val="ppt_x"/>
                                          </p:val>
                                        </p:tav>
                                      </p:tavLst>
                                    </p:anim>
                                    <p:anim calcmode="lin" valueType="num">
                                      <p:cBhvr additive="base">
                                        <p:cTn id="14" dur="3000"/>
                                        <p:tgtEl>
                                          <p:spTgt spid="3"/>
                                        </p:tgtEl>
                                        <p:attrNameLst>
                                          <p:attrName>ppt_y</p:attrName>
                                        </p:attrNameLst>
                                      </p:cBhvr>
                                      <p:tavLst>
                                        <p:tav tm="0">
                                          <p:val>
                                            <p:strVal val="ppt_y"/>
                                          </p:val>
                                        </p:tav>
                                        <p:tav tm="100000">
                                          <p:val>
                                            <p:strVal val="0-ppt_h/2"/>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par>
                                <p:cTn id="19" presetID="7" presetClass="exit" presetSubtype="4" fill="hold" nodeType="withEffect">
                                  <p:stCondLst>
                                    <p:cond delay="0"/>
                                  </p:stCondLst>
                                  <p:childTnLst>
                                    <p:anim calcmode="lin" valueType="num">
                                      <p:cBhvr additive="base">
                                        <p:cTn id="20" dur="3000"/>
                                        <p:tgtEl>
                                          <p:spTgt spid="4"/>
                                        </p:tgtEl>
                                        <p:attrNameLst>
                                          <p:attrName>ppt_x</p:attrName>
                                        </p:attrNameLst>
                                      </p:cBhvr>
                                      <p:tavLst>
                                        <p:tav tm="0">
                                          <p:val>
                                            <p:strVal val="ppt_x"/>
                                          </p:val>
                                        </p:tav>
                                        <p:tav tm="100000">
                                          <p:val>
                                            <p:strVal val="ppt_x"/>
                                          </p:val>
                                        </p:tav>
                                      </p:tavLst>
                                    </p:anim>
                                    <p:anim calcmode="lin" valueType="num">
                                      <p:cBhvr additive="base">
                                        <p:cTn id="21" dur="3000"/>
                                        <p:tgtEl>
                                          <p:spTgt spid="4"/>
                                        </p:tgtEl>
                                        <p:attrNameLst>
                                          <p:attrName>ppt_y</p:attrName>
                                        </p:attrNameLst>
                                      </p:cBhvr>
                                      <p:tavLst>
                                        <p:tav tm="0">
                                          <p:val>
                                            <p:strVal val="ppt_y"/>
                                          </p:val>
                                        </p:tav>
                                        <p:tav tm="100000">
                                          <p:val>
                                            <p:strVal val="1+ppt_h/2"/>
                                          </p:val>
                                        </p:tav>
                                      </p:tavLst>
                                    </p:anim>
                                    <p:set>
                                      <p:cBhvr>
                                        <p:cTn id="22" dur="1" fill="hold">
                                          <p:stCondLst>
                                            <p:cond delay="2999"/>
                                          </p:stCondLst>
                                        </p:cTn>
                                        <p:tgtEl>
                                          <p:spTgt spid="4"/>
                                        </p:tgtEl>
                                        <p:attrNameLst>
                                          <p:attrName>style.visibility</p:attrName>
                                        </p:attrNameLst>
                                      </p:cBhvr>
                                      <p:to>
                                        <p:strVal val="hidden"/>
                                      </p:to>
                                    </p:set>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452438"/>
            <a:ext cx="9144000" cy="5595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rcRect/>
          <a:stretch>
            <a:fillRect/>
          </a:stretch>
        </p:blipFill>
        <p:spPr bwMode="auto">
          <a:xfrm>
            <a:off x="0" y="-452438"/>
            <a:ext cx="9144000" cy="5595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288" y="4371975"/>
            <a:ext cx="83534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Le estuve observando durante un buen rato, pero cuando se cansó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caminar se sentó a la sombra y yo me fui haciendo </a:t>
            </a:r>
            <a:r>
              <a:rPr lang="es-ES" i="1" dirty="0" err="1" smtClean="0">
                <a:effectLst>
                  <a:glow rad="101600">
                    <a:schemeClr val="accent2">
                      <a:satMod val="175000"/>
                      <a:alpha val="40000"/>
                    </a:schemeClr>
                  </a:glow>
                  <a:outerShdw blurRad="38100" dist="38100" dir="2700000" algn="tl">
                    <a:srgbClr val="000000">
                      <a:alpha val="43137"/>
                    </a:srgbClr>
                  </a:outerShdw>
                </a:effectLst>
              </a:rPr>
              <a:t>fuuu</a:t>
            </a:r>
            <a:r>
              <a:rPr lang="es-ES" i="1" dirty="0">
                <a:effectLst>
                  <a:glow rad="101600">
                    <a:schemeClr val="accent2">
                      <a:satMod val="175000"/>
                      <a:alpha val="40000"/>
                    </a:schemeClr>
                  </a:glow>
                  <a:outerShdw blurRad="38100" dist="38100" dir="2700000" algn="tl">
                    <a:srgbClr val="000000">
                      <a:alpha val="43137"/>
                    </a:srgbClr>
                  </a:outerShdw>
                </a:effectLst>
              </a:rPr>
              <a:t>, como los gatos. </a:t>
            </a:r>
          </a:p>
        </p:txBody>
      </p:sp>
    </p:spTree>
  </p:cSld>
  <p:clrMapOvr>
    <a:masterClrMapping/>
  </p:clrMapOvr>
  <mc:AlternateContent xmlns:mc="http://schemas.openxmlformats.org/markup-compatibility/2006" xmlns:p14="http://schemas.microsoft.com/office/powerpoint/2010/main">
    <mc:Choice Requires="p14">
      <p:transition spd="slow" p14:dur="325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utoRev="1" fill="hold" nodeType="withEffect">
                                  <p:stCondLst>
                                    <p:cond delay="0"/>
                                  </p:stCondLst>
                                  <p:childTnLst>
                                    <p:animRot by="5400000">
                                      <p:cBhvr>
                                        <p:cTn id="20" dur="1200" fill="hold"/>
                                        <p:tgtEl>
                                          <p:spTgt spid="6"/>
                                        </p:tgtEl>
                                        <p:attrNameLst>
                                          <p:attrName>r</p:attrName>
                                        </p:attrNameLst>
                                      </p:cBhvr>
                                    </p:animRo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cstate="print"/>
          <a:stretch>
            <a:fillRect/>
          </a:stretch>
        </p:blipFill>
        <p:spPr>
          <a:xfrm>
            <a:off x="-1" y="-1"/>
            <a:ext cx="9144001" cy="5143501"/>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12321361493_49777b790e_b.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568952" cy="1200329"/>
          </a:xfrm>
          <a:prstGeom prst="rect">
            <a:avLst/>
          </a:prstGeom>
          <a:noFill/>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Actualmente, cuenta con una superficie de ocho hectáreas, con un patrimonio histórico y cultural único. Esto y su privilegiada situación, en la denominada milla de oro cultural, que conforma el eje Prado-Retiro, le han convertido en candidato a Patrimonio Cultural de la Humanidad.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rcRect/>
          <a:stretch>
            <a:fillRect/>
          </a:stretch>
        </p:blipFill>
        <p:spPr bwMode="auto">
          <a:xfrm>
            <a:off x="2051050" y="0"/>
            <a:ext cx="49688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71550" cy="5143500"/>
          </a:xfrm>
          <a:prstGeom prst="rect">
            <a:avLst/>
          </a:prstGeom>
          <a:gradFill flip="none" rotWithShape="1">
            <a:gsLst>
              <a:gs pos="0">
                <a:schemeClr val="accent3">
                  <a:lumMod val="60000"/>
                  <a:lumOff val="40000"/>
                  <a:shade val="30000"/>
                  <a:satMod val="115000"/>
                </a:schemeClr>
              </a:gs>
              <a:gs pos="50000">
                <a:schemeClr val="accent3">
                  <a:lumMod val="60000"/>
                  <a:lumOff val="40000"/>
                  <a:shade val="67500"/>
                  <a:satMod val="115000"/>
                </a:schemeClr>
              </a:gs>
              <a:gs pos="100000">
                <a:schemeClr val="accent3">
                  <a:lumMod val="60000"/>
                  <a:lumOff val="40000"/>
                  <a:shade val="100000"/>
                  <a:satMod val="115000"/>
                </a:schemeClr>
              </a:gs>
            </a:gsLst>
            <a:lin ang="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971550" y="0"/>
            <a:ext cx="1079500" cy="5143500"/>
          </a:xfrm>
          <a:prstGeom prst="rect">
            <a:avLst/>
          </a:prstGeom>
          <a:gradFill flip="none" rotWithShape="1">
            <a:gsLst>
              <a:gs pos="0">
                <a:schemeClr val="accent3">
                  <a:lumMod val="60000"/>
                  <a:lumOff val="40000"/>
                  <a:shade val="30000"/>
                  <a:satMod val="115000"/>
                </a:schemeClr>
              </a:gs>
              <a:gs pos="50000">
                <a:schemeClr val="accent3">
                  <a:lumMod val="60000"/>
                  <a:lumOff val="40000"/>
                  <a:shade val="67500"/>
                  <a:satMod val="115000"/>
                </a:schemeClr>
              </a:gs>
              <a:gs pos="100000">
                <a:schemeClr val="accent3">
                  <a:lumMod val="60000"/>
                  <a:lumOff val="40000"/>
                  <a:shade val="100000"/>
                  <a:satMod val="115000"/>
                </a:schemeClr>
              </a:gs>
            </a:gsLst>
            <a:lin ang="1080000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ectángulo"/>
          <p:cNvSpPr/>
          <p:nvPr/>
        </p:nvSpPr>
        <p:spPr>
          <a:xfrm>
            <a:off x="7019925" y="0"/>
            <a:ext cx="1152525" cy="5143500"/>
          </a:xfrm>
          <a:prstGeom prst="rect">
            <a:avLst/>
          </a:prstGeom>
          <a:gradFill flip="none" rotWithShape="1">
            <a:gsLst>
              <a:gs pos="0">
                <a:schemeClr val="accent3">
                  <a:lumMod val="60000"/>
                  <a:lumOff val="40000"/>
                  <a:shade val="30000"/>
                  <a:satMod val="115000"/>
                </a:schemeClr>
              </a:gs>
              <a:gs pos="50000">
                <a:schemeClr val="accent3">
                  <a:lumMod val="60000"/>
                  <a:lumOff val="40000"/>
                  <a:shade val="67500"/>
                  <a:satMod val="115000"/>
                </a:schemeClr>
              </a:gs>
              <a:gs pos="100000">
                <a:schemeClr val="accent3">
                  <a:lumMod val="60000"/>
                  <a:lumOff val="40000"/>
                  <a:shade val="100000"/>
                  <a:satMod val="115000"/>
                </a:schemeClr>
              </a:gs>
            </a:gsLst>
            <a:lin ang="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Rectángulo"/>
          <p:cNvSpPr/>
          <p:nvPr/>
        </p:nvSpPr>
        <p:spPr>
          <a:xfrm>
            <a:off x="8172450" y="0"/>
            <a:ext cx="971550" cy="5143500"/>
          </a:xfrm>
          <a:prstGeom prst="rect">
            <a:avLst/>
          </a:prstGeom>
          <a:gradFill flip="none" rotWithShape="1">
            <a:gsLst>
              <a:gs pos="0">
                <a:schemeClr val="accent3">
                  <a:lumMod val="60000"/>
                  <a:lumOff val="40000"/>
                  <a:shade val="30000"/>
                  <a:satMod val="115000"/>
                </a:schemeClr>
              </a:gs>
              <a:gs pos="50000">
                <a:schemeClr val="accent3">
                  <a:lumMod val="60000"/>
                  <a:lumOff val="40000"/>
                  <a:shade val="67500"/>
                  <a:satMod val="115000"/>
                </a:schemeClr>
              </a:gs>
              <a:gs pos="100000">
                <a:schemeClr val="accent3">
                  <a:lumMod val="60000"/>
                  <a:lumOff val="40000"/>
                  <a:shade val="100000"/>
                  <a:satMod val="115000"/>
                </a:schemeClr>
              </a:gs>
            </a:gsLst>
            <a:lin ang="10800000" scaled="1"/>
            <a:tileRect/>
          </a:gradFill>
          <a:ln>
            <a:noFill/>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Rectángulo"/>
          <p:cNvSpPr/>
          <p:nvPr/>
        </p:nvSpPr>
        <p:spPr>
          <a:xfrm>
            <a:off x="2051050" y="842963"/>
            <a:ext cx="4968875" cy="4300537"/>
          </a:xfrm>
          <a:prstGeom prst="rect">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14" name="13 Imagen" descr="01122011025b.jpg"/>
          <p:cNvPicPr>
            <a:picLocks noChangeAspect="1"/>
          </p:cNvPicPr>
          <p:nvPr/>
        </p:nvPicPr>
        <p:blipFill>
          <a:blip r:embed="rId2" cstate="print"/>
          <a:srcRect/>
          <a:stretch>
            <a:fillRect/>
          </a:stretch>
        </p:blipFill>
        <p:spPr bwMode="auto">
          <a:xfrm>
            <a:off x="2051050" y="0"/>
            <a:ext cx="4968875"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2051050" y="0"/>
            <a:ext cx="4968875" cy="5143500"/>
          </a:xfrm>
          <a:prstGeom prst="rect">
            <a:avLst/>
          </a:prstGeom>
          <a:solidFill>
            <a:schemeClr val="accent3">
              <a:lumMod val="60000"/>
              <a:lumOff val="40000"/>
              <a:alpha val="67000"/>
            </a:schemeClr>
          </a:solidFill>
          <a:ln>
            <a:noFill/>
          </a:ln>
          <a:scene3d>
            <a:camera prst="orthographicFront"/>
            <a:lightRig rig="threePt" dir="t"/>
          </a:scene3d>
          <a:sp3d>
            <a:bevelT w="279400" h="2032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CuadroTexto"/>
          <p:cNvSpPr txBox="1"/>
          <p:nvPr/>
        </p:nvSpPr>
        <p:spPr>
          <a:xfrm>
            <a:off x="1692275" y="4300538"/>
            <a:ext cx="604837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ordenaron las plantas según el método de </a:t>
            </a:r>
            <a:r>
              <a:rPr lang="es-ES" i="1" dirty="0" err="1">
                <a:effectLst>
                  <a:glow rad="101600">
                    <a:schemeClr val="accent2">
                      <a:satMod val="175000"/>
                      <a:alpha val="40000"/>
                    </a:schemeClr>
                  </a:glow>
                  <a:outerShdw blurRad="38100" dist="38100" dir="2700000" algn="tl">
                    <a:srgbClr val="000000">
                      <a:alpha val="43137"/>
                    </a:srgbClr>
                  </a:outerShdw>
                </a:effectLst>
              </a:rPr>
              <a:t>Linneo</a:t>
            </a:r>
            <a:r>
              <a:rPr lang="es-ES" i="1" dirty="0">
                <a:effectLst>
                  <a:glow rad="101600">
                    <a:schemeClr val="accent2">
                      <a:satMod val="175000"/>
                      <a:alpha val="40000"/>
                    </a:schemeClr>
                  </a:glow>
                  <a:outerShdw blurRad="38100" dist="38100" dir="2700000" algn="tl">
                    <a:srgbClr val="000000">
                      <a:alpha val="43137"/>
                    </a:srgbClr>
                  </a:outerShdw>
                </a:effectLst>
              </a:rPr>
              <a:t>, uno de los botánicos más importantes de la historia.</a:t>
            </a:r>
          </a:p>
        </p:txBody>
      </p:sp>
    </p:spTree>
  </p:cSld>
  <p:clrMapOvr>
    <a:masterClrMapping/>
  </p:clrMapOvr>
  <mc:AlternateContent xmlns:mc="http://schemas.openxmlformats.org/markup-compatibility/2006" xmlns:p14="http://schemas.microsoft.com/office/powerpoint/2010/main">
    <mc:Choice Requires="p14">
      <p:transition spd="slow" p14:dur="3500" advTm="17000">
        <p14:glitter dir="u" pattern="hexago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4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4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4000"/>
                                        <p:tgtEl>
                                          <p:spTgt spid="12"/>
                                        </p:tgtEl>
                                      </p:cBhvr>
                                    </p:animEffect>
                                  </p:childTnLst>
                                </p:cTn>
                              </p:par>
                              <p:par>
                                <p:cTn id="17" presetID="3" presetClass="exit" presetSubtype="5" fill="hold" nodeType="withEffect">
                                  <p:stCondLst>
                                    <p:cond delay="0"/>
                                  </p:stCondLst>
                                  <p:childTnLst>
                                    <p:animEffect transition="out" filter="blinds(vertical)">
                                      <p:cBhvr>
                                        <p:cTn id="18" dur="4000"/>
                                        <p:tgtEl>
                                          <p:spTgt spid="15"/>
                                        </p:tgtEl>
                                      </p:cBhvr>
                                    </p:animEffect>
                                    <p:set>
                                      <p:cBhvr>
                                        <p:cTn id="19" dur="1" fill="hold">
                                          <p:stCondLst>
                                            <p:cond delay="3999"/>
                                          </p:stCondLst>
                                        </p:cTn>
                                        <p:tgtEl>
                                          <p:spTgt spid="15"/>
                                        </p:tgtEl>
                                        <p:attrNameLst>
                                          <p:attrName>style.visibility</p:attrName>
                                        </p:attrNameLst>
                                      </p:cBhvr>
                                      <p:to>
                                        <p:strVal val="hidden"/>
                                      </p:to>
                                    </p:set>
                                  </p:childTnLst>
                                </p:cTn>
                              </p:par>
                              <p:par>
                                <p:cTn id="20" presetID="16" presetClass="exit" presetSubtype="42" fill="hold" nodeType="withEffect">
                                  <p:stCondLst>
                                    <p:cond delay="0"/>
                                  </p:stCondLst>
                                  <p:childTnLst>
                                    <p:animEffect transition="out" filter="barn(outHorizontal)">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13" presetClass="exit" presetSubtype="32" fill="hold" nodeType="withEffect">
                                  <p:stCondLst>
                                    <p:cond delay="0"/>
                                  </p:stCondLst>
                                  <p:childTnLst>
                                    <p:animEffect transition="out" filter="plus(out)">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fltVal val="0"/>
                                          </p:val>
                                        </p:tav>
                                        <p:tav tm="100000">
                                          <p:val>
                                            <p:strVal val="#ppt_w"/>
                                          </p:val>
                                        </p:tav>
                                      </p:tavLst>
                                    </p:anim>
                                    <p:anim calcmode="lin" valueType="num">
                                      <p:cBhvr>
                                        <p:cTn id="29" dur="4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8).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58).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011910"/>
            <a:ext cx="79914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construyeron también la verja que rodea el Jardín, los emparrados y el invernáculo llamado Pabellón Villanueva donde impartió sus clases Antonio José </a:t>
            </a:r>
            <a:r>
              <a:rPr lang="es-ES" i="1" dirty="0" err="1">
                <a:effectLst>
                  <a:glow rad="101600">
                    <a:schemeClr val="accent2">
                      <a:satMod val="175000"/>
                      <a:alpha val="40000"/>
                    </a:schemeClr>
                  </a:glow>
                  <a:outerShdw blurRad="38100" dist="38100" dir="2700000" algn="tl">
                    <a:srgbClr val="000000">
                      <a:alpha val="43137"/>
                    </a:srgbClr>
                  </a:outerShdw>
                </a:effectLst>
              </a:rPr>
              <a:t>Cavanilles</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fallOve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2"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out)">
                                      <p:cBhvr>
                                        <p:cTn id="16" dur="4000"/>
                                        <p:tgtEl>
                                          <p:spTgt spid="2"/>
                                        </p:tgtEl>
                                      </p:cBhvr>
                                    </p:animEffec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lourful-flowers-decoration-1024x768.jpg"/>
          <p:cNvPicPr>
            <a:picLocks noChangeAspect="1"/>
          </p:cNvPicPr>
          <p:nvPr/>
        </p:nvPicPr>
        <p:blipFill>
          <a:blip r:embed="rId2" cstate="print"/>
          <a:stretch>
            <a:fillRect/>
          </a:stretch>
        </p:blipFill>
        <p:spPr bwMode="auto">
          <a:xfrm>
            <a:off x="-14288"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lourful-flowers-decoration-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tx1">
              <a:alpha val="60000"/>
            </a:schemeClr>
          </a:solidFill>
          <a:ln>
            <a:noFill/>
          </a:ln>
          <a:scene3d>
            <a:camera prst="orthographicFront"/>
            <a:lightRig rig="threePt" dir="t"/>
          </a:scene3d>
          <a:sp3d>
            <a:bevelT w="254000" h="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251520" y="3795886"/>
            <a:ext cx="8496944" cy="1200329"/>
          </a:xfrm>
          <a:prstGeom prst="rect">
            <a:avLst/>
          </a:prstGeom>
          <a:noFill/>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En el extremo opuesto a los invernaderos está el paseo de los olivos, bordeado de diversas variedades que se cultivan en España y que enlaza con la Terraza de los Laureles o de los bonsáis, llamada así por ser la que alberga, desde 2005, la colección del ex presidente Felipe González.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1" nodeType="withEffect">
                                  <p:stCondLst>
                                    <p:cond delay="0"/>
                                  </p:stCondLst>
                                  <p:iterate type="lt">
                                    <p:tmPct val="0"/>
                                  </p:iterate>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 presetClass="entr" presetSubtype="9"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4000" fill="hold"/>
                                        <p:tgtEl>
                                          <p:spTgt spid="6"/>
                                        </p:tgtEl>
                                        <p:attrNameLst>
                                          <p:attrName>ppt_x</p:attrName>
                                        </p:attrNameLst>
                                      </p:cBhvr>
                                      <p:tavLst>
                                        <p:tav tm="0">
                                          <p:val>
                                            <p:strVal val="0-#ppt_w/2"/>
                                          </p:val>
                                        </p:tav>
                                        <p:tav tm="100000">
                                          <p:val>
                                            <p:strVal val="#ppt_x"/>
                                          </p:val>
                                        </p:tav>
                                      </p:tavLst>
                                    </p:anim>
                                    <p:anim calcmode="lin" valueType="num">
                                      <p:cBhvr additive="base">
                                        <p:cTn id="11" dur="4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4000" fill="hold"/>
                                        <p:tgtEl>
                                          <p:spTgt spid="5"/>
                                        </p:tgtEl>
                                        <p:attrNameLst>
                                          <p:attrName>ppt_x</p:attrName>
                                        </p:attrNameLst>
                                      </p:cBhvr>
                                      <p:tavLst>
                                        <p:tav tm="0">
                                          <p:val>
                                            <p:strVal val="1+#ppt_w/2"/>
                                          </p:val>
                                        </p:tav>
                                        <p:tav tm="100000">
                                          <p:val>
                                            <p:strVal val="#ppt_x"/>
                                          </p:val>
                                        </p:tav>
                                      </p:tavLst>
                                    </p:anim>
                                    <p:anim calcmode="lin" valueType="num">
                                      <p:cBhvr additive="base">
                                        <p:cTn id="15" dur="4000" fill="hold"/>
                                        <p:tgtEl>
                                          <p:spTgt spid="5"/>
                                        </p:tgtEl>
                                        <p:attrNameLst>
                                          <p:attrName>ppt_y</p:attrName>
                                        </p:attrNameLst>
                                      </p:cBhvr>
                                      <p:tavLst>
                                        <p:tav tm="0">
                                          <p:val>
                                            <p:strVal val="0-#ppt_h/2"/>
                                          </p:val>
                                        </p:tav>
                                        <p:tav tm="100000">
                                          <p:val>
                                            <p:strVal val="#ppt_y"/>
                                          </p:val>
                                        </p:tav>
                                      </p:tavLst>
                                    </p:anim>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fltVal val="0"/>
                                          </p:val>
                                        </p:tav>
                                        <p:tav tm="100000">
                                          <p:val>
                                            <p:strVal val="#ppt_w"/>
                                          </p:val>
                                        </p:tav>
                                      </p:tavLst>
                                    </p:anim>
                                    <p:anim calcmode="lin" valueType="num">
                                      <p:cBhvr>
                                        <p:cTn id="25" dur="4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fltVal val="0"/>
                                          </p:val>
                                        </p:tav>
                                        <p:tav tm="100000">
                                          <p:val>
                                            <p:strVal val="#ppt_w"/>
                                          </p:val>
                                        </p:tav>
                                      </p:tavLst>
                                    </p:anim>
                                    <p:anim calcmode="lin" valueType="num">
                                      <p:cBhvr>
                                        <p:cTn id="29" dur="4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cstate="print"/>
          <a:stretch>
            <a:fillRect/>
          </a:stretch>
        </p:blipFill>
        <p:spPr bwMode="auto">
          <a:xfrm>
            <a:off x="-1" y="-1"/>
            <a:ext cx="9144001" cy="51435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ttSin título-2.jpg"/>
          <p:cNvPicPr>
            <a:picLocks noChangeAspect="1" noChangeArrowheads="1"/>
          </p:cNvPicPr>
          <p:nvPr/>
        </p:nvPicPr>
        <p:blipFill>
          <a:blip r:embed="rId2" cstate="print"/>
          <a:stretch>
            <a:fillRect/>
          </a:stretch>
        </p:blipFill>
        <p:spPr bwMode="auto">
          <a:xfrm>
            <a:off x="0" y="1"/>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143500"/>
          </a:xfrm>
          <a:prstGeom prst="flowChartProcess">
            <a:avLst/>
          </a:prstGeom>
          <a:solidFill>
            <a:schemeClr val="accent3">
              <a:lumMod val="75000"/>
              <a:alpha val="60000"/>
            </a:schemeClr>
          </a:solidFill>
          <a:ln>
            <a:noFill/>
          </a:ln>
          <a:scene3d>
            <a:camera prst="orthographicFront"/>
            <a:lightRig rig="threePt" dir="t"/>
          </a:scene3d>
          <a:sp3d>
            <a:bevelT w="279400" h="2794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FFFFFF"/>
              </a:solidFill>
              <a:cs typeface="Arial" pitchFamily="34" charset="0"/>
            </a:endParaRPr>
          </a:p>
        </p:txBody>
      </p:sp>
      <p:sp>
        <p:nvSpPr>
          <p:cNvPr id="4" name="3 Proceso"/>
          <p:cNvSpPr/>
          <p:nvPr/>
        </p:nvSpPr>
        <p:spPr>
          <a:xfrm>
            <a:off x="0" y="0"/>
            <a:ext cx="9144000" cy="5143500"/>
          </a:xfrm>
          <a:prstGeom prst="flowChartProcess">
            <a:avLst/>
          </a:prstGeom>
          <a:solidFill>
            <a:schemeClr val="accent3">
              <a:lumMod val="40000"/>
              <a:lumOff val="60000"/>
              <a:alpha val="60000"/>
            </a:schemeClr>
          </a:solidFill>
          <a:ln>
            <a:noFill/>
          </a:ln>
          <a:scene3d>
            <a:camera prst="orthographicFront"/>
            <a:lightRig rig="threePt" dir="t"/>
          </a:scene3d>
          <a:sp3d>
            <a:bevelT w="279400" h="254000" prst="cross"/>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FFFFFF"/>
              </a:solidFill>
              <a:cs typeface="Arial" pitchFamily="34" charset="0"/>
            </a:endParaRPr>
          </a:p>
        </p:txBody>
      </p:sp>
      <p:sp>
        <p:nvSpPr>
          <p:cNvPr id="9" name="8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más de 100 bonsáis que donó González, recolectados por toda España. Situada en la parte más alta, además de esta impresionante colección de árboles en miniatura, esta terraza nos regala una panorámica del jardín, que se extiende como un manto verde ante nuestros ojos.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4000"/>
                                        <p:tgtEl>
                                          <p:spTgt spid="41986"/>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1986"/>
                                        </p:tgtEl>
                                        <p:attrNameLst>
                                          <p:attrName>style.visibility</p:attrName>
                                        </p:attrNameLst>
                                      </p:cBhvr>
                                      <p:to>
                                        <p:strVal val="visible"/>
                                      </p:to>
                                    </p:set>
                                    <p:anim calcmode="lin" valueType="num">
                                      <p:cBhvr>
                                        <p:cTn id="24" dur="4000" fill="hold"/>
                                        <p:tgtEl>
                                          <p:spTgt spid="41986"/>
                                        </p:tgtEl>
                                        <p:attrNameLst>
                                          <p:attrName>ppt_w</p:attrName>
                                        </p:attrNameLst>
                                      </p:cBhvr>
                                      <p:tavLst>
                                        <p:tav tm="0">
                                          <p:val>
                                            <p:strVal val="#ppt_w+.3"/>
                                          </p:val>
                                        </p:tav>
                                        <p:tav tm="100000">
                                          <p:val>
                                            <p:strVal val="#ppt_w"/>
                                          </p:val>
                                        </p:tav>
                                      </p:tavLst>
                                    </p:anim>
                                    <p:anim calcmode="lin" valueType="num">
                                      <p:cBhvr>
                                        <p:cTn id="25" dur="4000" fill="hold"/>
                                        <p:tgtEl>
                                          <p:spTgt spid="41986"/>
                                        </p:tgtEl>
                                        <p:attrNameLst>
                                          <p:attrName>ppt_h</p:attrName>
                                        </p:attrNameLst>
                                      </p:cBhvr>
                                      <p:tavLst>
                                        <p:tav tm="0">
                                          <p:val>
                                            <p:strVal val="#ppt_h"/>
                                          </p:val>
                                        </p:tav>
                                        <p:tav tm="100000">
                                          <p:val>
                                            <p:strVal val="#ppt_h"/>
                                          </p:val>
                                        </p:tav>
                                      </p:tavLst>
                                    </p:anim>
                                    <p:animEffect transition="in" filter="fade">
                                      <p:cBhvr>
                                        <p:cTn id="26" dur="4000"/>
                                        <p:tgtEl>
                                          <p:spTgt spid="41986"/>
                                        </p:tgtEl>
                                      </p:cBhvr>
                                    </p:animEffect>
                                  </p:childTnLst>
                                </p:cTn>
                              </p:par>
                              <p:par>
                                <p:cTn id="27" presetID="3" presetClass="entr" presetSubtype="5"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vertical)">
                                      <p:cBhvr>
                                        <p:cTn id="29" dur="4000"/>
                                        <p:tgtEl>
                                          <p:spTgt spid="5"/>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4000" fill="hold"/>
                                        <p:tgtEl>
                                          <p:spTgt spid="5"/>
                                        </p:tgtEl>
                                        <p:attrNameLst>
                                          <p:attrName>ppt_w</p:attrName>
                                        </p:attrNameLst>
                                      </p:cBhvr>
                                      <p:tavLst>
                                        <p:tav tm="0">
                                          <p:val>
                                            <p:strVal val="#ppt_w+.3"/>
                                          </p:val>
                                        </p:tav>
                                        <p:tav tm="100000">
                                          <p:val>
                                            <p:strVal val="#ppt_w"/>
                                          </p:val>
                                        </p:tav>
                                      </p:tavLst>
                                    </p:anim>
                                    <p:anim calcmode="lin" valueType="num">
                                      <p:cBhvr>
                                        <p:cTn id="33" dur="4000" fill="hold"/>
                                        <p:tgtEl>
                                          <p:spTgt spid="5"/>
                                        </p:tgtEl>
                                        <p:attrNameLst>
                                          <p:attrName>ppt_h</p:attrName>
                                        </p:attrNameLst>
                                      </p:cBhvr>
                                      <p:tavLst>
                                        <p:tav tm="0">
                                          <p:val>
                                            <p:strVal val="#ppt_h"/>
                                          </p:val>
                                        </p:tav>
                                        <p:tav tm="100000">
                                          <p:val>
                                            <p:strVal val="#ppt_h"/>
                                          </p:val>
                                        </p:tav>
                                      </p:tavLst>
                                    </p:anim>
                                    <p:animEffect transition="in" filter="fade">
                                      <p:cBhvr>
                                        <p:cTn id="34" dur="4000"/>
                                        <p:tgtEl>
                                          <p:spTgt spid="5"/>
                                        </p:tgtEl>
                                      </p:cBhvr>
                                    </p:animEffect>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cstate="print"/>
          <a:srcRect/>
          <a:stretch>
            <a:fillRect/>
          </a:stretch>
        </p:blipFill>
        <p:spPr bwMode="auto">
          <a:xfrm>
            <a:off x="0" y="-307975"/>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54).jpg"/>
          <p:cNvPicPr>
            <a:picLocks noGrp="1" noChangeAspect="1"/>
          </p:cNvPicPr>
          <p:nvPr isPhoto="1"/>
        </p:nvPicPr>
        <p:blipFill>
          <a:blip r:embed="rId2" cstate="print"/>
          <a:srcRect/>
          <a:stretch>
            <a:fillRect/>
          </a:stretch>
        </p:blipFill>
        <p:spPr bwMode="auto">
          <a:xfrm>
            <a:off x="0" y="-307975"/>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3795886"/>
            <a:ext cx="8568952" cy="1200329"/>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Y se acopiaron importantes herbarios que sirvieron de base para describir nuevas especies para la Ciencia</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Fundado por Fernando VI, el Real Jardín Botánico inicialmente se extendía hasta los terrenos que hoy ocupan el Ministerio de Agricultura y la Cuesta de Moyano.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6*min(max(ppt_w*ppt_h,.3),1)-7.4)/-.7*ppt_w"/>
                                          </p:val>
                                        </p:tav>
                                      </p:tavLst>
                                    </p:anim>
                                    <p:anim calcmode="lin" valueType="num">
                                      <p:cBhvr>
                                        <p:cTn id="7" dur="4000"/>
                                        <p:tgtEl>
                                          <p:spTgt spid="3"/>
                                        </p:tgtEl>
                                        <p:attrNameLst>
                                          <p:attrName>ppt_h</p:attrName>
                                        </p:attrNameLst>
                                      </p:cBhvr>
                                      <p:tavLst>
                                        <p:tav tm="0">
                                          <p:val>
                                            <p:strVal val="ppt_h"/>
                                          </p:val>
                                        </p:tav>
                                        <p:tav tm="100000">
                                          <p:val>
                                            <p:strVal val="(6*min(max(ppt_w*ppt_h,.3),1)-7.4)/-.7*ppt_h"/>
                                          </p:val>
                                        </p:tav>
                                      </p:tavLst>
                                    </p:anim>
                                    <p:anim calcmode="lin" valueType="num">
                                      <p:cBhvr>
                                        <p:cTn id="8" dur="4000"/>
                                        <p:tgtEl>
                                          <p:spTgt spid="3"/>
                                        </p:tgtEl>
                                        <p:attrNameLst>
                                          <p:attrName>ppt_y</p:attrName>
                                        </p:attrNameLst>
                                      </p:cBhvr>
                                      <p:tavLst>
                                        <p:tav tm="0">
                                          <p:val>
                                            <p:strVal val="ppt_y"/>
                                          </p:val>
                                        </p:tav>
                                        <p:tav tm="100000">
                                          <p:val>
                                            <p:strVal val="1+(6*min(max(ppt_w*ppt_h,.3),1)-7.4)/-.7*ppt_h/2"/>
                                          </p:val>
                                        </p:tav>
                                      </p:tavLst>
                                    </p:anim>
                                    <p:set>
                                      <p:cBhvr>
                                        <p:cTn id="9" dur="1" fill="hold">
                                          <p:stCondLst>
                                            <p:cond delay="3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4000"/>
                                        <p:tgtEl>
                                          <p:spTgt spid="3"/>
                                        </p:tgtEl>
                                      </p:cBhvr>
                                    </p:animEffec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1"/>
                                          </p:val>
                                        </p:tav>
                                      </p:tavLst>
                                    </p:anim>
                                    <p:set>
                                      <p:cBhvr>
                                        <p:cTn id="14" dur="1" fill="hold">
                                          <p:stCondLst>
                                            <p:cond delay="3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4000"/>
                                        <p:tgtEl>
                                          <p:spTgt spid="2"/>
                                        </p:tgtEl>
                                      </p:cBhvr>
                                    </p:animEffect>
                                    <p:anim calcmode="lin" valueType="num">
                                      <p:cBhvr>
                                        <p:cTn id="22" dur="4000" fill="hold"/>
                                        <p:tgtEl>
                                          <p:spTgt spid="2"/>
                                        </p:tgtEl>
                                        <p:attrNameLst>
                                          <p:attrName>ppt_x</p:attrName>
                                        </p:attrNameLst>
                                      </p:cBhvr>
                                      <p:tavLst>
                                        <p:tav tm="0">
                                          <p:val>
                                            <p:strVal val="#ppt_x"/>
                                          </p:val>
                                        </p:tav>
                                        <p:tav tm="100000">
                                          <p:val>
                                            <p:strVal val="#ppt_x"/>
                                          </p:val>
                                        </p:tav>
                                      </p:tavLst>
                                    </p:anim>
                                    <p:anim calcmode="lin" valueType="num">
                                      <p:cBhvr>
                                        <p:cTn id="23" dur="4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xotica.jpg"/>
          <p:cNvPicPr>
            <a:picLocks noChangeAspect="1"/>
          </p:cNvPicPr>
          <p:nvPr/>
        </p:nvPicPr>
        <p:blipFill>
          <a:blip r:embed="rId2" cstate="print"/>
          <a:stretch>
            <a:fillRect/>
          </a:stretch>
        </p:blipFill>
        <p:spPr bwMode="auto">
          <a:xfrm>
            <a:off x="0" y="264414"/>
            <a:ext cx="9144000" cy="4879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xotica.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60000"/>
              <a:lumOff val="40000"/>
              <a:alpha val="60000"/>
            </a:schemeClr>
          </a:solidFill>
          <a:ln>
            <a:noFill/>
          </a:ln>
          <a:scene3d>
            <a:camera prst="orthographicFront"/>
            <a:lightRig rig="threePt" dir="t"/>
          </a:scene3d>
          <a:sp3d>
            <a:bevelT w="279400" h="2794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467544" y="4011910"/>
            <a:ext cx="8208912" cy="923330"/>
          </a:xfrm>
          <a:prstGeom prst="rect">
            <a:avLst/>
          </a:prstGeom>
          <a:noFill/>
        </p:spPr>
        <p:txBody>
          <a:bodyPr wrap="square">
            <a:spAutoFit/>
          </a:bodyPr>
          <a:lstStyle/>
          <a:p>
            <a:r>
              <a:rPr lang="es-ES" i="1" dirty="0" smtClean="0">
                <a:effectLst>
                  <a:glow rad="101600">
                    <a:srgbClr val="C00000">
                      <a:alpha val="60000"/>
                    </a:srgbClr>
                  </a:glow>
                  <a:outerShdw blurRad="38100" dist="38100" dir="2700000" algn="tl">
                    <a:srgbClr val="000000">
                      <a:alpha val="43137"/>
                    </a:srgbClr>
                  </a:outerShdw>
                </a:effectLst>
              </a:rPr>
              <a:t>Tulipanes. Esta es una de las floraciones más esperadas de la primavera y se podrán llegar a ver más de </a:t>
            </a:r>
            <a:r>
              <a:rPr lang="es-ES" b="1" i="1" dirty="0" smtClean="0">
                <a:effectLst>
                  <a:glow rad="101600">
                    <a:srgbClr val="C00000">
                      <a:alpha val="60000"/>
                    </a:srgbClr>
                  </a:glow>
                  <a:outerShdw blurRad="38100" dist="38100" dir="2700000" algn="tl">
                    <a:srgbClr val="000000">
                      <a:alpha val="43137"/>
                    </a:srgbClr>
                  </a:outerShdw>
                </a:effectLst>
              </a:rPr>
              <a:t>17.000 ejemplares</a:t>
            </a:r>
            <a:r>
              <a:rPr lang="es-ES" i="1" dirty="0" smtClean="0">
                <a:effectLst>
                  <a:glow rad="101600">
                    <a:srgbClr val="C00000">
                      <a:alpha val="60000"/>
                    </a:srgbClr>
                  </a:glow>
                  <a:outerShdw blurRad="38100" dist="38100" dir="2700000" algn="tl">
                    <a:srgbClr val="000000">
                      <a:alpha val="43137"/>
                    </a:srgbClr>
                  </a:outerShdw>
                </a:effectLst>
              </a:rPr>
              <a:t> repartidos en los parterres de este famoso rincón de la ciudad. La floración suele durar solamente </a:t>
            </a:r>
            <a:r>
              <a:rPr lang="es-ES" b="1" i="1" dirty="0" smtClean="0">
                <a:effectLst>
                  <a:glow rad="101600">
                    <a:srgbClr val="C00000">
                      <a:alpha val="60000"/>
                    </a:srgbClr>
                  </a:glow>
                  <a:outerShdw blurRad="38100" dist="38100" dir="2700000" algn="tl">
                    <a:srgbClr val="000000">
                      <a:alpha val="43137"/>
                    </a:srgbClr>
                  </a:outerShdw>
                </a:effectLst>
              </a:rPr>
              <a:t>21 horas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smtClean="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1" nodeType="withEffect">
                                  <p:stCondLst>
                                    <p:cond delay="0"/>
                                  </p:stCondLst>
                                  <p:childTnLst>
                                    <p:anim calcmode="lin" valueType="num">
                                      <p:cBhvr>
                                        <p:cTn id="6" dur="4000"/>
                                        <p:tgtEl>
                                          <p:spTgt spid="6"/>
                                        </p:tgtEl>
                                        <p:attrNameLst>
                                          <p:attrName>ppt_h</p:attrName>
                                        </p:attrNameLst>
                                      </p:cBhvr>
                                      <p:tavLst>
                                        <p:tav tm="0">
                                          <p:val>
                                            <p:strVal val="ppt_h"/>
                                          </p:val>
                                        </p:tav>
                                        <p:tav tm="100000">
                                          <p:val>
                                            <p:strVal val="ppt_h"/>
                                          </p:val>
                                        </p:tav>
                                      </p:tavLst>
                                    </p:anim>
                                    <p:anim calcmode="lin" valueType="num">
                                      <p:cBhvr>
                                        <p:cTn id="7"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4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fltVal val="0"/>
                                          </p:val>
                                        </p:tav>
                                        <p:tav tm="100000">
                                          <p:val>
                                            <p:strVal val="#ppt_w"/>
                                          </p:val>
                                        </p:tav>
                                      </p:tavLst>
                                    </p:anim>
                                    <p:anim calcmode="lin" valueType="num">
                                      <p:cBhvr>
                                        <p:cTn id="15" dur="4000" fill="hold"/>
                                        <p:tgtEl>
                                          <p:spTgt spid="5"/>
                                        </p:tgtEl>
                                        <p:attrNameLst>
                                          <p:attrName>ppt_h</p:attrName>
                                        </p:attrNameLst>
                                      </p:cBhvr>
                                      <p:tavLst>
                                        <p:tav tm="0">
                                          <p:val>
                                            <p:strVal val="#ppt_h"/>
                                          </p:val>
                                        </p:tav>
                                        <p:tav tm="100000">
                                          <p:val>
                                            <p:strVal val="#ppt_h"/>
                                          </p:val>
                                        </p:tav>
                                      </p:tavLst>
                                    </p:anim>
                                  </p:childTnLst>
                                </p:cTn>
                              </p:par>
                              <p:par>
                                <p:cTn id="16" presetID="16" presetClass="exit" presetSubtype="37" fill="hold" nodeType="withEffect">
                                  <p:stCondLst>
                                    <p:cond delay="0"/>
                                  </p:stCondLst>
                                  <p:childTnLst>
                                    <p:animEffect transition="out" filter="barn(out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39).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11910"/>
            <a:ext cx="8568952" cy="923330"/>
          </a:xfrm>
          <a:prstGeom prst="rect">
            <a:avLst/>
          </a:prstGeom>
          <a:noFill/>
        </p:spPr>
        <p:txBody>
          <a:bodyPr wrap="square">
            <a:spAutoFit/>
          </a:bodyPr>
          <a:lstStyle/>
          <a:p>
            <a:r>
              <a:rPr lang="es-ES" i="1" dirty="0" smtClean="0">
                <a:effectLst>
                  <a:glow rad="101600">
                    <a:srgbClr val="C00000">
                      <a:alpha val="60000"/>
                    </a:srgbClr>
                  </a:glow>
                  <a:outerShdw blurRad="38100" dist="38100" dir="2700000" algn="tl">
                    <a:srgbClr val="000000">
                      <a:alpha val="43137"/>
                    </a:srgbClr>
                  </a:outerShdw>
                </a:effectLst>
              </a:rPr>
              <a:t>Las </a:t>
            </a:r>
            <a:r>
              <a:rPr lang="es-ES" b="1" i="1" dirty="0" smtClean="0">
                <a:effectLst>
                  <a:glow rad="101600">
                    <a:srgbClr val="C00000">
                      <a:alpha val="60000"/>
                    </a:srgbClr>
                  </a:glow>
                  <a:outerShdw blurRad="38100" dist="38100" dir="2700000" algn="tl">
                    <a:srgbClr val="000000">
                      <a:alpha val="43137"/>
                    </a:srgbClr>
                  </a:outerShdw>
                </a:effectLst>
              </a:rPr>
              <a:t>8 hectáreas de terreno</a:t>
            </a:r>
            <a:r>
              <a:rPr lang="es-ES" i="1" dirty="0" smtClean="0">
                <a:effectLst>
                  <a:glow rad="101600">
                    <a:srgbClr val="C00000">
                      <a:alpha val="60000"/>
                    </a:srgbClr>
                  </a:glow>
                  <a:outerShdw blurRad="38100" dist="38100" dir="2700000" algn="tl">
                    <a:srgbClr val="000000">
                      <a:alpha val="43137"/>
                    </a:srgbClr>
                  </a:outerShdw>
                </a:effectLst>
              </a:rPr>
              <a:t> se dividen en lo que llaman </a:t>
            </a:r>
            <a:r>
              <a:rPr lang="es-ES" b="1" i="1" dirty="0" smtClean="0">
                <a:effectLst>
                  <a:glow rad="101600">
                    <a:srgbClr val="C00000">
                      <a:alpha val="60000"/>
                    </a:srgbClr>
                  </a:glow>
                  <a:outerShdw blurRad="38100" dist="38100" dir="2700000" algn="tl">
                    <a:srgbClr val="000000">
                      <a:alpha val="43137"/>
                    </a:srgbClr>
                  </a:outerShdw>
                </a:effectLst>
              </a:rPr>
              <a:t>las tres terrazas</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La “Terraza de los Cuadros” tiene cuadros geométricos formados por setos de boj y dentro hay árboles ornamentales, medicinales, de huerta, frutales y aromáticos.</a:t>
            </a:r>
          </a:p>
        </p:txBody>
      </p:sp>
    </p:spTree>
  </p:cSld>
  <p:clrMapOvr>
    <a:masterClrMapping/>
  </p:clrMapOvr>
  <mc:AlternateContent xmlns:mc="http://schemas.openxmlformats.org/markup-compatibility/2006" xmlns:p14="http://schemas.microsoft.com/office/powerpoint/2010/main">
    <mc:Choice Requires="p14">
      <p:transition spd="slow" p14:dur="2000" advTm="29000">
        <p14:flythrough/>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5" descr="C:\Users\Ana María\Desktop\ENAGUA.jpg"/>
          <p:cNvPicPr>
            <a:picLocks noChangeAspect="1" noChangeArrowheads="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99592" y="4371950"/>
            <a:ext cx="7704211" cy="646331"/>
          </a:xfrm>
          <a:prstGeom prst="rect">
            <a:avLst/>
          </a:prstGeom>
          <a:noFill/>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La “Terraza de las Escuelas Botánicas” está rodeada por doce fuentes en las que puedes ver la evolución de las plantas ordenadas por familias.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2/3*#ppt_w"/>
                                          </p:val>
                                        </p:tav>
                                        <p:tav tm="100000">
                                          <p:val>
                                            <p:strVal val="#ppt_w"/>
                                          </p:val>
                                        </p:tav>
                                      </p:tavLst>
                                    </p:anim>
                                    <p:anim calcmode="lin" valueType="num">
                                      <p:cBhvr>
                                        <p:cTn id="14" dur="4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4000"/>
                                        <p:tgtEl>
                                          <p:spTgt spid="7"/>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3.jpg"/>
          <p:cNvPicPr>
            <a:picLocks noChangeAspect="1"/>
          </p:cNvPicPr>
          <p:nvPr/>
        </p:nvPicPr>
        <p:blipFill>
          <a:blip r:embed="rId2" cstate="print"/>
          <a:srcRec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3.jpg"/>
          <p:cNvPicPr>
            <a:picLocks noChangeAspect="1"/>
          </p:cNvPicPr>
          <p:nvPr/>
        </p:nvPicPr>
        <p:blipFill>
          <a:blip r:embed="rId2" cstate="print"/>
          <a:srcRec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143500"/>
          </a:xfrm>
          <a:prstGeom prst="rect">
            <a:avLst/>
          </a:prstGeom>
          <a:solidFill>
            <a:srgbClr val="943634">
              <a:alpha val="80000"/>
            </a:srgbClr>
          </a:solidFill>
          <a:ln>
            <a:noFill/>
          </a:ln>
          <a:scene3d>
            <a:camera prst="orthographicFront"/>
            <a:lightRig rig="threePt" dir="t"/>
          </a:scene3d>
          <a:sp3d>
            <a:bevelT w="279400" h="2794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755576" y="4083918"/>
            <a:ext cx="7632848" cy="923330"/>
          </a:xfrm>
          <a:prstGeom prst="rect">
            <a:avLst/>
          </a:prstGeom>
          <a:noFill/>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En esta </a:t>
            </a:r>
            <a:r>
              <a:rPr lang="es-ES" i="1" dirty="0" smtClean="0">
                <a:effectLst>
                  <a:glow rad="101600">
                    <a:srgbClr val="C00000">
                      <a:alpha val="60000"/>
                    </a:srgbClr>
                  </a:glow>
                  <a:outerShdw blurRad="38100" dist="38100" dir="2700000" algn="tl">
                    <a:srgbClr val="000000">
                      <a:alpha val="43137"/>
                    </a:srgbClr>
                  </a:outerShdw>
                </a:effectLst>
              </a:rPr>
              <a:t>zona también se encuentra el Pabellón Villanueva construido en 1781 como invernadero y que actualmente se dedica a exposiciones temporales.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6" presetClass="exit" presetSubtype="37" fill="hold" grpId="1" nodeType="withEffect">
                                  <p:stCondLst>
                                    <p:cond delay="0"/>
                                  </p:stCondLst>
                                  <p:childTnLst>
                                    <p:animEffect transition="out" filter="barn(out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4000" fill="hold"/>
                                        <p:tgtEl>
                                          <p:spTgt spid="7"/>
                                        </p:tgtEl>
                                        <p:attrNameLst>
                                          <p:attrName>r</p:attrName>
                                        </p:attrNameLst>
                                      </p:cBhvr>
                                    </p:animRot>
                                  </p:childTnLst>
                                </p:cTn>
                              </p:par>
                              <p:par>
                                <p:cTn id="13" presetID="13" presetClass="exit" presetSubtype="32" fill="hold" nodeType="withEffect">
                                  <p:stCondLst>
                                    <p:cond delay="0"/>
                                  </p:stCondLst>
                                  <p:childTnLst>
                                    <p:animEffect transition="out" filter="plus(out)">
                                      <p:cBhvr>
                                        <p:cTn id="14" dur="4000"/>
                                        <p:tgtEl>
                                          <p:spTgt spid="7"/>
                                        </p:tgtEl>
                                      </p:cBhvr>
                                    </p:animEffect>
                                    <p:set>
                                      <p:cBhvr>
                                        <p:cTn id="15" dur="1" fill="hold">
                                          <p:stCondLst>
                                            <p:cond delay="3999"/>
                                          </p:stCondLst>
                                        </p:cTn>
                                        <p:tgtEl>
                                          <p:spTgt spid="7"/>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4000" fill="hold"/>
                                        <p:tgtEl>
                                          <p:spTgt spid="6"/>
                                        </p:tgtEl>
                                        <p:attrNameLst>
                                          <p:attrName>ppt_w</p:attrName>
                                        </p:attrNameLst>
                                      </p:cBhvr>
                                      <p:tavLst>
                                        <p:tav tm="0">
                                          <p:val>
                                            <p:fltVal val="0"/>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4000"/>
                                        <p:tgtEl>
                                          <p:spTgt spid="6"/>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308570"/>
            <a:ext cx="4572000" cy="6192688"/>
          </a:xfrm>
          <a:prstGeom prst="rect">
            <a:avLst/>
          </a:prstGeom>
          <a:noFill/>
          <a:ln w="9525">
            <a:noFill/>
            <a:miter lim="800000"/>
            <a:headEnd/>
            <a:tailEnd/>
          </a:ln>
        </p:spPr>
      </p:pic>
      <p:pic>
        <p:nvPicPr>
          <p:cNvPr id="5" name="4 Imagen" descr="Carnival-Rio_Carnival.jpg"/>
          <p:cNvPicPr>
            <a:picLocks noChangeAspect="1"/>
          </p:cNvPicPr>
          <p:nvPr/>
        </p:nvPicPr>
        <p:blipFill>
          <a:blip r:embed="rId2" cstate="print"/>
          <a:srcRect l="50000"/>
          <a:stretch>
            <a:fillRect/>
          </a:stretch>
        </p:blipFill>
        <p:spPr bwMode="auto">
          <a:xfrm>
            <a:off x="4572000" y="-308570"/>
            <a:ext cx="4572000" cy="6192688"/>
          </a:xfrm>
          <a:prstGeom prst="rect">
            <a:avLst/>
          </a:prstGeom>
          <a:noFill/>
          <a:ln w="9525">
            <a:noFill/>
            <a:miter lim="800000"/>
            <a:headEnd/>
            <a:tailEnd/>
          </a:ln>
        </p:spPr>
      </p:pic>
      <p:pic>
        <p:nvPicPr>
          <p:cNvPr id="9" name="8 Imagen" descr="51.jpg"/>
          <p:cNvPicPr>
            <a:picLocks noChangeAspect="1"/>
          </p:cNvPicPr>
          <p:nvPr/>
        </p:nvPicPr>
        <p:blipFill>
          <a:blip r:embed="rId2" cstate="print"/>
          <a:srcRect/>
          <a:stretch>
            <a:fillRect/>
          </a:stretch>
        </p:blipFill>
        <p:spPr bwMode="auto">
          <a:xfrm>
            <a:off x="0" y="-308570"/>
            <a:ext cx="9144000"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51.jpg"/>
          <p:cNvPicPr>
            <a:picLocks noChangeAspect="1"/>
          </p:cNvPicPr>
          <p:nvPr/>
        </p:nvPicPr>
        <p:blipFill>
          <a:blip r:embed="rId2" cstate="print"/>
          <a:srcRect/>
          <a:stretch>
            <a:fillRect/>
          </a:stretch>
        </p:blipFill>
        <p:spPr bwMode="auto">
          <a:xfrm>
            <a:off x="0" y="-308570"/>
            <a:ext cx="9144000"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la tercera terraza y justo a la salida del pabellón se encuentra una glorieta central rodeada de césped con un </a:t>
            </a:r>
            <a:r>
              <a:rPr lang="es-ES" b="1" i="1" dirty="0" smtClean="0">
                <a:effectLst>
                  <a:glow rad="101600">
                    <a:srgbClr val="C00000">
                      <a:alpha val="60000"/>
                    </a:srgbClr>
                  </a:glow>
                  <a:outerShdw blurRad="38100" dist="38100" dir="2700000" algn="tl">
                    <a:srgbClr val="000000">
                      <a:alpha val="43137"/>
                    </a:srgbClr>
                  </a:outerShdw>
                </a:effectLst>
              </a:rPr>
              <a:t>estanque</a:t>
            </a:r>
            <a:r>
              <a:rPr lang="es-ES" i="1" dirty="0" smtClean="0">
                <a:effectLst>
                  <a:glow rad="101600">
                    <a:srgbClr val="C00000">
                      <a:alpha val="60000"/>
                    </a:srgbClr>
                  </a:glow>
                  <a:outerShdw blurRad="38100" dist="38100" dir="2700000" algn="tl">
                    <a:srgbClr val="000000">
                      <a:alpha val="43137"/>
                    </a:srgbClr>
                  </a:outerShdw>
                </a:effectLst>
              </a:rPr>
              <a:t> y una estatua del busto de </a:t>
            </a:r>
            <a:r>
              <a:rPr lang="es-ES" b="1" i="1" dirty="0" smtClean="0">
                <a:effectLst>
                  <a:glow rad="101600">
                    <a:srgbClr val="C00000">
                      <a:alpha val="60000"/>
                    </a:srgbClr>
                  </a:glow>
                  <a:outerShdw blurRad="38100" dist="38100" dir="2700000" algn="tl">
                    <a:srgbClr val="000000">
                      <a:alpha val="43137"/>
                    </a:srgbClr>
                  </a:outerShdw>
                </a:effectLst>
              </a:rPr>
              <a:t>Carlos </a:t>
            </a:r>
            <a:r>
              <a:rPr lang="es-ES" b="1" i="1" dirty="0" err="1" smtClean="0">
                <a:effectLst>
                  <a:glow rad="101600">
                    <a:srgbClr val="C00000">
                      <a:alpha val="60000"/>
                    </a:srgbClr>
                  </a:glow>
                  <a:outerShdw blurRad="38100" dist="38100" dir="2700000" algn="tl">
                    <a:srgbClr val="000000">
                      <a:alpha val="43137"/>
                    </a:srgbClr>
                  </a:outerShdw>
                </a:effectLst>
              </a:rPr>
              <a:t>Linneo</a:t>
            </a:r>
            <a:r>
              <a:rPr lang="es-ES" i="1" dirty="0" smtClean="0">
                <a:effectLst>
                  <a:glow rad="101600">
                    <a:srgbClr val="C00000">
                      <a:alpha val="60000"/>
                    </a:srgbClr>
                  </a:glow>
                  <a:outerShdw blurRad="38100" dist="38100" dir="2700000" algn="tl">
                    <a:srgbClr val="000000">
                      <a:alpha val="43137"/>
                    </a:srgbClr>
                  </a:outerShdw>
                </a:effectLst>
              </a:rPr>
              <a:t>. Fue un gran científico y botánico de la época. Está rodeado de bancos donde descansar en un entorno increíble.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switch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4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cstate="print"/>
          <a:stretch>
            <a:fillRect/>
          </a:stretch>
        </p:blipFill>
        <p:spPr bwMode="auto">
          <a:xfrm>
            <a:off x="0" y="-380578"/>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yun_777.jpg"/>
          <p:cNvPicPr>
            <a:picLocks noChangeAspect="1"/>
          </p:cNvPicPr>
          <p:nvPr/>
        </p:nvPicPr>
        <p:blipFill>
          <a:blip r:embed="rId2" cstate="print"/>
          <a:stretch>
            <a:fillRect/>
          </a:stretch>
        </p:blipFill>
        <p:spPr bwMode="auto">
          <a:xfrm>
            <a:off x="0" y="-380578"/>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60000"/>
              <a:lumOff val="40000"/>
              <a:alpha val="60000"/>
            </a:schemeClr>
          </a:solidFill>
          <a:ln>
            <a:noFill/>
          </a:ln>
          <a:scene3d>
            <a:camera prst="orthographicFront"/>
            <a:lightRig rig="threePt" dir="t"/>
          </a:scene3d>
          <a:sp3d>
            <a:bevelT w="279400" h="2286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5069151" y="-31395"/>
            <a:ext cx="291574" cy="461665"/>
          </a:xfrm>
          <a:prstGeom prst="rect">
            <a:avLst/>
          </a:prstGeom>
          <a:noFill/>
        </p:spPr>
        <p:txBody>
          <a:bodyPr wrap="square">
            <a:spAutoFit/>
          </a:bodyPr>
          <a:lstStyle/>
          <a:p>
            <a:pPr fontAlgn="auto">
              <a:spcBef>
                <a:spcPts val="0"/>
              </a:spcBef>
              <a:spcAft>
                <a:spcPts val="0"/>
              </a:spcAft>
              <a:defRPr/>
            </a:pPr>
            <a:endParaRPr lang="es-ES" sz="2400" b="1">
              <a:effectLst>
                <a:outerShdw blurRad="38100" dist="38100" dir="2700000" algn="tl">
                  <a:srgbClr val="1F497D"/>
                </a:outerShdw>
              </a:effectLst>
              <a:latin typeface="Harrington" pitchFamily="82" charset="0"/>
              <a:cs typeface="+mn-cs"/>
            </a:endParaRPr>
          </a:p>
        </p:txBody>
      </p:sp>
      <p:sp>
        <p:nvSpPr>
          <p:cNvPr id="9" name="8 CuadroTexto"/>
          <p:cNvSpPr txBox="1"/>
          <p:nvPr/>
        </p:nvSpPr>
        <p:spPr>
          <a:xfrm>
            <a:off x="179512" y="4220170"/>
            <a:ext cx="8712968" cy="923330"/>
          </a:xfrm>
          <a:prstGeom prst="rect">
            <a:avLst/>
          </a:prstGeom>
          <a:noFill/>
        </p:spPr>
        <p:txBody>
          <a:bodyPr wrap="square">
            <a:spAutoFit/>
          </a:bodyPr>
          <a:lstStyle/>
          <a:p>
            <a:r>
              <a:rPr lang="es-ES" i="1" dirty="0">
                <a:effectLst>
                  <a:glow rad="101600">
                    <a:srgbClr val="C00000">
                      <a:alpha val="60000"/>
                    </a:srgbClr>
                  </a:glow>
                  <a:outerShdw blurRad="38100" dist="38100" dir="2700000" algn="tl">
                    <a:srgbClr val="000000">
                      <a:alpha val="43137"/>
                    </a:srgbClr>
                  </a:outerShdw>
                </a:effectLst>
              </a:rPr>
              <a:t>El jardín se encuentra abierto durante todos los días del año, excepto los días de Navidad y Año nuevo</a:t>
            </a:r>
            <a:r>
              <a:rPr lang="es-ES" i="1" dirty="0" smtClean="0">
                <a:effectLst>
                  <a:glow rad="101600">
                    <a:srgbClr val="C00000">
                      <a:alpha val="60000"/>
                    </a:srgbClr>
                  </a:glow>
                  <a:outerShdw blurRad="38100" dist="38100" dir="2700000" algn="tl">
                    <a:srgbClr val="000000">
                      <a:alpha val="43137"/>
                    </a:srgbClr>
                  </a:outerShdw>
                </a:effectLst>
              </a:rPr>
              <a:t>. En Enero, Febrero, Noviembre y Diciembre abren desde las 10:00 hasta las 18:00. Los meses Marzo y Octubre abren de 10:00 hasta las 19:00.</a:t>
            </a:r>
          </a:p>
        </p:txBody>
      </p:sp>
    </p:spTree>
  </p:cSld>
  <p:clrMapOvr>
    <a:masterClrMapping/>
  </p:clrMapOvr>
  <mc:AlternateContent xmlns:mc="http://schemas.openxmlformats.org/markup-compatibility/2006" xmlns:p14="http://schemas.microsoft.com/office/powerpoint/2010/main">
    <mc:Choice Requires="p14">
      <p:transition spd="slow" p14:dur="2250" advTm="29000">
        <p14:switch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381000"/>
            <a:ext cx="4572000" cy="6048375"/>
          </a:xfrm>
          <a:prstGeom prst="rect">
            <a:avLst/>
          </a:prstGeom>
          <a:noFill/>
          <a:ln w="9525">
            <a:noFill/>
            <a:miter lim="800000"/>
            <a:headEnd/>
            <a:tailEnd/>
          </a:ln>
        </p:spPr>
      </p:pic>
      <p:pic>
        <p:nvPicPr>
          <p:cNvPr id="5" name="4 Imagen" descr="Carnival-Rio_Carnival.jpg"/>
          <p:cNvPicPr>
            <a:picLocks noChangeAspect="1"/>
          </p:cNvPicPr>
          <p:nvPr/>
        </p:nvPicPr>
        <p:blipFill>
          <a:blip r:embed="rId2" cstate="print"/>
          <a:srcRect l="50000"/>
          <a:stretch>
            <a:fillRect/>
          </a:stretch>
        </p:blipFill>
        <p:spPr bwMode="auto">
          <a:xfrm>
            <a:off x="4572000" y="-381000"/>
            <a:ext cx="4572000" cy="6048375"/>
          </a:xfrm>
          <a:prstGeom prst="rect">
            <a:avLst/>
          </a:prstGeom>
          <a:noFill/>
          <a:ln w="9525">
            <a:noFill/>
            <a:miter lim="800000"/>
            <a:headEnd/>
            <a:tailEnd/>
          </a:ln>
        </p:spPr>
      </p:pic>
      <p:sp>
        <p:nvSpPr>
          <p:cNvPr id="6" name="5 Rectángulo"/>
          <p:cNvSpPr/>
          <p:nvPr/>
        </p:nvSpPr>
        <p:spPr>
          <a:xfrm>
            <a:off x="0" y="0"/>
            <a:ext cx="4572000" cy="5143500"/>
          </a:xfrm>
          <a:prstGeom prst="rect">
            <a:avLst/>
          </a:prstGeom>
          <a:solidFill>
            <a:schemeClr val="tx1">
              <a:lumMod val="75000"/>
              <a:alpha val="77000"/>
            </a:schemeClr>
          </a:solidFill>
          <a:ln>
            <a:noFill/>
          </a:ln>
          <a:scene3d>
            <a:camera prst="orthographicFront"/>
            <a:lightRig rig="threePt" dir="t"/>
          </a:scene3d>
          <a:sp3d>
            <a:bevelT w="279400" h="279400"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flipH="1">
            <a:off x="4572000" y="0"/>
            <a:ext cx="4572000" cy="5143500"/>
          </a:xfrm>
          <a:prstGeom prst="rect">
            <a:avLst/>
          </a:prstGeom>
          <a:solidFill>
            <a:schemeClr val="tx1">
              <a:lumMod val="75000"/>
              <a:alpha val="77000"/>
            </a:schemeClr>
          </a:solidFill>
          <a:ln>
            <a:noFill/>
          </a:ln>
          <a:scene3d>
            <a:camera prst="orthographicFront"/>
            <a:lightRig rig="threePt" dir="t"/>
          </a:scene3d>
          <a:sp3d>
            <a:bevelT w="279400" h="279400"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323528" y="4371950"/>
            <a:ext cx="8568951" cy="646331"/>
          </a:xfrm>
          <a:prstGeom prst="rect">
            <a:avLst/>
          </a:prstGeom>
          <a:noFill/>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Nada más acceder a este </a:t>
            </a:r>
            <a:r>
              <a:rPr lang="es-ES" b="1" i="1" dirty="0" smtClean="0">
                <a:effectLst>
                  <a:glow rad="101600">
                    <a:srgbClr val="C00000">
                      <a:alpha val="60000"/>
                    </a:srgbClr>
                  </a:glow>
                  <a:outerShdw blurRad="38100" dist="38100" dir="2700000" algn="tl">
                    <a:srgbClr val="000000">
                      <a:alpha val="43137"/>
                    </a:srgbClr>
                  </a:outerShdw>
                </a:effectLst>
              </a:rPr>
              <a:t>jardín de Madrid</a:t>
            </a:r>
            <a:r>
              <a:rPr lang="es-ES" i="1" dirty="0" smtClean="0">
                <a:effectLst>
                  <a:glow rad="101600">
                    <a:srgbClr val="C00000">
                      <a:alpha val="60000"/>
                    </a:srgbClr>
                  </a:glow>
                  <a:outerShdw blurRad="38100" dist="38100" dir="2700000" algn="tl">
                    <a:srgbClr val="000000">
                      <a:alpha val="43137"/>
                    </a:srgbClr>
                  </a:outerShdw>
                </a:effectLst>
              </a:rPr>
              <a:t> por su entrada de la Plaza de Murillo, te suelen dar un </a:t>
            </a:r>
            <a:r>
              <a:rPr lang="es-ES" b="1" i="1" dirty="0" smtClean="0">
                <a:effectLst>
                  <a:glow rad="101600">
                    <a:srgbClr val="C00000">
                      <a:alpha val="60000"/>
                    </a:srgbClr>
                  </a:glow>
                  <a:outerShdw blurRad="38100" dist="38100" dir="2700000" algn="tl">
                    <a:srgbClr val="000000">
                      <a:alpha val="43137"/>
                    </a:srgbClr>
                  </a:outerShdw>
                </a:effectLst>
              </a:rPr>
              <a:t>plano</a:t>
            </a:r>
            <a:r>
              <a:rPr lang="es-ES" i="1" dirty="0" smtClean="0">
                <a:effectLst>
                  <a:glow rad="101600">
                    <a:srgbClr val="C00000">
                      <a:alpha val="60000"/>
                    </a:srgbClr>
                  </a:glow>
                  <a:outerShdw blurRad="38100" dist="38100" dir="2700000" algn="tl">
                    <a:srgbClr val="000000">
                      <a:alpha val="43137"/>
                    </a:srgbClr>
                  </a:outerShdw>
                </a:effectLst>
              </a:rPr>
              <a:t> con el que podrás orientarte y organizar la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pageCurlDoub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4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ory-las-jeziorko-niebo.jpe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2" name="21 Imagen" descr="gory-las-jeziorko-niebo.jpe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3" name="22 Imagen" descr="gory-las-jeziorko-niebo.jpe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971550" y="4011613"/>
            <a:ext cx="6878806"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Estos son unos pequeños jardines que hay frente a la puerta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entrada del Real Jardín Botánico, que como aún era pronto pues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me entretuve un ratito en hacer unas fotos.</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23"/>
                                        </p:tgtEl>
                                        <p:attrNameLst>
                                          <p:attrName>ppt_w</p:attrName>
                                        </p:attrNameLst>
                                      </p:cBhvr>
                                      <p:tavLst>
                                        <p:tav tm="0">
                                          <p:val>
                                            <p:strVal val="ppt_w"/>
                                          </p:val>
                                        </p:tav>
                                        <p:tav tm="100000">
                                          <p:val>
                                            <p:strVal val="4/3*ppt_w"/>
                                          </p:val>
                                        </p:tav>
                                      </p:tavLst>
                                    </p:anim>
                                    <p:anim calcmode="lin" valueType="num">
                                      <p:cBhvr>
                                        <p:cTn id="7" dur="4000"/>
                                        <p:tgtEl>
                                          <p:spTgt spid="23"/>
                                        </p:tgtEl>
                                        <p:attrNameLst>
                                          <p:attrName>ppt_h</p:attrName>
                                        </p:attrNameLst>
                                      </p:cBhvr>
                                      <p:tavLst>
                                        <p:tav tm="0">
                                          <p:val>
                                            <p:strVal val="ppt_h"/>
                                          </p:val>
                                        </p:tav>
                                        <p:tav tm="100000">
                                          <p:val>
                                            <p:strVal val="4/3*ppt_h"/>
                                          </p:val>
                                        </p:tav>
                                      </p:tavLst>
                                    </p:anim>
                                    <p:set>
                                      <p:cBhvr>
                                        <p:cTn id="8" dur="1" fill="hold">
                                          <p:stCondLst>
                                            <p:cond delay="3999"/>
                                          </p:stCondLst>
                                        </p:cTn>
                                        <p:tgtEl>
                                          <p:spTgt spid="2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23"/>
                                        </p:tgtEl>
                                      </p:cBhvr>
                                    </p:animEffect>
                                    <p:set>
                                      <p:cBhvr>
                                        <p:cTn id="11" dur="1" fill="hold">
                                          <p:stCondLst>
                                            <p:cond delay="3999"/>
                                          </p:stCondLst>
                                        </p:cTn>
                                        <p:tgtEl>
                                          <p:spTgt spid="2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22"/>
                                        </p:tgtEl>
                                        <p:attrNameLst>
                                          <p:attrName>ppt_w</p:attrName>
                                        </p:attrNameLst>
                                      </p:cBhvr>
                                      <p:tavLst>
                                        <p:tav tm="0">
                                          <p:val>
                                            <p:strVal val="ppt_w"/>
                                          </p:val>
                                        </p:tav>
                                        <p:tav tm="100000">
                                          <p:val>
                                            <p:strVal val="4/3*ppt_w"/>
                                          </p:val>
                                        </p:tav>
                                      </p:tavLst>
                                    </p:anim>
                                    <p:anim calcmode="lin" valueType="num">
                                      <p:cBhvr>
                                        <p:cTn id="14" dur="4000"/>
                                        <p:tgtEl>
                                          <p:spTgt spid="22"/>
                                        </p:tgtEl>
                                        <p:attrNameLst>
                                          <p:attrName>ppt_h</p:attrName>
                                        </p:attrNameLst>
                                      </p:cBhvr>
                                      <p:tavLst>
                                        <p:tav tm="0">
                                          <p:val>
                                            <p:strVal val="ppt_h"/>
                                          </p:val>
                                        </p:tav>
                                        <p:tav tm="100000">
                                          <p:val>
                                            <p:strVal val="4/3*ppt_h"/>
                                          </p:val>
                                        </p:tav>
                                      </p:tavLst>
                                    </p:anim>
                                    <p:set>
                                      <p:cBhvr>
                                        <p:cTn id="15" dur="1" fill="hold">
                                          <p:stCondLst>
                                            <p:cond delay="3999"/>
                                          </p:stCondLst>
                                        </p:cTn>
                                        <p:tgtEl>
                                          <p:spTgt spid="22"/>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22"/>
                                        </p:tgtEl>
                                      </p:cBhvr>
                                    </p:animEffect>
                                    <p:set>
                                      <p:cBhvr>
                                        <p:cTn id="18" dur="1" fill="hold">
                                          <p:stCondLst>
                                            <p:cond delay="3999"/>
                                          </p:stCondLst>
                                        </p:cTn>
                                        <p:tgtEl>
                                          <p:spTgt spid="22"/>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3" cstate="print"/>
          <a:srcRect/>
          <a:stretch>
            <a:fillRect/>
          </a:stretch>
        </p:blipFill>
        <p:spPr bwMode="auto">
          <a:xfrm>
            <a:off x="2339977" y="-31652"/>
            <a:ext cx="4608512"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5400000">
            <a:off x="-1401762" y="1401762"/>
            <a:ext cx="5143500" cy="233997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228600" h="2286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rot="5400000">
            <a:off x="5474494" y="1473994"/>
            <a:ext cx="5143500" cy="219551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threePt" dir="t"/>
          </a:scene3d>
          <a:sp3d>
            <a:bevelT w="228600" h="2286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7" name="6 Imagen" descr="VirtualIT.jpg"/>
          <p:cNvPicPr>
            <a:picLocks noChangeAspect="1"/>
          </p:cNvPicPr>
          <p:nvPr/>
        </p:nvPicPr>
        <p:blipFill>
          <a:blip r:embed="rId3" cstate="print"/>
          <a:srcRect/>
          <a:stretch>
            <a:fillRect/>
          </a:stretch>
        </p:blipFill>
        <p:spPr bwMode="auto">
          <a:xfrm>
            <a:off x="2339977" y="-31651"/>
            <a:ext cx="4608511" cy="55235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051050" y="3665538"/>
            <a:ext cx="5400675"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Plaza de Murillo, entre el Museo del Prado y el Jardín Botánico, se levanta la estatua del pintor Bartolomé Esteban Murillo. Se trata de una réplica, pues la original adorna la plaza del Museo de Bellas Artes de Sevilla.</a:t>
            </a: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20" presetClass="exit" presetSubtype="0" fill="hold" nodeType="withEffect">
                                  <p:stCondLst>
                                    <p:cond delay="0"/>
                                  </p:stCondLst>
                                  <p:childTnLst>
                                    <p:animEffect transition="out" filter="wedge">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4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ppt_x</p:attrName>
                                        </p:attrNameLst>
                                      </p:cBhvr>
                                      <p:tavLst>
                                        <p:tav tm="0">
                                          <p:val>
                                            <p:strVal val="#ppt_x"/>
                                          </p:val>
                                        </p:tav>
                                        <p:tav tm="100000">
                                          <p:val>
                                            <p:strVal val="#ppt_x"/>
                                          </p:val>
                                        </p:tav>
                                      </p:tavLst>
                                    </p:anim>
                                    <p:anim calcmode="lin" valueType="num">
                                      <p:cBhvr>
                                        <p:cTn id="21" dur="4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6d78a3f_1242564675793.jpg"/>
          <p:cNvPicPr>
            <a:picLocks noGrp="1" noChangeAspect="1"/>
          </p:cNvPicPr>
          <p:nvPr>
            <p:ph idx="1"/>
          </p:nvPr>
        </p:nvPicPr>
        <p:blipFill>
          <a:blip r:embed="rId2" cstate="print"/>
          <a:srcRect/>
          <a:stretch>
            <a:fillRect/>
          </a:stretch>
        </p:blipFill>
        <p:spPr>
          <a:xfrm>
            <a:off x="2195513" y="0"/>
            <a:ext cx="4752975"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513" cy="51435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0800000" scaled="1"/>
            <a:tileRect/>
          </a:gradFill>
          <a:ln>
            <a:noFill/>
          </a:ln>
          <a:scene3d>
            <a:camera prst="orthographicFront"/>
            <a:lightRig rig="threePt" dir="t"/>
          </a:scene3d>
          <a:sp3d>
            <a:bevelT w="279400" h="177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6948488" y="0"/>
            <a:ext cx="2195512" cy="514350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scene3d>
            <a:camera prst="orthographicFront"/>
            <a:lightRig rig="threePt" dir="t"/>
          </a:scene3d>
          <a:sp3d>
            <a:bevelT w="279400" h="177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11" name="3 Marcador de contenido" descr="46d78a3f_1242564675793.jpg"/>
          <p:cNvPicPr>
            <a:picLocks noChangeAspect="1"/>
          </p:cNvPicPr>
          <p:nvPr/>
        </p:nvPicPr>
        <p:blipFill>
          <a:blip r:embed="rId2" cstate="print"/>
          <a:srcRect/>
          <a:stretch>
            <a:fillRect/>
          </a:stretch>
        </p:blipFill>
        <p:spPr bwMode="auto">
          <a:xfrm>
            <a:off x="2195513" y="0"/>
            <a:ext cx="47529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3795886"/>
            <a:ext cx="8280920" cy="1200329"/>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Continuando con mi paseo hacia la estación de Atocha, me encontré con este monumento dedicado al político zamorano, Claudio Moyano Samaniego (1809-1890). </a:t>
            </a:r>
            <a:r>
              <a:rPr lang="es-ES" i="1" dirty="0" smtClean="0">
                <a:effectLst>
                  <a:glow rad="101600">
                    <a:schemeClr val="accent2">
                      <a:satMod val="175000"/>
                      <a:alpha val="40000"/>
                    </a:schemeClr>
                  </a:glow>
                  <a:outerShdw blurRad="38100" dist="38100" dir="2700000" algn="tl">
                    <a:srgbClr val="000000">
                      <a:alpha val="43137"/>
                    </a:srgbClr>
                  </a:outerShdw>
                </a:effectLst>
              </a:rPr>
              <a:t> La calle Cuesta de Moyano donde se celebra </a:t>
            </a:r>
            <a:r>
              <a:rPr lang="es-ES" i="1" dirty="0" smtClean="0">
                <a:effectLst>
                  <a:glow rad="101600">
                    <a:schemeClr val="accent2">
                      <a:satMod val="175000"/>
                      <a:alpha val="40000"/>
                    </a:schemeClr>
                  </a:glow>
                  <a:outerShdw blurRad="38100" dist="38100" dir="2700000" algn="tl">
                    <a:srgbClr val="000000">
                      <a:alpha val="43137"/>
                    </a:srgbClr>
                  </a:outerShdw>
                </a:effectLst>
              </a:rPr>
              <a:t>la Feria</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chemeClr val="accent2">
                      <a:satMod val="175000"/>
                      <a:alpha val="40000"/>
                    </a:schemeClr>
                  </a:glow>
                  <a:outerShdw blurRad="38100" dist="38100" dir="2700000" algn="tl">
                    <a:srgbClr val="000000">
                      <a:alpha val="43137"/>
                    </a:srgbClr>
                  </a:outerShdw>
                </a:effectLst>
              </a:rPr>
              <a:t>del Libro, lleva su nombre.</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blinds/>
      </p:transition>
    </mc:Choice>
    <mc:Fallback xmlns="">
      <p:transition spd="slow" advTm="29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4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4000"/>
                                        <p:tgtEl>
                                          <p:spTgt spid="8"/>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4" presetClass="exit" presetSubtype="16" fill="hold" nodeType="withEffect">
                                  <p:stCondLst>
                                    <p:cond delay="0"/>
                                  </p:stCondLst>
                                  <p:childTnLst>
                                    <p:animEffect transition="out" filter="box(in)">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452438"/>
            <a:ext cx="9144000" cy="5761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arco"/>
          <p:cNvSpPr/>
          <p:nvPr/>
        </p:nvSpPr>
        <p:spPr>
          <a:xfrm>
            <a:off x="0" y="0"/>
            <a:ext cx="9144000" cy="5143500"/>
          </a:xfrm>
          <a:prstGeom prst="frame">
            <a:avLst>
              <a:gd name="adj1" fmla="val 10366"/>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4" name="3 Marco"/>
          <p:cNvSpPr/>
          <p:nvPr/>
        </p:nvSpPr>
        <p:spPr>
          <a:xfrm>
            <a:off x="539750" y="484188"/>
            <a:ext cx="8064500" cy="4248150"/>
          </a:xfrm>
          <a:prstGeom prst="frame">
            <a:avLst>
              <a:gd name="adj1" fmla="val 12310"/>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4 Marco"/>
          <p:cNvSpPr/>
          <p:nvPr/>
        </p:nvSpPr>
        <p:spPr>
          <a:xfrm>
            <a:off x="1042988" y="915988"/>
            <a:ext cx="7058025" cy="3527425"/>
          </a:xfrm>
          <a:prstGeom prst="frame">
            <a:avLst>
              <a:gd name="adj1" fmla="val 13828"/>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5 Marco"/>
          <p:cNvSpPr/>
          <p:nvPr/>
        </p:nvSpPr>
        <p:spPr>
          <a:xfrm>
            <a:off x="1547813" y="1276350"/>
            <a:ext cx="6048375" cy="2808288"/>
          </a:xfrm>
          <a:prstGeom prst="frame">
            <a:avLst>
              <a:gd name="adj1" fmla="val 17741"/>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7" name="6 Marco"/>
          <p:cNvSpPr/>
          <p:nvPr/>
        </p:nvSpPr>
        <p:spPr>
          <a:xfrm>
            <a:off x="2051050" y="1708150"/>
            <a:ext cx="5041900" cy="1943100"/>
          </a:xfrm>
          <a:prstGeom prst="frame">
            <a:avLst>
              <a:gd name="adj1" fmla="val 26166"/>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Marco"/>
          <p:cNvSpPr/>
          <p:nvPr/>
        </p:nvSpPr>
        <p:spPr>
          <a:xfrm>
            <a:off x="2555875" y="2211388"/>
            <a:ext cx="4032250" cy="936625"/>
          </a:xfrm>
          <a:prstGeom prst="frame">
            <a:avLst>
              <a:gd name="adj1" fmla="val 30734"/>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Rectángulo"/>
          <p:cNvSpPr/>
          <p:nvPr/>
        </p:nvSpPr>
        <p:spPr>
          <a:xfrm>
            <a:off x="2843213" y="2500313"/>
            <a:ext cx="3457575" cy="358775"/>
          </a:xfrm>
          <a:prstGeom prst="rect">
            <a:avLst/>
          </a:prstGeom>
          <a:solidFill>
            <a:schemeClr val="tx2">
              <a:lumMod val="75000"/>
            </a:schemeClr>
          </a:solidFill>
          <a:ln w="3175">
            <a:solidFill>
              <a:schemeClr val="tx2">
                <a:lumMod val="50000"/>
              </a:schemeClr>
            </a:solid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1187450" y="4219575"/>
            <a:ext cx="71294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me traje en la memoria de mi camarilla, la Gloria y los </a:t>
            </a:r>
            <a:r>
              <a:rPr lang="es-ES" i="1" dirty="0" err="1">
                <a:effectLst>
                  <a:glow rad="101600">
                    <a:schemeClr val="accent2">
                      <a:satMod val="175000"/>
                      <a:alpha val="40000"/>
                    </a:schemeClr>
                  </a:glow>
                  <a:outerShdw blurRad="38100" dist="38100" dir="2700000" algn="tl">
                    <a:srgbClr val="000000">
                      <a:alpha val="43137"/>
                    </a:srgbClr>
                  </a:outerShdw>
                </a:effectLst>
              </a:rPr>
              <a:t>Pegasos</a:t>
            </a:r>
            <a:r>
              <a:rPr lang="es-ES" i="1" dirty="0">
                <a:effectLst>
                  <a:glow rad="101600">
                    <a:schemeClr val="accent2">
                      <a:satMod val="175000"/>
                      <a:alpha val="40000"/>
                    </a:schemeClr>
                  </a:glow>
                  <a:outerShdw blurRad="38100" dist="38100" dir="2700000" algn="tl">
                    <a:srgbClr val="000000">
                      <a:alpha val="43137"/>
                    </a:srgbClr>
                  </a:outerShdw>
                </a:effectLst>
              </a:rPr>
              <a:t> encumbrando la sede del Ministerio de Agricultura, el denominado Palacio de Fomento.</a:t>
            </a:r>
          </a:p>
        </p:txBody>
      </p:sp>
    </p:spTree>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3"/>
                                        </p:tgtEl>
                                        <p:attrNameLst>
                                          <p:attrName>ppt_w</p:attrName>
                                        </p:attrNameLst>
                                      </p:cBhvr>
                                      <p:tavLst>
                                        <p:tav tm="0">
                                          <p:val>
                                            <p:strVal val="ppt_w"/>
                                          </p:val>
                                        </p:tav>
                                        <p:tav tm="100000">
                                          <p:val>
                                            <p:fltVal val="0"/>
                                          </p:val>
                                        </p:tav>
                                      </p:tavLst>
                                    </p:anim>
                                    <p:anim calcmode="lin" valueType="num">
                                      <p:cBhvr>
                                        <p:cTn id="7" dur="2000"/>
                                        <p:tgtEl>
                                          <p:spTgt spid="3"/>
                                        </p:tgtEl>
                                        <p:attrNameLst>
                                          <p:attrName>ppt_h</p:attrName>
                                        </p:attrNameLst>
                                      </p:cBhvr>
                                      <p:tavLst>
                                        <p:tav tm="0">
                                          <p:val>
                                            <p:strVal val="ppt_h"/>
                                          </p:val>
                                        </p:tav>
                                        <p:tav tm="100000">
                                          <p:val>
                                            <p:fltVal val="0"/>
                                          </p:val>
                                        </p:tav>
                                      </p:tavLst>
                                    </p:anim>
                                    <p:set>
                                      <p:cBhvr>
                                        <p:cTn id="8" dur="1" fill="hold">
                                          <p:stCondLst>
                                            <p:cond delay="1999"/>
                                          </p:stCondLst>
                                        </p:cTn>
                                        <p:tgtEl>
                                          <p:spTgt spid="3"/>
                                        </p:tgtEl>
                                        <p:attrNameLst>
                                          <p:attrName>style.visibility</p:attrName>
                                        </p:attrNameLst>
                                      </p:cBhvr>
                                      <p:to>
                                        <p:strVal val="hidden"/>
                                      </p:to>
                                    </p:set>
                                  </p:childTnLst>
                                </p:cTn>
                              </p:par>
                              <p:par>
                                <p:cTn id="9" presetID="25" presetClass="exit" presetSubtype="0" fill="hold" nodeType="withEffect">
                                  <p:stCondLst>
                                    <p:cond delay="0"/>
                                  </p:stCondLst>
                                  <p:childTnLst>
                                    <p:animEffect transition="out" filter="fade">
                                      <p:cBhvr>
                                        <p:cTn id="10" dur="2000" accel="50000">
                                          <p:stCondLst>
                                            <p:cond delay="0"/>
                                          </p:stCondLst>
                                        </p:cTn>
                                        <p:tgtEl>
                                          <p:spTgt spid="3"/>
                                        </p:tgtEl>
                                      </p:cBhvr>
                                    </p:animEffect>
                                    <p:anim calcmode="lin" valueType="num">
                                      <p:cBhvr>
                                        <p:cTn id="11" dur="10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12" dur="1000" decel="50000">
                                          <p:stCondLst>
                                            <p:cond delay="1000"/>
                                          </p:stCondLst>
                                        </p:cTn>
                                        <p:tgtEl>
                                          <p:spTgt spid="3"/>
                                        </p:tgtEl>
                                        <p:attrNameLst>
                                          <p:attrName>ppt_y</p:attrName>
                                        </p:attrNameLst>
                                      </p:cBhvr>
                                      <p:tavLst>
                                        <p:tav tm="0">
                                          <p:val>
                                            <p:strVal val="ppt_y"/>
                                          </p:val>
                                        </p:tav>
                                        <p:tav tm="100000">
                                          <p:val>
                                            <p:strVal val="ppt_y-.1"/>
                                          </p:val>
                                        </p:tav>
                                      </p:tavLst>
                                    </p:anim>
                                    <p:anim calcmode="lin" valueType="num">
                                      <p:cBhvr>
                                        <p:cTn id="13" dur="1000" accel="50000">
                                          <p:stCondLst>
                                            <p:cond delay="1000"/>
                                          </p:stCondLst>
                                        </p:cTn>
                                        <p:tgtEl>
                                          <p:spTgt spid="3"/>
                                        </p:tgtEl>
                                        <p:attrNameLst>
                                          <p:attrName>ppt_x</p:attrName>
                                        </p:attrNameLst>
                                      </p:cBhvr>
                                      <p:tavLst>
                                        <p:tav tm="0">
                                          <p:val>
                                            <p:strVal val="ppt_x"/>
                                          </p:val>
                                        </p:tav>
                                        <p:tav tm="100000">
                                          <p:val>
                                            <p:strVal val="ppt_x+.4"/>
                                          </p:val>
                                        </p:tav>
                                      </p:tavLst>
                                    </p:anim>
                                    <p:anim calcmode="lin" valueType="num">
                                      <p:cBhvr>
                                        <p:cTn id="14" dur="2000"/>
                                        <p:tgtEl>
                                          <p:spTgt spid="3"/>
                                        </p:tgtEl>
                                        <p:attrNameLst>
                                          <p:attrName>ppt_h</p:attrName>
                                        </p:attrNameLst>
                                      </p:cBhvr>
                                      <p:tavLst>
                                        <p:tav tm="0">
                                          <p:val>
                                            <p:strVal val="ppt_h"/>
                                          </p:val>
                                        </p:tav>
                                        <p:tav tm="100000">
                                          <p:val>
                                            <p:strVal val="ppt_h"/>
                                          </p:val>
                                        </p:tav>
                                      </p:tavLst>
                                    </p:anim>
                                    <p:anim calcmode="lin" valueType="num">
                                      <p:cBhvr>
                                        <p:cTn id="15" dur="10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6" dur="1000" decel="50000">
                                          <p:stCondLst>
                                            <p:cond delay="1000"/>
                                          </p:stCondLst>
                                        </p:cTn>
                                        <p:tgtEl>
                                          <p:spTgt spid="3"/>
                                        </p:tgtEl>
                                        <p:attrNameLst>
                                          <p:attrName>ppt_w</p:attrName>
                                        </p:attrNameLst>
                                      </p:cBhvr>
                                      <p:tavLst>
                                        <p:tav tm="0">
                                          <p:val>
                                            <p:strVal val="ppt_w"/>
                                          </p:val>
                                        </p:tav>
                                        <p:tav tm="100000">
                                          <p:val>
                                            <p:strVal val="ppt_w/.05"/>
                                          </p:val>
                                        </p:tav>
                                      </p:tavLst>
                                    </p:anim>
                                    <p:anim calcmode="lin" valueType="num">
                                      <p:cBhvr>
                                        <p:cTn id="17" dur="1000" accel="50000">
                                          <p:stCondLst>
                                            <p:cond delay="1000"/>
                                          </p:stCondLst>
                                        </p:cTn>
                                        <p:tgtEl>
                                          <p:spTgt spid="3"/>
                                        </p:tgtEl>
                                        <p:attrNameLst>
                                          <p:attrName>style.rotation</p:attrName>
                                        </p:attrNameLst>
                                      </p:cBhvr>
                                      <p:tavLst>
                                        <p:tav tm="0">
                                          <p:val>
                                            <p:fltVal val="0"/>
                                          </p:val>
                                        </p:tav>
                                        <p:tav tm="100000">
                                          <p:val>
                                            <p:fltVal val="-90"/>
                                          </p:val>
                                        </p:tav>
                                      </p:tavLst>
                                    </p:anim>
                                    <p:set>
                                      <p:cBhvr>
                                        <p:cTn id="18" dur="1" fill="hold">
                                          <p:stCondLst>
                                            <p:cond delay="1999"/>
                                          </p:stCondLst>
                                        </p:cTn>
                                        <p:tgtEl>
                                          <p:spTgt spid="3"/>
                                        </p:tgtEl>
                                        <p:attrNameLst>
                                          <p:attrName>style.visibility</p:attrName>
                                        </p:attrNameLst>
                                      </p:cBhvr>
                                      <p:to>
                                        <p:strVal val="hidden"/>
                                      </p:to>
                                    </p:set>
                                  </p:childTnLst>
                                </p:cTn>
                              </p:par>
                              <p:par>
                                <p:cTn id="19" presetID="23" presetClass="exit" presetSubtype="32" fill="hold" nodeType="withEffect">
                                  <p:stCondLst>
                                    <p:cond delay="500"/>
                                  </p:stCondLst>
                                  <p:childTnLst>
                                    <p:anim calcmode="lin" valueType="num">
                                      <p:cBhvr>
                                        <p:cTn id="20" dur="2000"/>
                                        <p:tgtEl>
                                          <p:spTgt spid="4"/>
                                        </p:tgtEl>
                                        <p:attrNameLst>
                                          <p:attrName>ppt_w</p:attrName>
                                        </p:attrNameLst>
                                      </p:cBhvr>
                                      <p:tavLst>
                                        <p:tav tm="0">
                                          <p:val>
                                            <p:strVal val="ppt_w"/>
                                          </p:val>
                                        </p:tav>
                                        <p:tav tm="100000">
                                          <p:val>
                                            <p:fltVal val="0"/>
                                          </p:val>
                                        </p:tav>
                                      </p:tavLst>
                                    </p:anim>
                                    <p:anim calcmode="lin" valueType="num">
                                      <p:cBhvr>
                                        <p:cTn id="21" dur="2000"/>
                                        <p:tgtEl>
                                          <p:spTgt spid="4"/>
                                        </p:tgtEl>
                                        <p:attrNameLst>
                                          <p:attrName>ppt_h</p:attrName>
                                        </p:attrNameLst>
                                      </p:cBhvr>
                                      <p:tavLst>
                                        <p:tav tm="0">
                                          <p:val>
                                            <p:strVal val="ppt_h"/>
                                          </p:val>
                                        </p:tav>
                                        <p:tav tm="100000">
                                          <p:val>
                                            <p:fltVal val="0"/>
                                          </p:val>
                                        </p:tav>
                                      </p:tavLst>
                                    </p:anim>
                                    <p:set>
                                      <p:cBhvr>
                                        <p:cTn id="22" dur="1" fill="hold">
                                          <p:stCondLst>
                                            <p:cond delay="1999"/>
                                          </p:stCondLst>
                                        </p:cTn>
                                        <p:tgtEl>
                                          <p:spTgt spid="4"/>
                                        </p:tgtEl>
                                        <p:attrNameLst>
                                          <p:attrName>style.visibility</p:attrName>
                                        </p:attrNameLst>
                                      </p:cBhvr>
                                      <p:to>
                                        <p:strVal val="hidden"/>
                                      </p:to>
                                    </p:set>
                                  </p:childTnLst>
                                </p:cTn>
                              </p:par>
                              <p:par>
                                <p:cTn id="23" presetID="25" presetClass="exit" presetSubtype="0" fill="hold" nodeType="withEffect">
                                  <p:stCondLst>
                                    <p:cond delay="500"/>
                                  </p:stCondLst>
                                  <p:childTnLst>
                                    <p:animEffect transition="out" filter="fade">
                                      <p:cBhvr>
                                        <p:cTn id="24" dur="2000" accel="50000">
                                          <p:stCondLst>
                                            <p:cond delay="0"/>
                                          </p:stCondLst>
                                        </p:cTn>
                                        <p:tgtEl>
                                          <p:spTgt spid="4"/>
                                        </p:tgtEl>
                                      </p:cBhvr>
                                    </p:animEffect>
                                    <p:anim calcmode="lin" valueType="num">
                                      <p:cBhvr>
                                        <p:cTn id="25" dur="1000" accel="50000">
                                          <p:stCondLst>
                                            <p:cond delay="0"/>
                                          </p:stCondLst>
                                        </p:cTn>
                                        <p:tgtEl>
                                          <p:spTgt spid="4"/>
                                        </p:tgtEl>
                                        <p:attrNameLst>
                                          <p:attrName>ppt_y</p:attrName>
                                        </p:attrNameLst>
                                      </p:cBhvr>
                                      <p:tavLst>
                                        <p:tav tm="0">
                                          <p:val>
                                            <p:strVal val="ppt_y"/>
                                          </p:val>
                                        </p:tav>
                                        <p:tav tm="100000">
                                          <p:val>
                                            <p:strVal val="ppt_y+.1"/>
                                          </p:val>
                                        </p:tav>
                                      </p:tavLst>
                                    </p:anim>
                                    <p:anim calcmode="lin" valueType="num">
                                      <p:cBhvr>
                                        <p:cTn id="26" dur="1000" decel="50000">
                                          <p:stCondLst>
                                            <p:cond delay="1000"/>
                                          </p:stCondLst>
                                        </p:cTn>
                                        <p:tgtEl>
                                          <p:spTgt spid="4"/>
                                        </p:tgtEl>
                                        <p:attrNameLst>
                                          <p:attrName>ppt_y</p:attrName>
                                        </p:attrNameLst>
                                      </p:cBhvr>
                                      <p:tavLst>
                                        <p:tav tm="0">
                                          <p:val>
                                            <p:strVal val="ppt_y"/>
                                          </p:val>
                                        </p:tav>
                                        <p:tav tm="100000">
                                          <p:val>
                                            <p:strVal val="ppt_y-.1"/>
                                          </p:val>
                                        </p:tav>
                                      </p:tavLst>
                                    </p:anim>
                                    <p:anim calcmode="lin" valueType="num">
                                      <p:cBhvr>
                                        <p:cTn id="27" dur="1000" accel="50000">
                                          <p:stCondLst>
                                            <p:cond delay="1000"/>
                                          </p:stCondLst>
                                        </p:cTn>
                                        <p:tgtEl>
                                          <p:spTgt spid="4"/>
                                        </p:tgtEl>
                                        <p:attrNameLst>
                                          <p:attrName>ppt_x</p:attrName>
                                        </p:attrNameLst>
                                      </p:cBhvr>
                                      <p:tavLst>
                                        <p:tav tm="0">
                                          <p:val>
                                            <p:strVal val="ppt_x"/>
                                          </p:val>
                                        </p:tav>
                                        <p:tav tm="100000">
                                          <p:val>
                                            <p:strVal val="ppt_x+.4"/>
                                          </p:val>
                                        </p:tav>
                                      </p:tavLst>
                                    </p:anim>
                                    <p:anim calcmode="lin" valueType="num">
                                      <p:cBhvr>
                                        <p:cTn id="28" dur="2000"/>
                                        <p:tgtEl>
                                          <p:spTgt spid="4"/>
                                        </p:tgtEl>
                                        <p:attrNameLst>
                                          <p:attrName>ppt_h</p:attrName>
                                        </p:attrNameLst>
                                      </p:cBhvr>
                                      <p:tavLst>
                                        <p:tav tm="0">
                                          <p:val>
                                            <p:strVal val="ppt_h"/>
                                          </p:val>
                                        </p:tav>
                                        <p:tav tm="100000">
                                          <p:val>
                                            <p:strVal val="ppt_h"/>
                                          </p:val>
                                        </p:tav>
                                      </p:tavLst>
                                    </p:anim>
                                    <p:anim calcmode="lin" valueType="num">
                                      <p:cBhvr>
                                        <p:cTn id="29" dur="1000" accel="50000">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0" dur="1000" decel="50000">
                                          <p:stCondLst>
                                            <p:cond delay="1000"/>
                                          </p:stCondLst>
                                        </p:cTn>
                                        <p:tgtEl>
                                          <p:spTgt spid="4"/>
                                        </p:tgtEl>
                                        <p:attrNameLst>
                                          <p:attrName>ppt_w</p:attrName>
                                        </p:attrNameLst>
                                      </p:cBhvr>
                                      <p:tavLst>
                                        <p:tav tm="0">
                                          <p:val>
                                            <p:strVal val="ppt_w"/>
                                          </p:val>
                                        </p:tav>
                                        <p:tav tm="100000">
                                          <p:val>
                                            <p:strVal val="ppt_w/.05"/>
                                          </p:val>
                                        </p:tav>
                                      </p:tavLst>
                                    </p:anim>
                                    <p:anim calcmode="lin" valueType="num">
                                      <p:cBhvr>
                                        <p:cTn id="31" dur="1000" accel="50000">
                                          <p:stCondLst>
                                            <p:cond delay="1000"/>
                                          </p:stCondLst>
                                        </p:cTn>
                                        <p:tgtEl>
                                          <p:spTgt spid="4"/>
                                        </p:tgtEl>
                                        <p:attrNameLst>
                                          <p:attrName>style.rotation</p:attrName>
                                        </p:attrNameLst>
                                      </p:cBhvr>
                                      <p:tavLst>
                                        <p:tav tm="0">
                                          <p:val>
                                            <p:fltVal val="0"/>
                                          </p:val>
                                        </p:tav>
                                        <p:tav tm="100000">
                                          <p:val>
                                            <p:fltVal val="-90"/>
                                          </p:val>
                                        </p:tav>
                                      </p:tavLst>
                                    </p:anim>
                                    <p:set>
                                      <p:cBhvr>
                                        <p:cTn id="32" dur="1" fill="hold">
                                          <p:stCondLst>
                                            <p:cond delay="1999"/>
                                          </p:stCondLst>
                                        </p:cTn>
                                        <p:tgtEl>
                                          <p:spTgt spid="4"/>
                                        </p:tgtEl>
                                        <p:attrNameLst>
                                          <p:attrName>style.visibility</p:attrName>
                                        </p:attrNameLst>
                                      </p:cBhvr>
                                      <p:to>
                                        <p:strVal val="hidden"/>
                                      </p:to>
                                    </p:set>
                                  </p:childTnLst>
                                </p:cTn>
                              </p:par>
                              <p:par>
                                <p:cTn id="33" presetID="23" presetClass="exit" presetSubtype="32" fill="hold" nodeType="withEffect">
                                  <p:stCondLst>
                                    <p:cond delay="1000"/>
                                  </p:stCondLst>
                                  <p:childTnLst>
                                    <p:anim calcmode="lin" valueType="num">
                                      <p:cBhvr>
                                        <p:cTn id="34" dur="2000"/>
                                        <p:tgtEl>
                                          <p:spTgt spid="5"/>
                                        </p:tgtEl>
                                        <p:attrNameLst>
                                          <p:attrName>ppt_w</p:attrName>
                                        </p:attrNameLst>
                                      </p:cBhvr>
                                      <p:tavLst>
                                        <p:tav tm="0">
                                          <p:val>
                                            <p:strVal val="ppt_w"/>
                                          </p:val>
                                        </p:tav>
                                        <p:tav tm="100000">
                                          <p:val>
                                            <p:fltVal val="0"/>
                                          </p:val>
                                        </p:tav>
                                      </p:tavLst>
                                    </p:anim>
                                    <p:anim calcmode="lin" valueType="num">
                                      <p:cBhvr>
                                        <p:cTn id="35" dur="2000"/>
                                        <p:tgtEl>
                                          <p:spTgt spid="5"/>
                                        </p:tgtEl>
                                        <p:attrNameLst>
                                          <p:attrName>ppt_h</p:attrName>
                                        </p:attrNameLst>
                                      </p:cBhvr>
                                      <p:tavLst>
                                        <p:tav tm="0">
                                          <p:val>
                                            <p:strVal val="ppt_h"/>
                                          </p:val>
                                        </p:tav>
                                        <p:tav tm="100000">
                                          <p:val>
                                            <p:fltVal val="0"/>
                                          </p:val>
                                        </p:tav>
                                      </p:tavLst>
                                    </p:anim>
                                    <p:set>
                                      <p:cBhvr>
                                        <p:cTn id="36" dur="1" fill="hold">
                                          <p:stCondLst>
                                            <p:cond delay="1999"/>
                                          </p:stCondLst>
                                        </p:cTn>
                                        <p:tgtEl>
                                          <p:spTgt spid="5"/>
                                        </p:tgtEl>
                                        <p:attrNameLst>
                                          <p:attrName>style.visibility</p:attrName>
                                        </p:attrNameLst>
                                      </p:cBhvr>
                                      <p:to>
                                        <p:strVal val="hidden"/>
                                      </p:to>
                                    </p:set>
                                  </p:childTnLst>
                                </p:cTn>
                              </p:par>
                              <p:par>
                                <p:cTn id="37" presetID="25" presetClass="exit" presetSubtype="0" fill="hold" nodeType="withEffect">
                                  <p:stCondLst>
                                    <p:cond delay="1000"/>
                                  </p:stCondLst>
                                  <p:childTnLst>
                                    <p:animEffect transition="out" filter="fade">
                                      <p:cBhvr>
                                        <p:cTn id="38" dur="2000" accel="50000">
                                          <p:stCondLst>
                                            <p:cond delay="0"/>
                                          </p:stCondLst>
                                        </p:cTn>
                                        <p:tgtEl>
                                          <p:spTgt spid="5"/>
                                        </p:tgtEl>
                                      </p:cBhvr>
                                    </p:animEffect>
                                    <p:anim calcmode="lin" valueType="num">
                                      <p:cBhvr>
                                        <p:cTn id="39" dur="10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40" dur="1000" decel="50000">
                                          <p:stCondLst>
                                            <p:cond delay="1000"/>
                                          </p:stCondLst>
                                        </p:cTn>
                                        <p:tgtEl>
                                          <p:spTgt spid="5"/>
                                        </p:tgtEl>
                                        <p:attrNameLst>
                                          <p:attrName>ppt_y</p:attrName>
                                        </p:attrNameLst>
                                      </p:cBhvr>
                                      <p:tavLst>
                                        <p:tav tm="0">
                                          <p:val>
                                            <p:strVal val="ppt_y"/>
                                          </p:val>
                                        </p:tav>
                                        <p:tav tm="100000">
                                          <p:val>
                                            <p:strVal val="ppt_y-.1"/>
                                          </p:val>
                                        </p:tav>
                                      </p:tavLst>
                                    </p:anim>
                                    <p:anim calcmode="lin" valueType="num">
                                      <p:cBhvr>
                                        <p:cTn id="41" dur="1000" accel="50000">
                                          <p:stCondLst>
                                            <p:cond delay="1000"/>
                                          </p:stCondLst>
                                        </p:cTn>
                                        <p:tgtEl>
                                          <p:spTgt spid="5"/>
                                        </p:tgtEl>
                                        <p:attrNameLst>
                                          <p:attrName>ppt_x</p:attrName>
                                        </p:attrNameLst>
                                      </p:cBhvr>
                                      <p:tavLst>
                                        <p:tav tm="0">
                                          <p:val>
                                            <p:strVal val="ppt_x"/>
                                          </p:val>
                                        </p:tav>
                                        <p:tav tm="100000">
                                          <p:val>
                                            <p:strVal val="ppt_x+.4"/>
                                          </p:val>
                                        </p:tav>
                                      </p:tavLst>
                                    </p:anim>
                                    <p:anim calcmode="lin" valueType="num">
                                      <p:cBhvr>
                                        <p:cTn id="42" dur="2000"/>
                                        <p:tgtEl>
                                          <p:spTgt spid="5"/>
                                        </p:tgtEl>
                                        <p:attrNameLst>
                                          <p:attrName>ppt_h</p:attrName>
                                        </p:attrNameLst>
                                      </p:cBhvr>
                                      <p:tavLst>
                                        <p:tav tm="0">
                                          <p:val>
                                            <p:strVal val="ppt_h"/>
                                          </p:val>
                                        </p:tav>
                                        <p:tav tm="100000">
                                          <p:val>
                                            <p:strVal val="ppt_h"/>
                                          </p:val>
                                        </p:tav>
                                      </p:tavLst>
                                    </p:anim>
                                    <p:anim calcmode="lin" valueType="num">
                                      <p:cBhvr>
                                        <p:cTn id="43" dur="10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44" dur="1000" decel="50000">
                                          <p:stCondLst>
                                            <p:cond delay="1000"/>
                                          </p:stCondLst>
                                        </p:cTn>
                                        <p:tgtEl>
                                          <p:spTgt spid="5"/>
                                        </p:tgtEl>
                                        <p:attrNameLst>
                                          <p:attrName>ppt_w</p:attrName>
                                        </p:attrNameLst>
                                      </p:cBhvr>
                                      <p:tavLst>
                                        <p:tav tm="0">
                                          <p:val>
                                            <p:strVal val="ppt_w"/>
                                          </p:val>
                                        </p:tav>
                                        <p:tav tm="100000">
                                          <p:val>
                                            <p:strVal val="ppt_w/.05"/>
                                          </p:val>
                                        </p:tav>
                                      </p:tavLst>
                                    </p:anim>
                                    <p:anim calcmode="lin" valueType="num">
                                      <p:cBhvr>
                                        <p:cTn id="45" dur="1000" accel="50000">
                                          <p:stCondLst>
                                            <p:cond delay="1000"/>
                                          </p:stCondLst>
                                        </p:cTn>
                                        <p:tgtEl>
                                          <p:spTgt spid="5"/>
                                        </p:tgtEl>
                                        <p:attrNameLst>
                                          <p:attrName>style.rotation</p:attrName>
                                        </p:attrNameLst>
                                      </p:cBhvr>
                                      <p:tavLst>
                                        <p:tav tm="0">
                                          <p:val>
                                            <p:fltVal val="0"/>
                                          </p:val>
                                        </p:tav>
                                        <p:tav tm="100000">
                                          <p:val>
                                            <p:fltVal val="-90"/>
                                          </p:val>
                                        </p:tav>
                                      </p:tavLst>
                                    </p:anim>
                                    <p:set>
                                      <p:cBhvr>
                                        <p:cTn id="46" dur="1" fill="hold">
                                          <p:stCondLst>
                                            <p:cond delay="1999"/>
                                          </p:stCondLst>
                                        </p:cTn>
                                        <p:tgtEl>
                                          <p:spTgt spid="5"/>
                                        </p:tgtEl>
                                        <p:attrNameLst>
                                          <p:attrName>style.visibility</p:attrName>
                                        </p:attrNameLst>
                                      </p:cBhvr>
                                      <p:to>
                                        <p:strVal val="hidden"/>
                                      </p:to>
                                    </p:set>
                                  </p:childTnLst>
                                </p:cTn>
                              </p:par>
                              <p:par>
                                <p:cTn id="47" presetID="23" presetClass="exit" presetSubtype="32" fill="hold" nodeType="withEffect">
                                  <p:stCondLst>
                                    <p:cond delay="1500"/>
                                  </p:stCondLst>
                                  <p:childTnLst>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fltVal val="0"/>
                                          </p:val>
                                        </p:tav>
                                      </p:tavLst>
                                    </p:anim>
                                    <p:set>
                                      <p:cBhvr>
                                        <p:cTn id="50" dur="1" fill="hold">
                                          <p:stCondLst>
                                            <p:cond delay="1999"/>
                                          </p:stCondLst>
                                        </p:cTn>
                                        <p:tgtEl>
                                          <p:spTgt spid="6"/>
                                        </p:tgtEl>
                                        <p:attrNameLst>
                                          <p:attrName>style.visibility</p:attrName>
                                        </p:attrNameLst>
                                      </p:cBhvr>
                                      <p:to>
                                        <p:strVal val="hidden"/>
                                      </p:to>
                                    </p:set>
                                  </p:childTnLst>
                                </p:cTn>
                              </p:par>
                              <p:par>
                                <p:cTn id="51" presetID="25" presetClass="exit" presetSubtype="0" fill="hold" nodeType="withEffect">
                                  <p:stCondLst>
                                    <p:cond delay="1500"/>
                                  </p:stCondLst>
                                  <p:childTnLst>
                                    <p:animEffect transition="out" filter="fade">
                                      <p:cBhvr>
                                        <p:cTn id="52" dur="2000" accel="50000">
                                          <p:stCondLst>
                                            <p:cond delay="0"/>
                                          </p:stCondLst>
                                        </p:cTn>
                                        <p:tgtEl>
                                          <p:spTgt spid="6"/>
                                        </p:tgtEl>
                                      </p:cBhvr>
                                    </p:animEffect>
                                    <p:anim calcmode="lin" valueType="num">
                                      <p:cBhvr>
                                        <p:cTn id="53" dur="10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54" dur="1000" decel="50000">
                                          <p:stCondLst>
                                            <p:cond delay="1000"/>
                                          </p:stCondLst>
                                        </p:cTn>
                                        <p:tgtEl>
                                          <p:spTgt spid="6"/>
                                        </p:tgtEl>
                                        <p:attrNameLst>
                                          <p:attrName>ppt_y</p:attrName>
                                        </p:attrNameLst>
                                      </p:cBhvr>
                                      <p:tavLst>
                                        <p:tav tm="0">
                                          <p:val>
                                            <p:strVal val="ppt_y"/>
                                          </p:val>
                                        </p:tav>
                                        <p:tav tm="100000">
                                          <p:val>
                                            <p:strVal val="ppt_y-.1"/>
                                          </p:val>
                                        </p:tav>
                                      </p:tavLst>
                                    </p:anim>
                                    <p:anim calcmode="lin" valueType="num">
                                      <p:cBhvr>
                                        <p:cTn id="55" dur="1000" accel="50000">
                                          <p:stCondLst>
                                            <p:cond delay="1000"/>
                                          </p:stCondLst>
                                        </p:cTn>
                                        <p:tgtEl>
                                          <p:spTgt spid="6"/>
                                        </p:tgtEl>
                                        <p:attrNameLst>
                                          <p:attrName>ppt_x</p:attrName>
                                        </p:attrNameLst>
                                      </p:cBhvr>
                                      <p:tavLst>
                                        <p:tav tm="0">
                                          <p:val>
                                            <p:strVal val="ppt_x"/>
                                          </p:val>
                                        </p:tav>
                                        <p:tav tm="100000">
                                          <p:val>
                                            <p:strVal val="ppt_x+.4"/>
                                          </p:val>
                                        </p:tav>
                                      </p:tavLst>
                                    </p:anim>
                                    <p:anim calcmode="lin" valueType="num">
                                      <p:cBhvr>
                                        <p:cTn id="56" dur="2000"/>
                                        <p:tgtEl>
                                          <p:spTgt spid="6"/>
                                        </p:tgtEl>
                                        <p:attrNameLst>
                                          <p:attrName>ppt_h</p:attrName>
                                        </p:attrNameLst>
                                      </p:cBhvr>
                                      <p:tavLst>
                                        <p:tav tm="0">
                                          <p:val>
                                            <p:strVal val="ppt_h"/>
                                          </p:val>
                                        </p:tav>
                                        <p:tav tm="100000">
                                          <p:val>
                                            <p:strVal val="ppt_h"/>
                                          </p:val>
                                        </p:tav>
                                      </p:tavLst>
                                    </p:anim>
                                    <p:anim calcmode="lin" valueType="num">
                                      <p:cBhvr>
                                        <p:cTn id="57" dur="10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58" dur="1000" decel="50000">
                                          <p:stCondLst>
                                            <p:cond delay="1000"/>
                                          </p:stCondLst>
                                        </p:cTn>
                                        <p:tgtEl>
                                          <p:spTgt spid="6"/>
                                        </p:tgtEl>
                                        <p:attrNameLst>
                                          <p:attrName>ppt_w</p:attrName>
                                        </p:attrNameLst>
                                      </p:cBhvr>
                                      <p:tavLst>
                                        <p:tav tm="0">
                                          <p:val>
                                            <p:strVal val="ppt_w"/>
                                          </p:val>
                                        </p:tav>
                                        <p:tav tm="100000">
                                          <p:val>
                                            <p:strVal val="ppt_w/.05"/>
                                          </p:val>
                                        </p:tav>
                                      </p:tavLst>
                                    </p:anim>
                                    <p:anim calcmode="lin" valueType="num">
                                      <p:cBhvr>
                                        <p:cTn id="59" dur="1000" accel="50000">
                                          <p:stCondLst>
                                            <p:cond delay="1000"/>
                                          </p:stCondLst>
                                        </p:cTn>
                                        <p:tgtEl>
                                          <p:spTgt spid="6"/>
                                        </p:tgtEl>
                                        <p:attrNameLst>
                                          <p:attrName>style.rotation</p:attrName>
                                        </p:attrNameLst>
                                      </p:cBhvr>
                                      <p:tavLst>
                                        <p:tav tm="0">
                                          <p:val>
                                            <p:fltVal val="0"/>
                                          </p:val>
                                        </p:tav>
                                        <p:tav tm="100000">
                                          <p:val>
                                            <p:fltVal val="-90"/>
                                          </p:val>
                                        </p:tav>
                                      </p:tavLst>
                                    </p:anim>
                                    <p:set>
                                      <p:cBhvr>
                                        <p:cTn id="60" dur="1" fill="hold">
                                          <p:stCondLst>
                                            <p:cond delay="1999"/>
                                          </p:stCondLst>
                                        </p:cTn>
                                        <p:tgtEl>
                                          <p:spTgt spid="6"/>
                                        </p:tgtEl>
                                        <p:attrNameLst>
                                          <p:attrName>style.visibility</p:attrName>
                                        </p:attrNameLst>
                                      </p:cBhvr>
                                      <p:to>
                                        <p:strVal val="hidden"/>
                                      </p:to>
                                    </p:set>
                                  </p:childTnLst>
                                </p:cTn>
                              </p:par>
                              <p:par>
                                <p:cTn id="61" presetID="23" presetClass="exit" presetSubtype="32" fill="hold" nodeType="withEffect">
                                  <p:stCondLst>
                                    <p:cond delay="2000"/>
                                  </p:stCondLst>
                                  <p:childTnLst>
                                    <p:anim calcmode="lin" valueType="num">
                                      <p:cBhvr>
                                        <p:cTn id="62" dur="2000"/>
                                        <p:tgtEl>
                                          <p:spTgt spid="7"/>
                                        </p:tgtEl>
                                        <p:attrNameLst>
                                          <p:attrName>ppt_w</p:attrName>
                                        </p:attrNameLst>
                                      </p:cBhvr>
                                      <p:tavLst>
                                        <p:tav tm="0">
                                          <p:val>
                                            <p:strVal val="ppt_w"/>
                                          </p:val>
                                        </p:tav>
                                        <p:tav tm="100000">
                                          <p:val>
                                            <p:fltVal val="0"/>
                                          </p:val>
                                        </p:tav>
                                      </p:tavLst>
                                    </p:anim>
                                    <p:anim calcmode="lin" valueType="num">
                                      <p:cBhvr>
                                        <p:cTn id="63" dur="2000"/>
                                        <p:tgtEl>
                                          <p:spTgt spid="7"/>
                                        </p:tgtEl>
                                        <p:attrNameLst>
                                          <p:attrName>ppt_h</p:attrName>
                                        </p:attrNameLst>
                                      </p:cBhvr>
                                      <p:tavLst>
                                        <p:tav tm="0">
                                          <p:val>
                                            <p:strVal val="ppt_h"/>
                                          </p:val>
                                        </p:tav>
                                        <p:tav tm="100000">
                                          <p:val>
                                            <p:fltVal val="0"/>
                                          </p:val>
                                        </p:tav>
                                      </p:tavLst>
                                    </p:anim>
                                    <p:set>
                                      <p:cBhvr>
                                        <p:cTn id="64" dur="1" fill="hold">
                                          <p:stCondLst>
                                            <p:cond delay="1999"/>
                                          </p:stCondLst>
                                        </p:cTn>
                                        <p:tgtEl>
                                          <p:spTgt spid="7"/>
                                        </p:tgtEl>
                                        <p:attrNameLst>
                                          <p:attrName>style.visibility</p:attrName>
                                        </p:attrNameLst>
                                      </p:cBhvr>
                                      <p:to>
                                        <p:strVal val="hidden"/>
                                      </p:to>
                                    </p:set>
                                  </p:childTnLst>
                                </p:cTn>
                              </p:par>
                              <p:par>
                                <p:cTn id="65" presetID="25" presetClass="exit" presetSubtype="0" fill="hold" nodeType="withEffect">
                                  <p:stCondLst>
                                    <p:cond delay="2000"/>
                                  </p:stCondLst>
                                  <p:childTnLst>
                                    <p:animEffect transition="out" filter="fade">
                                      <p:cBhvr>
                                        <p:cTn id="66" dur="2000" accel="50000">
                                          <p:stCondLst>
                                            <p:cond delay="0"/>
                                          </p:stCondLst>
                                        </p:cTn>
                                        <p:tgtEl>
                                          <p:spTgt spid="7"/>
                                        </p:tgtEl>
                                      </p:cBhvr>
                                    </p:animEffect>
                                    <p:anim calcmode="lin" valueType="num">
                                      <p:cBhvr>
                                        <p:cTn id="67" dur="10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68" dur="1000" decel="50000">
                                          <p:stCondLst>
                                            <p:cond delay="1000"/>
                                          </p:stCondLst>
                                        </p:cTn>
                                        <p:tgtEl>
                                          <p:spTgt spid="7"/>
                                        </p:tgtEl>
                                        <p:attrNameLst>
                                          <p:attrName>ppt_y</p:attrName>
                                        </p:attrNameLst>
                                      </p:cBhvr>
                                      <p:tavLst>
                                        <p:tav tm="0">
                                          <p:val>
                                            <p:strVal val="ppt_y"/>
                                          </p:val>
                                        </p:tav>
                                        <p:tav tm="100000">
                                          <p:val>
                                            <p:strVal val="ppt_y-.1"/>
                                          </p:val>
                                        </p:tav>
                                      </p:tavLst>
                                    </p:anim>
                                    <p:anim calcmode="lin" valueType="num">
                                      <p:cBhvr>
                                        <p:cTn id="69" dur="1000" accel="50000">
                                          <p:stCondLst>
                                            <p:cond delay="1000"/>
                                          </p:stCondLst>
                                        </p:cTn>
                                        <p:tgtEl>
                                          <p:spTgt spid="7"/>
                                        </p:tgtEl>
                                        <p:attrNameLst>
                                          <p:attrName>ppt_x</p:attrName>
                                        </p:attrNameLst>
                                      </p:cBhvr>
                                      <p:tavLst>
                                        <p:tav tm="0">
                                          <p:val>
                                            <p:strVal val="ppt_x"/>
                                          </p:val>
                                        </p:tav>
                                        <p:tav tm="100000">
                                          <p:val>
                                            <p:strVal val="ppt_x+.4"/>
                                          </p:val>
                                        </p:tav>
                                      </p:tavLst>
                                    </p:anim>
                                    <p:anim calcmode="lin" valueType="num">
                                      <p:cBhvr>
                                        <p:cTn id="70" dur="2000"/>
                                        <p:tgtEl>
                                          <p:spTgt spid="7"/>
                                        </p:tgtEl>
                                        <p:attrNameLst>
                                          <p:attrName>ppt_h</p:attrName>
                                        </p:attrNameLst>
                                      </p:cBhvr>
                                      <p:tavLst>
                                        <p:tav tm="0">
                                          <p:val>
                                            <p:strVal val="ppt_h"/>
                                          </p:val>
                                        </p:tav>
                                        <p:tav tm="100000">
                                          <p:val>
                                            <p:strVal val="ppt_h"/>
                                          </p:val>
                                        </p:tav>
                                      </p:tavLst>
                                    </p:anim>
                                    <p:anim calcmode="lin" valueType="num">
                                      <p:cBhvr>
                                        <p:cTn id="71" dur="10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72" dur="1000" decel="50000">
                                          <p:stCondLst>
                                            <p:cond delay="1000"/>
                                          </p:stCondLst>
                                        </p:cTn>
                                        <p:tgtEl>
                                          <p:spTgt spid="7"/>
                                        </p:tgtEl>
                                        <p:attrNameLst>
                                          <p:attrName>ppt_w</p:attrName>
                                        </p:attrNameLst>
                                      </p:cBhvr>
                                      <p:tavLst>
                                        <p:tav tm="0">
                                          <p:val>
                                            <p:strVal val="ppt_w"/>
                                          </p:val>
                                        </p:tav>
                                        <p:tav tm="100000">
                                          <p:val>
                                            <p:strVal val="ppt_w/.05"/>
                                          </p:val>
                                        </p:tav>
                                      </p:tavLst>
                                    </p:anim>
                                    <p:anim calcmode="lin" valueType="num">
                                      <p:cBhvr>
                                        <p:cTn id="73" dur="1000" accel="50000">
                                          <p:stCondLst>
                                            <p:cond delay="1000"/>
                                          </p:stCondLst>
                                        </p:cTn>
                                        <p:tgtEl>
                                          <p:spTgt spid="7"/>
                                        </p:tgtEl>
                                        <p:attrNameLst>
                                          <p:attrName>style.rotation</p:attrName>
                                        </p:attrNameLst>
                                      </p:cBhvr>
                                      <p:tavLst>
                                        <p:tav tm="0">
                                          <p:val>
                                            <p:fltVal val="0"/>
                                          </p:val>
                                        </p:tav>
                                        <p:tav tm="100000">
                                          <p:val>
                                            <p:fltVal val="-90"/>
                                          </p:val>
                                        </p:tav>
                                      </p:tavLst>
                                    </p:anim>
                                    <p:set>
                                      <p:cBhvr>
                                        <p:cTn id="74" dur="1" fill="hold">
                                          <p:stCondLst>
                                            <p:cond delay="1999"/>
                                          </p:stCondLst>
                                        </p:cTn>
                                        <p:tgtEl>
                                          <p:spTgt spid="7"/>
                                        </p:tgtEl>
                                        <p:attrNameLst>
                                          <p:attrName>style.visibility</p:attrName>
                                        </p:attrNameLst>
                                      </p:cBhvr>
                                      <p:to>
                                        <p:strVal val="hidden"/>
                                      </p:to>
                                    </p:set>
                                  </p:childTnLst>
                                </p:cTn>
                              </p:par>
                              <p:par>
                                <p:cTn id="75" presetID="23" presetClass="exit" presetSubtype="32" fill="hold" nodeType="withEffect">
                                  <p:stCondLst>
                                    <p:cond delay="2500"/>
                                  </p:stCondLst>
                                  <p:childTnLst>
                                    <p:anim calcmode="lin" valueType="num">
                                      <p:cBhvr>
                                        <p:cTn id="76" dur="2000"/>
                                        <p:tgtEl>
                                          <p:spTgt spid="8"/>
                                        </p:tgtEl>
                                        <p:attrNameLst>
                                          <p:attrName>ppt_w</p:attrName>
                                        </p:attrNameLst>
                                      </p:cBhvr>
                                      <p:tavLst>
                                        <p:tav tm="0">
                                          <p:val>
                                            <p:strVal val="ppt_w"/>
                                          </p:val>
                                        </p:tav>
                                        <p:tav tm="100000">
                                          <p:val>
                                            <p:fltVal val="0"/>
                                          </p:val>
                                        </p:tav>
                                      </p:tavLst>
                                    </p:anim>
                                    <p:anim calcmode="lin" valueType="num">
                                      <p:cBhvr>
                                        <p:cTn id="77" dur="2000"/>
                                        <p:tgtEl>
                                          <p:spTgt spid="8"/>
                                        </p:tgtEl>
                                        <p:attrNameLst>
                                          <p:attrName>ppt_h</p:attrName>
                                        </p:attrNameLst>
                                      </p:cBhvr>
                                      <p:tavLst>
                                        <p:tav tm="0">
                                          <p:val>
                                            <p:strVal val="ppt_h"/>
                                          </p:val>
                                        </p:tav>
                                        <p:tav tm="100000">
                                          <p:val>
                                            <p:fltVal val="0"/>
                                          </p:val>
                                        </p:tav>
                                      </p:tavLst>
                                    </p:anim>
                                    <p:set>
                                      <p:cBhvr>
                                        <p:cTn id="78" dur="1" fill="hold">
                                          <p:stCondLst>
                                            <p:cond delay="1999"/>
                                          </p:stCondLst>
                                        </p:cTn>
                                        <p:tgtEl>
                                          <p:spTgt spid="8"/>
                                        </p:tgtEl>
                                        <p:attrNameLst>
                                          <p:attrName>style.visibility</p:attrName>
                                        </p:attrNameLst>
                                      </p:cBhvr>
                                      <p:to>
                                        <p:strVal val="hidden"/>
                                      </p:to>
                                    </p:set>
                                  </p:childTnLst>
                                </p:cTn>
                              </p:par>
                              <p:par>
                                <p:cTn id="79" presetID="25" presetClass="exit" presetSubtype="0" fill="hold" nodeType="withEffect">
                                  <p:stCondLst>
                                    <p:cond delay="2500"/>
                                  </p:stCondLst>
                                  <p:childTnLst>
                                    <p:animEffect transition="out" filter="fade">
                                      <p:cBhvr>
                                        <p:cTn id="80" dur="2000" accel="50000">
                                          <p:stCondLst>
                                            <p:cond delay="0"/>
                                          </p:stCondLst>
                                        </p:cTn>
                                        <p:tgtEl>
                                          <p:spTgt spid="8"/>
                                        </p:tgtEl>
                                      </p:cBhvr>
                                    </p:animEffect>
                                    <p:anim calcmode="lin" valueType="num">
                                      <p:cBhvr>
                                        <p:cTn id="81" dur="1000" accel="50000">
                                          <p:stCondLst>
                                            <p:cond delay="0"/>
                                          </p:stCondLst>
                                        </p:cTn>
                                        <p:tgtEl>
                                          <p:spTgt spid="8"/>
                                        </p:tgtEl>
                                        <p:attrNameLst>
                                          <p:attrName>ppt_y</p:attrName>
                                        </p:attrNameLst>
                                      </p:cBhvr>
                                      <p:tavLst>
                                        <p:tav tm="0">
                                          <p:val>
                                            <p:strVal val="ppt_y"/>
                                          </p:val>
                                        </p:tav>
                                        <p:tav tm="100000">
                                          <p:val>
                                            <p:strVal val="ppt_y+.1"/>
                                          </p:val>
                                        </p:tav>
                                      </p:tavLst>
                                    </p:anim>
                                    <p:anim calcmode="lin" valueType="num">
                                      <p:cBhvr>
                                        <p:cTn id="82" dur="1000" decel="50000">
                                          <p:stCondLst>
                                            <p:cond delay="1000"/>
                                          </p:stCondLst>
                                        </p:cTn>
                                        <p:tgtEl>
                                          <p:spTgt spid="8"/>
                                        </p:tgtEl>
                                        <p:attrNameLst>
                                          <p:attrName>ppt_y</p:attrName>
                                        </p:attrNameLst>
                                      </p:cBhvr>
                                      <p:tavLst>
                                        <p:tav tm="0">
                                          <p:val>
                                            <p:strVal val="ppt_y"/>
                                          </p:val>
                                        </p:tav>
                                        <p:tav tm="100000">
                                          <p:val>
                                            <p:strVal val="ppt_y-.1"/>
                                          </p:val>
                                        </p:tav>
                                      </p:tavLst>
                                    </p:anim>
                                    <p:anim calcmode="lin" valueType="num">
                                      <p:cBhvr>
                                        <p:cTn id="83" dur="1000" accel="50000">
                                          <p:stCondLst>
                                            <p:cond delay="1000"/>
                                          </p:stCondLst>
                                        </p:cTn>
                                        <p:tgtEl>
                                          <p:spTgt spid="8"/>
                                        </p:tgtEl>
                                        <p:attrNameLst>
                                          <p:attrName>ppt_x</p:attrName>
                                        </p:attrNameLst>
                                      </p:cBhvr>
                                      <p:tavLst>
                                        <p:tav tm="0">
                                          <p:val>
                                            <p:strVal val="ppt_x"/>
                                          </p:val>
                                        </p:tav>
                                        <p:tav tm="100000">
                                          <p:val>
                                            <p:strVal val="ppt_x+.4"/>
                                          </p:val>
                                        </p:tav>
                                      </p:tavLst>
                                    </p:anim>
                                    <p:anim calcmode="lin" valueType="num">
                                      <p:cBhvr>
                                        <p:cTn id="84" dur="2000"/>
                                        <p:tgtEl>
                                          <p:spTgt spid="8"/>
                                        </p:tgtEl>
                                        <p:attrNameLst>
                                          <p:attrName>ppt_h</p:attrName>
                                        </p:attrNameLst>
                                      </p:cBhvr>
                                      <p:tavLst>
                                        <p:tav tm="0">
                                          <p:val>
                                            <p:strVal val="ppt_h"/>
                                          </p:val>
                                        </p:tav>
                                        <p:tav tm="100000">
                                          <p:val>
                                            <p:strVal val="ppt_h"/>
                                          </p:val>
                                        </p:tav>
                                      </p:tavLst>
                                    </p:anim>
                                    <p:anim calcmode="lin" valueType="num">
                                      <p:cBhvr>
                                        <p:cTn id="85" dur="1000" accel="50000">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86" dur="1000" decel="50000">
                                          <p:stCondLst>
                                            <p:cond delay="1000"/>
                                          </p:stCondLst>
                                        </p:cTn>
                                        <p:tgtEl>
                                          <p:spTgt spid="8"/>
                                        </p:tgtEl>
                                        <p:attrNameLst>
                                          <p:attrName>ppt_w</p:attrName>
                                        </p:attrNameLst>
                                      </p:cBhvr>
                                      <p:tavLst>
                                        <p:tav tm="0">
                                          <p:val>
                                            <p:strVal val="ppt_w"/>
                                          </p:val>
                                        </p:tav>
                                        <p:tav tm="100000">
                                          <p:val>
                                            <p:strVal val="ppt_w/.05"/>
                                          </p:val>
                                        </p:tav>
                                      </p:tavLst>
                                    </p:anim>
                                    <p:anim calcmode="lin" valueType="num">
                                      <p:cBhvr>
                                        <p:cTn id="87" dur="1000" accel="50000">
                                          <p:stCondLst>
                                            <p:cond delay="1000"/>
                                          </p:stCondLst>
                                        </p:cTn>
                                        <p:tgtEl>
                                          <p:spTgt spid="8"/>
                                        </p:tgtEl>
                                        <p:attrNameLst>
                                          <p:attrName>style.rotation</p:attrName>
                                        </p:attrNameLst>
                                      </p:cBhvr>
                                      <p:tavLst>
                                        <p:tav tm="0">
                                          <p:val>
                                            <p:fltVal val="0"/>
                                          </p:val>
                                        </p:tav>
                                        <p:tav tm="100000">
                                          <p:val>
                                            <p:fltVal val="-90"/>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32" fill="hold" grpId="0" nodeType="withEffect">
                                  <p:stCondLst>
                                    <p:cond delay="3000"/>
                                  </p:stCondLst>
                                  <p:childTnLst>
                                    <p:anim calcmode="lin" valueType="num">
                                      <p:cBhvr>
                                        <p:cTn id="90" dur="2000"/>
                                        <p:tgtEl>
                                          <p:spTgt spid="10"/>
                                        </p:tgtEl>
                                        <p:attrNameLst>
                                          <p:attrName>ppt_w</p:attrName>
                                        </p:attrNameLst>
                                      </p:cBhvr>
                                      <p:tavLst>
                                        <p:tav tm="0">
                                          <p:val>
                                            <p:strVal val="ppt_w"/>
                                          </p:val>
                                        </p:tav>
                                        <p:tav tm="100000">
                                          <p:val>
                                            <p:fltVal val="0"/>
                                          </p:val>
                                        </p:tav>
                                      </p:tavLst>
                                    </p:anim>
                                    <p:anim calcmode="lin" valueType="num">
                                      <p:cBhvr>
                                        <p:cTn id="91" dur="2000"/>
                                        <p:tgtEl>
                                          <p:spTgt spid="10"/>
                                        </p:tgtEl>
                                        <p:attrNameLst>
                                          <p:attrName>ppt_h</p:attrName>
                                        </p:attrNameLst>
                                      </p:cBhvr>
                                      <p:tavLst>
                                        <p:tav tm="0">
                                          <p:val>
                                            <p:strVal val="ppt_h"/>
                                          </p:val>
                                        </p:tav>
                                        <p:tav tm="100000">
                                          <p:val>
                                            <p:fltVal val="0"/>
                                          </p:val>
                                        </p:tav>
                                      </p:tavLst>
                                    </p:anim>
                                    <p:set>
                                      <p:cBhvr>
                                        <p:cTn id="92" dur="1" fill="hold">
                                          <p:stCondLst>
                                            <p:cond delay="1999"/>
                                          </p:stCondLst>
                                        </p:cTn>
                                        <p:tgtEl>
                                          <p:spTgt spid="10"/>
                                        </p:tgtEl>
                                        <p:attrNameLst>
                                          <p:attrName>style.visibility</p:attrName>
                                        </p:attrNameLst>
                                      </p:cBhvr>
                                      <p:to>
                                        <p:strVal val="hidden"/>
                                      </p:to>
                                    </p:set>
                                  </p:childTnLst>
                                </p:cTn>
                              </p:par>
                              <p:par>
                                <p:cTn id="93" presetID="25" presetClass="exit" presetSubtype="0" fill="hold" grpId="1" nodeType="withEffect">
                                  <p:stCondLst>
                                    <p:cond delay="3000"/>
                                  </p:stCondLst>
                                  <p:childTnLst>
                                    <p:animEffect transition="out" filter="fade">
                                      <p:cBhvr>
                                        <p:cTn id="94" dur="2000" accel="50000">
                                          <p:stCondLst>
                                            <p:cond delay="0"/>
                                          </p:stCondLst>
                                        </p:cTn>
                                        <p:tgtEl>
                                          <p:spTgt spid="10"/>
                                        </p:tgtEl>
                                      </p:cBhvr>
                                    </p:animEffect>
                                    <p:anim calcmode="lin" valueType="num">
                                      <p:cBhvr>
                                        <p:cTn id="95" dur="1000" accel="50000">
                                          <p:stCondLst>
                                            <p:cond delay="0"/>
                                          </p:stCondLst>
                                        </p:cTn>
                                        <p:tgtEl>
                                          <p:spTgt spid="10"/>
                                        </p:tgtEl>
                                        <p:attrNameLst>
                                          <p:attrName>ppt_y</p:attrName>
                                        </p:attrNameLst>
                                      </p:cBhvr>
                                      <p:tavLst>
                                        <p:tav tm="0">
                                          <p:val>
                                            <p:strVal val="ppt_y"/>
                                          </p:val>
                                        </p:tav>
                                        <p:tav tm="100000">
                                          <p:val>
                                            <p:strVal val="ppt_y+.1"/>
                                          </p:val>
                                        </p:tav>
                                      </p:tavLst>
                                    </p:anim>
                                    <p:anim calcmode="lin" valueType="num">
                                      <p:cBhvr>
                                        <p:cTn id="96" dur="1000" decel="50000">
                                          <p:stCondLst>
                                            <p:cond delay="1000"/>
                                          </p:stCondLst>
                                        </p:cTn>
                                        <p:tgtEl>
                                          <p:spTgt spid="10"/>
                                        </p:tgtEl>
                                        <p:attrNameLst>
                                          <p:attrName>ppt_y</p:attrName>
                                        </p:attrNameLst>
                                      </p:cBhvr>
                                      <p:tavLst>
                                        <p:tav tm="0">
                                          <p:val>
                                            <p:strVal val="ppt_y"/>
                                          </p:val>
                                        </p:tav>
                                        <p:tav tm="100000">
                                          <p:val>
                                            <p:strVal val="ppt_y-.1"/>
                                          </p:val>
                                        </p:tav>
                                      </p:tavLst>
                                    </p:anim>
                                    <p:anim calcmode="lin" valueType="num">
                                      <p:cBhvr>
                                        <p:cTn id="97" dur="1000" accel="50000">
                                          <p:stCondLst>
                                            <p:cond delay="1000"/>
                                          </p:stCondLst>
                                        </p:cTn>
                                        <p:tgtEl>
                                          <p:spTgt spid="10"/>
                                        </p:tgtEl>
                                        <p:attrNameLst>
                                          <p:attrName>ppt_x</p:attrName>
                                        </p:attrNameLst>
                                      </p:cBhvr>
                                      <p:tavLst>
                                        <p:tav tm="0">
                                          <p:val>
                                            <p:strVal val="ppt_x"/>
                                          </p:val>
                                        </p:tav>
                                        <p:tav tm="100000">
                                          <p:val>
                                            <p:strVal val="ppt_x+.4"/>
                                          </p:val>
                                        </p:tav>
                                      </p:tavLst>
                                    </p:anim>
                                    <p:anim calcmode="lin" valueType="num">
                                      <p:cBhvr>
                                        <p:cTn id="98" dur="2000"/>
                                        <p:tgtEl>
                                          <p:spTgt spid="10"/>
                                        </p:tgtEl>
                                        <p:attrNameLst>
                                          <p:attrName>ppt_h</p:attrName>
                                        </p:attrNameLst>
                                      </p:cBhvr>
                                      <p:tavLst>
                                        <p:tav tm="0">
                                          <p:val>
                                            <p:strVal val="ppt_h"/>
                                          </p:val>
                                        </p:tav>
                                        <p:tav tm="100000">
                                          <p:val>
                                            <p:strVal val="ppt_h"/>
                                          </p:val>
                                        </p:tav>
                                      </p:tavLst>
                                    </p:anim>
                                    <p:anim calcmode="lin" valueType="num">
                                      <p:cBhvr>
                                        <p:cTn id="99" dur="1000" accel="50000">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100" dur="1000" decel="50000">
                                          <p:stCondLst>
                                            <p:cond delay="1000"/>
                                          </p:stCondLst>
                                        </p:cTn>
                                        <p:tgtEl>
                                          <p:spTgt spid="10"/>
                                        </p:tgtEl>
                                        <p:attrNameLst>
                                          <p:attrName>ppt_w</p:attrName>
                                        </p:attrNameLst>
                                      </p:cBhvr>
                                      <p:tavLst>
                                        <p:tav tm="0">
                                          <p:val>
                                            <p:strVal val="ppt_w"/>
                                          </p:val>
                                        </p:tav>
                                        <p:tav tm="100000">
                                          <p:val>
                                            <p:strVal val="ppt_w/.05"/>
                                          </p:val>
                                        </p:tav>
                                      </p:tavLst>
                                    </p:anim>
                                    <p:anim calcmode="lin" valueType="num">
                                      <p:cBhvr>
                                        <p:cTn id="101" dur="1000" accel="50000">
                                          <p:stCondLst>
                                            <p:cond delay="1000"/>
                                          </p:stCondLst>
                                        </p:cTn>
                                        <p:tgtEl>
                                          <p:spTgt spid="10"/>
                                        </p:tgtEl>
                                        <p:attrNameLst>
                                          <p:attrName>style.rotation</p:attrName>
                                        </p:attrNameLst>
                                      </p:cBhvr>
                                      <p:tavLst>
                                        <p:tav tm="0">
                                          <p:val>
                                            <p:fltVal val="0"/>
                                          </p:val>
                                        </p:tav>
                                        <p:tav tm="100000">
                                          <p:val>
                                            <p:fltVal val="-90"/>
                                          </p:val>
                                        </p:tav>
                                      </p:tavLst>
                                    </p:anim>
                                    <p:set>
                                      <p:cBhvr>
                                        <p:cTn id="102" dur="1" fill="hold">
                                          <p:stCondLst>
                                            <p:cond delay="1999"/>
                                          </p:stCondLst>
                                        </p:cTn>
                                        <p:tgtEl>
                                          <p:spTgt spid="10"/>
                                        </p:tgtEl>
                                        <p:attrNameLst>
                                          <p:attrName>style.visibility</p:attrName>
                                        </p:attrNameLst>
                                      </p:cBhvr>
                                      <p:to>
                                        <p:strVal val="hidden"/>
                                      </p:to>
                                    </p:set>
                                  </p:childTnLst>
                                </p:cTn>
                              </p:par>
                              <p:par>
                                <p:cTn id="103" presetID="4" presetClass="entr" presetSubtype="16" fill="hold" nodeType="withEffect">
                                  <p:stCondLst>
                                    <p:cond delay="2000"/>
                                  </p:stCondLst>
                                  <p:childTnLst>
                                    <p:set>
                                      <p:cBhvr>
                                        <p:cTn id="104" dur="1" fill="hold">
                                          <p:stCondLst>
                                            <p:cond delay="0"/>
                                          </p:stCondLst>
                                        </p:cTn>
                                        <p:tgtEl>
                                          <p:spTgt spid="2"/>
                                        </p:tgtEl>
                                        <p:attrNameLst>
                                          <p:attrName>style.visibility</p:attrName>
                                        </p:attrNameLst>
                                      </p:cBhvr>
                                      <p:to>
                                        <p:strVal val="visible"/>
                                      </p:to>
                                    </p:set>
                                    <p:animEffect transition="in" filter="box(in)">
                                      <p:cBhvr>
                                        <p:cTn id="105" dur="3000"/>
                                        <p:tgtEl>
                                          <p:spTgt spid="2"/>
                                        </p:tgtEl>
                                      </p:cBhvr>
                                    </p:animEffect>
                                  </p:childTnLst>
                                </p:cTn>
                              </p:par>
                              <p:par>
                                <p:cTn id="106" presetID="30" presetClass="entr" presetSubtype="0" fill="hold" nodeType="withEffect">
                                  <p:stCondLst>
                                    <p:cond delay="200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2400" decel="100000"/>
                                        <p:tgtEl>
                                          <p:spTgt spid="2"/>
                                        </p:tgtEl>
                                      </p:cBhvr>
                                    </p:animEffect>
                                    <p:anim calcmode="lin" valueType="num">
                                      <p:cBhvr>
                                        <p:cTn id="109" dur="2400" decel="100000" fill="hold"/>
                                        <p:tgtEl>
                                          <p:spTgt spid="2"/>
                                        </p:tgtEl>
                                        <p:attrNameLst>
                                          <p:attrName>style.rotation</p:attrName>
                                        </p:attrNameLst>
                                      </p:cBhvr>
                                      <p:tavLst>
                                        <p:tav tm="0">
                                          <p:val>
                                            <p:fltVal val="-90"/>
                                          </p:val>
                                        </p:tav>
                                        <p:tav tm="100000">
                                          <p:val>
                                            <p:fltVal val="0"/>
                                          </p:val>
                                        </p:tav>
                                      </p:tavLst>
                                    </p:anim>
                                    <p:anim calcmode="lin" valueType="num">
                                      <p:cBhvr>
                                        <p:cTn id="110" dur="2400" decel="100000" fill="hold"/>
                                        <p:tgtEl>
                                          <p:spTgt spid="2"/>
                                        </p:tgtEl>
                                        <p:attrNameLst>
                                          <p:attrName>ppt_x</p:attrName>
                                        </p:attrNameLst>
                                      </p:cBhvr>
                                      <p:tavLst>
                                        <p:tav tm="0">
                                          <p:val>
                                            <p:strVal val="#ppt_x+0.4"/>
                                          </p:val>
                                        </p:tav>
                                        <p:tav tm="100000">
                                          <p:val>
                                            <p:strVal val="#ppt_x-0.05"/>
                                          </p:val>
                                        </p:tav>
                                      </p:tavLst>
                                    </p:anim>
                                    <p:anim calcmode="lin" valueType="num">
                                      <p:cBhvr>
                                        <p:cTn id="111" dur="2400" decel="100000" fill="hold"/>
                                        <p:tgtEl>
                                          <p:spTgt spid="2"/>
                                        </p:tgtEl>
                                        <p:attrNameLst>
                                          <p:attrName>ppt_y</p:attrName>
                                        </p:attrNameLst>
                                      </p:cBhvr>
                                      <p:tavLst>
                                        <p:tav tm="0">
                                          <p:val>
                                            <p:strVal val="#ppt_y-0.4"/>
                                          </p:val>
                                        </p:tav>
                                        <p:tav tm="100000">
                                          <p:val>
                                            <p:strVal val="#ppt_y+0.1"/>
                                          </p:val>
                                        </p:tav>
                                      </p:tavLst>
                                    </p:anim>
                                    <p:anim calcmode="lin" valueType="num">
                                      <p:cBhvr>
                                        <p:cTn id="112" dur="600" accel="100000" fill="hold">
                                          <p:stCondLst>
                                            <p:cond delay="2400"/>
                                          </p:stCondLst>
                                        </p:cTn>
                                        <p:tgtEl>
                                          <p:spTgt spid="2"/>
                                        </p:tgtEl>
                                        <p:attrNameLst>
                                          <p:attrName>ppt_x</p:attrName>
                                        </p:attrNameLst>
                                      </p:cBhvr>
                                      <p:tavLst>
                                        <p:tav tm="0">
                                          <p:val>
                                            <p:strVal val="#ppt_x-0.05"/>
                                          </p:val>
                                        </p:tav>
                                        <p:tav tm="100000">
                                          <p:val>
                                            <p:strVal val="#ppt_x"/>
                                          </p:val>
                                        </p:tav>
                                      </p:tavLst>
                                    </p:anim>
                                    <p:anim calcmode="lin" valueType="num">
                                      <p:cBhvr>
                                        <p:cTn id="113" dur="600" accel="100000" fill="hold">
                                          <p:stCondLst>
                                            <p:cond delay="2400"/>
                                          </p:stCondLst>
                                        </p:cTn>
                                        <p:tgtEl>
                                          <p:spTgt spid="2"/>
                                        </p:tgtEl>
                                        <p:attrNameLst>
                                          <p:attrName>ppt_y</p:attrName>
                                        </p:attrNameLst>
                                      </p:cBhvr>
                                      <p:tavLst>
                                        <p:tav tm="0">
                                          <p:val>
                                            <p:strVal val="#ppt_y+0.1"/>
                                          </p:val>
                                        </p:tav>
                                        <p:tav tm="100000">
                                          <p:val>
                                            <p:strVal val="#ppt_y"/>
                                          </p:val>
                                        </p:tav>
                                      </p:tavLst>
                                    </p:anim>
                                  </p:childTnLst>
                                </p:cTn>
                              </p:par>
                            </p:childTnLst>
                          </p:cTn>
                        </p:par>
                        <p:par>
                          <p:cTn id="114" fill="hold">
                            <p:stCondLst>
                              <p:cond delay="5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1"/>
                                        </p:tgtEl>
                                        <p:attrNameLst>
                                          <p:attrName>style.visibility</p:attrName>
                                        </p:attrNameLst>
                                      </p:cBhvr>
                                      <p:to>
                                        <p:strVal val="visible"/>
                                      </p:to>
                                    </p:set>
                                    <p:animEffect transition="in" filter="fade">
                                      <p:cBhvr>
                                        <p:cTn id="117" dur="1000"/>
                                        <p:tgtEl>
                                          <p:spTgt spid="11"/>
                                        </p:tgtEl>
                                      </p:cBhvr>
                                    </p:animEffect>
                                    <p:anim calcmode="lin" valueType="num">
                                      <p:cBhvr>
                                        <p:cTn id="118" dur="1000" fill="hold"/>
                                        <p:tgtEl>
                                          <p:spTgt spid="11"/>
                                        </p:tgtEl>
                                        <p:attrNameLst>
                                          <p:attrName>ppt_x</p:attrName>
                                        </p:attrNameLst>
                                      </p:cBhvr>
                                      <p:tavLst>
                                        <p:tav tm="0">
                                          <p:val>
                                            <p:strVal val="#ppt_x-.1"/>
                                          </p:val>
                                        </p:tav>
                                        <p:tav tm="100000">
                                          <p:val>
                                            <p:strVal val="#ppt_x"/>
                                          </p:val>
                                        </p:tav>
                                      </p:tavLst>
                                    </p:anim>
                                    <p:anim calcmode="lin" valueType="num">
                                      <p:cBhvr>
                                        <p:cTn id="11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look.com.ua-63163.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look.com.ua-63163.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220170"/>
            <a:ext cx="8712968"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continuación me fui directo hacia Atocha, pero no para coger </a:t>
            </a:r>
            <a:r>
              <a:rPr lang="es-ES" i="1" dirty="0" smtClean="0">
                <a:effectLst>
                  <a:glow rad="101600">
                    <a:schemeClr val="accent2">
                      <a:satMod val="175000"/>
                      <a:alpha val="40000"/>
                    </a:schemeClr>
                  </a:glow>
                  <a:outerShdw blurRad="38100" dist="38100" dir="2700000" algn="tl">
                    <a:srgbClr val="000000">
                      <a:alpha val="43137"/>
                    </a:srgbClr>
                  </a:outerShdw>
                </a:effectLst>
              </a:rPr>
              <a:t>el </a:t>
            </a:r>
            <a:r>
              <a:rPr lang="es-ES" i="1" dirty="0">
                <a:effectLst>
                  <a:glow rad="101600">
                    <a:schemeClr val="accent2">
                      <a:satMod val="175000"/>
                      <a:alpha val="40000"/>
                    </a:schemeClr>
                  </a:glow>
                  <a:outerShdw blurRad="38100" dist="38100" dir="2700000" algn="tl">
                    <a:srgbClr val="000000">
                      <a:alpha val="43137"/>
                    </a:srgbClr>
                  </a:outerShdw>
                </a:effectLst>
              </a:rPr>
              <a:t>tren y marcharme a casa, sino para hacerle también una visita </a:t>
            </a:r>
            <a:r>
              <a:rPr lang="es-ES" i="1" dirty="0" smtClean="0">
                <a:effectLst>
                  <a:glow rad="101600">
                    <a:schemeClr val="accent2">
                      <a:satMod val="175000"/>
                      <a:alpha val="40000"/>
                    </a:schemeClr>
                  </a:glow>
                  <a:outerShdw blurRad="38100" dist="38100" dir="2700000" algn="tl">
                    <a:srgbClr val="000000">
                      <a:alpha val="43137"/>
                    </a:srgbClr>
                  </a:outerShdw>
                </a:effectLst>
              </a:rPr>
              <a:t>al </a:t>
            </a:r>
            <a:r>
              <a:rPr lang="es-ES" i="1" dirty="0">
                <a:effectLst>
                  <a:glow rad="101600">
                    <a:schemeClr val="accent2">
                      <a:satMod val="175000"/>
                      <a:alpha val="40000"/>
                    </a:schemeClr>
                  </a:glow>
                  <a:outerShdw blurRad="38100" dist="38100" dir="2700000" algn="tl">
                    <a:srgbClr val="000000">
                      <a:alpha val="43137"/>
                    </a:srgbClr>
                  </a:outerShdw>
                </a:effectLst>
              </a:rPr>
              <a:t>jardín </a:t>
            </a:r>
            <a:r>
              <a:rPr lang="es-ES" i="1" dirty="0" smtClean="0">
                <a:effectLst>
                  <a:glow rad="101600">
                    <a:schemeClr val="accent2">
                      <a:satMod val="175000"/>
                      <a:alpha val="40000"/>
                    </a:schemeClr>
                  </a:glow>
                  <a:outerShdw blurRad="38100" dist="38100" dir="2700000" algn="tl">
                    <a:srgbClr val="000000">
                      <a:alpha val="43137"/>
                    </a:srgbClr>
                  </a:outerShdw>
                </a:effectLst>
              </a:rPr>
              <a:t>de invernadero </a:t>
            </a:r>
            <a:r>
              <a:rPr lang="es-ES" i="1" dirty="0">
                <a:effectLst>
                  <a:glow rad="101600">
                    <a:schemeClr val="accent2">
                      <a:satMod val="175000"/>
                      <a:alpha val="40000"/>
                    </a:schemeClr>
                  </a:glow>
                  <a:outerShdw blurRad="38100" dist="38100" dir="2700000" algn="tl">
                    <a:srgbClr val="000000">
                      <a:alpha val="43137"/>
                    </a:srgbClr>
                  </a:outerShdw>
                </a:effectLst>
              </a:rPr>
              <a:t>situado en lo que fue la antigua </a:t>
            </a:r>
            <a:r>
              <a:rPr lang="es-ES" i="1" dirty="0" smtClean="0">
                <a:effectLst>
                  <a:glow rad="101600">
                    <a:schemeClr val="accent2">
                      <a:satMod val="175000"/>
                      <a:alpha val="40000"/>
                    </a:schemeClr>
                  </a:glow>
                  <a:outerShdw blurRad="38100" dist="38100" dir="2700000" algn="tl">
                    <a:srgbClr val="000000">
                      <a:alpha val="43137"/>
                    </a:srgbClr>
                  </a:outerShdw>
                </a:effectLst>
              </a:rPr>
              <a:t>estación de trenes.</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rcRect/>
          <a:stretch>
            <a:fillRect/>
          </a:stretch>
        </p:blipFill>
        <p:spPr bwMode="auto">
          <a:xfrm>
            <a:off x="0" y="1"/>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9426.jpg"/>
          <p:cNvPicPr>
            <a:picLocks noChangeAspect="1"/>
          </p:cNvPicPr>
          <p:nvPr/>
        </p:nvPicPr>
        <p:blipFill>
          <a:blip r:embed="rId2" cstate="print"/>
          <a:srcRect/>
          <a:stretch>
            <a:fillRect/>
          </a:stretch>
        </p:blipFill>
        <p:spPr bwMode="auto">
          <a:xfrm>
            <a:off x="0" y="1"/>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9426.jpg"/>
          <p:cNvPicPr>
            <a:picLocks noChangeAspect="1"/>
          </p:cNvPicPr>
          <p:nvPr/>
        </p:nvPicPr>
        <p:blipFill>
          <a:blip r:embed="rId2" cstate="print"/>
          <a:srcRect/>
          <a:stretch>
            <a:fillRect/>
          </a:stretch>
        </p:blipFill>
        <p:spPr bwMode="auto">
          <a:xfrm>
            <a:off x="0" y="0"/>
            <a:ext cx="9144000" cy="532799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299942"/>
            <a:ext cx="8352927" cy="646331"/>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Invernadero de Atocha es un jardín botánico de plantas subtropicales y tropicales situado en el antiguo apeadero de la Estación de Atocha de Madrid. </a:t>
            </a:r>
          </a:p>
        </p:txBody>
      </p:sp>
    </p:spTree>
  </p:cSld>
  <p:clrMapOvr>
    <a:masterClrMapping/>
  </p:clrMapOvr>
  <mc:AlternateContent xmlns:mc="http://schemas.openxmlformats.org/markup-compatibility/2006" xmlns:p14="http://schemas.microsoft.com/office/powerpoint/2010/main">
    <mc:Choice Requires="p14">
      <p:transition spd="slow" p14:dur="2500" advTm="22000">
        <p:checker dir="vert"/>
      </p:transition>
    </mc:Choice>
    <mc:Fallback xmlns="">
      <p:transition spd="slow" advTm="2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upRigh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4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380578"/>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Color 08.jpg"/>
          <p:cNvPicPr>
            <a:picLocks noChangeAspect="1"/>
          </p:cNvPicPr>
          <p:nvPr/>
        </p:nvPicPr>
        <p:blipFill>
          <a:blip r:embed="rId2" cstate="print"/>
          <a:srcRect/>
          <a:stretch>
            <a:fillRect/>
          </a:stretch>
        </p:blipFill>
        <p:spPr bwMode="auto">
          <a:xfrm>
            <a:off x="0" y="-380578"/>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258888" y="4371975"/>
            <a:ext cx="669607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 una extensión de 4.000 metros cuadrados alberga más de 7.200 plantas de 260 especies.</a:t>
            </a:r>
          </a:p>
        </p:txBody>
      </p:sp>
    </p:spTree>
  </p:cSld>
  <p:clrMapOvr>
    <a:masterClrMapping/>
  </p:clrMapOvr>
  <mc:AlternateContent xmlns:mc="http://schemas.openxmlformats.org/markup-compatibility/2006" xmlns:p14="http://schemas.microsoft.com/office/powerpoint/2010/main">
    <mc:Choice Requires="p14">
      <p:transition spd="slow" p14:dur="350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4000"/>
                                        <p:tgtEl>
                                          <p:spTgt spid="2"/>
                                        </p:tgtEl>
                                      </p:cBhvr>
                                    </p:animEffect>
                                  </p:childTnLst>
                                </p:cTn>
                              </p:par>
                              <p:par>
                                <p:cTn id="12" presetID="17" presetClass="exit" presetSubtype="10" fill="hold" nodeType="withEffect">
                                  <p:stCondLst>
                                    <p:cond delay="0"/>
                                  </p:stCondLst>
                                  <p:childTnLst>
                                    <p:anim calcmode="lin" valueType="num">
                                      <p:cBhvr>
                                        <p:cTn id="13" dur="4000"/>
                                        <p:tgtEl>
                                          <p:spTgt spid="3"/>
                                        </p:tgtEl>
                                        <p:attrNameLst>
                                          <p:attrName>ppt_w</p:attrName>
                                        </p:attrNameLst>
                                      </p:cBhvr>
                                      <p:tavLst>
                                        <p:tav tm="0">
                                          <p:val>
                                            <p:strVal val="ppt_w"/>
                                          </p:val>
                                        </p:tav>
                                        <p:tav tm="100000">
                                          <p:val>
                                            <p:fltVal val="0"/>
                                          </p:val>
                                        </p:tav>
                                      </p:tavLst>
                                    </p:anim>
                                    <p:anim calcmode="lin" valueType="num">
                                      <p:cBhvr>
                                        <p:cTn id="14" dur="4000"/>
                                        <p:tgtEl>
                                          <p:spTgt spid="3"/>
                                        </p:tgtEl>
                                        <p:attrNameLst>
                                          <p:attrName>ppt_h</p:attrName>
                                        </p:attrNameLst>
                                      </p:cBhvr>
                                      <p:tavLst>
                                        <p:tav tm="0">
                                          <p:val>
                                            <p:strVal val="ppt_h"/>
                                          </p:val>
                                        </p:tav>
                                        <p:tav tm="100000">
                                          <p:val>
                                            <p:strVal val="ppt_h"/>
                                          </p:val>
                                        </p:tav>
                                      </p:tavLst>
                                    </p:anim>
                                    <p:set>
                                      <p:cBhvr>
                                        <p:cTn id="15" dur="1" fill="hold">
                                          <p:stCondLst>
                                            <p:cond delay="3999"/>
                                          </p:stCondLst>
                                        </p:cTn>
                                        <p:tgtEl>
                                          <p:spTgt spid="3"/>
                                        </p:tgtEl>
                                        <p:attrNameLst>
                                          <p:attrName>style.visibility</p:attrName>
                                        </p:attrNameLst>
                                      </p:cBhvr>
                                      <p:to>
                                        <p:strVal val="hidden"/>
                                      </p:to>
                                    </p:set>
                                  </p:childTnLst>
                                </p:cTn>
                              </p:par>
                              <p:par>
                                <p:cTn id="16" presetID="14" presetClass="exit" presetSubtype="10" fill="hold" nodeType="withEffect">
                                  <p:stCondLst>
                                    <p:cond delay="0"/>
                                  </p:stCondLst>
                                  <p:childTnLst>
                                    <p:animEffect transition="out" filter="randombar(horizontal)">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jpg"/>
          <p:cNvPicPr>
            <a:picLocks noChangeAspect="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jpg"/>
          <p:cNvPicPr>
            <a:picLocks noChangeAspect="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084638"/>
            <a:ext cx="8640960" cy="922337"/>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invernadero alberga plantas de la zona tropical y subtropical. Para lo cual, la temperatura se mantiene entre los 22 y 24 grados y la humedad entre el 60 y el 70 por ciento.</a:t>
            </a:r>
          </a:p>
        </p:txBody>
      </p:sp>
    </p:spTree>
  </p:cSld>
  <p:clrMapOvr>
    <a:masterClrMapping/>
  </p:clrMapOvr>
  <mc:AlternateContent xmlns:mc="http://schemas.openxmlformats.org/markup-compatibility/2006" xmlns:p14="http://schemas.microsoft.com/office/powerpoint/2010/main">
    <mc:Choice Requires="p14">
      <p:transition spd="slow" p14:dur="3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300538"/>
            <a:ext cx="77057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iluminación es casi natural ya que dispone de la cristalera abierta en la parte superior del cerramiento del antiguo apeadero.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0000">
        <p15:prstTrans prst="origami"/>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971550" y="4300538"/>
            <a:ext cx="7632700"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invernadero no solo alberga plantas, dado que en sus estanques de plantas acuáticas se han abandonado tortugas.</a:t>
            </a:r>
          </a:p>
        </p:txBody>
      </p:sp>
    </p:spTree>
  </p:cSld>
  <p:clrMapOvr>
    <a:masterClrMapping/>
  </p:clrMapOvr>
  <mc:AlternateContent xmlns:mc="http://schemas.openxmlformats.org/markup-compatibility/2006" xmlns:p14="http://schemas.microsoft.com/office/powerpoint/2010/main">
    <mc:Choice Requires="p14">
      <p:transition spd="slow" p14:dur="2250" advTm="18000">
        <p14:ferris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083918"/>
            <a:ext cx="8640960"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gente caprichosa que compra las tortuguitas a los niños, para que </a:t>
            </a:r>
            <a:r>
              <a:rPr lang="es-ES" i="1" dirty="0" smtClean="0">
                <a:effectLst>
                  <a:glow rad="101600">
                    <a:schemeClr val="accent2">
                      <a:satMod val="175000"/>
                      <a:alpha val="40000"/>
                    </a:schemeClr>
                  </a:glow>
                  <a:outerShdw blurRad="38100" dist="38100" dir="2700000" algn="tl">
                    <a:srgbClr val="000000">
                      <a:alpha val="43137"/>
                    </a:srgbClr>
                  </a:outerShdw>
                </a:effectLst>
              </a:rPr>
              <a:t>les </a:t>
            </a:r>
            <a:r>
              <a:rPr lang="es-ES" i="1" dirty="0">
                <a:effectLst>
                  <a:glow rad="101600">
                    <a:schemeClr val="accent2">
                      <a:satMod val="175000"/>
                      <a:alpha val="40000"/>
                    </a:schemeClr>
                  </a:glow>
                  <a:outerShdw blurRad="38100" dist="38100" dir="2700000" algn="tl">
                    <a:srgbClr val="000000">
                      <a:alpha val="43137"/>
                    </a:srgbClr>
                  </a:outerShdw>
                </a:effectLst>
              </a:rPr>
              <a:t>sirvan de mascotas, se cansan pronto de ellas y terminan siendo </a:t>
            </a:r>
            <a:r>
              <a:rPr lang="es-ES" i="1" dirty="0" smtClean="0">
                <a:effectLst>
                  <a:glow rad="101600">
                    <a:schemeClr val="accent2">
                      <a:satMod val="175000"/>
                      <a:alpha val="40000"/>
                    </a:schemeClr>
                  </a:glow>
                  <a:outerShdw blurRad="38100" dist="38100" dir="2700000" algn="tl">
                    <a:srgbClr val="000000">
                      <a:alpha val="43137"/>
                    </a:srgbClr>
                  </a:outerShdw>
                </a:effectLst>
              </a:rPr>
              <a:t>abandonadas</a:t>
            </a:r>
            <a:r>
              <a:rPr lang="es-ES" i="1" dirty="0">
                <a:effectLst>
                  <a:glow rad="101600">
                    <a:schemeClr val="accent2">
                      <a:satMod val="175000"/>
                      <a:alpha val="40000"/>
                    </a:schemeClr>
                  </a:glow>
                  <a:outerShdw blurRad="38100" dist="38100" dir="2700000" algn="tl">
                    <a:srgbClr val="000000">
                      <a:alpha val="43137"/>
                    </a:srgbClr>
                  </a:outerShdw>
                </a:effectLst>
              </a:rPr>
              <a:t>, aquí han traído tantas que </a:t>
            </a:r>
            <a:r>
              <a:rPr lang="es-ES" i="1" dirty="0" smtClean="0">
                <a:effectLst>
                  <a:glow rad="101600">
                    <a:schemeClr val="accent2">
                      <a:satMod val="175000"/>
                      <a:alpha val="40000"/>
                    </a:schemeClr>
                  </a:glow>
                  <a:outerShdw blurRad="38100" dist="38100" dir="2700000" algn="tl">
                    <a:srgbClr val="000000">
                      <a:alpha val="43137"/>
                    </a:srgbClr>
                  </a:outerShdw>
                </a:effectLst>
              </a:rPr>
              <a:t>cuando no tienen comida, a </a:t>
            </a:r>
            <a:r>
              <a:rPr lang="es-ES" i="1" dirty="0">
                <a:effectLst>
                  <a:glow rad="101600">
                    <a:schemeClr val="accent2">
                      <a:satMod val="175000"/>
                      <a:alpha val="40000"/>
                    </a:schemeClr>
                  </a:glow>
                  <a:outerShdw blurRad="38100" dist="38100" dir="2700000" algn="tl">
                    <a:srgbClr val="000000">
                      <a:alpha val="43137"/>
                    </a:srgbClr>
                  </a:outerShdw>
                </a:effectLst>
              </a:rPr>
              <a:t>veces se comen unas a otras.</a:t>
            </a: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a:spLocks noChangeArrowheads="1"/>
          </p:cNvSpPr>
          <p:nvPr/>
        </p:nvSpPr>
        <p:spPr bwMode="auto">
          <a:xfrm>
            <a:off x="251520" y="3795886"/>
            <a:ext cx="8640960" cy="1200329"/>
          </a:xfrm>
          <a:prstGeom prst="rect">
            <a:avLst/>
          </a:prstGeom>
          <a:noFill/>
          <a:ln w="9525">
            <a:noFill/>
            <a:miter lim="800000"/>
            <a:headEnd/>
            <a:tailEnd/>
          </a:ln>
        </p:spPr>
        <p:txBody>
          <a:bodyPr>
            <a:spAutoFit/>
          </a:bodyPr>
          <a:lstStyle/>
          <a:p>
            <a:pPr>
              <a:defRPr/>
            </a:pPr>
            <a:r>
              <a:rPr lang="es-ES" i="1" dirty="0">
                <a:effectLst>
                  <a:glow rad="101600">
                    <a:schemeClr val="accent2">
                      <a:satMod val="175000"/>
                      <a:alpha val="40000"/>
                    </a:schemeClr>
                  </a:glow>
                </a:effectLst>
              </a:rPr>
              <a:t>Este Jardín </a:t>
            </a:r>
            <a:r>
              <a:rPr lang="es-ES" i="1" dirty="0" smtClean="0">
                <a:effectLst>
                  <a:glow rad="101600">
                    <a:schemeClr val="accent2">
                      <a:satMod val="175000"/>
                      <a:alpha val="40000"/>
                    </a:schemeClr>
                  </a:glow>
                </a:effectLst>
              </a:rPr>
              <a:t>Invernadero </a:t>
            </a:r>
            <a:r>
              <a:rPr lang="es-ES" i="1" dirty="0">
                <a:effectLst>
                  <a:glow rad="101600">
                    <a:schemeClr val="accent2">
                      <a:satMod val="175000"/>
                      <a:alpha val="40000"/>
                    </a:schemeClr>
                  </a:glow>
                </a:effectLst>
              </a:rPr>
              <a:t>recibe una luz artificial que simula la radiación solar por medio de unas luces blancas y amarillas. Una de las características de las plantas que se exhiben en este espacio tropical es que una gran parte de las plantas expuestas han sido utilizadas por el hombre a lo largo de su historia.</a:t>
            </a:r>
          </a:p>
        </p:txBody>
      </p:sp>
    </p:spTree>
  </p:cSld>
  <p:clrMapOvr>
    <a:masterClrMapping/>
  </p:clrMapOvr>
  <mc:AlternateContent xmlns:mc="http://schemas.openxmlformats.org/markup-compatibility/2006" xmlns:p14="http://schemas.microsoft.com/office/powerpoint/2010/main">
    <mc:Choice Requires="p14">
      <p:transition spd="slow" p14:dur="2250" advTm="38000">
        <p14:ferris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WordArt 2"/>
          <p:cNvSpPr>
            <a:spLocks noChangeArrowheads="1" noChangeShapeType="1" noTextEdit="1"/>
          </p:cNvSpPr>
          <p:nvPr/>
        </p:nvSpPr>
        <p:spPr bwMode="auto">
          <a:xfrm>
            <a:off x="1619672" y="123825"/>
            <a:ext cx="6265441" cy="863749"/>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0899" name="WordArt 3"/>
          <p:cNvSpPr>
            <a:spLocks noChangeArrowheads="1" noChangeShapeType="1" noTextEdit="1"/>
          </p:cNvSpPr>
          <p:nvPr/>
        </p:nvSpPr>
        <p:spPr bwMode="auto">
          <a:xfrm>
            <a:off x="2123728" y="1203598"/>
            <a:ext cx="4897437" cy="64770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0901" name="WordArt 5"/>
          <p:cNvSpPr>
            <a:spLocks noChangeArrowheads="1" noChangeShapeType="1" noTextEdit="1"/>
          </p:cNvSpPr>
          <p:nvPr/>
        </p:nvSpPr>
        <p:spPr bwMode="auto">
          <a:xfrm>
            <a:off x="1475656" y="2211710"/>
            <a:ext cx="6191250" cy="720080"/>
          </a:xfrm>
          <a:prstGeom prst="rect">
            <a:avLst/>
          </a:prstGeom>
        </p:spPr>
        <p:txBody>
          <a:bodyPr wrap="none" fromWordArt="1">
            <a:prstTxWarp prst="textInflateTop">
              <a:avLst>
                <a:gd name="adj" fmla="val 4561"/>
              </a:avLst>
            </a:prstTxWarp>
            <a:scene3d>
              <a:camera prst="perspectiveRelaxedModerately"/>
              <a:lightRig rig="threePt" dir="t"/>
            </a:scene3d>
            <a:sp3d extrusionH="57150">
              <a:bevelT w="38100" h="38100" prst="angle"/>
            </a:sp3d>
          </a:bodyPr>
          <a:lstStyle/>
          <a:p>
            <a:pPr algn="ctr">
              <a:defRPr/>
            </a:pPr>
            <a:r>
              <a:rPr lang="es-ES" sz="2800" kern="10" dirty="0">
                <a:ln w="12700">
                  <a:noFill/>
                  <a:round/>
                  <a:headEnd/>
                  <a:tailEnd/>
                </a:ln>
                <a:solidFill>
                  <a:srgbClr val="B2B2B2">
                    <a:alpha val="50195"/>
                  </a:srgbClr>
                </a:solidFill>
                <a:effectLst>
                  <a:prstShdw prst="shdw17" dist="17961" dir="13500000">
                    <a:srgbClr val="6B6B6B"/>
                  </a:prstShdw>
                </a:effectLst>
                <a:latin typeface="Arial Black"/>
              </a:rPr>
              <a:t> </a:t>
            </a:r>
            <a:r>
              <a:rPr lang="es-ES" sz="2800" kern="10" dirty="0">
                <a:ln w="12700">
                  <a:noFill/>
                  <a:round/>
                  <a:headEnd/>
                  <a:tailEnd/>
                </a:ln>
                <a:solidFill>
                  <a:srgbClr val="B2B2B2">
                    <a:alpha val="50195"/>
                  </a:srgbClr>
                </a:solidFill>
                <a:effectLst>
                  <a:prstShdw prst="shdw17" dist="17961" dir="13500000">
                    <a:srgbClr val="6B6B6B"/>
                  </a:prstShdw>
                  <a:reflection blurRad="6350" stA="60000" endA="900" endPos="58000" dir="5400000" sy="-100000" algn="bl" rotWithShape="0"/>
                </a:effectLst>
                <a:latin typeface="Arial Black"/>
              </a:rPr>
              <a:t>- Romeo y Julieta ( Richard </a:t>
            </a:r>
            <a:r>
              <a:rPr lang="es-ES" sz="2800" kern="10" dirty="0" err="1">
                <a:ln w="12700">
                  <a:noFill/>
                  <a:round/>
                  <a:headEnd/>
                  <a:tailEnd/>
                </a:ln>
                <a:solidFill>
                  <a:srgbClr val="B2B2B2">
                    <a:alpha val="50195"/>
                  </a:srgbClr>
                </a:solidFill>
                <a:effectLst>
                  <a:prstShdw prst="shdw17" dist="17961" dir="13500000">
                    <a:srgbClr val="6B6B6B"/>
                  </a:prstShdw>
                  <a:reflection blurRad="6350" stA="60000" endA="900" endPos="58000" dir="5400000" sy="-100000" algn="bl" rotWithShape="0"/>
                </a:effectLst>
                <a:latin typeface="Arial Black"/>
              </a:rPr>
              <a:t>Clayderman</a:t>
            </a:r>
            <a:r>
              <a:rPr lang="es-ES" sz="2800" kern="10" dirty="0">
                <a:ln w="12700">
                  <a:noFill/>
                  <a:round/>
                  <a:headEnd/>
                  <a:tailEnd/>
                </a:ln>
                <a:solidFill>
                  <a:srgbClr val="B2B2B2">
                    <a:alpha val="50195"/>
                  </a:srgbClr>
                </a:solidFill>
                <a:effectLst>
                  <a:prstShdw prst="shdw17" dist="17961" dir="13500000">
                    <a:srgbClr val="6B6B6B"/>
                  </a:prstShdw>
                  <a:reflection blurRad="6350" stA="60000" endA="900" endPos="58000" dir="5400000" sy="-100000" algn="bl" rotWithShape="0"/>
                </a:effectLst>
                <a:latin typeface="Arial Black"/>
              </a:rPr>
              <a:t> ) </a:t>
            </a:r>
          </a:p>
        </p:txBody>
      </p:sp>
      <p:sp>
        <p:nvSpPr>
          <p:cNvPr id="80902" name="WordArt 6"/>
          <p:cNvSpPr>
            <a:spLocks noChangeArrowheads="1" noChangeShapeType="1" noTextEdit="1"/>
          </p:cNvSpPr>
          <p:nvPr/>
        </p:nvSpPr>
        <p:spPr bwMode="auto">
          <a:xfrm>
            <a:off x="1259632" y="3219822"/>
            <a:ext cx="6120680" cy="630237"/>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effectLst>
                <a:latin typeface="High Tower Text"/>
              </a:rPr>
              <a:t> </a:t>
            </a: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Waltz</a:t>
            </a: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for</a:t>
            </a: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 Anastasia </a:t>
            </a:r>
          </a:p>
        </p:txBody>
      </p:sp>
      <p:sp>
        <p:nvSpPr>
          <p:cNvPr id="80904" name="WordArt 8"/>
          <p:cNvSpPr>
            <a:spLocks noChangeArrowheads="1" noChangeShapeType="1" noTextEdit="1"/>
          </p:cNvSpPr>
          <p:nvPr/>
        </p:nvSpPr>
        <p:spPr bwMode="auto">
          <a:xfrm>
            <a:off x="1331640" y="4083918"/>
            <a:ext cx="5184576" cy="671066"/>
          </a:xfrm>
          <a:prstGeom prst="rect">
            <a:avLst/>
          </a:prstGeom>
        </p:spPr>
        <p:txBody>
          <a:bodyPr wrap="none" fromWordArt="1">
            <a:prstTxWarp prst="textFadeUp">
              <a:avLst>
                <a:gd name="adj" fmla="val 4301"/>
              </a:avLst>
            </a:prstTxWarp>
            <a:scene3d>
              <a:camera prst="perspectiveRelaxedModerately"/>
              <a:lightRig rig="threePt" dir="t"/>
            </a:scene3d>
            <a:sp3d extrusionH="57150">
              <a:bevelT w="38100" h="38100" prst="angle"/>
            </a:sp3d>
          </a:bodyPr>
          <a:lstStyle/>
          <a:p>
            <a:pPr algn="ctr">
              <a:defRPr/>
            </a:pP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r>
              <a:rPr lang="es-ES" sz="2800" kern="10" dirty="0" err="1">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Fairytale</a:t>
            </a: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fade">
                                      <p:cBhvr>
                                        <p:cTn id="7" dur="2000"/>
                                        <p:tgtEl>
                                          <p:spTgt spid="80898"/>
                                        </p:tgtEl>
                                      </p:cBhvr>
                                    </p:animEffect>
                                    <p:anim calcmode="lin" valueType="num">
                                      <p:cBhvr>
                                        <p:cTn id="8" dur="2000" fill="hold"/>
                                        <p:tgtEl>
                                          <p:spTgt spid="80898"/>
                                        </p:tgtEl>
                                        <p:attrNameLst>
                                          <p:attrName>ppt_x</p:attrName>
                                        </p:attrNameLst>
                                      </p:cBhvr>
                                      <p:tavLst>
                                        <p:tav tm="0">
                                          <p:val>
                                            <p:strVal val="#ppt_x"/>
                                          </p:val>
                                        </p:tav>
                                        <p:tav tm="100000">
                                          <p:val>
                                            <p:strVal val="#ppt_x"/>
                                          </p:val>
                                        </p:tav>
                                      </p:tavLst>
                                    </p:anim>
                                    <p:anim calcmode="lin" valueType="num">
                                      <p:cBhvr>
                                        <p:cTn id="9" dur="2000" fill="hold"/>
                                        <p:tgtEl>
                                          <p:spTgt spid="8089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80899"/>
                                        </p:tgtEl>
                                        <p:attrNameLst>
                                          <p:attrName>style.visibility</p:attrName>
                                        </p:attrNameLst>
                                      </p:cBhvr>
                                      <p:to>
                                        <p:strVal val="visible"/>
                                      </p:to>
                                    </p:set>
                                    <p:anim calcmode="lin" valueType="num">
                                      <p:cBhvr additive="base">
                                        <p:cTn id="13" dur="2000" fill="hold"/>
                                        <p:tgtEl>
                                          <p:spTgt spid="80899"/>
                                        </p:tgtEl>
                                        <p:attrNameLst>
                                          <p:attrName>ppt_x</p:attrName>
                                        </p:attrNameLst>
                                      </p:cBhvr>
                                      <p:tavLst>
                                        <p:tav tm="0">
                                          <p:val>
                                            <p:strVal val="#ppt_x"/>
                                          </p:val>
                                        </p:tav>
                                        <p:tav tm="100000">
                                          <p:val>
                                            <p:strVal val="#ppt_x"/>
                                          </p:val>
                                        </p:tav>
                                      </p:tavLst>
                                    </p:anim>
                                    <p:anim calcmode="lin" valueType="num">
                                      <p:cBhvr additive="base">
                                        <p:cTn id="14" dur="2000" fill="hold"/>
                                        <p:tgtEl>
                                          <p:spTgt spid="8089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0899"/>
                                        </p:tgtEl>
                                        <p:attrNameLst>
                                          <p:attrName>style.visibility</p:attrName>
                                        </p:attrNameLst>
                                      </p:cBhvr>
                                      <p:to>
                                        <p:strVal val="visible"/>
                                      </p:to>
                                    </p:set>
                                    <p:anim calcmode="lin" valueType="num">
                                      <p:cBhvr>
                                        <p:cTn id="17" dur="2000" fill="hold"/>
                                        <p:tgtEl>
                                          <p:spTgt spid="80899"/>
                                        </p:tgtEl>
                                        <p:attrNameLst>
                                          <p:attrName>ppt_w</p:attrName>
                                        </p:attrNameLst>
                                      </p:cBhvr>
                                      <p:tavLst>
                                        <p:tav tm="0" fmla="#ppt_w*sin(2.5*pi*$)">
                                          <p:val>
                                            <p:fltVal val="0"/>
                                          </p:val>
                                        </p:tav>
                                        <p:tav tm="100000">
                                          <p:val>
                                            <p:fltVal val="1"/>
                                          </p:val>
                                        </p:tav>
                                      </p:tavLst>
                                    </p:anim>
                                    <p:anim calcmode="lin" valueType="num">
                                      <p:cBhvr>
                                        <p:cTn id="18" dur="2000" fill="hold"/>
                                        <p:tgtEl>
                                          <p:spTgt spid="80899"/>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55" presetClass="entr" presetSubtype="0" fill="hold" nodeType="afterEffect">
                                  <p:stCondLst>
                                    <p:cond delay="500"/>
                                  </p:stCondLst>
                                  <p:childTnLst>
                                    <p:set>
                                      <p:cBhvr>
                                        <p:cTn id="21" dur="1" fill="hold">
                                          <p:stCondLst>
                                            <p:cond delay="0"/>
                                          </p:stCondLst>
                                        </p:cTn>
                                        <p:tgtEl>
                                          <p:spTgt spid="80901"/>
                                        </p:tgtEl>
                                        <p:attrNameLst>
                                          <p:attrName>style.visibility</p:attrName>
                                        </p:attrNameLst>
                                      </p:cBhvr>
                                      <p:to>
                                        <p:strVal val="visible"/>
                                      </p:to>
                                    </p:set>
                                    <p:anim calcmode="lin" valueType="num">
                                      <p:cBhvr>
                                        <p:cTn id="22" dur="2000" fill="hold"/>
                                        <p:tgtEl>
                                          <p:spTgt spid="80901"/>
                                        </p:tgtEl>
                                        <p:attrNameLst>
                                          <p:attrName>ppt_w</p:attrName>
                                        </p:attrNameLst>
                                      </p:cBhvr>
                                      <p:tavLst>
                                        <p:tav tm="0">
                                          <p:val>
                                            <p:strVal val="#ppt_w*0.70"/>
                                          </p:val>
                                        </p:tav>
                                        <p:tav tm="100000">
                                          <p:val>
                                            <p:strVal val="#ppt_w"/>
                                          </p:val>
                                        </p:tav>
                                      </p:tavLst>
                                    </p:anim>
                                    <p:anim calcmode="lin" valueType="num">
                                      <p:cBhvr>
                                        <p:cTn id="23" dur="2000" fill="hold"/>
                                        <p:tgtEl>
                                          <p:spTgt spid="80901"/>
                                        </p:tgtEl>
                                        <p:attrNameLst>
                                          <p:attrName>ppt_h</p:attrName>
                                        </p:attrNameLst>
                                      </p:cBhvr>
                                      <p:tavLst>
                                        <p:tav tm="0">
                                          <p:val>
                                            <p:strVal val="#ppt_h"/>
                                          </p:val>
                                        </p:tav>
                                        <p:tav tm="100000">
                                          <p:val>
                                            <p:strVal val="#ppt_h"/>
                                          </p:val>
                                        </p:tav>
                                      </p:tavLst>
                                    </p:anim>
                                    <p:animEffect transition="in" filter="fade">
                                      <p:cBhvr>
                                        <p:cTn id="24" dur="2000"/>
                                        <p:tgtEl>
                                          <p:spTgt spid="80901"/>
                                        </p:tgtEl>
                                      </p:cBhvr>
                                    </p:animEffect>
                                  </p:childTnLst>
                                </p:cTn>
                              </p:par>
                            </p:childTnLst>
                          </p:cTn>
                        </p:par>
                        <p:par>
                          <p:cTn id="25" fill="hold">
                            <p:stCondLst>
                              <p:cond delay="7000"/>
                            </p:stCondLst>
                            <p:childTnLst>
                              <p:par>
                                <p:cTn id="26" presetID="26" presetClass="entr" presetSubtype="0" fill="hold" nodeType="afterEffect">
                                  <p:stCondLst>
                                    <p:cond delay="500"/>
                                  </p:stCondLst>
                                  <p:childTnLst>
                                    <p:set>
                                      <p:cBhvr>
                                        <p:cTn id="27" dur="1" fill="hold">
                                          <p:stCondLst>
                                            <p:cond delay="0"/>
                                          </p:stCondLst>
                                        </p:cTn>
                                        <p:tgtEl>
                                          <p:spTgt spid="80902"/>
                                        </p:tgtEl>
                                        <p:attrNameLst>
                                          <p:attrName>style.visibility</p:attrName>
                                        </p:attrNameLst>
                                      </p:cBhvr>
                                      <p:to>
                                        <p:strVal val="visible"/>
                                      </p:to>
                                    </p:set>
                                    <p:animEffect transition="in" filter="wipe(down)">
                                      <p:cBhvr>
                                        <p:cTn id="28" dur="580">
                                          <p:stCondLst>
                                            <p:cond delay="0"/>
                                          </p:stCondLst>
                                        </p:cTn>
                                        <p:tgtEl>
                                          <p:spTgt spid="80902"/>
                                        </p:tgtEl>
                                      </p:cBhvr>
                                    </p:animEffect>
                                    <p:anim calcmode="lin" valueType="num">
                                      <p:cBhvr>
                                        <p:cTn id="29" dur="1822" tmFilter="0,0; 0.14,0.36; 0.43,0.73; 0.71,0.91; 1.0,1.0">
                                          <p:stCondLst>
                                            <p:cond delay="0"/>
                                          </p:stCondLst>
                                        </p:cTn>
                                        <p:tgtEl>
                                          <p:spTgt spid="80902"/>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80902"/>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80902"/>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80902"/>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80902"/>
                                        </p:tgtEl>
                                        <p:attrNameLst>
                                          <p:attrName>ppt_y</p:attrName>
                                        </p:attrNameLst>
                                      </p:cBhvr>
                                      <p:tavLst>
                                        <p:tav tm="0" fmla="#ppt_y-sin(pi*$)/81">
                                          <p:val>
                                            <p:fltVal val="0"/>
                                          </p:val>
                                        </p:tav>
                                        <p:tav tm="100000">
                                          <p:val>
                                            <p:fltVal val="1"/>
                                          </p:val>
                                        </p:tav>
                                      </p:tavLst>
                                    </p:anim>
                                    <p:animScale>
                                      <p:cBhvr>
                                        <p:cTn id="34" dur="26">
                                          <p:stCondLst>
                                            <p:cond delay="650"/>
                                          </p:stCondLst>
                                        </p:cTn>
                                        <p:tgtEl>
                                          <p:spTgt spid="80902"/>
                                        </p:tgtEl>
                                      </p:cBhvr>
                                      <p:to x="100000" y="60000"/>
                                    </p:animScale>
                                    <p:animScale>
                                      <p:cBhvr>
                                        <p:cTn id="35" dur="166" decel="50000">
                                          <p:stCondLst>
                                            <p:cond delay="676"/>
                                          </p:stCondLst>
                                        </p:cTn>
                                        <p:tgtEl>
                                          <p:spTgt spid="80902"/>
                                        </p:tgtEl>
                                      </p:cBhvr>
                                      <p:to x="100000" y="100000"/>
                                    </p:animScale>
                                    <p:animScale>
                                      <p:cBhvr>
                                        <p:cTn id="36" dur="26">
                                          <p:stCondLst>
                                            <p:cond delay="1312"/>
                                          </p:stCondLst>
                                        </p:cTn>
                                        <p:tgtEl>
                                          <p:spTgt spid="80902"/>
                                        </p:tgtEl>
                                      </p:cBhvr>
                                      <p:to x="100000" y="80000"/>
                                    </p:animScale>
                                    <p:animScale>
                                      <p:cBhvr>
                                        <p:cTn id="37" dur="166" decel="50000">
                                          <p:stCondLst>
                                            <p:cond delay="1338"/>
                                          </p:stCondLst>
                                        </p:cTn>
                                        <p:tgtEl>
                                          <p:spTgt spid="80902"/>
                                        </p:tgtEl>
                                      </p:cBhvr>
                                      <p:to x="100000" y="100000"/>
                                    </p:animScale>
                                    <p:animScale>
                                      <p:cBhvr>
                                        <p:cTn id="38" dur="26">
                                          <p:stCondLst>
                                            <p:cond delay="1642"/>
                                          </p:stCondLst>
                                        </p:cTn>
                                        <p:tgtEl>
                                          <p:spTgt spid="80902"/>
                                        </p:tgtEl>
                                      </p:cBhvr>
                                      <p:to x="100000" y="90000"/>
                                    </p:animScale>
                                    <p:animScale>
                                      <p:cBhvr>
                                        <p:cTn id="39" dur="166" decel="50000">
                                          <p:stCondLst>
                                            <p:cond delay="1668"/>
                                          </p:stCondLst>
                                        </p:cTn>
                                        <p:tgtEl>
                                          <p:spTgt spid="80902"/>
                                        </p:tgtEl>
                                      </p:cBhvr>
                                      <p:to x="100000" y="100000"/>
                                    </p:animScale>
                                    <p:animScale>
                                      <p:cBhvr>
                                        <p:cTn id="40" dur="26">
                                          <p:stCondLst>
                                            <p:cond delay="1808"/>
                                          </p:stCondLst>
                                        </p:cTn>
                                        <p:tgtEl>
                                          <p:spTgt spid="80902"/>
                                        </p:tgtEl>
                                      </p:cBhvr>
                                      <p:to x="100000" y="95000"/>
                                    </p:animScale>
                                    <p:animScale>
                                      <p:cBhvr>
                                        <p:cTn id="41" dur="166" decel="50000">
                                          <p:stCondLst>
                                            <p:cond delay="1834"/>
                                          </p:stCondLst>
                                        </p:cTn>
                                        <p:tgtEl>
                                          <p:spTgt spid="80902"/>
                                        </p:tgtEl>
                                      </p:cBhvr>
                                      <p:to x="100000" y="100000"/>
                                    </p:animScale>
                                  </p:childTnLst>
                                </p:cTn>
                              </p:par>
                            </p:childTnLst>
                          </p:cTn>
                        </p:par>
                        <p:par>
                          <p:cTn id="42" fill="hold">
                            <p:stCondLst>
                              <p:cond delay="9500"/>
                            </p:stCondLst>
                            <p:childTnLst>
                              <p:par>
                                <p:cTn id="43" presetID="42" presetClass="entr" presetSubtype="0" fill="hold" nodeType="afterEffect">
                                  <p:stCondLst>
                                    <p:cond delay="500"/>
                                  </p:stCondLst>
                                  <p:childTnLst>
                                    <p:set>
                                      <p:cBhvr>
                                        <p:cTn id="44" dur="1" fill="hold">
                                          <p:stCondLst>
                                            <p:cond delay="0"/>
                                          </p:stCondLst>
                                        </p:cTn>
                                        <p:tgtEl>
                                          <p:spTgt spid="80904"/>
                                        </p:tgtEl>
                                        <p:attrNameLst>
                                          <p:attrName>style.visibility</p:attrName>
                                        </p:attrNameLst>
                                      </p:cBhvr>
                                      <p:to>
                                        <p:strVal val="visible"/>
                                      </p:to>
                                    </p:set>
                                    <p:animEffect transition="in" filter="fade">
                                      <p:cBhvr>
                                        <p:cTn id="45" dur="2000"/>
                                        <p:tgtEl>
                                          <p:spTgt spid="80904"/>
                                        </p:tgtEl>
                                      </p:cBhvr>
                                    </p:animEffect>
                                    <p:anim calcmode="lin" valueType="num">
                                      <p:cBhvr>
                                        <p:cTn id="46" dur="2000" fill="hold"/>
                                        <p:tgtEl>
                                          <p:spTgt spid="80904"/>
                                        </p:tgtEl>
                                        <p:attrNameLst>
                                          <p:attrName>ppt_x</p:attrName>
                                        </p:attrNameLst>
                                      </p:cBhvr>
                                      <p:tavLst>
                                        <p:tav tm="0">
                                          <p:val>
                                            <p:strVal val="#ppt_x"/>
                                          </p:val>
                                        </p:tav>
                                        <p:tav tm="100000">
                                          <p:val>
                                            <p:strVal val="#ppt_x"/>
                                          </p:val>
                                        </p:tav>
                                      </p:tavLst>
                                    </p:anim>
                                    <p:anim calcmode="lin" valueType="num">
                                      <p:cBhvr>
                                        <p:cTn id="47" dur="2000" fill="hold"/>
                                        <p:tgtEl>
                                          <p:spTgt spid="809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42875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eaLnBrk="1" hangingPunct="1">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3243</TotalTime>
  <Words>2443</Words>
  <Application>Microsoft Office PowerPoint</Application>
  <PresentationFormat>Presentación en pantalla (16:9)</PresentationFormat>
  <Paragraphs>82</Paragraphs>
  <Slides>62</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62</vt:i4>
      </vt:variant>
    </vt:vector>
  </HeadingPairs>
  <TitlesOfParts>
    <vt:vector size="73" baseType="lpstr">
      <vt:lpstr>Andalus</vt:lpstr>
      <vt:lpstr>Arial</vt:lpstr>
      <vt:lpstr>Arial Black</vt:lpstr>
      <vt:lpstr>Calibri</vt:lpstr>
      <vt:lpstr>Harrington</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264</cp:revision>
  <dcterms:created xsi:type="dcterms:W3CDTF">2016-02-19T12:09:26Z</dcterms:created>
  <dcterms:modified xsi:type="dcterms:W3CDTF">2024-11-24T19:20:43Z</dcterms:modified>
</cp:coreProperties>
</file>