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323" r:id="rId3"/>
    <p:sldId id="291" r:id="rId4"/>
    <p:sldId id="317" r:id="rId5"/>
    <p:sldId id="294" r:id="rId6"/>
    <p:sldId id="262" r:id="rId7"/>
    <p:sldId id="310" r:id="rId8"/>
    <p:sldId id="269" r:id="rId9"/>
    <p:sldId id="270" r:id="rId10"/>
    <p:sldId id="308" r:id="rId11"/>
    <p:sldId id="320" r:id="rId12"/>
    <p:sldId id="325" r:id="rId13"/>
    <p:sldId id="284" r:id="rId14"/>
    <p:sldId id="295" r:id="rId15"/>
    <p:sldId id="339" r:id="rId16"/>
    <p:sldId id="316" r:id="rId17"/>
    <p:sldId id="340" r:id="rId18"/>
    <p:sldId id="267" r:id="rId19"/>
    <p:sldId id="341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tfCYbyn+QCsHiluVgDzzA==" hashData="gNx+oX50hi2k5PQhz4HMHAimYy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FF00"/>
    <a:srgbClr val="FA6500"/>
    <a:srgbClr val="FFFFA7"/>
    <a:srgbClr val="FFFF4F"/>
    <a:srgbClr val="FF9B57"/>
    <a:srgbClr val="FF6600"/>
    <a:srgbClr val="FF6D6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1" autoAdjust="0"/>
    <p:restoredTop sz="94746" autoAdjust="0"/>
  </p:normalViewPr>
  <p:slideViewPr>
    <p:cSldViewPr>
      <p:cViewPr varScale="1">
        <p:scale>
          <a:sx n="70" d="100"/>
          <a:sy n="70" d="100"/>
        </p:scale>
        <p:origin x="-13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E582A0A-2EA2-4497-8EAA-E0F9F4205E22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042F77D-E54D-4CC6-B10E-A89D20B807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17411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43FEA40-954C-4D4E-BBDC-25855EAE9CEB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smtClean="0"/>
          </a:p>
        </p:txBody>
      </p:sp>
      <p:sp>
        <p:nvSpPr>
          <p:cNvPr id="204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2B4752-D70D-4FF4-98CF-C5A12D478BAC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83744-7EFC-44C9-8B8A-97B844B4B425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56FF35-28C0-4EC2-82F6-78F2AF0FC1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55025-491E-4F82-8F81-BBE55C024D7E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3938B-BA0E-4A73-AF0D-EEBB829AF3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F132A4-E8DF-4D5A-839D-EE5721306120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C9B88-833F-4553-8673-4140F04361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A7DCC-3C51-470E-B079-1A9AB4B93DCF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EFED5-C1D7-4F53-BD5C-F2E0F2C405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B7948-62BE-4A86-A6A9-7F5A3E371C9A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1D7E0-93E7-454A-A2C0-DE8DF83278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2F741-476B-48C8-8AEA-9B8656DB7C6C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78FDC-E0DB-4B32-9EE1-3ECAAAD74E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9BAAED-1BAA-485D-AC94-E5590D542C22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BF3BA-B64A-42C5-800A-2B2227FD183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52ECA0-F042-4EC1-B7E6-B1C40BFC5E1A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3CD45-385F-48C1-8A00-F189278EC3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57504-919E-4619-8A0F-D6F23728B2A8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A64C5-A398-465A-BE3D-22F53F5145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125AF-B46E-496D-8310-2C49A74857EA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BCFD2-26DB-486E-A954-BCB707201E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73901-CDE5-4EFC-9206-70F9D35E46EE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E5917-B5BE-464B-A31A-27375D0DCA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9CE01-0F4A-4A24-BBA1-4CA676FB1064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6066267-D765-48EE-AF46-4AFD2E5A04BC}" type="datetimeFigureOut">
              <a:rPr lang="es-ES"/>
              <a:pPr>
                <a:defRPr/>
              </a:pPr>
              <a:t>17/11/2013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E93C045-A97A-4312-97CB-E0F68D0367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83BDA69E-A31D-4C60-B1E7-3658D1606EB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8659503032_5830bcdacb_ha.jpg"/>
          <p:cNvPicPr>
            <a:picLocks noChangeAspect="1"/>
          </p:cNvPicPr>
          <p:nvPr/>
        </p:nvPicPr>
        <p:blipFill>
          <a:blip r:embed="rId3" cstate="print"/>
          <a:srcRect l="5659" r="53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solidFill>
            <a:srgbClr val="FA6500">
              <a:alpha val="86000"/>
            </a:srgbClr>
          </a:solidFill>
          <a:ln w="12700">
            <a:solidFill>
              <a:srgbClr val="FFFF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68313" y="476250"/>
            <a:ext cx="8207375" cy="5905500"/>
          </a:xfrm>
          <a:prstGeom prst="rect">
            <a:avLst/>
          </a:prstGeom>
          <a:solidFill>
            <a:srgbClr val="FFFFA7">
              <a:alpha val="69020"/>
            </a:srgbClr>
          </a:solidFill>
          <a:ln w="12700">
            <a:solidFill>
              <a:srgbClr val="FFFF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043608" y="836712"/>
            <a:ext cx="5543776" cy="227754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800" b="1" dirty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Rapa </a:t>
            </a:r>
            <a:r>
              <a:rPr lang="es-ES_tradnl" sz="8800" b="1" dirty="0" err="1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Nui</a:t>
            </a:r>
            <a:endParaRPr lang="es-ES_tradnl" sz="8800" b="1" dirty="0">
              <a:ln w="1143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773953" y="2132856"/>
            <a:ext cx="5887830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4400" b="1" dirty="0">
                <a:ln w="11430">
                  <a:gradFill>
                    <a:gsLst>
                      <a:gs pos="0">
                        <a:srgbClr val="FFF200"/>
                      </a:gs>
                      <a:gs pos="45000">
                        <a:srgbClr val="FF7A00"/>
                      </a:gs>
                      <a:gs pos="70000">
                        <a:srgbClr val="FF0300"/>
                      </a:gs>
                      <a:gs pos="100000">
                        <a:srgbClr val="4D0808"/>
                      </a:gs>
                    </a:gsLst>
                    <a:lin ang="5400000" scaled="0"/>
                  </a:gra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 “el ombligo del mundo”</a:t>
            </a:r>
            <a:endParaRPr lang="es-ES" sz="4400" b="1" dirty="0">
              <a:ln w="11430"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 advClick="0" advTm="14000">
    <p:split orient="vert"/>
    <p:sndAc>
      <p:stSnd loop="1">
        <p:snd r:embed="rId2" name="03 Gabriel's Obo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34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sla_de_pascua_map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3012"/>
          <a:stretch>
            <a:fillRect/>
          </a:stretch>
        </p:blipFill>
        <p:spPr>
          <a:xfrm>
            <a:off x="465138" y="503238"/>
            <a:ext cx="8213725" cy="5518150"/>
          </a:xfrm>
          <a:prstGeom prst="rect">
            <a:avLst/>
          </a:prstGeom>
          <a:ln w="3175"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099" name="2 Rectángulo"/>
          <p:cNvSpPr>
            <a:spLocks noChangeArrowheads="1"/>
          </p:cNvSpPr>
          <p:nvPr/>
        </p:nvSpPr>
        <p:spPr bwMode="auto">
          <a:xfrm>
            <a:off x="215900" y="6119813"/>
            <a:ext cx="8712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Calibri" pitchFamily="34" charset="0"/>
              </a:rPr>
              <a:t>Rapa Nui, hoy “isla de Pascua”,  está localizada en el Océano Pacífico, a 3.500 km al oeste de América del Sur.  Pertenece administrativamente a Chile, pero se la considera una isla de la Polinesia. </a:t>
            </a:r>
          </a:p>
        </p:txBody>
      </p:sp>
      <p:pic>
        <p:nvPicPr>
          <p:cNvPr id="4100" name="Picture 2" descr="D:\Mis documentos\PPS. DE ISOLINA (Enero 2013)\Gif animados nuevo\ratón gif\raton02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8350" y="6335713"/>
            <a:ext cx="792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dministrador\Desktop\800px-Mataveri_Airport_Easter_Island_Chile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395288" y="404813"/>
            <a:ext cx="8286750" cy="5472112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123" name="3 Rectángulo"/>
          <p:cNvSpPr>
            <a:spLocks noChangeArrowheads="1"/>
          </p:cNvSpPr>
          <p:nvPr/>
        </p:nvSpPr>
        <p:spPr bwMode="auto">
          <a:xfrm>
            <a:off x="250825" y="5911850"/>
            <a:ext cx="856932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Calibri" pitchFamily="34" charset="0"/>
              </a:rPr>
              <a:t>Hanga Roa es la principal ciudad, puerto y capital de la provincia de Isla de Pascua. Prácticamente la totalidad de los habitantes pertenecientes a esta comuna se localizan en este poblado.</a:t>
            </a:r>
          </a:p>
          <a:p>
            <a:pPr algn="ctr"/>
            <a:r>
              <a:rPr lang="es-ES" sz="1600">
                <a:latin typeface="Calibri" pitchFamily="34" charset="0"/>
              </a:rPr>
              <a:t>El vuelo desde Santiago de Chile hasta el aeropuerto de Mataveri dura 5 horas 25 minutos.  </a:t>
            </a:r>
          </a:p>
        </p:txBody>
      </p:sp>
      <p:pic>
        <p:nvPicPr>
          <p:cNvPr id="49156" name="Picture 3" descr="C:\Users\Administrador\Desktop\800px-HangaroaCallePrincipal.jpg"/>
          <p:cNvPicPr>
            <a:picLocks noChangeArrowheads="1"/>
          </p:cNvPicPr>
          <p:nvPr/>
        </p:nvPicPr>
        <p:blipFill>
          <a:blip r:embed="rId3" cstate="print">
            <a:lum contrast="10000"/>
          </a:blip>
          <a:srcRect l="739" r="8711"/>
          <a:stretch>
            <a:fillRect/>
          </a:stretch>
        </p:blipFill>
        <p:spPr bwMode="auto">
          <a:xfrm>
            <a:off x="395536" y="403200"/>
            <a:ext cx="8288337" cy="5475287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1024px-Hanga_Roa_Harbou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3197458870_8209d8e606_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875" y="204788"/>
            <a:ext cx="8648700" cy="5794375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7171" name="4 Rectángulo"/>
          <p:cNvSpPr>
            <a:spLocks noChangeArrowheads="1"/>
          </p:cNvSpPr>
          <p:nvPr/>
        </p:nvSpPr>
        <p:spPr bwMode="auto">
          <a:xfrm>
            <a:off x="250825" y="6092825"/>
            <a:ext cx="86423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Calibri" pitchFamily="34" charset="0"/>
              </a:rPr>
              <a:t>Es un destino turístico muy apreciado, por su clima permanentemente cálido,  la tranquilidad y belleza del entorno y la gracia de sus habitantes. </a:t>
            </a:r>
          </a:p>
        </p:txBody>
      </p:sp>
      <p:pic>
        <p:nvPicPr>
          <p:cNvPr id="54277" name="4 Imagen" descr="3451602578_d03e4e2000_ba.jpg"/>
          <p:cNvPicPr>
            <a:picLocks/>
          </p:cNvPicPr>
          <p:nvPr/>
        </p:nvPicPr>
        <p:blipFill>
          <a:blip r:embed="rId3" cstate="print"/>
          <a:srcRect l="1483"/>
          <a:stretch>
            <a:fillRect/>
          </a:stretch>
        </p:blipFill>
        <p:spPr bwMode="auto">
          <a:xfrm>
            <a:off x="269875" y="204788"/>
            <a:ext cx="8648700" cy="5792787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Tres volcanes formaron la isla de Pascua hace medio millón de años. Tiene tres lagos de cráter, pero no hay corrientes de agua; el agua dulce es escasaa.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125413" y="144463"/>
            <a:ext cx="8893175" cy="57848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95" name="2 Rectángulo"/>
          <p:cNvSpPr>
            <a:spLocks noChangeArrowheads="1"/>
          </p:cNvSpPr>
          <p:nvPr/>
        </p:nvSpPr>
        <p:spPr bwMode="auto">
          <a:xfrm>
            <a:off x="71438" y="5975350"/>
            <a:ext cx="90725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Calibri" pitchFamily="34" charset="0"/>
              </a:rPr>
              <a:t>Hace medio millón de años, tres volcanes formaron  la isla.  Hay tres lagos de cráter, pero no existen ríos y el agua dulce es escasa. Los primeros pobladores, alrededor del 300 D.C, fueron colonos polinesios quienes trajeron su cultura y conocimientos arquitectónicos.</a:t>
            </a:r>
          </a:p>
          <a:p>
            <a:pPr algn="ctr"/>
            <a:r>
              <a:rPr lang="es-ES" sz="1600">
                <a:latin typeface="Calibri" pitchFamily="34" charset="0"/>
              </a:rPr>
              <a:t> </a:t>
            </a:r>
          </a:p>
        </p:txBody>
      </p:sp>
      <p:pic>
        <p:nvPicPr>
          <p:cNvPr id="5" name="4 Imagen" descr="Easter_Island-Rapa_Nui_National_Park.jpg"/>
          <p:cNvPicPr>
            <a:picLocks/>
          </p:cNvPicPr>
          <p:nvPr/>
        </p:nvPicPr>
        <p:blipFill>
          <a:blip r:embed="rId4" cstate="print"/>
          <a:srcRect l="6467" t="616" r="7149" b="8900"/>
          <a:stretch>
            <a:fillRect/>
          </a:stretch>
        </p:blipFill>
        <p:spPr bwMode="auto">
          <a:xfrm>
            <a:off x="115888" y="144463"/>
            <a:ext cx="8909050" cy="6588125"/>
          </a:xfrm>
          <a:prstGeom prst="rect">
            <a:avLst/>
          </a:prstGeom>
          <a:noFill/>
          <a:ln w="63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Picture 3" descr="C:\Users\Administrador\Desktop\Imagen1a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20000"/>
          </a:blip>
          <a:srcRect/>
          <a:stretch>
            <a:fillRect/>
          </a:stretch>
        </p:blipFill>
        <p:spPr bwMode="auto">
          <a:xfrm>
            <a:off x="395536" y="0"/>
            <a:ext cx="3676650" cy="59499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2 Imagen" descr="6243-moai-easter-island-1920x1080-world-wallpaperaa.jpg"/>
          <p:cNvPicPr>
            <a:picLocks noChangeAspect="1"/>
          </p:cNvPicPr>
          <p:nvPr/>
        </p:nvPicPr>
        <p:blipFill>
          <a:blip r:embed="rId2" cstate="print"/>
          <a:srcRect l="787" r="6290"/>
          <a:stretch>
            <a:fillRect/>
          </a:stretch>
        </p:blipFill>
        <p:spPr bwMode="auto">
          <a:xfrm>
            <a:off x="115888" y="144463"/>
            <a:ext cx="8909050" cy="53911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219" name="3 Rectángulo"/>
          <p:cNvSpPr>
            <a:spLocks noChangeArrowheads="1"/>
          </p:cNvSpPr>
          <p:nvPr/>
        </p:nvSpPr>
        <p:spPr bwMode="auto">
          <a:xfrm>
            <a:off x="0" y="5616575"/>
            <a:ext cx="91440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Calibri" pitchFamily="34" charset="0"/>
              </a:rPr>
              <a:t>Tras su colonización, Rapa Nui permaneció aislada durante siglos.  Desde el 900 al 1500, sus pobladores construyeron cientos de esculturas de piedra monolítica llamadas “moai”.</a:t>
            </a:r>
          </a:p>
          <a:p>
            <a:pPr algn="ctr"/>
            <a:r>
              <a:rPr lang="es-ES" sz="1600">
                <a:latin typeface="Calibri" pitchFamily="34" charset="0"/>
              </a:rPr>
              <a:t> Los moai son el símbolo más característico de la isla. Se cree que representaban  a los antepasados difuntos, para que a través de su mirada, proyectaran  su poder sobrenatural sobre sus descendientes y territorio.</a:t>
            </a:r>
          </a:p>
          <a:p>
            <a:pPr algn="ctr"/>
            <a:endParaRPr lang="es-ES" sz="1600">
              <a:latin typeface="Calibri" pitchFamily="34" charset="0"/>
            </a:endParaRPr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5 Grupo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0247" name="6 Imagen" descr="8660322400_500751ab94_ba.jpg"/>
            <p:cNvPicPr>
              <a:picLocks noChangeAspect="1"/>
            </p:cNvPicPr>
            <p:nvPr/>
          </p:nvPicPr>
          <p:blipFill>
            <a:blip r:embed="rId3" cstate="print"/>
            <a:srcRect l="1852" r="3886"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7 Rectángulo"/>
            <p:cNvSpPr/>
            <p:nvPr/>
          </p:nvSpPr>
          <p:spPr>
            <a:xfrm>
              <a:off x="90488" y="188913"/>
              <a:ext cx="8964612" cy="1076325"/>
            </a:xfrm>
            <a:prstGeom prst="rect">
              <a:avLst/>
            </a:prstGeom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" sz="1600" dirty="0">
                  <a:solidFill>
                    <a:schemeClr val="tx1"/>
                  </a:solidFill>
                </a:rPr>
                <a:t>Cuando el almirante holandés </a:t>
              </a:r>
              <a:r>
                <a:rPr lang="es-ES" sz="1600" dirty="0" err="1">
                  <a:solidFill>
                    <a:schemeClr val="tx1"/>
                  </a:solidFill>
                </a:rPr>
                <a:t>Roggeveen</a:t>
              </a:r>
              <a:r>
                <a:rPr lang="es-ES" sz="1600" dirty="0">
                  <a:solidFill>
                    <a:schemeClr val="tx1"/>
                  </a:solidFill>
                </a:rPr>
                <a:t>, </a:t>
              </a:r>
              <a:r>
                <a:rPr lang="es-ES" sz="1600" dirty="0" smtClean="0">
                  <a:solidFill>
                    <a:schemeClr val="tx1"/>
                  </a:solidFill>
                </a:rPr>
                <a:t>llegó a </a:t>
              </a:r>
              <a:r>
                <a:rPr lang="es-ES" sz="1600" dirty="0">
                  <a:solidFill>
                    <a:schemeClr val="tx1"/>
                  </a:solidFill>
                </a:rPr>
                <a:t>la isla el domingo de pascua de resurrección de 1722,  se encontró con una población de unas 3.000 personas que vivían en cuevas, en estado  de guerra continuo      y recurriendo al canibalismo para suplir los exiguos recursos alimentarios disponibles.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" sz="1600" dirty="0">
                  <a:solidFill>
                    <a:schemeClr val="tx1"/>
                  </a:solidFill>
                </a:rPr>
                <a:t>Lo que más intrigó a los visitantes fue le evidencia de una sociedad que una vez fue próspera y avanzada. </a:t>
              </a:r>
            </a:p>
          </p:txBody>
        </p:sp>
      </p:grpSp>
      <p:pic>
        <p:nvPicPr>
          <p:cNvPr id="2" name="1 Imagen" descr="20091224_Isla_de_Pascua_008a.jpg"/>
          <p:cNvPicPr>
            <a:picLocks noChangeAspect="1"/>
          </p:cNvPicPr>
          <p:nvPr/>
        </p:nvPicPr>
        <p:blipFill>
          <a:blip r:embed="rId4" cstate="print"/>
          <a:srcRect l="10876"/>
          <a:stretch>
            <a:fillRect/>
          </a:stretch>
        </p:blipFill>
        <p:spPr bwMode="auto">
          <a:xfrm>
            <a:off x="4572000" y="11113"/>
            <a:ext cx="4572000" cy="341947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2 Imagen" descr="4246022024_ff8893336e_z.jpg"/>
          <p:cNvPicPr>
            <a:picLocks noChangeAspect="1"/>
          </p:cNvPicPr>
          <p:nvPr/>
        </p:nvPicPr>
        <p:blipFill>
          <a:blip r:embed="rId5" cstate="print"/>
          <a:srcRect r="7263"/>
          <a:stretch>
            <a:fillRect/>
          </a:stretch>
        </p:blipFill>
        <p:spPr bwMode="auto">
          <a:xfrm>
            <a:off x="4572000" y="3429000"/>
            <a:ext cx="4572000" cy="341947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" name="3 Imagen" descr="easter island moai 2232x1848 wallpaper_www.wallpapermay.com_28.jpg"/>
          <p:cNvPicPr>
            <a:picLocks/>
          </p:cNvPicPr>
          <p:nvPr/>
        </p:nvPicPr>
        <p:blipFill>
          <a:blip r:embed="rId6" cstate="print"/>
          <a:srcRect l="7318" t="36417" r="25772" b="3535"/>
          <a:stretch>
            <a:fillRect/>
          </a:stretch>
        </p:blipFill>
        <p:spPr bwMode="auto">
          <a:xfrm>
            <a:off x="0" y="0"/>
            <a:ext cx="4572000" cy="341947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465" name="Picture 2" descr="C:\Users\Administrador\Desktop\Rapa Nui\20091225_Isla_de_Pascua_161a.jpg"/>
          <p:cNvPicPr>
            <a:picLocks noChangeArrowheads="1"/>
          </p:cNvPicPr>
          <p:nvPr/>
        </p:nvPicPr>
        <p:blipFill>
          <a:blip r:embed="rId7" cstate="print">
            <a:lum contrast="6000"/>
          </a:blip>
          <a:srcRect l="9114"/>
          <a:stretch>
            <a:fillRect/>
          </a:stretch>
        </p:blipFill>
        <p:spPr bwMode="auto">
          <a:xfrm>
            <a:off x="0" y="3429000"/>
            <a:ext cx="4570413" cy="3417888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Mis documentos\PPS. DE ISOLINA (Enero 2013)\Portugués\Rapa Nui\Cantera de Moaisa.jpg"/>
          <p:cNvPicPr>
            <a:picLocks noChangeAspect="1" noChangeArrowheads="1"/>
          </p:cNvPicPr>
          <p:nvPr/>
        </p:nvPicPr>
        <p:blipFill>
          <a:blip r:embed="rId2" cstate="print">
            <a:lum contrast="30000"/>
          </a:blip>
          <a:srcRect/>
          <a:stretch>
            <a:fillRect/>
          </a:stretch>
        </p:blipFill>
        <p:spPr bwMode="auto">
          <a:xfrm>
            <a:off x="323850" y="287338"/>
            <a:ext cx="8496300" cy="5678487"/>
          </a:xfrm>
          <a:prstGeom prst="rect">
            <a:avLst/>
          </a:prstGeom>
          <a:noFill/>
          <a:ln w="6350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1267" name="2 Rectángulo"/>
          <p:cNvSpPr>
            <a:spLocks noChangeArrowheads="1"/>
          </p:cNvSpPr>
          <p:nvPr/>
        </p:nvSpPr>
        <p:spPr bwMode="auto">
          <a:xfrm>
            <a:off x="36513" y="5975350"/>
            <a:ext cx="9144000" cy="113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Calibri" pitchFamily="34" charset="0"/>
              </a:rPr>
              <a:t>Esparcidas por toda la isla había más de 600 imponentes estatuas de piedra, con una altura media de más</a:t>
            </a:r>
          </a:p>
          <a:p>
            <a:pPr algn="ctr"/>
            <a:r>
              <a:rPr lang="es-ES" sz="1600">
                <a:latin typeface="Calibri" pitchFamily="34" charset="0"/>
              </a:rPr>
              <a:t>de seis metros. La sociedad alcanzó su cumbre y se derrumbó de repente dejando más de la mitad de las estatuas a medio terminar alrededor de la cantera de Ranu Raraku. </a:t>
            </a:r>
          </a:p>
          <a:p>
            <a:endParaRPr lang="es-ES">
              <a:latin typeface="Calibri" pitchFamily="34" charset="0"/>
            </a:endParaRPr>
          </a:p>
        </p:txBody>
      </p:sp>
      <p:pic>
        <p:nvPicPr>
          <p:cNvPr id="4" name="3 Imagen" descr="isla-de-pascua 1a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67813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Rectángulo"/>
          <p:cNvSpPr>
            <a:spLocks noChangeArrowheads="1"/>
          </p:cNvSpPr>
          <p:nvPr/>
        </p:nvSpPr>
        <p:spPr bwMode="auto">
          <a:xfrm>
            <a:off x="0" y="5975350"/>
            <a:ext cx="91440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>
                <a:latin typeface="Calibri" pitchFamily="34" charset="0"/>
              </a:rPr>
              <a:t>Recientes trabajos científicos han establecido que en el momento de la colonización inicial, la isla de</a:t>
            </a:r>
          </a:p>
          <a:p>
            <a:pPr algn="ctr"/>
            <a:r>
              <a:rPr lang="es-ES" sz="1600">
                <a:latin typeface="Calibri" pitchFamily="34" charset="0"/>
              </a:rPr>
              <a:t>Pascua tenía extensos bosques. Al  aumentar la población, los árboles habrían sido utilizados para la construcción, como combustible y para el traslado de los enormes “moais” por toda la isla.</a:t>
            </a:r>
          </a:p>
        </p:txBody>
      </p:sp>
      <p:pic>
        <p:nvPicPr>
          <p:cNvPr id="4" name="3 Imagen" descr="national-park-rapa-nui-1024x6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850" y="273050"/>
            <a:ext cx="8486775" cy="5676900"/>
          </a:xfrm>
          <a:prstGeom prst="rect">
            <a:avLst/>
          </a:prstGeom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4 Imagen" descr="puesta-de-sol-isla-de-pascua1.jpg"/>
          <p:cNvPicPr>
            <a:picLocks/>
          </p:cNvPicPr>
          <p:nvPr/>
        </p:nvPicPr>
        <p:blipFill>
          <a:blip r:embed="rId3" cstate="print">
            <a:lum bright="20000" contrast="40000"/>
          </a:blip>
          <a:srcRect t="3391" b="7220"/>
          <a:stretch>
            <a:fillRect/>
          </a:stretch>
        </p:blipFill>
        <p:spPr>
          <a:xfrm>
            <a:off x="323850" y="287338"/>
            <a:ext cx="8485188" cy="5678487"/>
          </a:xfrm>
          <a:prstGeom prst="rect">
            <a:avLst/>
          </a:prstGeom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5 Imagen" descr="MoaRanoRarakuEasterIslandChile_1280x960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l="4236" t="3801" r="-435"/>
          <a:stretch>
            <a:fillRect/>
          </a:stretch>
        </p:blipFill>
        <p:spPr bwMode="auto">
          <a:xfrm>
            <a:off x="0" y="0"/>
            <a:ext cx="9180513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0" y="5975350"/>
            <a:ext cx="91440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>
                <a:latin typeface="Calibri" pitchFamily="34" charset="0"/>
              </a:rPr>
              <a:t>Hacia 1600 la isla estaba completamente deforestada y se interrumpió la construcción de estatuas. </a:t>
            </a:r>
          </a:p>
          <a:p>
            <a:pPr algn="ctr"/>
            <a:r>
              <a:rPr lang="es-ES" sz="1600">
                <a:latin typeface="Calibri" pitchFamily="34" charset="0"/>
              </a:rPr>
              <a:t>Se cree que la degradación del medio ambiente y el agotamiento de los recursos, fueron la causa del derrumbe socio cultural de los isleños.   </a:t>
            </a:r>
          </a:p>
        </p:txBody>
      </p:sp>
      <p:pic>
        <p:nvPicPr>
          <p:cNvPr id="3" name="2 Imagen" descr="Ahu_Akiv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413" y="215900"/>
            <a:ext cx="8639175" cy="5759450"/>
          </a:xfrm>
          <a:prstGeom prst="rect">
            <a:avLst/>
          </a:prstGeom>
          <a:ln w="3175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3 Imagen" descr="mm8059_20110519_01070_2000x1333a.jpg"/>
          <p:cNvPicPr>
            <a:picLocks/>
          </p:cNvPicPr>
          <p:nvPr/>
        </p:nvPicPr>
        <p:blipFill>
          <a:blip r:embed="rId3" cstate="print">
            <a:lum contrast="10000"/>
          </a:blip>
          <a:srcRect l="1962" t="3603" r="1962"/>
          <a:stretch>
            <a:fillRect/>
          </a:stretch>
        </p:blipFill>
        <p:spPr bwMode="auto">
          <a:xfrm>
            <a:off x="250825" y="215900"/>
            <a:ext cx="8640763" cy="57594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4 Imagen" descr="Rano_Raraku a.jpg"/>
          <p:cNvPicPr>
            <a:picLocks/>
          </p:cNvPicPr>
          <p:nvPr/>
        </p:nvPicPr>
        <p:blipFill>
          <a:blip r:embed="rId4" cstate="print"/>
          <a:srcRect r="2827"/>
          <a:stretch>
            <a:fillRect/>
          </a:stretch>
        </p:blipFill>
        <p:spPr bwMode="auto">
          <a:xfrm>
            <a:off x="250825" y="333375"/>
            <a:ext cx="8642350" cy="61912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6513" y="5940425"/>
            <a:ext cx="9040812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600">
                <a:latin typeface="Calibri" pitchFamily="34" charset="0"/>
              </a:rPr>
              <a:t>Sin embargo, son muchos los misterios que aún subsisten. Uno de los últimos descubrimientos es que las cabezas de moais que emergen por toda la isla, tienen cuerpos enterrados hasta 8 metros de profundidad.</a:t>
            </a:r>
          </a:p>
          <a:p>
            <a:pPr algn="ctr"/>
            <a:r>
              <a:rPr lang="es-ES_tradnl" sz="1600">
                <a:latin typeface="Calibri" pitchFamily="34" charset="0"/>
              </a:rPr>
              <a:t>Es decir, se trata de estatuas completas, con cuerpos cubiertos de inscripciones y manos.  </a:t>
            </a:r>
            <a:endParaRPr lang="es-ES" sz="1600">
              <a:latin typeface="Calibri" pitchFamily="34" charset="0"/>
            </a:endParaRPr>
          </a:p>
        </p:txBody>
      </p:sp>
      <p:pic>
        <p:nvPicPr>
          <p:cNvPr id="4" name="3 Imagen" descr="ATT0000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611188" y="260350"/>
            <a:ext cx="7937500" cy="568960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5 Imagen" descr="ATT00004.jpg"/>
          <p:cNvPicPr>
            <a:picLocks/>
          </p:cNvPicPr>
          <p:nvPr/>
        </p:nvPicPr>
        <p:blipFill>
          <a:blip r:embed="rId3" cstate="print">
            <a:lum contrast="10000"/>
          </a:blip>
          <a:srcRect l="2951" r="3003"/>
          <a:stretch>
            <a:fillRect/>
          </a:stretch>
        </p:blipFill>
        <p:spPr bwMode="auto">
          <a:xfrm>
            <a:off x="4679950" y="187325"/>
            <a:ext cx="4319588" cy="6510338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6 Imagen" descr="ATT00005.jpg"/>
          <p:cNvPicPr>
            <a:picLocks noChangeAspect="1"/>
          </p:cNvPicPr>
          <p:nvPr/>
        </p:nvPicPr>
        <p:blipFill>
          <a:blip r:embed="rId4" cstate="print">
            <a:lum contrast="30000"/>
          </a:blip>
          <a:srcRect l="3214" r="406"/>
          <a:stretch>
            <a:fillRect/>
          </a:stretch>
        </p:blipFill>
        <p:spPr bwMode="auto">
          <a:xfrm>
            <a:off x="179388" y="187325"/>
            <a:ext cx="4321175" cy="65119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Picture 2" descr="C:\Users\Administrador\Desktop\Rapa Nui\LosMoaistienencuerpocompleto6.jpg"/>
          <p:cNvPicPr>
            <a:picLocks noChangeArrowheads="1"/>
          </p:cNvPicPr>
          <p:nvPr/>
        </p:nvPicPr>
        <p:blipFill>
          <a:blip r:embed="rId5" cstate="print">
            <a:lum contrast="10000"/>
          </a:blip>
          <a:srcRect l="1602" r="4208" b="2831"/>
          <a:stretch>
            <a:fillRect/>
          </a:stretch>
        </p:blipFill>
        <p:spPr bwMode="auto">
          <a:xfrm>
            <a:off x="179388" y="187325"/>
            <a:ext cx="4321175" cy="65119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Picture 4" descr="C:\Users\Administrador\Desktop\Rapa Nui\LosMoaistienencuerpocompleto4.jpg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 r="2946" b="2744"/>
          <a:stretch>
            <a:fillRect/>
          </a:stretch>
        </p:blipFill>
        <p:spPr bwMode="auto">
          <a:xfrm>
            <a:off x="4679950" y="187325"/>
            <a:ext cx="4321175" cy="65119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Moaistienencuerpocompleto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107950"/>
            <a:ext cx="3741737" cy="665956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" name="2 Imagen" descr="ATT00006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5324"/>
          <a:stretch>
            <a:fillRect/>
          </a:stretch>
        </p:blipFill>
        <p:spPr bwMode="auto">
          <a:xfrm>
            <a:off x="4643438" y="107950"/>
            <a:ext cx="3741737" cy="665956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" name="3 Imagen" descr="Moai_Back_02.jpg"/>
          <p:cNvPicPr>
            <a:picLocks noChangeAspect="1"/>
          </p:cNvPicPr>
          <p:nvPr/>
        </p:nvPicPr>
        <p:blipFill>
          <a:blip r:embed="rId4" cstate="print"/>
          <a:srcRect l="8904" r="6804"/>
          <a:stretch>
            <a:fillRect/>
          </a:stretch>
        </p:blipFill>
        <p:spPr bwMode="auto">
          <a:xfrm>
            <a:off x="720725" y="107950"/>
            <a:ext cx="3743325" cy="665956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4 Imagen" descr="ATT00007.jpg"/>
          <p:cNvPicPr>
            <a:picLocks/>
          </p:cNvPicPr>
          <p:nvPr/>
        </p:nvPicPr>
        <p:blipFill>
          <a:blip r:embed="rId5" cstate="print">
            <a:lum contrast="20000"/>
          </a:blip>
          <a:srcRect l="9952" r="8630"/>
          <a:stretch>
            <a:fillRect/>
          </a:stretch>
        </p:blipFill>
        <p:spPr bwMode="auto">
          <a:xfrm>
            <a:off x="720725" y="107950"/>
            <a:ext cx="3743325" cy="6659563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Administrador\Desktop\Rapa Nui\Rapa nui usadas\easter-island-statue-excavation.jpg"/>
          <p:cNvPicPr>
            <a:picLocks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358775" y="576263"/>
            <a:ext cx="4562475" cy="57594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387" name="3 Rectángulo"/>
          <p:cNvSpPr>
            <a:spLocks noChangeArrowheads="1"/>
          </p:cNvSpPr>
          <p:nvPr/>
        </p:nvSpPr>
        <p:spPr bwMode="auto">
          <a:xfrm>
            <a:off x="5073650" y="730250"/>
            <a:ext cx="3924300" cy="547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600">
                <a:latin typeface="Calibri" pitchFamily="34" charset="0"/>
              </a:rPr>
              <a:t>En realidad, el hallazgo no es tan nuevo. Data de 1915, casi un siglo atrás. Pero sólo comenzó a ser investigado en 2010, cuando los arqueólogos de una entidad privada decidieron llegar al fondo del asunto.</a:t>
            </a:r>
          </a:p>
          <a:p>
            <a:endParaRPr lang="es-ES_tradnl" sz="1600">
              <a:latin typeface="Calibri" pitchFamily="34" charset="0"/>
            </a:endParaRPr>
          </a:p>
          <a:p>
            <a:r>
              <a:rPr lang="es-ES_tradnl" sz="1600">
                <a:latin typeface="Calibri" pitchFamily="34" charset="0"/>
              </a:rPr>
              <a:t>Se pretende descifrar los textos inscriptos en las estatuas y entender porqué terminaron enterradas.</a:t>
            </a:r>
          </a:p>
          <a:p>
            <a:endParaRPr lang="es-ES_tradnl" sz="1600">
              <a:latin typeface="Calibri" pitchFamily="34" charset="0"/>
            </a:endParaRPr>
          </a:p>
          <a:p>
            <a:r>
              <a:rPr lang="es-ES" sz="1600">
                <a:latin typeface="Calibri" pitchFamily="34" charset="0"/>
              </a:rPr>
              <a:t>La hipótesis más probable es que una ola gigante barrió la isla y su antigua civilización, que se perdió en las brumas del tiempo.</a:t>
            </a:r>
          </a:p>
          <a:p>
            <a:endParaRPr lang="es-ES" sz="1600">
              <a:latin typeface="Calibri" pitchFamily="34" charset="0"/>
            </a:endParaRPr>
          </a:p>
          <a:p>
            <a:r>
              <a:rPr lang="es-ES" sz="1600">
                <a:latin typeface="Calibri" pitchFamily="34" charset="0"/>
              </a:rPr>
              <a:t>En algunos años conoceremos más detalles  de la excavación, y de la traducción de los textos encontrados en algunas de las estatuas que han desenterrado.</a:t>
            </a:r>
          </a:p>
          <a:p>
            <a:endParaRPr lang="es-ES" sz="1600">
              <a:latin typeface="Calibri" pitchFamily="34" charset="0"/>
            </a:endParaRPr>
          </a:p>
          <a:p>
            <a:r>
              <a:rPr lang="es-ES" sz="1600">
                <a:latin typeface="Calibri" pitchFamily="34" charset="0"/>
              </a:rPr>
              <a:t>Mientras tanto, Rapa Nui seguirá siendo otro gran misterio de la arqueología, aún sin resolver.  </a:t>
            </a:r>
          </a:p>
        </p:txBody>
      </p:sp>
      <p:pic>
        <p:nvPicPr>
          <p:cNvPr id="6" name="5 Imagen" descr="A40_2010_13_1468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5292"/>
          <a:stretch>
            <a:fillRect/>
          </a:stretch>
        </p:blipFill>
        <p:spPr bwMode="auto">
          <a:xfrm>
            <a:off x="358775" y="574675"/>
            <a:ext cx="4560888" cy="57594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6 Imagen" descr="A40_2010_13_1517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rcRect b="5292"/>
          <a:stretch>
            <a:fillRect/>
          </a:stretch>
        </p:blipFill>
        <p:spPr bwMode="auto">
          <a:xfrm>
            <a:off x="358775" y="574675"/>
            <a:ext cx="4560888" cy="57594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00" accel="100000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apa_nui_national_park_chile.jpg"/>
          <p:cNvPicPr>
            <a:picLocks noChangeAspect="1"/>
          </p:cNvPicPr>
          <p:nvPr/>
        </p:nvPicPr>
        <p:blipFill>
          <a:blip r:embed="rId2" cstate="print"/>
          <a:srcRect r="4607"/>
          <a:stretch>
            <a:fillRect/>
          </a:stretch>
        </p:blipFill>
        <p:spPr bwMode="auto">
          <a:xfrm>
            <a:off x="0" y="0"/>
            <a:ext cx="9144000" cy="636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Easter_Island-Rapa_Nui_National_Park a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r="1114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2 Imagen" descr="Moai_sunrise.jpg"/>
          <p:cNvPicPr>
            <a:picLocks noChangeAspect="1"/>
          </p:cNvPicPr>
          <p:nvPr/>
        </p:nvPicPr>
        <p:blipFill>
          <a:blip r:embed="rId2" cstate="print"/>
          <a:srcRect l="2438" r="8658"/>
          <a:stretch>
            <a:fillRect/>
          </a:stretch>
        </p:blipFill>
        <p:spPr bwMode="auto">
          <a:xfrm>
            <a:off x="0" y="-3175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6" name="1 Imagen" descr="rapanui.jp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r="49994"/>
          <a:stretch>
            <a:fillRect/>
          </a:stretch>
        </p:blipFill>
        <p:spPr bwMode="auto">
          <a:xfrm>
            <a:off x="0" y="3175"/>
            <a:ext cx="4570413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1 Imagen" descr="rapanui.jp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rcRect l="50021"/>
          <a:stretch>
            <a:fillRect/>
          </a:stretch>
        </p:blipFill>
        <p:spPr bwMode="auto">
          <a:xfrm>
            <a:off x="4575175" y="3175"/>
            <a:ext cx="4568825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708000" y="5724000"/>
            <a:ext cx="1584176" cy="914090"/>
          </a:xfrm>
          <a:prstGeom prst="rect">
            <a:avLst/>
          </a:prstGeom>
          <a:noFill/>
        </p:spPr>
        <p:txBody>
          <a:bodyPr wrap="none">
            <a:prstTxWarp prst="textWave4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_tradnl" sz="5400" b="1" dirty="0">
                <a:ln w="11430"/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FIN</a:t>
            </a:r>
            <a:endParaRPr lang="es-ES" sz="5400" b="1" dirty="0">
              <a:ln w="11430"/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2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" dur="3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mm8059_20110616_10548_1333x2000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468313" y="179388"/>
            <a:ext cx="4322762" cy="6480175"/>
          </a:xfrm>
          <a:prstGeom prst="rect">
            <a:avLst/>
          </a:prstGeom>
          <a:noFill/>
          <a:ln w="3175">
            <a:solidFill>
              <a:srgbClr val="FFFF99"/>
            </a:solidFill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327650" y="1295400"/>
            <a:ext cx="3159125" cy="50784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*Imágenes e información:</a:t>
            </a:r>
          </a:p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 -</a:t>
            </a:r>
            <a:r>
              <a:rPr lang="es-ES_tradnl" dirty="0" err="1">
                <a:solidFill>
                  <a:srgbClr val="FFFF99"/>
                </a:solidFill>
                <a:latin typeface="+mn-lt"/>
              </a:rPr>
              <a:t>National</a:t>
            </a:r>
            <a:r>
              <a:rPr lang="es-ES_tradnl" dirty="0">
                <a:solidFill>
                  <a:srgbClr val="FFFF99"/>
                </a:solidFill>
                <a:latin typeface="+mn-lt"/>
              </a:rPr>
              <a:t> </a:t>
            </a:r>
            <a:r>
              <a:rPr lang="es-ES_tradnl" dirty="0" err="1">
                <a:solidFill>
                  <a:srgbClr val="FFFF99"/>
                </a:solidFill>
                <a:latin typeface="+mn-lt"/>
              </a:rPr>
              <a:t>Geographic</a:t>
            </a: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-Eastern Island </a:t>
            </a:r>
            <a:r>
              <a:rPr lang="es-ES_tradnl" dirty="0" err="1">
                <a:solidFill>
                  <a:srgbClr val="FFFF99"/>
                </a:solidFill>
                <a:latin typeface="+mn-lt"/>
              </a:rPr>
              <a:t>Statue</a:t>
            </a:r>
            <a:r>
              <a:rPr lang="es-ES_tradnl" dirty="0">
                <a:solidFill>
                  <a:srgbClr val="FFFF99"/>
                </a:solidFill>
                <a:latin typeface="+mn-lt"/>
              </a:rPr>
              <a:t> Project</a:t>
            </a:r>
          </a:p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 </a:t>
            </a:r>
            <a:r>
              <a:rPr lang="es-ES_tradnl" dirty="0" err="1">
                <a:solidFill>
                  <a:srgbClr val="FFFF99"/>
                </a:solidFill>
                <a:latin typeface="+mn-lt"/>
              </a:rPr>
              <a:t>Conservation</a:t>
            </a:r>
            <a:r>
              <a:rPr lang="pt-BR" dirty="0">
                <a:solidFill>
                  <a:srgbClr val="FFFF89"/>
                </a:solidFill>
              </a:rPr>
              <a:t> </a:t>
            </a:r>
            <a:r>
              <a:rPr lang="pt-BR" dirty="0" smtClean="0">
                <a:solidFill>
                  <a:srgbClr val="FFFF89"/>
                </a:solidFill>
              </a:rPr>
              <a:t> </a:t>
            </a:r>
            <a:r>
              <a:rPr lang="pt-BR" dirty="0" smtClean="0">
                <a:solidFill>
                  <a:srgbClr val="FFFF89"/>
                </a:solidFill>
                <a:latin typeface="+mn-lt"/>
              </a:rPr>
              <a:t>-  </a:t>
            </a:r>
            <a:r>
              <a:rPr lang="pt-BR" dirty="0">
                <a:solidFill>
                  <a:srgbClr val="FFFF99"/>
                </a:solidFill>
                <a:latin typeface="+mn-lt"/>
              </a:rPr>
              <a:t>www.eisp.org</a:t>
            </a:r>
          </a:p>
          <a:p>
            <a:pPr>
              <a:defRPr/>
            </a:pP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-Sitio oficial de turismo de Chile</a:t>
            </a:r>
          </a:p>
          <a:p>
            <a:pPr>
              <a:defRPr/>
            </a:pP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*Tema musical:  </a:t>
            </a:r>
            <a:r>
              <a:rPr lang="es-ES_tradnl" dirty="0" err="1">
                <a:solidFill>
                  <a:srgbClr val="FFFF99"/>
                </a:solidFill>
                <a:latin typeface="+mn-lt"/>
              </a:rPr>
              <a:t>Gabriel´s</a:t>
            </a:r>
            <a:r>
              <a:rPr lang="es-ES_tradnl" dirty="0">
                <a:solidFill>
                  <a:srgbClr val="FFFF99"/>
                </a:solidFill>
                <a:latin typeface="+mn-lt"/>
              </a:rPr>
              <a:t> oboe</a:t>
            </a:r>
          </a:p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 -Intérprete: </a:t>
            </a:r>
            <a:r>
              <a:rPr lang="es-ES_tradnl" dirty="0" err="1">
                <a:solidFill>
                  <a:srgbClr val="FFFF99"/>
                </a:solidFill>
                <a:latin typeface="+mn-lt"/>
              </a:rPr>
              <a:t>Ennio</a:t>
            </a:r>
            <a:r>
              <a:rPr lang="es-ES_tradnl" dirty="0">
                <a:solidFill>
                  <a:srgbClr val="FFFF99"/>
                </a:solidFill>
                <a:latin typeface="+mn-lt"/>
              </a:rPr>
              <a:t> </a:t>
            </a:r>
            <a:r>
              <a:rPr lang="es-ES_tradnl" dirty="0" err="1">
                <a:solidFill>
                  <a:srgbClr val="FFFF99"/>
                </a:solidFill>
                <a:latin typeface="+mn-lt"/>
              </a:rPr>
              <a:t>Morricone</a:t>
            </a: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*Diseño: </a:t>
            </a:r>
            <a:r>
              <a:rPr lang="es-ES_tradnl" dirty="0" smtClean="0">
                <a:solidFill>
                  <a:srgbClr val="FFFF99"/>
                </a:solidFill>
                <a:latin typeface="+mn-lt"/>
              </a:rPr>
              <a:t>  </a:t>
            </a:r>
            <a:r>
              <a:rPr lang="es-ES_tradnl" dirty="0">
                <a:solidFill>
                  <a:srgbClr val="FFFF99"/>
                </a:solidFill>
                <a:latin typeface="+mn-lt"/>
              </a:rPr>
              <a:t>Isolina &amp; </a:t>
            </a:r>
            <a:r>
              <a:rPr lang="es-ES_tradnl" dirty="0" err="1">
                <a:solidFill>
                  <a:srgbClr val="FFFF99"/>
                </a:solidFill>
                <a:latin typeface="+mn-lt"/>
              </a:rPr>
              <a:t>Risto</a:t>
            </a: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*Mendoza</a:t>
            </a:r>
            <a:r>
              <a:rPr lang="es-ES_tradnl">
                <a:solidFill>
                  <a:srgbClr val="FFFF99"/>
                </a:solidFill>
                <a:latin typeface="+mn-lt"/>
              </a:rPr>
              <a:t>, </a:t>
            </a:r>
            <a:r>
              <a:rPr lang="es-ES_tradnl" smtClean="0">
                <a:solidFill>
                  <a:srgbClr val="FFFF99"/>
                </a:solidFill>
                <a:latin typeface="+mn-lt"/>
              </a:rPr>
              <a:t> Argentina</a:t>
            </a: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r>
              <a:rPr lang="es-ES_tradnl" dirty="0">
                <a:solidFill>
                  <a:srgbClr val="FFFF99"/>
                </a:solidFill>
                <a:latin typeface="+mn-lt"/>
              </a:rPr>
              <a:t> </a:t>
            </a:r>
          </a:p>
          <a:p>
            <a:pPr>
              <a:defRPr/>
            </a:pP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endParaRPr lang="es-ES_tradnl" dirty="0">
              <a:solidFill>
                <a:srgbClr val="FFFF99"/>
              </a:solidFill>
              <a:latin typeface="+mn-lt"/>
            </a:endParaRPr>
          </a:p>
          <a:p>
            <a:pPr>
              <a:defRPr/>
            </a:pPr>
            <a:endParaRPr lang="es-ES" dirty="0">
              <a:solidFill>
                <a:srgbClr val="FFFF99"/>
              </a:solidFill>
              <a:latin typeface="+mn-lt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20485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2048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487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48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512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513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053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37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2263</TotalTime>
  <Words>758</Words>
  <Application>Microsoft Office PowerPoint</Application>
  <PresentationFormat>Presentación en pantalla (4:3)</PresentationFormat>
  <Paragraphs>76</Paragraphs>
  <Slides>18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3" baseType="lpstr">
      <vt:lpstr>Arial</vt:lpstr>
      <vt:lpstr>Calibri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Isolina y Risto</dc:creator>
  <cp:lastModifiedBy>Usuario</cp:lastModifiedBy>
  <cp:revision>27</cp:revision>
  <dcterms:created xsi:type="dcterms:W3CDTF">2013-05-01T18:02:25Z</dcterms:created>
  <dcterms:modified xsi:type="dcterms:W3CDTF">2013-11-17T15:52:54Z</dcterms:modified>
</cp:coreProperties>
</file>