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9" r:id="rId5"/>
    <p:sldId id="260" r:id="rId6"/>
    <p:sldId id="261" r:id="rId7"/>
    <p:sldId id="262" r:id="rId8"/>
    <p:sldId id="291" r:id="rId9"/>
    <p:sldId id="263" r:id="rId10"/>
    <p:sldId id="264" r:id="rId11"/>
    <p:sldId id="265" r:id="rId12"/>
    <p:sldId id="332" r:id="rId13"/>
    <p:sldId id="266" r:id="rId14"/>
    <p:sldId id="292" r:id="rId15"/>
    <p:sldId id="267" r:id="rId16"/>
    <p:sldId id="293"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96" r:id="rId34"/>
    <p:sldId id="284" r:id="rId35"/>
    <p:sldId id="330" r:id="rId36"/>
    <p:sldId id="285" r:id="rId37"/>
    <p:sldId id="331" r:id="rId38"/>
    <p:sldId id="286" r:id="rId39"/>
    <p:sldId id="287" r:id="rId40"/>
    <p:sldId id="288" r:id="rId41"/>
    <p:sldId id="289" r:id="rId42"/>
    <p:sldId id="295" r:id="rId43"/>
    <p:sldId id="290" r:id="rId44"/>
    <p:sldId id="294"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3"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KRUprAAtFIsT1RXlU1qog==" hashData="qS9fzfFYqUnRm3cUHLW6D8TXzf0="/>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5" d="100"/>
          <a:sy n="35" d="100"/>
        </p:scale>
        <p:origin x="-96" y="-17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318049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1107484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3872130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585493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2636213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3271316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3434524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1211098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541136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582031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D653CDC-85D0-415E-A671-8500D9471D03}" type="datetimeFigureOut">
              <a:rPr lang="es-CO" smtClean="0"/>
              <a:pPr/>
              <a:t>26/04/2017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7005077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653CDC-85D0-415E-A671-8500D9471D03}" type="datetimeFigureOut">
              <a:rPr lang="es-CO" smtClean="0"/>
              <a:pPr/>
              <a:t>26/04/2017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C1D1A-C666-48D1-8934-EC359873E6E0}" type="slidenum">
              <a:rPr lang="es-CO" smtClean="0"/>
              <a:pPr/>
              <a:t>‹Nº›</a:t>
            </a:fld>
            <a:endParaRPr lang="es-CO"/>
          </a:p>
        </p:txBody>
      </p:sp>
    </p:spTree>
    <p:extLst>
      <p:ext uri="{BB962C8B-B14F-4D97-AF65-F5344CB8AC3E}">
        <p14:creationId xmlns:p14="http://schemas.microsoft.com/office/powerpoint/2010/main" xmlns="" val="39099361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365263" y="-297"/>
            <a:ext cx="11461473" cy="6858594"/>
          </a:xfrm>
          <a:prstGeom prst="rect">
            <a:avLst/>
          </a:prstGeom>
        </p:spPr>
      </p:pic>
      <p:sp>
        <p:nvSpPr>
          <p:cNvPr id="5" name="Rectángulo 4"/>
          <p:cNvSpPr/>
          <p:nvPr/>
        </p:nvSpPr>
        <p:spPr>
          <a:xfrm>
            <a:off x="0" y="385008"/>
            <a:ext cx="385012" cy="607176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Triángulo rectángulo 5"/>
          <p:cNvSpPr/>
          <p:nvPr/>
        </p:nvSpPr>
        <p:spPr>
          <a:xfrm flipH="1">
            <a:off x="-1" y="-3"/>
            <a:ext cx="382672" cy="385008"/>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Triángulo rectángulo 6"/>
          <p:cNvSpPr/>
          <p:nvPr/>
        </p:nvSpPr>
        <p:spPr>
          <a:xfrm rot="10800000">
            <a:off x="0" y="6457070"/>
            <a:ext cx="385012" cy="400927"/>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Rectángulo 7"/>
          <p:cNvSpPr/>
          <p:nvPr/>
        </p:nvSpPr>
        <p:spPr>
          <a:xfrm>
            <a:off x="374743" y="-8182"/>
            <a:ext cx="191770" cy="38456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Rectángulo 8"/>
          <p:cNvSpPr/>
          <p:nvPr/>
        </p:nvSpPr>
        <p:spPr>
          <a:xfrm>
            <a:off x="385011" y="6456769"/>
            <a:ext cx="219900" cy="4012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Rectángulo 9"/>
          <p:cNvSpPr/>
          <p:nvPr/>
        </p:nvSpPr>
        <p:spPr>
          <a:xfrm>
            <a:off x="11829280" y="385015"/>
            <a:ext cx="385012" cy="607146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Triángulo rectángulo 10"/>
          <p:cNvSpPr/>
          <p:nvPr/>
        </p:nvSpPr>
        <p:spPr>
          <a:xfrm rot="5400000" flipH="1">
            <a:off x="11813076" y="-306"/>
            <a:ext cx="401220" cy="368812"/>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Triángulo rectángulo 11"/>
          <p:cNvSpPr/>
          <p:nvPr/>
        </p:nvSpPr>
        <p:spPr>
          <a:xfrm rot="16200000" flipH="1" flipV="1">
            <a:off x="11829175" y="6456583"/>
            <a:ext cx="401527" cy="401318"/>
          </a:xfrm>
          <a:prstGeom prst="r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Rectángulo 12"/>
          <p:cNvSpPr/>
          <p:nvPr/>
        </p:nvSpPr>
        <p:spPr>
          <a:xfrm>
            <a:off x="11645438" y="-16510"/>
            <a:ext cx="183842" cy="3798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Rectángulo 13"/>
          <p:cNvSpPr/>
          <p:nvPr/>
        </p:nvSpPr>
        <p:spPr>
          <a:xfrm>
            <a:off x="11630427" y="6456475"/>
            <a:ext cx="219900" cy="4012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5" name="Rectángulo 14"/>
          <p:cNvSpPr/>
          <p:nvPr/>
        </p:nvSpPr>
        <p:spPr>
          <a:xfrm>
            <a:off x="1998989" y="604589"/>
            <a:ext cx="8194019" cy="5632311"/>
          </a:xfrm>
          <a:prstGeom prst="rect">
            <a:avLst/>
          </a:prstGeom>
        </p:spPr>
        <p:txBody>
          <a:bodyPr wrap="square">
            <a:spAutoFit/>
          </a:bodyPr>
          <a:lstStyle/>
          <a:p>
            <a:pPr algn="ctr"/>
            <a:r>
              <a:rPr lang="es-CO" i="1" dirty="0" smtClean="0">
                <a:solidFill>
                  <a:schemeClr val="bg1"/>
                </a:solidFill>
              </a:rPr>
              <a:t>Raja </a:t>
            </a:r>
            <a:r>
              <a:rPr lang="es-CO" i="1" dirty="0" err="1" smtClean="0">
                <a:solidFill>
                  <a:schemeClr val="bg1"/>
                </a:solidFill>
              </a:rPr>
              <a:t>Ampat</a:t>
            </a:r>
            <a:r>
              <a:rPr lang="es-CO" i="1" dirty="0" smtClean="0">
                <a:solidFill>
                  <a:schemeClr val="bg1"/>
                </a:solidFill>
              </a:rPr>
              <a:t> (Indonesia) Localización: islas Raja </a:t>
            </a:r>
            <a:r>
              <a:rPr lang="es-CO" i="1" dirty="0" err="1" smtClean="0">
                <a:solidFill>
                  <a:schemeClr val="bg1"/>
                </a:solidFill>
              </a:rPr>
              <a:t>Ampat</a:t>
            </a:r>
            <a:r>
              <a:rPr lang="es-CO" i="1" dirty="0" smtClean="0">
                <a:solidFill>
                  <a:schemeClr val="bg1"/>
                </a:solidFill>
              </a:rPr>
              <a:t> se encuentran en el extremo noroeste de Papúa (antes conocida como </a:t>
            </a:r>
            <a:r>
              <a:rPr lang="es-CO" i="1" dirty="0" err="1" smtClean="0">
                <a:solidFill>
                  <a:schemeClr val="bg1"/>
                </a:solidFill>
              </a:rPr>
              <a:t>Irian</a:t>
            </a:r>
            <a:r>
              <a:rPr lang="es-CO" i="1" dirty="0" smtClean="0">
                <a:solidFill>
                  <a:schemeClr val="bg1"/>
                </a:solidFill>
              </a:rPr>
              <a:t> </a:t>
            </a:r>
            <a:r>
              <a:rPr lang="es-CO" i="1" dirty="0" err="1" smtClean="0">
                <a:solidFill>
                  <a:schemeClr val="bg1"/>
                </a:solidFill>
              </a:rPr>
              <a:t>Jaya</a:t>
            </a:r>
            <a:r>
              <a:rPr lang="es-CO" i="1" dirty="0" smtClean="0">
                <a:solidFill>
                  <a:schemeClr val="bg1"/>
                </a:solidFill>
              </a:rPr>
              <a:t>) en Indonesia.</a:t>
            </a:r>
          </a:p>
          <a:p>
            <a:pPr algn="ctr"/>
            <a:r>
              <a:rPr lang="es-CO" i="1" dirty="0" smtClean="0">
                <a:solidFill>
                  <a:schemeClr val="bg1"/>
                </a:solidFill>
              </a:rPr>
              <a:t>1.508 especies de peces catalogadas, 537 especies de coral, 699 especies de moluscos, arrecifes resistentes a amenazas y enfermedades que asedian a otros ecosistema de coral del planeta, un paisaje remoto e inalterado por el hombre. Todo eso nos espera en Raja </a:t>
            </a:r>
            <a:r>
              <a:rPr lang="es-CO" i="1" dirty="0" err="1" smtClean="0">
                <a:solidFill>
                  <a:schemeClr val="bg1"/>
                </a:solidFill>
              </a:rPr>
              <a:t>Ampat</a:t>
            </a:r>
            <a:r>
              <a:rPr lang="es-CO" i="1" dirty="0" smtClean="0">
                <a:solidFill>
                  <a:schemeClr val="bg1"/>
                </a:solidFill>
              </a:rPr>
              <a:t>, Indonesia, promocionado como un “Amazonas” submarino por la variedad de vida bajo el agua. Es cuestión de buscar nuestro alojamiento y quedarnos unos días levitando en una casa soñada sobre el agua.</a:t>
            </a:r>
          </a:p>
          <a:p>
            <a:pPr algn="ctr"/>
            <a:r>
              <a:rPr lang="es-CO" i="1" dirty="0">
                <a:solidFill>
                  <a:schemeClr val="bg1"/>
                </a:solidFill>
              </a:rPr>
              <a:t>Raja </a:t>
            </a:r>
            <a:r>
              <a:rPr lang="es-CO" i="1" dirty="0" err="1">
                <a:solidFill>
                  <a:schemeClr val="bg1"/>
                </a:solidFill>
              </a:rPr>
              <a:t>Ampat</a:t>
            </a:r>
            <a:r>
              <a:rPr lang="es-CO" i="1" dirty="0">
                <a:solidFill>
                  <a:schemeClr val="bg1"/>
                </a:solidFill>
              </a:rPr>
              <a:t>, con su increíble pintoresca isla, los arrecifes repletos, bahías aisladas y protegidas, al oeste de la provincia indonesia de Papúa en el mapa de buceo mundo. Situado en la parte oriental de esta gran nación de la isla, es un archipiélago compuesto por las islas de </a:t>
            </a:r>
            <a:r>
              <a:rPr lang="es-CO" i="1" dirty="0" err="1">
                <a:solidFill>
                  <a:schemeClr val="bg1"/>
                </a:solidFill>
              </a:rPr>
              <a:t>Misool</a:t>
            </a:r>
            <a:r>
              <a:rPr lang="es-CO" i="1" dirty="0">
                <a:solidFill>
                  <a:schemeClr val="bg1"/>
                </a:solidFill>
              </a:rPr>
              <a:t>, </a:t>
            </a:r>
            <a:r>
              <a:rPr lang="es-CO" i="1" dirty="0" err="1">
                <a:solidFill>
                  <a:schemeClr val="bg1"/>
                </a:solidFill>
              </a:rPr>
              <a:t>Salawati</a:t>
            </a:r>
            <a:r>
              <a:rPr lang="es-CO" i="1" dirty="0">
                <a:solidFill>
                  <a:schemeClr val="bg1"/>
                </a:solidFill>
              </a:rPr>
              <a:t>, </a:t>
            </a:r>
            <a:r>
              <a:rPr lang="es-CO" i="1" dirty="0" err="1">
                <a:solidFill>
                  <a:schemeClr val="bg1"/>
                </a:solidFill>
              </a:rPr>
              <a:t>Batanta</a:t>
            </a:r>
            <a:r>
              <a:rPr lang="es-CO" i="1" dirty="0">
                <a:solidFill>
                  <a:schemeClr val="bg1"/>
                </a:solidFill>
              </a:rPr>
              <a:t> y </a:t>
            </a:r>
            <a:r>
              <a:rPr lang="es-CO" i="1" dirty="0" err="1">
                <a:solidFill>
                  <a:schemeClr val="bg1"/>
                </a:solidFill>
              </a:rPr>
              <a:t>Wiageo</a:t>
            </a:r>
            <a:r>
              <a:rPr lang="es-CO" i="1" dirty="0">
                <a:solidFill>
                  <a:schemeClr val="bg1"/>
                </a:solidFill>
              </a:rPr>
              <a:t>.</a:t>
            </a:r>
          </a:p>
          <a:p>
            <a:pPr algn="ctr"/>
            <a:r>
              <a:rPr lang="es-CO" i="1" dirty="0">
                <a:solidFill>
                  <a:schemeClr val="bg1"/>
                </a:solidFill>
              </a:rPr>
              <a:t>Salpicado de tranquilas bahías y aproximadamente 1.500 islas de piedra caliza majestuosas o cayos de arena de la selva-cubiertas, increíble diversidad marina de este destino le da un factor </a:t>
            </a:r>
            <a:r>
              <a:rPr lang="es-CO" i="1" dirty="0" err="1">
                <a:solidFill>
                  <a:schemeClr val="bg1"/>
                </a:solidFill>
              </a:rPr>
              <a:t>wow</a:t>
            </a:r>
            <a:r>
              <a:rPr lang="es-CO" i="1" dirty="0">
                <a:solidFill>
                  <a:schemeClr val="bg1"/>
                </a:solidFill>
              </a:rPr>
              <a:t> impresionante. Tanto es así, que los grupos de conservación de los océanos de todo el mundo se han unido para proteger, preservar y promover esta parte especial del mar llamado El Triángulo de Coral.</a:t>
            </a:r>
          </a:p>
          <a:p>
            <a:pPr algn="ctr"/>
            <a:r>
              <a:rPr lang="es-CO" i="1" dirty="0">
                <a:solidFill>
                  <a:schemeClr val="bg1"/>
                </a:solidFill>
              </a:rPr>
              <a:t>Aparte de la belleza natural increíble, esta región es el hogar de más de 1.400 especies de peces, más de 100 de los cuales eran desconocidos en el Raja </a:t>
            </a:r>
            <a:r>
              <a:rPr lang="es-CO" i="1" dirty="0" err="1">
                <a:solidFill>
                  <a:schemeClr val="bg1"/>
                </a:solidFill>
              </a:rPr>
              <a:t>Ampat</a:t>
            </a:r>
            <a:r>
              <a:rPr lang="es-CO" i="1" dirty="0">
                <a:solidFill>
                  <a:schemeClr val="bg1"/>
                </a:solidFill>
              </a:rPr>
              <a:t> hasta hace poco. Además, 700 especies de moluscos se pueden encontrar en estas aguas</a:t>
            </a:r>
            <a:r>
              <a:rPr lang="es-CO" i="1" dirty="0" smtClean="0">
                <a:solidFill>
                  <a:schemeClr val="bg1"/>
                </a:solidFill>
              </a:rPr>
              <a:t>.</a:t>
            </a:r>
            <a:endParaRPr lang="es-CO" i="1" dirty="0">
              <a:solidFill>
                <a:schemeClr val="bg1"/>
              </a:solidFill>
            </a:endParaRPr>
          </a:p>
        </p:txBody>
      </p:sp>
      <p:sp>
        <p:nvSpPr>
          <p:cNvPr id="3" name="CuadroTexto 2"/>
          <p:cNvSpPr txBox="1"/>
          <p:nvPr/>
        </p:nvSpPr>
        <p:spPr>
          <a:xfrm rot="956638">
            <a:off x="10406002" y="46682"/>
            <a:ext cx="1558463" cy="553998"/>
          </a:xfrm>
          <a:prstGeom prst="rect">
            <a:avLst/>
          </a:prstGeom>
          <a:noFill/>
        </p:spPr>
        <p:txBody>
          <a:bodyPr wrap="square" rtlCol="0">
            <a:spAutoFit/>
          </a:bodyPr>
          <a:lstStyle/>
          <a:p>
            <a:pPr algn="ctr"/>
            <a:r>
              <a:rPr lang="es-CO" sz="1000" b="1" i="1" dirty="0" smtClean="0">
                <a:solidFill>
                  <a:schemeClr val="bg1"/>
                </a:solidFill>
              </a:rPr>
              <a:t>Creó: Jeremías</a:t>
            </a:r>
          </a:p>
          <a:p>
            <a:pPr algn="ctr"/>
            <a:r>
              <a:rPr lang="es-CO" sz="1000" b="1" i="1" dirty="0" smtClean="0">
                <a:solidFill>
                  <a:schemeClr val="bg1"/>
                </a:solidFill>
              </a:rPr>
              <a:t>Para: mis </a:t>
            </a:r>
            <a:r>
              <a:rPr lang="es-CO" sz="1000" b="1" i="1" dirty="0" err="1" smtClean="0">
                <a:solidFill>
                  <a:schemeClr val="bg1"/>
                </a:solidFill>
              </a:rPr>
              <a:t>pps</a:t>
            </a:r>
            <a:endParaRPr lang="es-CO" sz="1000" b="1" i="1" dirty="0" smtClean="0">
              <a:solidFill>
                <a:schemeClr val="bg1"/>
              </a:solidFill>
            </a:endParaRPr>
          </a:p>
          <a:p>
            <a:pPr algn="ctr"/>
            <a:r>
              <a:rPr lang="es-CO" sz="1000" b="1" i="1" dirty="0" smtClean="0">
                <a:solidFill>
                  <a:schemeClr val="bg1"/>
                </a:solidFill>
              </a:rPr>
              <a:t>Música: Embrujo de Amor</a:t>
            </a:r>
            <a:endParaRPr lang="es-CO" sz="1000" b="1" i="1" dirty="0">
              <a:solidFill>
                <a:schemeClr val="bg1"/>
              </a:solidFill>
            </a:endParaRPr>
          </a:p>
        </p:txBody>
      </p:sp>
      <p:pic>
        <p:nvPicPr>
          <p:cNvPr id="16" name="Embrujo_de_amor">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102603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4895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3627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2650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4998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4562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1464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6434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6587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5801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7737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1436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1002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2025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50578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64525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9779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87271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4595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9368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950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6056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9919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68899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2227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9490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55087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3582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23333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67674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4555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78578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4001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56350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55801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69169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71913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26241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57995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48888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27206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126504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84205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79114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81852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90290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19155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33836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16987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38618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99849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47527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415792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31067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80672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49388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74815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28839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33964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096952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00411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25178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164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256921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03794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56367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06489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95565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967385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103531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512903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709836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2416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96626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667397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370642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57</TotalTime>
  <Words>322</Words>
  <Application>Microsoft Office PowerPoint</Application>
  <PresentationFormat>Personalizado</PresentationFormat>
  <Paragraphs>10</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2017-04-23T15:53:23Z</dcterms:created>
  <dcterms:modified xsi:type="dcterms:W3CDTF">2017-04-26T19:24:09Z</dcterms:modified>
</cp:coreProperties>
</file>