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2"/>
  </p:notesMasterIdLst>
  <p:sldIdLst>
    <p:sldId id="479" r:id="rId3"/>
    <p:sldId id="522" r:id="rId4"/>
    <p:sldId id="500" r:id="rId5"/>
    <p:sldId id="481" r:id="rId6"/>
    <p:sldId id="482" r:id="rId7"/>
    <p:sldId id="336" r:id="rId8"/>
    <p:sldId id="441" r:id="rId9"/>
    <p:sldId id="484" r:id="rId10"/>
    <p:sldId id="485" r:id="rId11"/>
    <p:sldId id="486" r:id="rId12"/>
    <p:sldId id="487" r:id="rId13"/>
    <p:sldId id="488" r:id="rId14"/>
    <p:sldId id="443" r:id="rId15"/>
    <p:sldId id="444" r:id="rId16"/>
    <p:sldId id="445" r:id="rId17"/>
    <p:sldId id="489" r:id="rId18"/>
    <p:sldId id="490" r:id="rId19"/>
    <p:sldId id="491" r:id="rId20"/>
    <p:sldId id="492" r:id="rId21"/>
    <p:sldId id="493" r:id="rId22"/>
    <p:sldId id="494" r:id="rId23"/>
    <p:sldId id="495" r:id="rId24"/>
    <p:sldId id="451" r:id="rId25"/>
    <p:sldId id="496" r:id="rId26"/>
    <p:sldId id="497" r:id="rId27"/>
    <p:sldId id="449" r:id="rId28"/>
    <p:sldId id="506" r:id="rId29"/>
    <p:sldId id="498" r:id="rId30"/>
    <p:sldId id="469" r:id="rId31"/>
    <p:sldId id="456" r:id="rId32"/>
    <p:sldId id="458" r:id="rId33"/>
    <p:sldId id="499" r:id="rId34"/>
    <p:sldId id="461" r:id="rId35"/>
    <p:sldId id="502" r:id="rId36"/>
    <p:sldId id="455" r:id="rId37"/>
    <p:sldId id="457" r:id="rId38"/>
    <p:sldId id="501" r:id="rId39"/>
    <p:sldId id="464" r:id="rId40"/>
    <p:sldId id="503" r:id="rId41"/>
    <p:sldId id="504" r:id="rId42"/>
    <p:sldId id="474" r:id="rId43"/>
    <p:sldId id="505" r:id="rId44"/>
    <p:sldId id="476" r:id="rId45"/>
    <p:sldId id="508" r:id="rId46"/>
    <p:sldId id="509" r:id="rId47"/>
    <p:sldId id="463" r:id="rId48"/>
    <p:sldId id="507" r:id="rId49"/>
    <p:sldId id="511" r:id="rId50"/>
    <p:sldId id="510" r:id="rId51"/>
    <p:sldId id="513" r:id="rId52"/>
    <p:sldId id="514" r:id="rId53"/>
    <p:sldId id="515" r:id="rId54"/>
    <p:sldId id="516" r:id="rId55"/>
    <p:sldId id="518" r:id="rId56"/>
    <p:sldId id="523" r:id="rId57"/>
    <p:sldId id="512" r:id="rId58"/>
    <p:sldId id="521" r:id="rId59"/>
    <p:sldId id="480" r:id="rId60"/>
    <p:sldId id="524" r:id="rId61"/>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uA20f8tiPm9m5h5MaHCbQA==" hashData="H80tFVbJpRtiKyxD0CZP4e6D+48="/>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479" autoAdjust="0"/>
    <p:restoredTop sz="96338" autoAdjust="0"/>
  </p:normalViewPr>
  <p:slideViewPr>
    <p:cSldViewPr>
      <p:cViewPr>
        <p:scale>
          <a:sx n="60" d="100"/>
          <a:sy n="60" d="100"/>
        </p:scale>
        <p:origin x="514" y="33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17/03/2026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17/03/2026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17/03/2026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17/03/2026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17/03/2026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17/03/2026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17/03/2026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17/03/2026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17/03/2026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17/03/2026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17/03/2026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17/03/2026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808534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17/03/2026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21690680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Quinta Avenida de Nueva York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45 Quinta Avenida9.jpg"/>
          <p:cNvPicPr>
            <a:picLocks noChangeAspect="1"/>
          </p:cNvPicPr>
          <p:nvPr/>
        </p:nvPicPr>
        <p:blipFill>
          <a:blip r:embed="rId2" cstate="print"/>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259632" y="0"/>
            <a:ext cx="6408712" cy="923330"/>
          </a:xfrm>
          <a:prstGeom prst="rect">
            <a:avLst/>
          </a:prstGeom>
          <a:noFill/>
        </p:spPr>
        <p:txBody>
          <a:bodyPr wrap="none" lIns="91440" tIns="45720" rIns="91440" bIns="45720">
            <a:prstTxWarp prst="textStop">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 Quinta Avenida </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2 CuadroTexto"/>
          <p:cNvSpPr txBox="1"/>
          <p:nvPr/>
        </p:nvSpPr>
        <p:spPr>
          <a:xfrm>
            <a:off x="395536" y="1057300"/>
            <a:ext cx="8352928"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Quinta Avenida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Fifth</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Avenue</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en Manhattan, Nueva York, es una de las avenidas más famosas, lujosas y comerciales del mundo. Conocida por sus tiendas de alta gama, rascacielos emblemáticos como el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Empire</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State</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Building</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y museos culturales (la "Milla de los Museos"), cruza el corazón de la ciudad y bordea el Central Park.</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433564"/>
            <a:ext cx="8352928"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Historia y Residencias: Históricamente conocida como la "Avenida de los Millonarios", alberga lujosos apartamentos y mansiones históricas cerca de Central Park, representando la bonanza económica de la ciudad. La avenida se extiende desde Washington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Square</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Park en Greenwich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Village</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hasta Harlem.</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1000">
        <p:split/>
      </p:transition>
    </mc:Choice>
    <mc:Fallback>
      <p:transition spd="slow" advTm="61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311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4" cstate="print"/>
          <a:stretch>
            <a:fillRect/>
          </a:stretch>
        </p:blipFill>
        <p:spPr bwMode="auto">
          <a:xfrm>
            <a:off x="-1"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Sí, todo esto es Nueva York. La emoción de llegar por primera vez a Nueva York, </a:t>
            </a:r>
          </a:p>
          <a:p>
            <a:r>
              <a:rPr lang="es-ES" i="1" dirty="0" smtClean="0">
                <a:effectLst>
                  <a:glow rad="101600">
                    <a:srgbClr val="C00000">
                      <a:alpha val="60000"/>
                    </a:srgbClr>
                  </a:glow>
                  <a:outerShdw blurRad="38100" dist="38100" dir="2700000" algn="tl">
                    <a:srgbClr val="000000">
                      <a:alpha val="43137"/>
                    </a:srgbClr>
                  </a:outerShdw>
                </a:effectLst>
              </a:rPr>
              <a:t>con la estilizada silueta de los rascacielos de Manhattan iluminados, clavándose </a:t>
            </a:r>
          </a:p>
          <a:p>
            <a:r>
              <a:rPr lang="es-ES" i="1" dirty="0" smtClean="0">
                <a:effectLst>
                  <a:glow rad="101600">
                    <a:srgbClr val="C00000">
                      <a:alpha val="60000"/>
                    </a:srgbClr>
                  </a:glow>
                  <a:outerShdw blurRad="38100" dist="38100" dir="2700000" algn="tl">
                    <a:srgbClr val="000000">
                      <a:alpha val="43137"/>
                    </a:srgbClr>
                  </a:outerShdw>
                </a:effectLst>
              </a:rPr>
              <a:t>en el cielo, persiste en la memoria para siempre. Esta visión ha sido la imagen </a:t>
            </a:r>
          </a:p>
          <a:p>
            <a:r>
              <a:rPr lang="es-ES" i="1" dirty="0" smtClean="0">
                <a:effectLst>
                  <a:glow rad="101600">
                    <a:srgbClr val="C00000">
                      <a:alpha val="60000"/>
                    </a:srgbClr>
                  </a:glow>
                  <a:outerShdw blurRad="38100" dist="38100" dir="2700000" algn="tl">
                    <a:srgbClr val="000000">
                      <a:alpha val="43137"/>
                    </a:srgbClr>
                  </a:outerShdw>
                </a:effectLst>
              </a:rPr>
              <a:t>icónica por excelencia de la civilización occidental a lo largo del siglo XX.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wipe/>
        <p:sndAc>
          <p:stSnd loop="1">
            <p:snd r:embed="rId3" name="Variadas.wav"/>
          </p:stSnd>
        </p:sndAc>
      </p:transition>
    </mc:Choice>
    <mc:Fallback>
      <p:transition spd="slow" advTm="38000">
        <p:wipe/>
        <p:sndAc>
          <p:stSnd loop="1">
            <p:snd r:embed="rId3"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1" y="-1"/>
            <a:ext cx="9144002" cy="6169869"/>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4" name="3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mañana, Sam fue con William a visitar el barrio en que este se había criado, el </a:t>
            </a:r>
            <a:r>
              <a:rPr lang="es-ES" i="1" dirty="0" err="1" smtClean="0">
                <a:effectLst>
                  <a:glow rad="101600">
                    <a:srgbClr val="C00000">
                      <a:alpha val="60000"/>
                    </a:srgbClr>
                  </a:glow>
                  <a:outerShdw blurRad="38100" dist="38100" dir="2700000" algn="tl">
                    <a:srgbClr val="000000">
                      <a:alpha val="43137"/>
                    </a:srgbClr>
                  </a:outerShdw>
                </a:effectLst>
              </a:rPr>
              <a:t>Lower</a:t>
            </a:r>
            <a:r>
              <a:rPr lang="es-ES" i="1" dirty="0" smtClean="0">
                <a:effectLst>
                  <a:glow rad="101600">
                    <a:srgbClr val="C00000">
                      <a:alpha val="60000"/>
                    </a:srgbClr>
                  </a:glow>
                  <a:outerShdw blurRad="38100" dist="38100" dir="2700000" algn="tl">
                    <a:srgbClr val="000000">
                      <a:alpha val="43137"/>
                    </a:srgbClr>
                  </a:outerShdw>
                </a:effectLst>
              </a:rPr>
              <a:t> East. En el sureste de Manhattan, era uno de los barrios más antiguos de Nueva York, al tiempo que de los más degradados y el más densamente poblado, nada menos que la zona más habitada del planeta.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wipe dir="d"/>
      </p:transition>
    </mc:Choice>
    <mc:Fallback>
      <p:transition spd="slow" advTm="35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2"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una de sus calles, tan necesitada de todo como sobrada de gente y miseria, había crecido William hasta que consiguió un trabajo de lavaplatos en un hotel que le permitió costearse los estudios en el Conservatorio de Nueva York.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randomBar dir="vert"/>
      </p:transition>
    </mc:Choice>
    <mc:Fallback>
      <p:transition spd="slow" advTm="30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William señalaba un destartalado y mugriento edificio dividido en diminutos apartamentos a los que se accedía por el estrecho callejón que aquel conformaba con el inmueble vecino. Apenas cabían su padre, su madre, su hermano y el, pues debían compartir el espacio con las telas, hilos y género que traían los fabricantes para su confección.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flash/>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081636"/>
            <a:ext cx="86409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t>
            </a:r>
            <a:r>
              <a:rPr lang="es-ES" i="1" dirty="0" err="1" smtClean="0">
                <a:effectLst>
                  <a:glow rad="101600">
                    <a:srgbClr val="C00000">
                      <a:alpha val="60000"/>
                    </a:srgbClr>
                  </a:glow>
                  <a:outerShdw blurRad="38100" dist="38100" dir="2700000" algn="tl">
                    <a:srgbClr val="000000">
                      <a:alpha val="43137"/>
                    </a:srgbClr>
                  </a:outerShdw>
                </a:effectLst>
              </a:rPr>
              <a:t>Mulberry</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Street</a:t>
            </a:r>
            <a:r>
              <a:rPr lang="es-ES" i="1" dirty="0" smtClean="0">
                <a:effectLst>
                  <a:glow rad="101600">
                    <a:srgbClr val="C00000">
                      <a:alpha val="60000"/>
                    </a:srgbClr>
                  </a:glow>
                  <a:outerShdw blurRad="38100" dist="38100" dir="2700000" algn="tl">
                    <a:srgbClr val="000000">
                      <a:alpha val="43137"/>
                    </a:srgbClr>
                  </a:outerShdw>
                </a:effectLst>
              </a:rPr>
              <a:t>  donde William hacía la observación a Samuel, había tanta gente en la calle como en la Quinta Avenida, pero sus aspectos eran bien distintos y sus ocupaciones, por supuesto otras. Numerosos carritos con verduras la alimentación de los obreros era fundamentalmente vegetal, ocupaban gran parte de la vía pública.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ripple/>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su lado circulaban carros y tartanas, nada de calesas ni automóviles. El poco espacio de calle que quedaba libre y las aceras estaban igualmente atestadas de gente, la mayoría con rasgos que identificaban fácilmente su lugar de origen, el sur de Italia.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12576" y="3968"/>
            <a:ext cx="10441160"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612576" y="3968"/>
            <a:ext cx="1044116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612576" y="0"/>
            <a:ext cx="10441160" cy="5714999"/>
          </a:xfrm>
          <a:prstGeom prst="rect">
            <a:avLst/>
          </a:prstGeom>
          <a:noFill/>
          <a:ln w="9525">
            <a:noFill/>
            <a:miter lim="800000"/>
            <a:headEnd/>
            <a:tailEnd/>
          </a:ln>
        </p:spPr>
      </p:pic>
      <p:sp>
        <p:nvSpPr>
          <p:cNvPr id="5" name="4 CuadroTexto"/>
          <p:cNvSpPr txBox="1"/>
          <p:nvPr/>
        </p:nvSpPr>
        <p:spPr>
          <a:xfrm>
            <a:off x="251520" y="4081636"/>
            <a:ext cx="86409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a:t>
            </a:r>
            <a:r>
              <a:rPr lang="es-ES" i="1" dirty="0" err="1" smtClean="0">
                <a:effectLst>
                  <a:glow rad="101600">
                    <a:srgbClr val="C00000">
                      <a:alpha val="60000"/>
                    </a:srgbClr>
                  </a:glow>
                  <a:outerShdw blurRad="38100" dist="38100" dir="2700000" algn="tl">
                    <a:srgbClr val="000000">
                      <a:alpha val="43137"/>
                    </a:srgbClr>
                  </a:outerShdw>
                </a:effectLst>
              </a:rPr>
              <a:t>Mulberry</a:t>
            </a:r>
            <a:r>
              <a:rPr lang="es-ES" i="1" dirty="0" smtClean="0">
                <a:effectLst>
                  <a:glow rad="101600">
                    <a:srgbClr val="C00000">
                      <a:alpha val="60000"/>
                    </a:srgbClr>
                  </a:glow>
                  <a:outerShdw blurRad="38100" dist="38100" dir="2700000" algn="tl">
                    <a:srgbClr val="000000">
                      <a:alpha val="43137"/>
                    </a:srgbClr>
                  </a:outerShdw>
                </a:effectLst>
              </a:rPr>
              <a:t> la cruzaba la calle </a:t>
            </a:r>
            <a:r>
              <a:rPr lang="es-ES" i="1" dirty="0" err="1" smtClean="0">
                <a:effectLst>
                  <a:glow rad="101600">
                    <a:srgbClr val="C00000">
                      <a:alpha val="60000"/>
                    </a:srgbClr>
                  </a:glow>
                  <a:outerShdw blurRad="38100" dist="38100" dir="2700000" algn="tl">
                    <a:srgbClr val="000000">
                      <a:alpha val="43137"/>
                    </a:srgbClr>
                  </a:outerShdw>
                </a:effectLst>
              </a:rPr>
              <a:t>Hester</a:t>
            </a:r>
            <a:r>
              <a:rPr lang="es-ES" i="1" dirty="0" smtClean="0">
                <a:effectLst>
                  <a:glow rad="101600">
                    <a:srgbClr val="C00000">
                      <a:alpha val="60000"/>
                    </a:srgbClr>
                  </a:glow>
                  <a:outerShdw blurRad="38100" dist="38100" dir="2700000" algn="tl">
                    <a:srgbClr val="000000">
                      <a:alpha val="43137"/>
                    </a:srgbClr>
                  </a:outerShdw>
                </a:effectLst>
              </a:rPr>
              <a:t>, donde William había nacido, como otros muchos hijos de inmigrantes europeos. Su estampa resultaba aún más lamentable, los mismos sucios edificios, el mismo uso indiscriminado del espacio, el suelo lleno de desperdicios, la ropa tendida entre los estrechos callejones que separaban los edificios.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0000">
        <p15:prstTrans prst="peelOff"/>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1" y="-526876"/>
            <a:ext cx="9144000" cy="6768752"/>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526876"/>
            <a:ext cx="9144000" cy="6768752"/>
          </a:xfrm>
          <a:prstGeom prst="rect">
            <a:avLst/>
          </a:prstGeom>
          <a:noFill/>
          <a:ln w="9525">
            <a:noFill/>
            <a:miter lim="800000"/>
            <a:headEnd/>
            <a:tailEnd/>
          </a:ln>
        </p:spPr>
      </p:pic>
      <p:sp>
        <p:nvSpPr>
          <p:cNvPr id="4" name="3 CuadroTexto"/>
          <p:cNvSpPr txBox="1"/>
          <p:nvPr/>
        </p:nvSpPr>
        <p:spPr>
          <a:xfrm>
            <a:off x="683568"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en Nueva York rozaba la exageración o era directamente exagerado, menos las condiciones de vida de los más desgraciados, los más, que eran las mismas que Samuel conocía de los arrabales de Alcoy o Barcelona, La </a:t>
            </a:r>
            <a:r>
              <a:rPr lang="es-ES" i="1" dirty="0" err="1" smtClean="0">
                <a:effectLst>
                  <a:glow rad="101600">
                    <a:srgbClr val="C00000">
                      <a:alpha val="60000"/>
                    </a:srgbClr>
                  </a:glow>
                  <a:outerShdw blurRad="38100" dist="38100" dir="2700000" algn="tl">
                    <a:srgbClr val="000000">
                      <a:alpha val="43137"/>
                    </a:srgbClr>
                  </a:outerShdw>
                </a:effectLst>
              </a:rPr>
              <a:t>Zone</a:t>
            </a:r>
            <a:r>
              <a:rPr lang="es-ES" i="1" dirty="0" smtClean="0">
                <a:effectLst>
                  <a:glow rad="101600">
                    <a:srgbClr val="C00000">
                      <a:alpha val="60000"/>
                    </a:srgbClr>
                  </a:glow>
                  <a:outerShdw blurRad="38100" dist="38100" dir="2700000" algn="tl">
                    <a:srgbClr val="000000">
                      <a:alpha val="43137"/>
                    </a:srgbClr>
                  </a:outerShdw>
                </a:effectLst>
              </a:rPr>
              <a:t> de París o el East </a:t>
            </a:r>
            <a:r>
              <a:rPr lang="es-ES" i="1" dirty="0" err="1" smtClean="0">
                <a:effectLst>
                  <a:glow rad="101600">
                    <a:srgbClr val="C00000">
                      <a:alpha val="60000"/>
                    </a:srgbClr>
                  </a:glow>
                  <a:outerShdw blurRad="38100" dist="38100" dir="2700000" algn="tl">
                    <a:srgbClr val="000000">
                      <a:alpha val="43137"/>
                    </a:srgbClr>
                  </a:outerShdw>
                </a:effectLst>
              </a:rPr>
              <a:t>End</a:t>
            </a:r>
            <a:r>
              <a:rPr lang="es-ES" i="1" dirty="0" smtClean="0">
                <a:effectLst>
                  <a:glow rad="101600">
                    <a:srgbClr val="C00000">
                      <a:alpha val="60000"/>
                    </a:srgbClr>
                  </a:glow>
                  <a:outerShdw blurRad="38100" dist="38100" dir="2700000" algn="tl">
                    <a:srgbClr val="000000">
                      <a:alpha val="43137"/>
                    </a:srgbClr>
                  </a:outerShdw>
                </a:effectLst>
              </a:rPr>
              <a:t> de Londres.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2000">
        <p15:prstTrans prst="peelOff" invX="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1201" name="Rectangle 1"/>
          <p:cNvSpPr>
            <a:spLocks noChangeArrowheads="1"/>
          </p:cNvSpPr>
          <p:nvPr/>
        </p:nvSpPr>
        <p:spPr bwMode="auto">
          <a:xfrm>
            <a:off x="323528" y="4369668"/>
            <a:ext cx="8388424"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i="1" u="none" strike="noStrike" cap="none" normalizeH="0" baseline="0" dirty="0" smtClean="0">
                <a:ln>
                  <a:noFill/>
                </a:ln>
                <a:solidFill>
                  <a:srgbClr val="FFFFFF"/>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Comparadas, sin embargo, con el nivel de ostentación de los neoyorquinos más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i="1" u="none" strike="noStrike" cap="none" normalizeH="0" baseline="0" dirty="0" smtClean="0">
                <a:ln>
                  <a:noFill/>
                </a:ln>
                <a:solidFill>
                  <a:srgbClr val="FFFFFF"/>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favorecidos parecían aún más indecentes. No tanto en la opulencia de sus</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i="1" u="none" strike="noStrike" cap="none" normalizeH="0" baseline="0" dirty="0" smtClean="0">
                <a:ln>
                  <a:noFill/>
                </a:ln>
                <a:solidFill>
                  <a:srgbClr val="FFFFFF"/>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mansiones, que también, como en la impúdica exhibición que hacían de su</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i="1" u="none" strike="noStrike" cap="none" normalizeH="0" baseline="0" dirty="0" smtClean="0">
                <a:ln>
                  <a:noFill/>
                </a:ln>
                <a:solidFill>
                  <a:srgbClr val="FFFFFF"/>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estatus, como pudo comprobar Samuel en el </a:t>
            </a:r>
            <a:r>
              <a:rPr kumimoji="0" lang="es-ES" sz="1800" i="1" u="none" strike="noStrike" cap="none" normalizeH="0" baseline="0" dirty="0" err="1" smtClean="0">
                <a:ln>
                  <a:noFill/>
                </a:ln>
                <a:solidFill>
                  <a:srgbClr val="FFFFFF"/>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Metropolitan</a:t>
            </a:r>
            <a:r>
              <a:rPr kumimoji="0" lang="es-ES" sz="1800" i="1" u="none" strike="noStrike" cap="none" normalizeH="0" baseline="0" dirty="0" smtClean="0">
                <a:ln>
                  <a:noFill/>
                </a:ln>
                <a:solidFill>
                  <a:srgbClr val="FFFFFF"/>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a:t>
            </a:r>
            <a:endParaRPr kumimoji="0" lang="es-ES" sz="18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
        <p:nvSpPr>
          <p:cNvPr id="51202" name="AutoShape 2" descr="C:\Album\2 - Informacion + Fotos para hacer PPs\Quinta Avenida de Nueva York (Informacion + Fotos)\Quinta Avenida de Nueva York (Informacion)\Nueva York 1905_ tras la Quinta Avenida, la miseria vestida con dolor_files\detroit_photographic_company_0645-flat-iron-789x1024-1.jpg"/>
          <p:cNvSpPr>
            <a:spLocks noChangeAspect="1" noChangeArrowheads="1"/>
          </p:cNvSpPr>
          <p:nvPr/>
        </p:nvSpPr>
        <p:spPr bwMode="auto">
          <a:xfrm>
            <a:off x="155575" y="35877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2250" advTm="35000">
        <p:wheel spokes="1"/>
      </p:transition>
    </mc:Choice>
    <mc:Fallback>
      <p:transition spd="slow" advTm="3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1201"/>
                                        </p:tgtEl>
                                        <p:attrNameLst>
                                          <p:attrName>style.visibility</p:attrName>
                                        </p:attrNameLst>
                                      </p:cBhvr>
                                      <p:to>
                                        <p:strVal val="visible"/>
                                      </p:to>
                                    </p:set>
                                    <p:animEffect transition="in" filter="fade">
                                      <p:cBhvr>
                                        <p:cTn id="22" dur="1000"/>
                                        <p:tgtEl>
                                          <p:spTgt spid="51201"/>
                                        </p:tgtEl>
                                      </p:cBhvr>
                                    </p:animEffect>
                                    <p:anim calcmode="lin" valueType="num">
                                      <p:cBhvr>
                                        <p:cTn id="23" dur="1000" fill="hold"/>
                                        <p:tgtEl>
                                          <p:spTgt spid="51201"/>
                                        </p:tgtEl>
                                        <p:attrNameLst>
                                          <p:attrName>ppt_x</p:attrName>
                                        </p:attrNameLst>
                                      </p:cBhvr>
                                      <p:tavLst>
                                        <p:tav tm="0">
                                          <p:val>
                                            <p:strVal val="#ppt_x-.1"/>
                                          </p:val>
                                        </p:tav>
                                        <p:tav tm="100000">
                                          <p:val>
                                            <p:strVal val="#ppt_x"/>
                                          </p:val>
                                        </p:tav>
                                      </p:tavLst>
                                    </p:anim>
                                    <p:anim calcmode="lin" valueType="num">
                                      <p:cBhvr>
                                        <p:cTn id="24" dur="1000" fill="hold"/>
                                        <p:tgtEl>
                                          <p:spTgt spid="512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Fascinación y </a:t>
            </a:r>
            <a:r>
              <a:rPr lang="es-ES" i="1" dirty="0" err="1" smtClean="0">
                <a:effectLst>
                  <a:glow rad="101600">
                    <a:srgbClr val="C00000">
                      <a:alpha val="60000"/>
                    </a:srgbClr>
                  </a:glow>
                  <a:outerShdw blurRad="38100" dist="38100" dir="2700000" algn="tl">
                    <a:srgbClr val="000000">
                      <a:alpha val="43137"/>
                    </a:srgbClr>
                  </a:outerShdw>
                </a:effectLst>
              </a:rPr>
              <a:t>adversión</a:t>
            </a:r>
            <a:r>
              <a:rPr lang="es-ES" i="1" dirty="0" smtClean="0">
                <a:effectLst>
                  <a:glow rad="101600">
                    <a:srgbClr val="C00000">
                      <a:alpha val="60000"/>
                    </a:srgbClr>
                  </a:glow>
                  <a:outerShdw blurRad="38100" dist="38100" dir="2700000" algn="tl">
                    <a:srgbClr val="000000">
                      <a:alpha val="43137"/>
                    </a:srgbClr>
                  </a:outerShdw>
                </a:effectLst>
              </a:rPr>
              <a:t> iban de la mano en la contradicción permanente que era Nueva York, una contradicción de la que nadie que tuviera un mínimo de sensibilidad podía escapar. ¿Cómo no sentirse atraído ante los palpables avances tecnológicos presentes en el paisaje de Manhattan humano?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wheel spokes="1"/>
      </p:transition>
    </mc:Choice>
    <mc:Fallback>
      <p:transition spd="slow" advTm="3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 y="-1587"/>
            <a:ext cx="9143999" cy="5714999"/>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apartamento que compartía con su hija y William, Samuel atravesaba </a:t>
            </a:r>
            <a:r>
              <a:rPr lang="es-ES" i="1" dirty="0" err="1" smtClean="0">
                <a:effectLst>
                  <a:glow rad="101600">
                    <a:srgbClr val="C00000">
                      <a:alpha val="60000"/>
                    </a:srgbClr>
                  </a:glow>
                  <a:outerShdw blurRad="38100" dist="38100" dir="2700000" algn="tl">
                    <a:srgbClr val="000000">
                      <a:alpha val="43137"/>
                    </a:srgbClr>
                  </a:outerShdw>
                </a:effectLst>
              </a:rPr>
              <a:t>Union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y calle Broadway arriba llegaba al </a:t>
            </a:r>
            <a:r>
              <a:rPr lang="es-ES" i="1" dirty="0" err="1" smtClean="0">
                <a:effectLst>
                  <a:glow rad="101600">
                    <a:srgbClr val="C00000">
                      <a:alpha val="60000"/>
                    </a:srgbClr>
                  </a:glow>
                  <a:outerShdw blurRad="38100" dist="38100" dir="2700000" algn="tl">
                    <a:srgbClr val="000000">
                      <a:alpha val="43137"/>
                    </a:srgbClr>
                  </a:outerShdw>
                </a:effectLst>
              </a:rPr>
              <a:t>Flatiron</a:t>
            </a:r>
            <a:r>
              <a:rPr lang="es-ES" i="1" dirty="0" smtClean="0">
                <a:effectLst>
                  <a:glow rad="101600">
                    <a:srgbClr val="C00000">
                      <a:alpha val="60000"/>
                    </a:srgbClr>
                  </a:glow>
                  <a:outerShdw blurRad="38100" dist="38100" dir="2700000" algn="tl">
                    <a:srgbClr val="000000">
                      <a:alpha val="43137"/>
                    </a:srgbClr>
                  </a:outerShdw>
                </a:effectLst>
              </a:rPr>
              <a:t>, se sentaba en un café frente al mismo, a ratos leía, o escribía, o contemplaba la animación siempre presente junto a la colosal construcción.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warp dir="i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Normalmente regresaba por la Quinta Avenida, abarrotada a todas horas, con sus tiendas de moda y de toda clase de novedades, sus elevados edificios y sus grandes mansiones como el gran palacio de mármol de Stewart o los de las familias </a:t>
            </a:r>
            <a:r>
              <a:rPr lang="es-ES" i="1" dirty="0" err="1" smtClean="0">
                <a:effectLst>
                  <a:glow rad="101600">
                    <a:srgbClr val="C00000">
                      <a:alpha val="60000"/>
                    </a:srgbClr>
                  </a:glow>
                  <a:outerShdw blurRad="38100" dist="38100" dir="2700000" algn="tl">
                    <a:srgbClr val="000000">
                      <a:alpha val="43137"/>
                    </a:srgbClr>
                  </a:outerShdw>
                </a:effectLst>
              </a:rPr>
              <a:t>Vanderbilt</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Tarleton</a:t>
            </a:r>
            <a:r>
              <a:rPr lang="es-ES" i="1" dirty="0" smtClean="0">
                <a:effectLst>
                  <a:glow rad="101600">
                    <a:srgbClr val="C00000">
                      <a:alpha val="60000"/>
                    </a:srgbClr>
                  </a:glow>
                  <a:outerShdw blurRad="38100" dist="38100" dir="2700000" algn="tl">
                    <a:srgbClr val="000000">
                      <a:alpha val="43137"/>
                    </a:srgbClr>
                  </a:outerShdw>
                </a:effectLst>
              </a:rPr>
              <a:t>, inmensas residencias que competían entre sí en suntuosidad.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warp dir="in"/>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9" y="0"/>
            <a:ext cx="9136379"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veces seguía hacia el sur, hasta Wall </a:t>
            </a:r>
            <a:r>
              <a:rPr lang="es-ES" i="1" dirty="0" err="1" smtClean="0">
                <a:effectLst>
                  <a:glow rad="101600">
                    <a:srgbClr val="C00000">
                      <a:alpha val="60000"/>
                    </a:srgbClr>
                  </a:glow>
                  <a:outerShdw blurRad="38100" dist="38100" dir="2700000" algn="tl">
                    <a:srgbClr val="000000">
                      <a:alpha val="43137"/>
                    </a:srgbClr>
                  </a:outerShdw>
                </a:effectLst>
              </a:rPr>
              <a:t>Street</a:t>
            </a:r>
            <a:r>
              <a:rPr lang="es-ES" i="1" dirty="0" smtClean="0">
                <a:effectLst>
                  <a:glow rad="101600">
                    <a:srgbClr val="C00000">
                      <a:alpha val="60000"/>
                    </a:srgbClr>
                  </a:glow>
                  <a:outerShdw blurRad="38100" dist="38100" dir="2700000" algn="tl">
                    <a:srgbClr val="000000">
                      <a:alpha val="43137"/>
                    </a:srgbClr>
                  </a:outerShdw>
                </a:effectLst>
              </a:rPr>
              <a:t>. Resultaba como mínimo curioso la cercanía existente entre el centro financiero y la miseria que conoció con William cuando visitaron los lugares de su infancia.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blinds dir="vert"/>
      </p:transition>
    </mc:Choice>
    <mc:Fallback>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23" presetClass="entr" presetSubtype="288"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4/3*#ppt_w"/>
                                          </p:val>
                                        </p:tav>
                                        <p:tav tm="100000">
                                          <p:val>
                                            <p:strVal val="#ppt_w"/>
                                          </p:val>
                                        </p:tav>
                                      </p:tavLst>
                                    </p:anim>
                                    <p:anim calcmode="lin" valueType="num">
                                      <p:cBhvr>
                                        <p:cTn id="19" dur="5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324545" y="-1"/>
            <a:ext cx="9793089" cy="5715001"/>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324544" y="0"/>
            <a:ext cx="9793088" cy="5715000"/>
          </a:xfrm>
          <a:prstGeom prst="rect">
            <a:avLst/>
          </a:prstGeom>
          <a:noFill/>
          <a:ln w="9525">
            <a:noFill/>
            <a:miter lim="800000"/>
            <a:headEnd/>
            <a:tailEnd/>
          </a:ln>
        </p:spPr>
      </p:pic>
      <p:sp>
        <p:nvSpPr>
          <p:cNvPr id="4" name="3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sorprendente la cantidad de edificios que aún se conservan más de un siglo después. La mayoría de los edificios datan de la primera década del siglo XX, cuando esta sección de la Quinta Avenida se estaba convirtiendo en un importante distrito comercial.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blinds dir="vert"/>
      </p:transition>
    </mc:Choice>
    <mc:Fallback>
      <p:transition spd="slow" advTm="3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0"/>
                                        <p:tgtEl>
                                          <p:spTgt spid="10"/>
                                        </p:tgtEl>
                                      </p:cBhvr>
                                    </p:animEffect>
                                    <p:anim calcmode="lin" valueType="num">
                                      <p:cBhvr>
                                        <p:cTn id="12" dur="5000" fill="hold"/>
                                        <p:tgtEl>
                                          <p:spTgt spid="10"/>
                                        </p:tgtEl>
                                        <p:attrNameLst>
                                          <p:attrName>ppt_x</p:attrName>
                                        </p:attrNameLst>
                                      </p:cBhvr>
                                      <p:tavLst>
                                        <p:tav tm="0">
                                          <p:val>
                                            <p:strVal val="#ppt_x"/>
                                          </p:val>
                                        </p:tav>
                                        <p:tav tm="100000">
                                          <p:val>
                                            <p:strVal val="#ppt_x"/>
                                          </p:val>
                                        </p:tav>
                                      </p:tavLst>
                                    </p:anim>
                                    <p:anim calcmode="lin" valueType="num">
                                      <p:cBhvr>
                                        <p:cTn id="13" dur="5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esquina de la calle 35, se encuentra el edificio de New York </a:t>
            </a:r>
            <a:r>
              <a:rPr lang="es-ES" i="1" dirty="0" err="1" smtClean="0">
                <a:effectLst>
                  <a:glow rad="101600">
                    <a:srgbClr val="C00000">
                      <a:alpha val="60000"/>
                    </a:srgbClr>
                  </a:glow>
                  <a:outerShdw blurRad="38100" dist="38100" dir="2700000" algn="tl">
                    <a:srgbClr val="000000">
                      <a:alpha val="43137"/>
                    </a:srgbClr>
                  </a:outerShdw>
                </a:effectLst>
              </a:rPr>
              <a:t>Accessories</a:t>
            </a:r>
            <a:r>
              <a:rPr lang="es-ES" i="1" dirty="0" smtClean="0">
                <a:effectLst>
                  <a:glow rad="101600">
                    <a:srgbClr val="C00000">
                      <a:alpha val="60000"/>
                    </a:srgbClr>
                  </a:glow>
                  <a:outerShdw blurRad="38100" dist="38100" dir="2700000" algn="tl">
                    <a:srgbClr val="000000">
                      <a:alpha val="43137"/>
                    </a:srgbClr>
                  </a:outerShdw>
                </a:effectLst>
              </a:rPr>
              <a:t> Exchange, construido en 1907 y que ha sufrido pocas modificaciones exteriores desde entonces. Al otro lado de la calle se encuentra el antiguo edificio de los grandes almacenes B. </a:t>
            </a:r>
            <a:r>
              <a:rPr lang="es-ES" i="1" dirty="0" err="1" smtClean="0">
                <a:effectLst>
                  <a:glow rad="101600">
                    <a:srgbClr val="C00000">
                      <a:alpha val="60000"/>
                    </a:srgbClr>
                  </a:glow>
                  <a:outerShdw blurRad="38100" dist="38100" dir="2700000" algn="tl">
                    <a:srgbClr val="000000">
                      <a:alpha val="43137"/>
                    </a:srgbClr>
                  </a:outerShdw>
                </a:effectLst>
              </a:rPr>
              <a:t>Altman</a:t>
            </a:r>
            <a:r>
              <a:rPr lang="es-ES" i="1" dirty="0" smtClean="0">
                <a:effectLst>
                  <a:glow rad="101600">
                    <a:srgbClr val="C00000">
                      <a:alpha val="60000"/>
                    </a:srgbClr>
                  </a:glow>
                  <a:outerShdw blurRad="38100" dist="38100" dir="2700000" algn="tl">
                    <a:srgbClr val="000000">
                      <a:alpha val="43137"/>
                    </a:srgbClr>
                  </a:outerShdw>
                </a:effectLst>
              </a:rPr>
              <a:t>, construido en 1906 y que ahora alberga la Universidad de la Ciudad de Nueva York.</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0000">
        <p14:vortex dir="r"/>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5000"/>
                                        <p:tgtEl>
                                          <p:spTgt spid="4"/>
                                        </p:tgtEl>
                                      </p:cBhvr>
                                    </p:animEffect>
                                  </p:childTnLst>
                                </p:cTn>
                              </p:par>
                              <p:par>
                                <p:cTn id="12" presetID="10" presetClass="entr" presetSubtype="0"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0"/>
                                        <p:tgtEl>
                                          <p:spTgt spid="1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0" fill="hold"/>
                                        <p:tgtEl>
                                          <p:spTgt spid="10"/>
                                        </p:tgtEl>
                                        <p:attrNameLst>
                                          <p:attrName>ppt_w</p:attrName>
                                        </p:attrNameLst>
                                      </p:cBhvr>
                                      <p:tavLst>
                                        <p:tav tm="0">
                                          <p:val>
                                            <p:strVal val="4/3*#ppt_w"/>
                                          </p:val>
                                        </p:tav>
                                        <p:tav tm="100000">
                                          <p:val>
                                            <p:strVal val="#ppt_w"/>
                                          </p:val>
                                        </p:tav>
                                      </p:tavLst>
                                    </p:anim>
                                    <p:anim calcmode="lin" valueType="num">
                                      <p:cBhvr>
                                        <p:cTn id="18" dur="5000" fill="hold"/>
                                        <p:tgtEl>
                                          <p:spTgt spid="1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2078"/>
            <a:ext cx="9144000" cy="571084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2078"/>
            <a:ext cx="9144000" cy="5710843"/>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2078"/>
            <a:ext cx="9144000" cy="5710843"/>
          </a:xfrm>
          <a:prstGeom prst="rect">
            <a:avLst/>
          </a:prstGeom>
          <a:noFill/>
          <a:ln w="9525">
            <a:noFill/>
            <a:miter lim="800000"/>
            <a:headEnd/>
            <a:tailEnd/>
          </a:ln>
        </p:spPr>
      </p:pic>
      <p:sp>
        <p:nvSpPr>
          <p:cNvPr id="5" name="4 CuadroTexto"/>
          <p:cNvSpPr txBox="1"/>
          <p:nvPr/>
        </p:nvSpPr>
        <p:spPr>
          <a:xfrm>
            <a:off x="323528"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¿Cómo no abominar de su uso y función? Le entusiasmaba el </a:t>
            </a:r>
            <a:r>
              <a:rPr lang="es-ES" i="1" dirty="0" err="1" smtClean="0">
                <a:effectLst>
                  <a:glow rad="101600">
                    <a:srgbClr val="C00000">
                      <a:alpha val="60000"/>
                    </a:srgbClr>
                  </a:glow>
                  <a:outerShdw blurRad="38100" dist="38100" dir="2700000" algn="tl">
                    <a:srgbClr val="000000">
                      <a:alpha val="43137"/>
                    </a:srgbClr>
                  </a:outerShdw>
                </a:effectLst>
              </a:rPr>
              <a:t>Flatiron</a:t>
            </a:r>
            <a:r>
              <a:rPr lang="es-ES" i="1" dirty="0" smtClean="0">
                <a:effectLst>
                  <a:glow rad="101600">
                    <a:srgbClr val="C00000">
                      <a:alpha val="60000"/>
                    </a:srgbClr>
                  </a:glow>
                  <a:outerShdw blurRad="38100" dist="38100" dir="2700000" algn="tl">
                    <a:srgbClr val="000000">
                      <a:alpha val="43137"/>
                    </a:srgbClr>
                  </a:outerShdw>
                </a:effectLst>
              </a:rPr>
              <a:t>, estilizado edificio triangular cuyo vértice no llegaba a medir los dos metros, exento en sus tres fachadas que limitaban la calle 22 al sur, la Quinta Avenida al oeste y Broadway por el este.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vortex/>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612580" y="-4863"/>
            <a:ext cx="10297143" cy="5714999"/>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612576" y="0"/>
            <a:ext cx="10297144" cy="5715000"/>
          </a:xfrm>
          <a:prstGeom prst="rect">
            <a:avLst/>
          </a:prstGeom>
          <a:noFill/>
          <a:ln w="9525">
            <a:noFill/>
            <a:miter lim="800000"/>
            <a:headEnd/>
            <a:tailEnd/>
          </a:ln>
        </p:spPr>
      </p:pic>
      <p:sp>
        <p:nvSpPr>
          <p:cNvPr id="4" name="3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sus veintidós pisos y sus ochenta y siete metros de altura, su esbelta forma triangular lo hacía irresistiblemente bello a sus ojos. Elegante y simple sobresalía en el </a:t>
            </a:r>
            <a:r>
              <a:rPr lang="es-ES" i="1" dirty="0" err="1" smtClean="0">
                <a:effectLst>
                  <a:glow rad="101600">
                    <a:srgbClr val="C00000">
                      <a:alpha val="60000"/>
                    </a:srgbClr>
                  </a:glow>
                  <a:outerShdw blurRad="38100" dist="38100" dir="2700000" algn="tl">
                    <a:srgbClr val="000000">
                      <a:alpha val="43137"/>
                    </a:srgbClr>
                  </a:outerShdw>
                </a:effectLst>
              </a:rPr>
              <a:t>skyline</a:t>
            </a:r>
            <a:r>
              <a:rPr lang="es-ES" i="1" dirty="0" smtClean="0">
                <a:effectLst>
                  <a:glow rad="101600">
                    <a:srgbClr val="C00000">
                      <a:alpha val="60000"/>
                    </a:srgbClr>
                  </a:glow>
                  <a:outerShdw blurRad="38100" dist="38100" dir="2700000" algn="tl">
                    <a:srgbClr val="000000">
                      <a:alpha val="43137"/>
                    </a:srgbClr>
                  </a:outerShdw>
                </a:effectLst>
              </a:rPr>
              <a:t> y doblaba o triplicaba los edificios adyacentes.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1000">
        <p15:prstTrans prst="prestig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8577" y="733"/>
            <a:ext cx="9126844" cy="5704277"/>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Jóvenes muchachos, y no tan jóvenes, apostados en sus inmediaciones, protagonizaban divertidas escenas, pues por su altura y ubicación el </a:t>
            </a:r>
            <a:r>
              <a:rPr lang="es-ES" i="1" dirty="0" err="1" smtClean="0">
                <a:effectLst>
                  <a:glow rad="101600">
                    <a:srgbClr val="C00000">
                      <a:alpha val="60000"/>
                    </a:srgbClr>
                  </a:glow>
                  <a:outerShdw blurRad="38100" dist="38100" dir="2700000" algn="tl">
                    <a:srgbClr val="000000">
                      <a:alpha val="43137"/>
                    </a:srgbClr>
                  </a:outerShdw>
                </a:effectLst>
              </a:rPr>
              <a:t>Flatiron</a:t>
            </a:r>
            <a:r>
              <a:rPr lang="es-ES" i="1" dirty="0" smtClean="0">
                <a:effectLst>
                  <a:glow rad="101600">
                    <a:srgbClr val="C00000">
                      <a:alpha val="60000"/>
                    </a:srgbClr>
                  </a:glow>
                  <a:outerShdw blurRad="38100" dist="38100" dir="2700000" algn="tl">
                    <a:srgbClr val="000000">
                      <a:alpha val="43137"/>
                    </a:srgbClr>
                  </a:outerShdw>
                </a:effectLst>
              </a:rPr>
              <a:t> producía corrientes de aire que levantaban las faldas de las mujeres que por allí pasaban.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wind"/>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9144002"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3808" y="0"/>
            <a:ext cx="9136384"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53955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único edificio importante que ya no existe es el Hotel </a:t>
            </a:r>
            <a:r>
              <a:rPr lang="es-ES" i="1" dirty="0" err="1" smtClean="0">
                <a:effectLst>
                  <a:glow rad="101600">
                    <a:srgbClr val="C00000">
                      <a:alpha val="60000"/>
                    </a:srgbClr>
                  </a:glow>
                  <a:outerShdw blurRad="38100" dist="38100" dir="2700000" algn="tl">
                    <a:srgbClr val="000000">
                      <a:alpha val="43137"/>
                    </a:srgbClr>
                  </a:outerShdw>
                </a:effectLst>
              </a:rPr>
              <a:t>Waldorf</a:t>
            </a:r>
            <a:r>
              <a:rPr lang="es-ES" i="1" dirty="0" smtClean="0">
                <a:effectLst>
                  <a:glow rad="101600">
                    <a:srgbClr val="C00000">
                      <a:alpha val="60000"/>
                    </a:srgbClr>
                  </a:glow>
                  <a:outerShdw blurRad="38100" dist="38100" dir="2700000" algn="tl">
                    <a:srgbClr val="000000">
                      <a:alpha val="43137"/>
                    </a:srgbClr>
                  </a:outerShdw>
                </a:effectLst>
              </a:rPr>
              <a:t>-Astoria , ubicado a dos esquinas a la derecha. Fue demolido en 1929 para construir el </a:t>
            </a:r>
            <a:r>
              <a:rPr lang="es-ES" i="1" dirty="0" err="1" smtClean="0">
                <a:effectLst>
                  <a:glow rad="101600">
                    <a:srgbClr val="C00000">
                      <a:alpha val="60000"/>
                    </a:srgbClr>
                  </a:glow>
                  <a:outerShdw blurRad="38100" dist="38100" dir="2700000" algn="tl">
                    <a:srgbClr val="000000">
                      <a:alpha val="43137"/>
                    </a:srgbClr>
                  </a:outerShdw>
                </a:effectLst>
              </a:rPr>
              <a:t>Empire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State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Building</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l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7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sp>
        <p:nvSpPr>
          <p:cNvPr id="4" name="3 CuadroTexto"/>
          <p:cNvSpPr txBox="1"/>
          <p:nvPr/>
        </p:nvSpPr>
        <p:spPr>
          <a:xfrm>
            <a:off x="251520" y="4945732"/>
            <a:ext cx="88924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Quinta Avenida, una de las calles más famosas del mundo, corre a través del corazón de Manhattan y simboliza la opulencia, la moda y la historia de Nueva York.</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dir="l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0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0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808" y="0"/>
            <a:ext cx="9136381"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su inicio en Washington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Park hasta su término en el Harlem </a:t>
            </a:r>
            <a:r>
              <a:rPr lang="es-ES" i="1" dirty="0" err="1" smtClean="0">
                <a:effectLst>
                  <a:glow rad="101600">
                    <a:srgbClr val="C00000">
                      <a:alpha val="60000"/>
                    </a:srgbClr>
                  </a:glow>
                  <a:outerShdw blurRad="38100" dist="38100" dir="2700000" algn="tl">
                    <a:srgbClr val="000000">
                      <a:alpha val="43137"/>
                    </a:srgbClr>
                  </a:outerShdw>
                </a:effectLst>
              </a:rPr>
              <a:t>River</a:t>
            </a:r>
            <a:r>
              <a:rPr lang="es-ES" i="1" dirty="0" smtClean="0">
                <a:effectLst>
                  <a:glow rad="101600">
                    <a:srgbClr val="C00000">
                      <a:alpha val="60000"/>
                    </a:srgbClr>
                  </a:glow>
                  <a:outerShdw blurRad="38100" dist="38100" dir="2700000" algn="tl">
                    <a:srgbClr val="000000">
                      <a:alpha val="43137"/>
                    </a:srgbClr>
                  </a:outerShdw>
                </a:effectLst>
              </a:rPr>
              <a:t>, esta avenida es un escaparate de la arquitectura impresionante, tiendas de lujo, museos de renombre mundial y espacios verdes emblemáticos.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2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0"/>
                                        <p:tgtEl>
                                          <p:spTgt spid="15"/>
                                        </p:tgtEl>
                                      </p:cBhvr>
                                    </p:animEffect>
                                    <p:anim calcmode="lin" valueType="num">
                                      <p:cBhvr>
                                        <p:cTn id="17" dur="5000" fill="hold"/>
                                        <p:tgtEl>
                                          <p:spTgt spid="15"/>
                                        </p:tgtEl>
                                        <p:attrNameLst>
                                          <p:attrName>ppt_x</p:attrName>
                                        </p:attrNameLst>
                                      </p:cBhvr>
                                      <p:tavLst>
                                        <p:tav tm="0">
                                          <p:val>
                                            <p:strVal val="#ppt_x"/>
                                          </p:val>
                                        </p:tav>
                                        <p:tav tm="100000">
                                          <p:val>
                                            <p:strVal val="#ppt_x"/>
                                          </p:val>
                                        </p:tav>
                                      </p:tavLst>
                                    </p:anim>
                                    <p:anim calcmode="lin" valueType="num">
                                      <p:cBhvr>
                                        <p:cTn id="18" dur="5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0" fill="hold"/>
                                        <p:tgtEl>
                                          <p:spTgt spid="15"/>
                                        </p:tgtEl>
                                        <p:attrNameLst>
                                          <p:attrName>ppt_w</p:attrName>
                                        </p:attrNameLst>
                                      </p:cBhvr>
                                      <p:tavLst>
                                        <p:tav tm="0">
                                          <p:val>
                                            <p:strVal val="4/3*#ppt_w"/>
                                          </p:val>
                                        </p:tav>
                                        <p:tav tm="100000">
                                          <p:val>
                                            <p:strVal val="#ppt_w"/>
                                          </p:val>
                                        </p:tav>
                                      </p:tavLst>
                                    </p:anim>
                                    <p:anim calcmode="lin" valueType="num">
                                      <p:cBhvr>
                                        <p:cTn id="22" dur="5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Compras de Alta Gama: La Quinta Avenida es sinónimo de compras de lujo. Con icónicas tiendas por departamentos como </a:t>
            </a:r>
            <a:r>
              <a:rPr lang="es-ES" i="1" dirty="0" err="1" smtClean="0">
                <a:effectLst>
                  <a:glow rad="101600">
                    <a:srgbClr val="C00000">
                      <a:alpha val="60000"/>
                    </a:srgbClr>
                  </a:glow>
                  <a:outerShdw blurRad="38100" dist="38100" dir="2700000" algn="tl">
                    <a:srgbClr val="000000">
                      <a:alpha val="43137"/>
                    </a:srgbClr>
                  </a:outerShdw>
                </a:effectLst>
              </a:rPr>
              <a:t>Saks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Fifth</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Avenue</a:t>
            </a:r>
            <a:r>
              <a:rPr lang="es-ES" i="1" dirty="0" smtClean="0">
                <a:effectLst>
                  <a:glow rad="101600">
                    <a:srgbClr val="C00000">
                      <a:alpha val="60000"/>
                    </a:srgbClr>
                  </a:glow>
                  <a:outerShdw blurRad="38100" dist="38100" dir="2700000" algn="tl">
                    <a:srgbClr val="000000">
                      <a:alpha val="43137"/>
                    </a:srgbClr>
                  </a:outerShdw>
                </a:effectLst>
              </a:rPr>
              <a:t> y boutiques de diseñadores famosos, es el destino de compras definitivo para los aficionados a la moda.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2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5000" fill="hold"/>
                                        <p:tgtEl>
                                          <p:spTgt spid="35"/>
                                        </p:tgtEl>
                                        <p:attrNameLst>
                                          <p:attrName>ppt_w</p:attrName>
                                        </p:attrNameLst>
                                      </p:cBhvr>
                                      <p:tavLst>
                                        <p:tav tm="0">
                                          <p:val>
                                            <p:strVal val="4/3*#ppt_w"/>
                                          </p:val>
                                        </p:tav>
                                        <p:tav tm="100000">
                                          <p:val>
                                            <p:strVal val="#ppt_w"/>
                                          </p:val>
                                        </p:tav>
                                      </p:tavLst>
                                    </p:anim>
                                    <p:anim calcmode="lin" valueType="num">
                                      <p:cBhvr>
                                        <p:cTn id="21" dur="5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1" y="0"/>
            <a:ext cx="9144000" cy="5715000"/>
          </a:xfrm>
        </p:spPr>
      </p:pic>
      <p:pic>
        <p:nvPicPr>
          <p:cNvPr id="7" name="3 Marcador de contenido" descr="Imagen1.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8356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Joyerías y Boutiques: Además de la moda, encontrarás joyerías de renombre como </a:t>
            </a:r>
            <a:r>
              <a:rPr lang="es-ES" i="1" dirty="0" err="1" smtClean="0">
                <a:effectLst>
                  <a:glow rad="101600">
                    <a:srgbClr val="C00000">
                      <a:alpha val="60000"/>
                    </a:srgbClr>
                  </a:glow>
                  <a:outerShdw blurRad="38100" dist="38100" dir="2700000" algn="tl">
                    <a:srgbClr val="000000">
                      <a:alpha val="43137"/>
                    </a:srgbClr>
                  </a:outerShdw>
                </a:effectLst>
              </a:rPr>
              <a:t>Tiffany</a:t>
            </a:r>
            <a:r>
              <a:rPr lang="es-ES" i="1" dirty="0" smtClean="0">
                <a:effectLst>
                  <a:glow rad="101600">
                    <a:srgbClr val="C00000">
                      <a:alpha val="60000"/>
                    </a:srgbClr>
                  </a:glow>
                  <a:outerShdw blurRad="38100" dist="38100" dir="2700000" algn="tl">
                    <a:srgbClr val="000000">
                      <a:alpha val="43137"/>
                    </a:srgbClr>
                  </a:outerShdw>
                </a:effectLst>
              </a:rPr>
              <a:t> &amp; </a:t>
            </a:r>
            <a:r>
              <a:rPr lang="es-ES" i="1" dirty="0" err="1" smtClean="0">
                <a:effectLst>
                  <a:glow rad="101600">
                    <a:srgbClr val="C00000">
                      <a:alpha val="60000"/>
                    </a:srgbClr>
                  </a:glow>
                  <a:outerShdw blurRad="38100" dist="38100" dir="2700000" algn="tl">
                    <a:srgbClr val="000000">
                      <a:alpha val="43137"/>
                    </a:srgbClr>
                  </a:outerShdw>
                </a:effectLst>
              </a:rPr>
              <a:t>Co.</a:t>
            </a:r>
            <a:r>
              <a:rPr lang="es-ES" i="1" dirty="0" smtClean="0">
                <a:effectLst>
                  <a:glow rad="101600">
                    <a:srgbClr val="C00000">
                      <a:alpha val="60000"/>
                    </a:srgbClr>
                  </a:glow>
                  <a:outerShdw blurRad="38100" dist="38100" dir="2700000" algn="tl">
                    <a:srgbClr val="000000">
                      <a:alpha val="43137"/>
                    </a:srgbClr>
                  </a:outerShdw>
                </a:effectLst>
              </a:rPr>
              <a:t>, donde puedes admirar exquisitas colecciones de joyas y piezas de diseño.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5000" decel="50000" fill="hold">
                                          <p:stCondLst>
                                            <p:cond delay="0"/>
                                          </p:stCondLst>
                                        </p:cTn>
                                        <p:tgtEl>
                                          <p:spTgt spid="4"/>
                                        </p:tgtEl>
                                        <p:attrNameLst>
                                          <p:attrName>ppt_x</p:attrName>
                                          <p:attrName>ppt_y</p:attrName>
                                        </p:attrNameLst>
                                      </p:cBhvr>
                                    </p:animMotion>
                                    <p:animEffect transition="in" filter="fade">
                                      <p:cBhvr>
                                        <p:cTn id="12" dur="5000"/>
                                        <p:tgtEl>
                                          <p:spTgt spid="4"/>
                                        </p:tgtEl>
                                      </p:cBhvr>
                                    </p:animEffect>
                                  </p:childTnLst>
                                </p:cTn>
                              </p:par>
                              <p:par>
                                <p:cTn id="13" presetID="47" presetClass="entr" presetSubtype="0" fill="hold" nodeType="withEffect">
                                  <p:stCondLst>
                                    <p:cond delay="2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0"/>
                                        <p:tgtEl>
                                          <p:spTgt spid="7"/>
                                        </p:tgtEl>
                                      </p:cBhvr>
                                    </p:animEffect>
                                    <p:anim calcmode="lin" valueType="num">
                                      <p:cBhvr>
                                        <p:cTn id="16" dur="5000" fill="hold"/>
                                        <p:tgtEl>
                                          <p:spTgt spid="7"/>
                                        </p:tgtEl>
                                        <p:attrNameLst>
                                          <p:attrName>ppt_x</p:attrName>
                                        </p:attrNameLst>
                                      </p:cBhvr>
                                      <p:tavLst>
                                        <p:tav tm="0">
                                          <p:val>
                                            <p:strVal val="#ppt_x"/>
                                          </p:val>
                                        </p:tav>
                                        <p:tav tm="100000">
                                          <p:val>
                                            <p:strVal val="#ppt_x"/>
                                          </p:val>
                                        </p:tav>
                                      </p:tavLst>
                                    </p:anim>
                                    <p:anim calcmode="lin" valueType="num">
                                      <p:cBhvr>
                                        <p:cTn id="17" dur="5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ppt_w</p:attrName>
                                        </p:attrNameLst>
                                      </p:cBhvr>
                                      <p:tavLst>
                                        <p:tav tm="0">
                                          <p:val>
                                            <p:strVal val="4/3*#ppt_w"/>
                                          </p:val>
                                        </p:tav>
                                        <p:tav tm="100000">
                                          <p:val>
                                            <p:strVal val="#ppt_w"/>
                                          </p:val>
                                        </p:tav>
                                      </p:tavLst>
                                    </p:anim>
                                    <p:anim calcmode="lin" valueType="num">
                                      <p:cBhvr>
                                        <p:cTn id="21" dur="5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3968" y="0"/>
            <a:ext cx="5707063" cy="5707063"/>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5714999" cy="5714999"/>
          </a:xfrm>
          <a:prstGeom prst="rect">
            <a:avLst/>
          </a:prstGeom>
          <a:noFill/>
          <a:ln w="9525">
            <a:noFill/>
            <a:miter lim="800000"/>
            <a:headEnd/>
            <a:tailEnd/>
          </a:ln>
        </p:spPr>
      </p:pic>
      <p:sp>
        <p:nvSpPr>
          <p:cNvPr id="4" name="3 CuadroTexto"/>
          <p:cNvSpPr txBox="1"/>
          <p:nvPr/>
        </p:nvSpPr>
        <p:spPr>
          <a:xfrm>
            <a:off x="5868144" y="1201316"/>
            <a:ext cx="3096344"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Rascacielos y Edificios Históricos: La avenida alberga algunos de los rascacielos más emblemáticos de la ciudad, como el </a:t>
            </a:r>
            <a:r>
              <a:rPr lang="es-ES" sz="2000" i="1" dirty="0" err="1" smtClean="0">
                <a:effectLst>
                  <a:glow rad="101600">
                    <a:srgbClr val="C00000">
                      <a:alpha val="60000"/>
                    </a:srgbClr>
                  </a:glow>
                  <a:outerShdw blurRad="38100" dist="38100" dir="2700000" algn="tl">
                    <a:srgbClr val="000000">
                      <a:alpha val="43137"/>
                    </a:srgbClr>
                  </a:outerShdw>
                </a:effectLst>
              </a:rPr>
              <a:t>Empire</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State</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Building</a:t>
            </a:r>
            <a:r>
              <a:rPr lang="es-ES" sz="2000" i="1" dirty="0" smtClean="0">
                <a:effectLst>
                  <a:glow rad="101600">
                    <a:srgbClr val="C00000">
                      <a:alpha val="60000"/>
                    </a:srgbClr>
                  </a:glow>
                  <a:outerShdw blurRad="38100" dist="38100" dir="2700000" algn="tl">
                    <a:srgbClr val="000000">
                      <a:alpha val="43137"/>
                    </a:srgbClr>
                  </a:outerShdw>
                </a:effectLst>
              </a:rPr>
              <a:t> y el </a:t>
            </a:r>
            <a:r>
              <a:rPr lang="es-ES" sz="2000" i="1" dirty="0" err="1" smtClean="0">
                <a:effectLst>
                  <a:glow rad="101600">
                    <a:srgbClr val="C00000">
                      <a:alpha val="60000"/>
                    </a:srgbClr>
                  </a:glow>
                  <a:outerShdw blurRad="38100" dist="38100" dir="2700000" algn="tl">
                    <a:srgbClr val="000000">
                      <a:alpha val="43137"/>
                    </a:srgbClr>
                  </a:outerShdw>
                </a:effectLst>
              </a:rPr>
              <a:t>Flatiron</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Building</a:t>
            </a:r>
            <a:r>
              <a:rPr lang="es-ES" sz="2000" i="1" dirty="0" smtClean="0">
                <a:effectLst>
                  <a:glow rad="101600">
                    <a:srgbClr val="C00000">
                      <a:alpha val="60000"/>
                    </a:srgbClr>
                  </a:glow>
                  <a:outerShdw blurRad="38100" dist="38100" dir="2700000" algn="tl">
                    <a:srgbClr val="000000">
                      <a:alpha val="43137"/>
                    </a:srgbClr>
                  </a:outerShdw>
                </a:effectLst>
              </a:rPr>
              <a:t>, así como mansiones históricas que recuerdan la era dorada de Nueva York.</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gallery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540568" y="-7938"/>
            <a:ext cx="10225136" cy="5715000"/>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540568" y="0"/>
            <a:ext cx="10225136" cy="5715000"/>
          </a:xfrm>
          <a:prstGeom prst="rect">
            <a:avLst/>
          </a:prstGeom>
          <a:noFill/>
          <a:ln w="9525">
            <a:noFill/>
            <a:miter lim="800000"/>
            <a:headEnd/>
            <a:tailEnd/>
          </a:ln>
        </p:spPr>
      </p:pic>
      <p:sp>
        <p:nvSpPr>
          <p:cNvPr id="4" name="3 CuadroTexto"/>
          <p:cNvSpPr txBox="1"/>
          <p:nvPr/>
        </p:nvSpPr>
        <p:spPr>
          <a:xfrm>
            <a:off x="179512" y="465770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Desfiles y Eventos: La avenida es el escenario de algunos de los desfiles más famosos de Nueva York, incluyendo el Desfile del Día de Acción de Gracias de </a:t>
            </a:r>
            <a:r>
              <a:rPr lang="es-ES" i="1" dirty="0" err="1" smtClean="0">
                <a:effectLst>
                  <a:glow rad="101600">
                    <a:srgbClr val="C00000">
                      <a:alpha val="60000"/>
                    </a:srgbClr>
                  </a:glow>
                  <a:outerShdw blurRad="38100" dist="38100" dir="2700000" algn="tl">
                    <a:srgbClr val="000000">
                      <a:alpha val="43137"/>
                    </a:srgbClr>
                  </a:outerShdw>
                </a:effectLst>
              </a:rPr>
              <a:t>Macy’s</a:t>
            </a:r>
            <a:r>
              <a:rPr lang="es-ES" i="1" dirty="0" smtClean="0">
                <a:effectLst>
                  <a:glow rad="101600">
                    <a:srgbClr val="C00000">
                      <a:alpha val="60000"/>
                    </a:srgbClr>
                  </a:glow>
                  <a:outerShdw blurRad="38100" dist="38100" dir="2700000" algn="tl">
                    <a:srgbClr val="000000">
                      <a:alpha val="43137"/>
                    </a:srgbClr>
                  </a:outerShdw>
                </a:effectLst>
              </a:rPr>
              <a:t> y el Desfile del Día de San Patricio, atrayendo a multitudes de espectadores.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gallery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17780" y="11113"/>
            <a:ext cx="9108440" cy="5692775"/>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Central Park: La Quinta Avenida limita con Central Park por el oeste, ofreciendo fácil acceso al parque más icónico de la ciudad, un oasis verde en medio del bullicio urbano.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gallery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Quinta Avenida atraviesa Manhattan desde Washington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Park en Greenwich </a:t>
            </a:r>
            <a:r>
              <a:rPr lang="es-ES" i="1" dirty="0" err="1" smtClean="0">
                <a:effectLst>
                  <a:glow rad="101600">
                    <a:srgbClr val="C00000">
                      <a:alpha val="60000"/>
                    </a:srgbClr>
                  </a:glow>
                  <a:outerShdw blurRad="38100" dist="38100" dir="2700000" algn="tl">
                    <a:srgbClr val="000000">
                      <a:alpha val="43137"/>
                    </a:srgbClr>
                  </a:outerShdw>
                </a:effectLst>
              </a:rPr>
              <a:t>Village</a:t>
            </a:r>
            <a:r>
              <a:rPr lang="es-ES" i="1" dirty="0" smtClean="0">
                <a:effectLst>
                  <a:glow rad="101600">
                    <a:srgbClr val="C00000">
                      <a:alpha val="60000"/>
                    </a:srgbClr>
                  </a:glow>
                  <a:outerShdw blurRad="38100" dist="38100" dir="2700000" algn="tl">
                    <a:srgbClr val="000000">
                      <a:alpha val="43137"/>
                    </a:srgbClr>
                  </a:outerShdw>
                </a:effectLst>
              </a:rPr>
              <a:t>, continúa hacia el norte a través del corazón de Midtown, a lo largo del lado este de Central Park, continúa hacia el </a:t>
            </a:r>
            <a:r>
              <a:rPr lang="es-ES" i="1" dirty="0" err="1" smtClean="0">
                <a:effectLst>
                  <a:glow rad="101600">
                    <a:srgbClr val="C00000">
                      <a:alpha val="60000"/>
                    </a:srgbClr>
                  </a:glow>
                  <a:outerShdw blurRad="38100" dist="38100" dir="2700000" algn="tl">
                    <a:srgbClr val="000000">
                      <a:alpha val="43137"/>
                    </a:srgbClr>
                  </a:outerShdw>
                </a:effectLst>
              </a:rPr>
              <a:t>Upper</a:t>
            </a:r>
            <a:r>
              <a:rPr lang="es-ES" i="1" dirty="0" smtClean="0">
                <a:effectLst>
                  <a:glow rad="101600">
                    <a:srgbClr val="C00000">
                      <a:alpha val="60000"/>
                    </a:srgbClr>
                  </a:glow>
                  <a:outerShdw blurRad="38100" dist="38100" dir="2700000" algn="tl">
                    <a:srgbClr val="000000">
                      <a:alpha val="43137"/>
                    </a:srgbClr>
                  </a:outerShdw>
                </a:effectLst>
              </a:rPr>
              <a:t> East </a:t>
            </a:r>
            <a:r>
              <a:rPr lang="es-ES" i="1" dirty="0" err="1" smtClean="0">
                <a:effectLst>
                  <a:glow rad="101600">
                    <a:srgbClr val="C00000">
                      <a:alpha val="60000"/>
                    </a:srgbClr>
                  </a:glow>
                  <a:outerShdw blurRad="38100" dist="38100" dir="2700000" algn="tl">
                    <a:srgbClr val="000000">
                      <a:alpha val="43137"/>
                    </a:srgbClr>
                  </a:outerShdw>
                </a:effectLst>
              </a:rPr>
              <a:t>Side</a:t>
            </a:r>
            <a:r>
              <a:rPr lang="es-ES" i="1" dirty="0" smtClean="0">
                <a:effectLst>
                  <a:glow rad="101600">
                    <a:srgbClr val="C00000">
                      <a:alpha val="60000"/>
                    </a:srgbClr>
                  </a:glow>
                  <a:outerShdw blurRad="38100" dist="38100" dir="2700000" algn="tl">
                    <a:srgbClr val="000000">
                      <a:alpha val="43137"/>
                    </a:srgbClr>
                  </a:outerShdw>
                </a:effectLst>
              </a:rPr>
              <a:t> y hacia Harlem, donde termina en el río Harlem en 142nd </a:t>
            </a:r>
            <a:r>
              <a:rPr lang="es-ES" i="1" dirty="0" err="1" smtClean="0">
                <a:effectLst>
                  <a:glow rad="101600">
                    <a:srgbClr val="C00000">
                      <a:alpha val="60000"/>
                    </a:srgbClr>
                  </a:glow>
                  <a:outerShdw blurRad="38100" dist="38100" dir="2700000" algn="tl">
                    <a:srgbClr val="000000">
                      <a:alpha val="43137"/>
                    </a:srgbClr>
                  </a:outerShdw>
                </a:effectLst>
              </a:rPr>
              <a:t>Street</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5000">
        <p15:prstTrans prst="curtains"/>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3"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marquesinas de los teatros, las muchedumbres y los taxis a la carrera, encontrarás uno de los parques más bonitos de Nueva York: Bryant Park. Es el parque preferido en la Gran Manzana. Aunque, a juzgar por la cantidad de neoyorquinos que se reúne siempre allí, estamos seguros de que es el favorito de muchos.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drap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Bryant Park iluminado por la noche y rodeado por los rascacielos de Midtown Manhattan. ¡Un rincón verde y tranquilo en medio del bullicio de Manhattan! Nombrado en honor al poeta y periodista William </a:t>
            </a:r>
            <a:r>
              <a:rPr lang="es-ES" i="1" dirty="0" err="1" smtClean="0">
                <a:effectLst>
                  <a:glow rad="101600">
                    <a:srgbClr val="C00000">
                      <a:alpha val="60000"/>
                    </a:srgbClr>
                  </a:glow>
                  <a:outerShdw blurRad="38100" dist="38100" dir="2700000" algn="tl">
                    <a:srgbClr val="000000">
                      <a:alpha val="43137"/>
                    </a:srgbClr>
                  </a:outerShdw>
                </a:effectLst>
              </a:rPr>
              <a:t>Cullen</a:t>
            </a:r>
            <a:r>
              <a:rPr lang="es-ES" i="1" dirty="0" smtClean="0">
                <a:effectLst>
                  <a:glow rad="101600">
                    <a:srgbClr val="C00000">
                      <a:alpha val="60000"/>
                    </a:srgbClr>
                  </a:glow>
                  <a:outerShdw blurRad="38100" dist="38100" dir="2700000" algn="tl">
                    <a:srgbClr val="000000">
                      <a:alpha val="43137"/>
                    </a:srgbClr>
                  </a:outerShdw>
                </a:effectLst>
              </a:rPr>
              <a:t> Bryant, el parque también alberga importantes actividades culturales y literarias.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flip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755576"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hermoso Madison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Park en la 5th </a:t>
            </a:r>
            <a:r>
              <a:rPr lang="es-ES" i="1" dirty="0" err="1" smtClean="0">
                <a:effectLst>
                  <a:glow rad="101600">
                    <a:srgbClr val="C00000">
                      <a:alpha val="60000"/>
                    </a:srgbClr>
                  </a:glow>
                  <a:outerShdw blurRad="38100" dist="38100" dir="2700000" algn="tl">
                    <a:srgbClr val="000000">
                      <a:alpha val="43137"/>
                    </a:srgbClr>
                  </a:outerShdw>
                </a:effectLst>
              </a:rPr>
              <a:t>Avenue</a:t>
            </a:r>
            <a:r>
              <a:rPr lang="es-ES" i="1" dirty="0" smtClean="0">
                <a:effectLst>
                  <a:glow rad="101600">
                    <a:srgbClr val="C00000">
                      <a:alpha val="60000"/>
                    </a:srgbClr>
                  </a:glow>
                  <a:outerShdw blurRad="38100" dist="38100" dir="2700000" algn="tl">
                    <a:srgbClr val="000000">
                      <a:alpha val="43137"/>
                    </a:srgbClr>
                  </a:outerShdw>
                </a:effectLst>
              </a:rPr>
              <a:t>. El parque más antiguo de la ciudad, que algunos historiadores acreditan como la cuna del béisbol.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flip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20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 y="0"/>
            <a:ext cx="9143999"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576"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pulmón verde de Nueva York se extiende a lo largo de 3,41 kilómetros cuadrados, desde la calle 59 hasta la calle 110, y es el parque más grande de Manhattan.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flip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55576"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Museo Guggenheim de Nueva York en la Quinta Avenida. El famoso museo de arte moderno con la inconfundible estructura en espiral blanca, obra del arquitecto Frank Lloyd Wright. La dirección es 1071 5th </a:t>
            </a:r>
            <a:r>
              <a:rPr lang="es-ES" i="1" dirty="0" err="1" smtClean="0">
                <a:effectLst>
                  <a:glow rad="101600">
                    <a:srgbClr val="C00000">
                      <a:alpha val="60000"/>
                    </a:srgbClr>
                  </a:glow>
                  <a:outerShdw blurRad="38100" dist="38100" dir="2700000" algn="tl">
                    <a:srgbClr val="000000">
                      <a:alpha val="43137"/>
                    </a:srgbClr>
                  </a:outerShdw>
                </a:effectLst>
              </a:rPr>
              <a:t>Avenue</a:t>
            </a:r>
            <a:r>
              <a:rPr lang="es-ES" i="1" dirty="0" smtClean="0">
                <a:effectLst>
                  <a:glow rad="101600">
                    <a:srgbClr val="C00000">
                      <a:alpha val="60000"/>
                    </a:srgbClr>
                  </a:glow>
                  <a:outerShdw blurRad="38100" dist="38100" dir="2700000" algn="tl">
                    <a:srgbClr val="000000">
                      <a:alpha val="43137"/>
                    </a:srgbClr>
                  </a:outerShdw>
                </a:effectLst>
              </a:rPr>
              <a:t>, pero no la necesitará: reconocerá el edificio de inmediato.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switch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7" y="-236464"/>
            <a:ext cx="9143999" cy="6264695"/>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 y="-240431"/>
            <a:ext cx="9144000" cy="6264696"/>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238844"/>
            <a:ext cx="9144000" cy="6264696"/>
          </a:xfrm>
          <a:prstGeom prst="rect">
            <a:avLst/>
          </a:prstGeom>
          <a:noFill/>
          <a:ln w="9525">
            <a:noFill/>
            <a:miter lim="800000"/>
            <a:headEnd/>
            <a:tailEnd/>
          </a:ln>
        </p:spPr>
      </p:pic>
      <p:sp>
        <p:nvSpPr>
          <p:cNvPr id="5" name="4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famoso Hotel Plaza en 5th </a:t>
            </a:r>
            <a:r>
              <a:rPr lang="es-ES" i="1" dirty="0" err="1" smtClean="0">
                <a:effectLst>
                  <a:glow rad="101600">
                    <a:srgbClr val="C00000">
                      <a:alpha val="60000"/>
                    </a:srgbClr>
                  </a:glow>
                  <a:outerShdw blurRad="38100" dist="38100" dir="2700000" algn="tl">
                    <a:srgbClr val="000000">
                      <a:alpha val="43137"/>
                    </a:srgbClr>
                  </a:outerShdw>
                </a:effectLst>
              </a:rPr>
              <a:t>Avenue</a:t>
            </a:r>
            <a:r>
              <a:rPr lang="es-ES" i="1" dirty="0" smtClean="0">
                <a:effectLst>
                  <a:glow rad="101600">
                    <a:srgbClr val="C00000">
                      <a:alpha val="60000"/>
                    </a:srgbClr>
                  </a:glow>
                  <a:outerShdw blurRad="38100" dist="38100" dir="2700000" algn="tl">
                    <a:srgbClr val="000000">
                      <a:alpha val="43137"/>
                    </a:srgbClr>
                  </a:outerShdw>
                </a:effectLst>
              </a:rPr>
              <a:t> (5ª Avenida), cerca de Central Park. Es</a:t>
            </a:r>
          </a:p>
          <a:p>
            <a:r>
              <a:rPr lang="es-ES" i="1" dirty="0" smtClean="0">
                <a:effectLst>
                  <a:glow rad="101600">
                    <a:srgbClr val="C00000">
                      <a:alpha val="60000"/>
                    </a:srgbClr>
                  </a:glow>
                  <a:outerShdw blurRad="38100" dist="38100" dir="2700000" algn="tl">
                    <a:srgbClr val="000000">
                      <a:alpha val="43137"/>
                    </a:srgbClr>
                  </a:outerShdw>
                </a:effectLst>
              </a:rPr>
              <a:t>absolutamente necesario admirar y fotografiar el Hotel Plaza, un famoso hotel de lujo de veinte pisos, inaugurado en 1907 y ubicado en un edificio histórico protegido por el </a:t>
            </a:r>
            <a:r>
              <a:rPr lang="es-ES" i="1" dirty="0" err="1" smtClean="0">
                <a:effectLst>
                  <a:glow rad="101600">
                    <a:srgbClr val="C00000">
                      <a:alpha val="60000"/>
                    </a:srgbClr>
                  </a:glow>
                  <a:outerShdw blurRad="38100" dist="38100" dir="2700000" algn="tl">
                    <a:srgbClr val="000000">
                      <a:alpha val="43137"/>
                    </a:srgbClr>
                  </a:outerShdw>
                </a:effectLst>
              </a:rPr>
              <a:t>National</a:t>
            </a:r>
            <a:r>
              <a:rPr lang="es-ES" i="1" dirty="0" smtClean="0">
                <a:effectLst>
                  <a:glow rad="101600">
                    <a:srgbClr val="C00000">
                      <a:alpha val="60000"/>
                    </a:srgbClr>
                  </a:glow>
                  <a:outerShdw blurRad="38100" dist="38100" dir="2700000" algn="tl">
                    <a:srgbClr val="000000">
                      <a:alpha val="43137"/>
                    </a:srgbClr>
                  </a:outerShdw>
                </a:effectLst>
              </a:rPr>
              <a:t> Trust </a:t>
            </a:r>
            <a:r>
              <a:rPr lang="es-ES" i="1" dirty="0" err="1" smtClean="0">
                <a:effectLst>
                  <a:glow rad="101600">
                    <a:srgbClr val="C00000">
                      <a:alpha val="60000"/>
                    </a:srgbClr>
                  </a:glow>
                  <a:outerShdw blurRad="38100" dist="38100" dir="2700000" algn="tl">
                    <a:srgbClr val="000000">
                      <a:alpha val="43137"/>
                    </a:srgbClr>
                  </a:outerShdw>
                </a:effectLst>
              </a:rPr>
              <a:t>for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Historic</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Preservation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switch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Rockefeller Center. Llamada la «ciudad de rascacielos más grande del mundo», el complejo es una ciudad dentro de una ciudad. En sus 19 edificios comerciales hay plazas, tiendas, estudios de televisión, áreas verdes y restaurantes.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switch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900608" y="0"/>
            <a:ext cx="10585176" cy="5714999"/>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900608" y="0"/>
            <a:ext cx="10585176" cy="5714999"/>
          </a:xfrm>
          <a:prstGeom prst="rect">
            <a:avLst/>
          </a:prstGeom>
          <a:noFill/>
          <a:ln w="9525">
            <a:noFill/>
            <a:miter lim="800000"/>
            <a:headEnd/>
            <a:tailEnd/>
          </a:ln>
        </p:spPr>
      </p:pic>
      <p:sp>
        <p:nvSpPr>
          <p:cNvPr id="5" name="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Greenwich </a:t>
            </a:r>
            <a:r>
              <a:rPr lang="es-ES" i="1" dirty="0" err="1" smtClean="0">
                <a:effectLst>
                  <a:glow rad="101600">
                    <a:srgbClr val="C00000">
                      <a:alpha val="60000"/>
                    </a:srgbClr>
                  </a:glow>
                  <a:outerShdw blurRad="38100" dist="38100" dir="2700000" algn="tl">
                    <a:srgbClr val="000000">
                      <a:alpha val="43137"/>
                    </a:srgbClr>
                  </a:outerShdw>
                </a:effectLst>
              </a:rPr>
              <a:t>Village</a:t>
            </a:r>
            <a:r>
              <a:rPr lang="es-ES" i="1" dirty="0" smtClean="0">
                <a:effectLst>
                  <a:glow rad="101600">
                    <a:srgbClr val="C00000">
                      <a:alpha val="60000"/>
                    </a:srgbClr>
                  </a:glow>
                  <a:outerShdw blurRad="38100" dist="38100" dir="2700000" algn="tl">
                    <a:srgbClr val="000000">
                      <a:alpha val="43137"/>
                    </a:srgbClr>
                  </a:outerShdw>
                </a:effectLst>
              </a:rPr>
              <a:t> alberga uno de los parques más famosos de Nueva York: Washington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Park. Su lado sur sigue la línea de West 4th </a:t>
            </a:r>
            <a:r>
              <a:rPr lang="es-ES" i="1" dirty="0" err="1" smtClean="0">
                <a:effectLst>
                  <a:glow rad="101600">
                    <a:srgbClr val="C00000">
                      <a:alpha val="60000"/>
                    </a:srgbClr>
                  </a:glow>
                  <a:outerShdw blurRad="38100" dist="38100" dir="2700000" algn="tl">
                    <a:srgbClr val="000000">
                      <a:alpha val="43137"/>
                    </a:srgbClr>
                  </a:outerShdw>
                </a:effectLst>
              </a:rPr>
              <a:t>Street</a:t>
            </a:r>
            <a:r>
              <a:rPr lang="es-ES" i="1" dirty="0" smtClean="0">
                <a:effectLst>
                  <a:glow rad="101600">
                    <a:srgbClr val="C00000">
                      <a:alpha val="60000"/>
                    </a:srgbClr>
                  </a:glow>
                  <a:outerShdw blurRad="38100" dist="38100" dir="2700000" algn="tl">
                    <a:srgbClr val="000000">
                      <a:alpha val="43137"/>
                    </a:srgbClr>
                  </a:outerShdw>
                </a:effectLst>
              </a:rPr>
              <a:t>; al norte destaca el punto de partida (o final) de la Quinta Avenida que, por el contrario, continúa por el lado este de Central Park.</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glitter pattern="hexagon"/>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6358" y="0"/>
            <a:ext cx="9156716" cy="5715000"/>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Disfruta del Paseo: Aunque las tiendas y museos son atracciones clave, simplemente pasear por la Quinta Avenida es una experiencia en sí misma. Observa la arquitectura, la gente y el ambiente único que define a Nueva York.</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glitter pattern="hexagon"/>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Quinta Avenida puede estar muy concurrida, especialmente durante los fines de semana y la temporada navideña. Hay que planificar las visitas para las mañanas o días entre semana si queremos evitar las multitudes.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fallOve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945732"/>
            <a:ext cx="849694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Quinta Avenida no es solo una calle; es un símbolo de Nueva York, reflejando la riqueza, la creatividad y la diversidad que caracterizan a esta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4000">
        <p15:prstTrans prst="fallOver" invX="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20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sea que estés buscando la última moda, arte y cultura de clase mundial, o simplemente quieras sumergirte en el vibrante ritmo de la ciudad, la Quinta Avenida ofrece una experiencia inolvidable en cada esquina.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9000">
        <p14:shred pattern="rectangl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3" y="0"/>
            <a:ext cx="9143999" cy="5953844"/>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0"/>
            <a:ext cx="9143999" cy="5953844"/>
          </a:xfrm>
          <a:prstGeom prst="rect">
            <a:avLst/>
          </a:prstGeom>
          <a:noFill/>
          <a:ln w="9525">
            <a:noFill/>
            <a:miter lim="800000"/>
            <a:headEnd/>
            <a:tailEnd/>
          </a:ln>
        </p:spPr>
      </p:pic>
      <p:sp>
        <p:nvSpPr>
          <p:cNvPr id="5" name="4 CuadroTexto"/>
          <p:cNvSpPr txBox="1"/>
          <p:nvPr/>
        </p:nvSpPr>
        <p:spPr>
          <a:xfrm>
            <a:off x="323528" y="4081636"/>
            <a:ext cx="864096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Quinta Avenida de Nueva York, también llamada </a:t>
            </a:r>
            <a:r>
              <a:rPr lang="es-ES" i="1" dirty="0" err="1" smtClean="0">
                <a:effectLst>
                  <a:glow rad="101600">
                    <a:srgbClr val="C00000">
                      <a:alpha val="60000"/>
                    </a:srgbClr>
                  </a:glow>
                  <a:outerShdw blurRad="38100" dist="38100" dir="2700000" algn="tl">
                    <a:srgbClr val="000000">
                      <a:alpha val="43137"/>
                    </a:srgbClr>
                  </a:outerShdw>
                </a:effectLst>
              </a:rPr>
              <a:t>Fifth</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Avenue</a:t>
            </a:r>
            <a:r>
              <a:rPr lang="es-ES" i="1" dirty="0" smtClean="0">
                <a:effectLst>
                  <a:glow rad="101600">
                    <a:srgbClr val="C00000">
                      <a:alpha val="60000"/>
                    </a:srgbClr>
                  </a:glow>
                  <a:outerShdw blurRad="38100" dist="38100" dir="2700000" algn="tl">
                    <a:srgbClr val="000000">
                      <a:alpha val="43137"/>
                    </a:srgbClr>
                  </a:outerShdw>
                </a:effectLst>
              </a:rPr>
              <a:t> y escrita 5ª Avenida, es la milla de compras más famosa del mundo. Y aunque un alquiler aquí te cuesta un ojo de la cara y hay muchas tiendas de lujo del tipo Hermes, Gucci, </a:t>
            </a:r>
            <a:r>
              <a:rPr lang="es-ES" i="1" dirty="0" err="1" smtClean="0">
                <a:effectLst>
                  <a:glow rad="101600">
                    <a:srgbClr val="C00000">
                      <a:alpha val="60000"/>
                    </a:srgbClr>
                  </a:glow>
                  <a:outerShdw blurRad="38100" dist="38100" dir="2700000" algn="tl">
                    <a:srgbClr val="000000">
                      <a:alpha val="43137"/>
                    </a:srgbClr>
                  </a:outerShdw>
                </a:effectLst>
              </a:rPr>
              <a:t>Tiffany</a:t>
            </a:r>
            <a:r>
              <a:rPr lang="es-ES" i="1" dirty="0" smtClean="0">
                <a:effectLst>
                  <a:glow rad="101600">
                    <a:srgbClr val="C00000">
                      <a:alpha val="60000"/>
                    </a:srgbClr>
                  </a:glow>
                  <a:outerShdw blurRad="38100" dist="38100" dir="2700000" algn="tl">
                    <a:srgbClr val="000000">
                      <a:alpha val="43137"/>
                    </a:srgbClr>
                  </a:outerShdw>
                </a:effectLst>
              </a:rPr>
              <a:t>, Prada y Co, también hay otras opciones de compras que se adaptan más al bolsillo común.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8000">
        <p14:shred pattern="rectangl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23" presetClass="entr" presetSubtype="288" fill="hold" nodeType="withEffect">
                                  <p:stCondLst>
                                    <p:cond delay="2000"/>
                                  </p:stCondLst>
                                  <p:iterate type="lt">
                                    <p:tmPct val="0"/>
                                  </p:iterate>
                                  <p:childTnLst>
                                    <p:set>
                                      <p:cBhvr>
                                        <p:cTn id="16" dur="1" fill="hold">
                                          <p:stCondLst>
                                            <p:cond delay="0"/>
                                          </p:stCondLst>
                                        </p:cTn>
                                        <p:tgtEl>
                                          <p:spTgt spid="19"/>
                                        </p:tgtEl>
                                        <p:attrNameLst>
                                          <p:attrName>style.visibility</p:attrName>
                                        </p:attrNameLst>
                                      </p:cBhvr>
                                      <p:to>
                                        <p:strVal val="visible"/>
                                      </p:to>
                                    </p:set>
                                    <p:anim calcmode="lin" valueType="num">
                                      <p:cBhvr>
                                        <p:cTn id="17" dur="5000" fill="hold"/>
                                        <p:tgtEl>
                                          <p:spTgt spid="19"/>
                                        </p:tgtEl>
                                        <p:attrNameLst>
                                          <p:attrName>ppt_w</p:attrName>
                                        </p:attrNameLst>
                                      </p:cBhvr>
                                      <p:tavLst>
                                        <p:tav tm="0">
                                          <p:val>
                                            <p:strVal val="4/3*#ppt_w"/>
                                          </p:val>
                                        </p:tav>
                                        <p:tav tm="100000">
                                          <p:val>
                                            <p:strVal val="#ppt_w"/>
                                          </p:val>
                                        </p:tav>
                                      </p:tavLst>
                                    </p:anim>
                                    <p:anim calcmode="lin" valueType="num">
                                      <p:cBhvr>
                                        <p:cTn id="18" dur="5000" fill="hold"/>
                                        <p:tgtEl>
                                          <p:spTgt spid="19"/>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470253" y="0"/>
            <a:ext cx="10153128" cy="5714999"/>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468560" y="0"/>
            <a:ext cx="10153128" cy="5714999"/>
          </a:xfrm>
          <a:prstGeom prst="rect">
            <a:avLst/>
          </a:prstGeom>
          <a:noFill/>
          <a:ln w="9525">
            <a:noFill/>
            <a:miter lim="800000"/>
            <a:headEnd/>
            <a:tailEnd/>
          </a:ln>
        </p:spPr>
      </p:pic>
      <p:sp>
        <p:nvSpPr>
          <p:cNvPr id="4" name="3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Quinta Avenida, al igual que cualquier otra avenida de la ciudad, atraviesa la Gran Manzana de norte a sur, o de sur a norte, según como se mire. Comienza en Washington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Park en Greenwich </a:t>
            </a:r>
            <a:r>
              <a:rPr lang="es-ES" i="1" dirty="0" err="1" smtClean="0">
                <a:effectLst>
                  <a:glow rad="101600">
                    <a:srgbClr val="C00000">
                      <a:alpha val="60000"/>
                    </a:srgbClr>
                  </a:glow>
                  <a:outerShdw blurRad="38100" dist="38100" dir="2700000" algn="tl">
                    <a:srgbClr val="000000">
                      <a:alpha val="43137"/>
                    </a:srgbClr>
                  </a:outerShdw>
                </a:effectLst>
              </a:rPr>
              <a:t>Village</a:t>
            </a:r>
            <a:r>
              <a:rPr lang="es-ES" i="1" dirty="0" smtClean="0">
                <a:effectLst>
                  <a:glow rad="101600">
                    <a:srgbClr val="C00000">
                      <a:alpha val="60000"/>
                    </a:srgbClr>
                  </a:glow>
                  <a:outerShdw blurRad="38100" dist="38100" dir="2700000" algn="tl">
                    <a:srgbClr val="000000">
                      <a:alpha val="43137"/>
                    </a:srgbClr>
                  </a:outerShdw>
                </a:effectLst>
              </a:rPr>
              <a:t> y va hasta la 143rd </a:t>
            </a:r>
            <a:r>
              <a:rPr lang="es-ES" i="1" dirty="0" err="1" smtClean="0">
                <a:effectLst>
                  <a:glow rad="101600">
                    <a:srgbClr val="C00000">
                      <a:alpha val="60000"/>
                    </a:srgbClr>
                  </a:glow>
                  <a:outerShdw blurRad="38100" dist="38100" dir="2700000" algn="tl">
                    <a:srgbClr val="000000">
                      <a:alpha val="43137"/>
                    </a:srgbClr>
                  </a:outerShdw>
                </a:effectLst>
              </a:rPr>
              <a:t>Street</a:t>
            </a:r>
            <a:r>
              <a:rPr lang="es-ES" i="1" dirty="0" smtClean="0">
                <a:effectLst>
                  <a:glow rad="101600">
                    <a:srgbClr val="C00000">
                      <a:alpha val="60000"/>
                    </a:srgbClr>
                  </a:glow>
                  <a:outerShdw blurRad="38100" dist="38100" dir="2700000" algn="tl">
                    <a:srgbClr val="000000">
                      <a:alpha val="43137"/>
                    </a:srgbClr>
                  </a:outerShdw>
                </a:effectLst>
              </a:rPr>
              <a:t> de Harlem a lo largo de más de 11 kilómetros.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honeycomb/>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2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16509" y="4763"/>
            <a:ext cx="9110979" cy="569436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cosa por la que es conocida la Quinta Avenida es por los numerosos desfiles que tienen lugar aquí, como el Desfile de Acción de Gracias de </a:t>
            </a:r>
            <a:r>
              <a:rPr lang="es-ES" i="1" dirty="0" err="1" smtClean="0">
                <a:effectLst>
                  <a:glow rad="101600">
                    <a:srgbClr val="C00000">
                      <a:alpha val="60000"/>
                    </a:srgbClr>
                  </a:glow>
                  <a:outerShdw blurRad="38100" dist="38100" dir="2700000" algn="tl">
                    <a:srgbClr val="000000">
                      <a:alpha val="43137"/>
                    </a:srgbClr>
                  </a:outerShdw>
                </a:effectLst>
              </a:rPr>
              <a:t>Macy’s</a:t>
            </a:r>
            <a:r>
              <a:rPr lang="es-ES" i="1" dirty="0" smtClean="0">
                <a:effectLst>
                  <a:glow rad="101600">
                    <a:srgbClr val="C00000">
                      <a:alpha val="60000"/>
                    </a:srgbClr>
                  </a:glow>
                  <a:outerShdw blurRad="38100" dist="38100" dir="2700000" algn="tl">
                    <a:srgbClr val="000000">
                      <a:alpha val="43137"/>
                    </a:srgbClr>
                  </a:outerShdw>
                </a:effectLst>
              </a:rPr>
              <a:t>, el Desfile del Día de San Patricio o el Desfile del día del Orgullo.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doors dir="vert"/>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¿Qué otros nombres tiene la Quinta Avenida? Al ser considerada por la inmensa mayoría de los neoyorquinos la calle más cara de Nueva York, no es de extrañar que la denominen la Avenida de los Millonarios.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doors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684568"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684568" cy="5715000"/>
          </a:xfrm>
          <a:prstGeom prst="rect">
            <a:avLst/>
          </a:prstGeom>
        </p:spPr>
      </p:pic>
      <p:sp>
        <p:nvSpPr>
          <p:cNvPr id="5" name="4 CuadroTexto"/>
          <p:cNvSpPr txBox="1"/>
          <p:nvPr/>
        </p:nvSpPr>
        <p:spPr>
          <a:xfrm>
            <a:off x="971600"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¿Dónde está la tienda en la que Audrey </a:t>
            </a:r>
            <a:r>
              <a:rPr lang="es-ES" i="1" dirty="0" err="1" smtClean="0">
                <a:effectLst>
                  <a:glow rad="101600">
                    <a:srgbClr val="C00000">
                      <a:alpha val="60000"/>
                    </a:srgbClr>
                  </a:glow>
                  <a:outerShdw blurRad="38100" dist="38100" dir="2700000" algn="tl">
                    <a:srgbClr val="000000">
                      <a:alpha val="43137"/>
                    </a:srgbClr>
                  </a:outerShdw>
                </a:effectLst>
              </a:rPr>
              <a:t>Hepburn</a:t>
            </a:r>
            <a:r>
              <a:rPr lang="es-ES" i="1" dirty="0" smtClean="0">
                <a:effectLst>
                  <a:glow rad="101600">
                    <a:srgbClr val="C00000">
                      <a:alpha val="60000"/>
                    </a:srgbClr>
                  </a:glow>
                  <a:outerShdw blurRad="38100" dist="38100" dir="2700000" algn="tl">
                    <a:srgbClr val="000000">
                      <a:alpha val="43137"/>
                    </a:srgbClr>
                  </a:outerShdw>
                </a:effectLst>
              </a:rPr>
              <a:t> tomaba el desayuno en «Desayuno con Diamantes»? La tienda es </a:t>
            </a:r>
            <a:r>
              <a:rPr lang="es-ES" i="1" dirty="0" err="1" smtClean="0">
                <a:effectLst>
                  <a:glow rad="101600">
                    <a:srgbClr val="C00000">
                      <a:alpha val="60000"/>
                    </a:srgbClr>
                  </a:glow>
                  <a:outerShdw blurRad="38100" dist="38100" dir="2700000" algn="tl">
                    <a:srgbClr val="000000">
                      <a:alpha val="43137"/>
                    </a:srgbClr>
                  </a:outerShdw>
                </a:effectLst>
              </a:rPr>
              <a:t>Tiffany&amp;Co</a:t>
            </a:r>
            <a:r>
              <a:rPr lang="es-ES" i="1" dirty="0" smtClean="0">
                <a:effectLst>
                  <a:glow rad="101600">
                    <a:srgbClr val="C00000">
                      <a:alpha val="60000"/>
                    </a:srgbClr>
                  </a:glow>
                  <a:outerShdw blurRad="38100" dist="38100" dir="2700000" algn="tl">
                    <a:srgbClr val="000000">
                      <a:alpha val="43137"/>
                    </a:srgbClr>
                  </a:outerShdw>
                </a:effectLst>
              </a:rPr>
              <a:t>, y la encontrarás exactamente en 727 5th Ave, New York, NY 10022.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Quinta Avenida, también conocida como la "Avenida de las Maravillas", es una de las calles más famosas y lujosas de la ciudad de Nueva York. Recorre el eje norte-sur desde Washington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Park en Greenwich </a:t>
            </a:r>
            <a:r>
              <a:rPr lang="es-ES" i="1" dirty="0" err="1" smtClean="0">
                <a:effectLst>
                  <a:glow rad="101600">
                    <a:srgbClr val="C00000">
                      <a:alpha val="60000"/>
                    </a:srgbClr>
                  </a:glow>
                  <a:outerShdw blurRad="38100" dist="38100" dir="2700000" algn="tl">
                    <a:srgbClr val="000000">
                      <a:alpha val="43137"/>
                    </a:srgbClr>
                  </a:outerShdw>
                </a:effectLst>
              </a:rPr>
              <a:t>Village</a:t>
            </a:r>
            <a:r>
              <a:rPr lang="es-ES" i="1" dirty="0" smtClean="0">
                <a:effectLst>
                  <a:glow rad="101600">
                    <a:srgbClr val="C00000">
                      <a:alpha val="60000"/>
                    </a:srgbClr>
                  </a:glow>
                  <a:outerShdw blurRad="38100" dist="38100" dir="2700000" algn="tl">
                    <a:srgbClr val="000000">
                      <a:alpha val="43137"/>
                    </a:srgbClr>
                  </a:outerShdw>
                </a:effectLst>
              </a:rPr>
              <a:t> hasta Harlem, atravesando algunos de los barrios más emblemáticos de Manhattan.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prism isInverted="1"/>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18824" y="11114"/>
            <a:ext cx="9106350" cy="5703886"/>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9953" y="1"/>
            <a:ext cx="9124094" cy="5715000"/>
          </a:xfrm>
          <a:prstGeom prst="rect">
            <a:avLst/>
          </a:prstGeom>
          <a:noFill/>
          <a:ln w="9525">
            <a:noFill/>
            <a:miter lim="800000"/>
            <a:headEnd/>
            <a:tailEnd/>
          </a:ln>
        </p:spPr>
      </p:pic>
      <p:sp>
        <p:nvSpPr>
          <p:cNvPr id="4" name="3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siglo XIX, la Quinta Avenida ha simbolizado la elegancia y la evolución urbana. Lo que fue una zona residencial para la élite neoyorquina, es hoy uno de los destinos turísticos, comerciales y culturales más importantes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dir="r" isInverted="1"/>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flipH="1">
            <a:off x="-8730" y="0"/>
            <a:ext cx="9143998" cy="5714999"/>
          </a:xfrm>
        </p:spPr>
      </p:pic>
      <p:pic>
        <p:nvPicPr>
          <p:cNvPr id="12" name="11 Imagen" descr="Islas-Farne-Northumberland_15.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tramo junto a Central Park entre las calles 82 y 105 es conocido como el </a:t>
            </a:r>
            <a:r>
              <a:rPr lang="es-ES" i="1" dirty="0" err="1" smtClean="0">
                <a:effectLst>
                  <a:glow rad="101600">
                    <a:srgbClr val="C00000">
                      <a:alpha val="60000"/>
                    </a:srgbClr>
                  </a:glow>
                  <a:outerShdw blurRad="38100" dist="38100" dir="2700000" algn="tl">
                    <a:srgbClr val="000000">
                      <a:alpha val="43137"/>
                    </a:srgbClr>
                  </a:outerShdw>
                </a:effectLst>
              </a:rPr>
              <a:t>Museum</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Mile</a:t>
            </a:r>
            <a:r>
              <a:rPr lang="es-ES" i="1" dirty="0" smtClean="0">
                <a:effectLst>
                  <a:glow rad="101600">
                    <a:srgbClr val="C00000">
                      <a:alpha val="60000"/>
                    </a:srgbClr>
                  </a:glow>
                  <a:outerShdw blurRad="38100" dist="38100" dir="2700000" algn="tl">
                    <a:srgbClr val="000000">
                      <a:alpha val="43137"/>
                    </a:srgbClr>
                  </a:outerShdw>
                </a:effectLst>
              </a:rPr>
              <a:t>, un corredor cultural que alberga museos de renombre mundial. Sus colecciones variadas lo hacen perfecto para todo tipo de visitantes.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ageCurlDoub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anim calcmode="lin" valueType="num">
                                      <p:cBhvr>
                                        <p:cTn id="19" dur="5000" fill="hold"/>
                                        <p:tgtEl>
                                          <p:spTgt spid="12"/>
                                        </p:tgtEl>
                                        <p:attrNameLst>
                                          <p:attrName>ppt_x</p:attrName>
                                        </p:attrNameLst>
                                      </p:cBhvr>
                                      <p:tavLst>
                                        <p:tav tm="0">
                                          <p:val>
                                            <p:strVal val="#ppt_x"/>
                                          </p:val>
                                        </p:tav>
                                        <p:tav tm="100000">
                                          <p:val>
                                            <p:strVal val="#ppt_x"/>
                                          </p:val>
                                        </p:tav>
                                      </p:tavLst>
                                    </p:anim>
                                    <p:anim calcmode="lin" valueType="num">
                                      <p:cBhvr>
                                        <p:cTn id="20" dur="5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612576" y="0"/>
            <a:ext cx="10369152"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612576" y="0"/>
            <a:ext cx="10369152" cy="5715000"/>
          </a:xfrm>
          <a:prstGeom prst="rect">
            <a:avLst/>
          </a:prstGeom>
          <a:noFill/>
          <a:ln w="9525">
            <a:noFill/>
            <a:miter lim="800000"/>
            <a:headEnd/>
            <a:tailEnd/>
          </a:ln>
        </p:spPr>
      </p:pic>
      <p:sp>
        <p:nvSpPr>
          <p:cNvPr id="4" name="3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Quinta Avenida es reconocida internacionalmente como una de las avenidas comerciales más exclusivas del mundo. Entre las calles 49 y 60 se concentran                            tiendas insignia, boutiques de alta costura y grandes almacenes legendarios.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1000">
        <p15:prstTrans prst="pageCurlDoub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1"/>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Navidad en la Quinta Avenida: Luces, Escaparates y Magia. La Quinta Avenida luce especialmente espectacular en Navidad. Desde las luces a la música, toda la zona se transforma en un cuento de invierno.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ageCurlDouble" invX="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755576"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si fuera poco, la Quinta Avenida es famosa por ir de compras a Las mil y una noches. Así que no sorprende que los turistas y los neoyorquinos la «pisoteen» voluntariamente.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2" y="-382860"/>
            <a:ext cx="9144000" cy="6336704"/>
          </a:xfrm>
        </p:spPr>
      </p:pic>
      <p:pic>
        <p:nvPicPr>
          <p:cNvPr id="30" name="3 Marcador de contenido" descr="2993983350_953e8e3e6b_o.jpg"/>
          <p:cNvPicPr>
            <a:picLocks noChangeAspect="1"/>
          </p:cNvPicPr>
          <p:nvPr/>
        </p:nvPicPr>
        <p:blipFill>
          <a:blip r:embed="rId3" cstate="print"/>
          <a:stretch>
            <a:fillRect/>
          </a:stretch>
        </p:blipFill>
        <p:spPr bwMode="auto">
          <a:xfrm>
            <a:off x="0" y="-382860"/>
            <a:ext cx="9144000" cy="6336704"/>
          </a:xfrm>
          <a:prstGeom prst="rect">
            <a:avLst/>
          </a:prstGeom>
          <a:noFill/>
          <a:ln w="9525">
            <a:noFill/>
            <a:miter lim="800000"/>
            <a:headEnd/>
            <a:tailEnd/>
          </a:ln>
        </p:spPr>
      </p:pic>
      <p:sp>
        <p:nvSpPr>
          <p:cNvPr id="5" name="4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muchas cosas que hacer y ver en Times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Esta plaza en Nueva York es la más visitada de Manhattan, también conocida como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Crossroads</a:t>
            </a:r>
            <a:r>
              <a:rPr lang="es-ES" i="1" dirty="0" smtClean="0">
                <a:effectLst>
                  <a:glow rad="101600">
                    <a:srgbClr val="C00000">
                      <a:alpha val="60000"/>
                    </a:srgbClr>
                  </a:glow>
                  <a:outerShdw blurRad="38100" dist="38100" dir="2700000" algn="tl">
                    <a:srgbClr val="000000">
                      <a:alpha val="43137"/>
                    </a:srgbClr>
                  </a:outerShdw>
                </a:effectLst>
              </a:rPr>
              <a:t> of </a:t>
            </a:r>
            <a:r>
              <a:rPr lang="es-ES" i="1" dirty="0" err="1" smtClean="0">
                <a:effectLst>
                  <a:glow rad="101600">
                    <a:srgbClr val="C00000">
                      <a:alpha val="60000"/>
                    </a:srgbClr>
                  </a:glow>
                  <a:outerShdw blurRad="38100" dist="38100" dir="2700000" algn="tl">
                    <a:srgbClr val="000000">
                      <a:alpha val="43137"/>
                    </a:srgbClr>
                  </a:outerShdw>
                </a:effectLst>
              </a:rPr>
              <a:t>the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World</a:t>
            </a:r>
            <a:r>
              <a:rPr lang="es-ES" i="1" dirty="0" smtClean="0">
                <a:effectLst>
                  <a:glow rad="101600">
                    <a:srgbClr val="C00000">
                      <a:alpha val="60000"/>
                    </a:srgbClr>
                  </a:glow>
                  <a:outerShdw blurRad="38100" dist="38100" dir="2700000" algn="tl">
                    <a:srgbClr val="000000">
                      <a:alpha val="43137"/>
                    </a:srgbClr>
                  </a:outerShdw>
                </a:effectLst>
              </a:rPr>
              <a:t>”, con docenas de pantallas LED y llena de personajes curiosos. Es el sitio de la ciudad donde más </a:t>
            </a:r>
            <a:r>
              <a:rPr lang="es-ES" i="1" dirty="0" err="1" smtClean="0">
                <a:effectLst>
                  <a:glow rad="101600">
                    <a:srgbClr val="C00000">
                      <a:alpha val="60000"/>
                    </a:srgbClr>
                  </a:glow>
                  <a:outerShdw blurRad="38100" dist="38100" dir="2700000" algn="tl">
                    <a:srgbClr val="000000">
                      <a:alpha val="43137"/>
                    </a:srgbClr>
                  </a:outerShdw>
                </a:effectLst>
              </a:rPr>
              <a:t>selfies</a:t>
            </a:r>
            <a:r>
              <a:rPr lang="es-ES" i="1" dirty="0" smtClean="0">
                <a:effectLst>
                  <a:glow rad="101600">
                    <a:srgbClr val="C00000">
                      <a:alpha val="60000"/>
                    </a:srgbClr>
                  </a:glow>
                  <a:outerShdw blurRad="38100" dist="38100" dir="2700000" algn="tl">
                    <a:srgbClr val="000000">
                      <a:alpha val="43137"/>
                    </a:srgbClr>
                  </a:outerShdw>
                </a:effectLst>
              </a:rPr>
              <a:t> se toman y una visita obligada para turistas.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prism dir="r" isInverted="1"/>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3998"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Plaza Hotel y Rockefeller Center: Otros puntos de interés arquitectónico incluyen el Plaza Hotel, con su inconfundible elegancia, y el complejo del Rockefeller Center, centro de entretenimiento y negocios.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blinds dir="vert"/>
      </p:transition>
    </mc:Choice>
    <mc:Fallback>
      <p:transition spd="slow" advTm="2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694" y="0"/>
            <a:ext cx="9144000" cy="6169868"/>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4" name="3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Iglesias Históricas: No solo de comercio y arte vive la Quinta Avenida; también es el hogar de impresionantes lugares de culto como la Catedral de San Patricio, una obra maestra de la arquitectura neogótica.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blinds dir="vert"/>
      </p:transition>
    </mc:Choice>
    <mc:Fallback>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23" presetClass="entr" presetSubtype="288" fill="hold" nodeType="withEffect">
                                  <p:stCondLst>
                                    <p:cond delay="200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0" fill="hold"/>
                                        <p:tgtEl>
                                          <p:spTgt spid="5"/>
                                        </p:tgtEl>
                                        <p:attrNameLst>
                                          <p:attrName>ppt_w</p:attrName>
                                        </p:attrNameLst>
                                      </p:cBhvr>
                                      <p:tavLst>
                                        <p:tav tm="0">
                                          <p:val>
                                            <p:strVal val="4/3*#ppt_w"/>
                                          </p:val>
                                        </p:tav>
                                        <p:tav tm="100000">
                                          <p:val>
                                            <p:strVal val="#ppt_w"/>
                                          </p:val>
                                        </p:tav>
                                      </p:tavLst>
                                    </p:anim>
                                    <p:anim calcmode="lin" valueType="num">
                                      <p:cBhvr>
                                        <p:cTn id="19" dur="5000" fill="hold"/>
                                        <p:tgtEl>
                                          <p:spTgt spid="5"/>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34290" y="0"/>
            <a:ext cx="9075422" cy="5672138"/>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Times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puede ser un lugar abrumador. Siéntate en uno de los escalones de las famosas escaleras rojas y contempla lo que tienes a tu alrededor. Desde el mirador hasta las pantallas publicitarias, y desde los musicales hasta los museos, muchas de las atracciones de Times </a:t>
            </a:r>
            <a:r>
              <a:rPr lang="es-ES" i="1" dirty="0" err="1" smtClean="0">
                <a:effectLst>
                  <a:glow rad="101600">
                    <a:srgbClr val="C00000">
                      <a:alpha val="60000"/>
                    </a:srgbClr>
                  </a:glow>
                  <a:outerShdw blurRad="38100" dist="38100" dir="2700000" algn="tl">
                    <a:srgbClr val="000000">
                      <a:alpha val="43137"/>
                    </a:srgbClr>
                  </a:outerShdw>
                </a:effectLst>
              </a:rPr>
              <a:t>Square</a:t>
            </a:r>
            <a:r>
              <a:rPr lang="es-ES" i="1" dirty="0" smtClean="0">
                <a:effectLst>
                  <a:glow rad="101600">
                    <a:srgbClr val="C00000">
                      <a:alpha val="60000"/>
                    </a:srgbClr>
                  </a:glow>
                  <a:outerShdw blurRad="38100" dist="38100" dir="2700000" algn="tl">
                    <a:srgbClr val="000000">
                      <a:alpha val="43137"/>
                    </a:srgbClr>
                  </a:outerShdw>
                </a:effectLst>
              </a:rPr>
              <a:t> valen la pena descubrir.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7000">
        <p:checker/>
      </p:transition>
    </mc:Choice>
    <mc:Fallback>
      <p:transition spd="slow" advTm="3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anim calcmode="lin" valueType="num">
                                      <p:cBhvr>
                                        <p:cTn id="19" dur="5000" fill="hold"/>
                                        <p:tgtEl>
                                          <p:spTgt spid="15"/>
                                        </p:tgtEl>
                                        <p:attrNameLst>
                                          <p:attrName>ppt_x</p:attrName>
                                        </p:attrNameLst>
                                      </p:cBhvr>
                                      <p:tavLst>
                                        <p:tav tm="0">
                                          <p:val>
                                            <p:strVal val="#ppt_x"/>
                                          </p:val>
                                        </p:tav>
                                        <p:tav tm="100000">
                                          <p:val>
                                            <p:strVal val="#ppt_x"/>
                                          </p:val>
                                        </p:tav>
                                      </p:tavLst>
                                    </p:anim>
                                    <p:anim calcmode="lin" valueType="num">
                                      <p:cBhvr>
                                        <p:cTn id="20" dur="5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EMPIRE STATE BUILDING. Otro de los grandes rascacielos de Nueva York, quizá el más emblemático, se localiza también junto a la Quinta Avenida. Me refiero al celebérrimo </a:t>
            </a:r>
            <a:r>
              <a:rPr lang="es-ES" i="1" dirty="0" err="1" smtClean="0">
                <a:effectLst>
                  <a:glow rad="101600">
                    <a:srgbClr val="C00000">
                      <a:alpha val="60000"/>
                    </a:srgbClr>
                  </a:glow>
                  <a:outerShdw blurRad="38100" dist="38100" dir="2700000" algn="tl">
                    <a:srgbClr val="000000">
                      <a:alpha val="43137"/>
                    </a:srgbClr>
                  </a:outerShdw>
                </a:effectLst>
              </a:rPr>
              <a:t>Empire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State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Building</a:t>
            </a:r>
            <a:r>
              <a:rPr lang="es-ES" i="1" dirty="0" smtClean="0">
                <a:effectLst>
                  <a:glow rad="101600">
                    <a:srgbClr val="C00000">
                      <a:alpha val="60000"/>
                    </a:srgbClr>
                  </a:glow>
                  <a:outerShdw blurRad="38100" dist="38100" dir="2700000" algn="tl">
                    <a:srgbClr val="000000">
                      <a:alpha val="43137"/>
                    </a:srgbClr>
                  </a:outerShdw>
                </a:effectLst>
              </a:rPr>
              <a:t>. Se trata del que fuera el edificio más alto de Nueva York cuando fue construido y que volvió a serlo tras la destrucción de las Torres Gemelas, con 381 metros de altura (443 incluyendo la antena).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45000">
        <p:checker/>
      </p:transition>
    </mc:Choice>
    <mc:Fallback>
      <p:transition spd="slow" advTm="4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0"/>
            <a:ext cx="6048672" cy="88900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67744" y="985292"/>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59632" y="3721596"/>
            <a:ext cx="5976664" cy="720726"/>
          </a:xfrm>
          <a:prstGeom prst="rect">
            <a:avLst/>
          </a:prstGeom>
          <a:noFill/>
          <a:ln>
            <a:noFill/>
          </a:ln>
        </p:spPr>
        <p:txBody>
          <a:bodyPr wrap="none" fromWordArt="1">
            <a:prstTxWarp prst="textDoubleWave1">
              <a:avLst>
                <a:gd name="adj1" fmla="val 0"/>
                <a:gd name="adj2" fmla="val 0"/>
              </a:avLst>
            </a:prstTxWarp>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defRPr/>
            </a:pPr>
            <a:r>
              <a:rPr lang="es-ES" sz="3600" b="1" kern="1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High Tower Text"/>
              </a:rPr>
              <a:t>  - </a:t>
            </a:r>
            <a:r>
              <a:rPr lang="es-ES" sz="3600" b="1" kern="1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High Tower Text"/>
              </a:rPr>
              <a:t> Flash Dance ( Irene Cara ) </a:t>
            </a:r>
            <a:r>
              <a:rPr lang="es-ES" sz="3600" b="1" kern="1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eorgia" pitchFamily="18" charset="0"/>
              </a:rPr>
              <a:t>   </a:t>
            </a:r>
            <a:endParaRPr lang="es-ES" sz="3600" b="1" kern="1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Georgia" pitchFamily="18" charset="0"/>
            </a:endParaRPr>
          </a:p>
        </p:txBody>
      </p:sp>
      <p:sp>
        <p:nvSpPr>
          <p:cNvPr id="75787" name="WordArt 11"/>
          <p:cNvSpPr>
            <a:spLocks noChangeArrowheads="1" noChangeShapeType="1" noTextEdit="1"/>
          </p:cNvSpPr>
          <p:nvPr/>
        </p:nvSpPr>
        <p:spPr bwMode="auto">
          <a:xfrm>
            <a:off x="1331640" y="2785492"/>
            <a:ext cx="6048375" cy="673734"/>
          </a:xfrm>
          <a:prstGeom prst="rect">
            <a:avLst/>
          </a:prstGeom>
        </p:spPr>
        <p:txBody>
          <a:bodyPr wrap="none" fromWordArt="1">
            <a:prstTxWarp prst="textSlantUp">
              <a:avLst>
                <a:gd name="adj" fmla="val 0"/>
              </a:avLst>
            </a:prstTxWarp>
            <a:scene3d>
              <a:camera prst="orthographicFront"/>
              <a:lightRig rig="flat" dir="tl"/>
            </a:scene3d>
            <a:sp3d contourW="19050" prstMaterial="clear">
              <a:bevelT w="50800" h="50800"/>
              <a:contourClr>
                <a:schemeClr val="accent5">
                  <a:tint val="70000"/>
                  <a:satMod val="180000"/>
                  <a:alpha val="70000"/>
                </a:schemeClr>
              </a:contourClr>
            </a:sp3d>
          </a:bodyPr>
          <a:lstStyle/>
          <a:p>
            <a:pPr algn="ctr">
              <a:defRPr/>
            </a:pPr>
            <a:r>
              <a:rPr lang="es-ES" sz="3600" b="1" kern="10" dirty="0">
                <a:ln/>
                <a:solidFill>
                  <a:schemeClr val="accent5">
                    <a:tint val="50000"/>
                    <a:satMod val="180000"/>
                  </a:schemeClr>
                </a:solidFill>
                <a:latin typeface="High Tower Text"/>
              </a:rPr>
              <a:t> </a:t>
            </a:r>
            <a:r>
              <a:rPr lang="es-ES" sz="3600" b="1" kern="10" dirty="0" smtClean="0">
                <a:ln/>
                <a:solidFill>
                  <a:schemeClr val="accent5">
                    <a:tint val="50000"/>
                    <a:satMod val="180000"/>
                  </a:schemeClr>
                </a:solidFill>
                <a:latin typeface="High Tower Text"/>
              </a:rPr>
              <a:t>- My </a:t>
            </a:r>
            <a:r>
              <a:rPr lang="es-ES" sz="3600" b="1" kern="10" dirty="0" err="1" smtClean="0">
                <a:ln/>
                <a:solidFill>
                  <a:schemeClr val="accent5">
                    <a:tint val="50000"/>
                    <a:satMod val="180000"/>
                  </a:schemeClr>
                </a:solidFill>
                <a:latin typeface="High Tower Text"/>
              </a:rPr>
              <a:t>Fair</a:t>
            </a:r>
            <a:r>
              <a:rPr lang="es-ES" sz="3600" b="1" kern="10" dirty="0" smtClean="0">
                <a:ln/>
                <a:solidFill>
                  <a:schemeClr val="accent5">
                    <a:tint val="50000"/>
                    <a:satMod val="180000"/>
                  </a:schemeClr>
                </a:solidFill>
                <a:latin typeface="High Tower Text"/>
              </a:rPr>
              <a:t> Lady ( Frederick </a:t>
            </a:r>
            <a:r>
              <a:rPr lang="es-ES" sz="3600" b="1" kern="10" dirty="0" err="1" smtClean="0">
                <a:ln/>
                <a:solidFill>
                  <a:schemeClr val="accent5">
                    <a:tint val="50000"/>
                    <a:satMod val="180000"/>
                  </a:schemeClr>
                </a:solidFill>
                <a:latin typeface="High Tower Text"/>
              </a:rPr>
              <a:t>Loewe</a:t>
            </a:r>
            <a:r>
              <a:rPr lang="es-ES" sz="3600" b="1" kern="10" dirty="0" smtClean="0">
                <a:ln/>
                <a:solidFill>
                  <a:schemeClr val="accent5">
                    <a:tint val="50000"/>
                    <a:satMod val="180000"/>
                  </a:schemeClr>
                </a:solidFill>
                <a:latin typeface="High Tower Text"/>
              </a:rPr>
              <a:t> ) </a:t>
            </a:r>
            <a:r>
              <a:rPr lang="es-ES" sz="3600" b="1" kern="10" dirty="0" smtClean="0">
                <a:ln/>
                <a:solidFill>
                  <a:schemeClr val="accent5">
                    <a:tint val="50000"/>
                    <a:satMod val="180000"/>
                  </a:schemeClr>
                </a:solidFill>
                <a:latin typeface="Georgia" pitchFamily="18" charset="0"/>
              </a:rPr>
              <a:t> </a:t>
            </a:r>
            <a:endParaRPr lang="es-ES" sz="3600" b="1" kern="10" dirty="0">
              <a:ln/>
              <a:solidFill>
                <a:schemeClr val="accent5">
                  <a:tint val="50000"/>
                  <a:satMod val="180000"/>
                </a:schemeClr>
              </a:solidFill>
              <a:latin typeface="Georgia" pitchFamily="18" charset="0"/>
            </a:endParaRPr>
          </a:p>
        </p:txBody>
      </p:sp>
      <p:sp>
        <p:nvSpPr>
          <p:cNvPr id="8" name="WordArt 11"/>
          <p:cNvSpPr>
            <a:spLocks noChangeArrowheads="1" noChangeShapeType="1" noTextEdit="1"/>
          </p:cNvSpPr>
          <p:nvPr/>
        </p:nvSpPr>
        <p:spPr bwMode="auto">
          <a:xfrm>
            <a:off x="1403648" y="1921396"/>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b="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High Tower Text"/>
              </a:rPr>
              <a:t>- West </a:t>
            </a:r>
            <a:r>
              <a:rPr lang="es-ES" sz="3600" b="1" kern="1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High Tower Text"/>
              </a:rPr>
              <a:t>Side</a:t>
            </a:r>
            <a:r>
              <a:rPr lang="es-ES" sz="3600" b="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High Tower Text"/>
              </a:rPr>
              <a:t> </a:t>
            </a:r>
            <a:r>
              <a:rPr lang="es-ES" sz="3600" b="1" kern="1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High Tower Text"/>
              </a:rPr>
              <a:t>Story</a:t>
            </a:r>
            <a:r>
              <a:rPr lang="es-ES" sz="3600" b="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High Tower Text"/>
              </a:rPr>
              <a:t> ( </a:t>
            </a:r>
            <a:r>
              <a:rPr lang="es-ES"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Leonard </a:t>
            </a:r>
            <a:r>
              <a:rPr lang="es-ES" sz="36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Bernstein</a:t>
            </a:r>
            <a:r>
              <a:rPr lang="es-ES" sz="36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3600" b="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High Tower Text"/>
              </a:rPr>
              <a:t>) </a:t>
            </a:r>
            <a:r>
              <a:rPr lang="es-ES" sz="3600" b="1" kern="1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latin typeface="Georgia" pitchFamily="18" charset="0"/>
            </a:endParaRPr>
          </a:p>
        </p:txBody>
      </p:sp>
      <p:sp>
        <p:nvSpPr>
          <p:cNvPr id="7" name="WordArt 11"/>
          <p:cNvSpPr>
            <a:spLocks noChangeArrowheads="1" noChangeShapeType="1" noTextEdit="1"/>
          </p:cNvSpPr>
          <p:nvPr/>
        </p:nvSpPr>
        <p:spPr bwMode="auto">
          <a:xfrm>
            <a:off x="1331640" y="4585692"/>
            <a:ext cx="6048375" cy="673734"/>
          </a:xfrm>
          <a:prstGeom prst="rect">
            <a:avLst/>
          </a:prstGeom>
        </p:spPr>
        <p:txBody>
          <a:bodyPr wrap="none" fromWordArt="1">
            <a:prstTxWarp prst="textSlantUp">
              <a:avLst>
                <a:gd name="adj" fmla="val 0"/>
              </a:avLst>
            </a:prstTxWarp>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es-ES" sz="3600" b="1" kern="1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High Tower Text"/>
              </a:rPr>
              <a:t> </a:t>
            </a:r>
            <a:r>
              <a:rPr lang="es-ES" sz="3600" b="1" kern="1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High Tower Text"/>
              </a:rPr>
              <a:t>- Mrs. Robinson ( </a:t>
            </a:r>
            <a:r>
              <a:rPr lang="es-ES" sz="3600" b="1" kern="10"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High Tower Text"/>
              </a:rPr>
              <a:t>Simon</a:t>
            </a:r>
            <a:r>
              <a:rPr lang="es-ES" sz="3600" b="1" kern="1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High Tower Text"/>
              </a:rPr>
              <a:t> &amp; </a:t>
            </a:r>
            <a:r>
              <a:rPr lang="es-ES" sz="3600" b="1" kern="10"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High Tower Text"/>
              </a:rPr>
              <a:t>Garfunkel</a:t>
            </a:r>
            <a:r>
              <a:rPr lang="es-ES" sz="3600" b="1" kern="1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High Tower Text"/>
              </a:rPr>
              <a:t> ) </a:t>
            </a:r>
            <a:r>
              <a:rPr lang="es-ES" sz="3600" b="1" kern="1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rPr>
              <a:t> </a:t>
            </a:r>
            <a:endParaRPr lang="es-ES" sz="3600" b="1" kern="1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000" advTm="20000">
        <p14:shred/>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324359604"/>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2853</Words>
  <Application>Microsoft Office PowerPoint</Application>
  <PresentationFormat>Presentación en pantalla (16:10)</PresentationFormat>
  <Paragraphs>81</Paragraphs>
  <Slides>59</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59</vt:i4>
      </vt:variant>
    </vt:vector>
  </HeadingPairs>
  <TitlesOfParts>
    <vt:vector size="69"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2026-03-17T23:31:12Z</dcterms:modified>
</cp:coreProperties>
</file>