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81" r:id="rId23"/>
    <p:sldId id="276" r:id="rId24"/>
    <p:sldId id="277" r:id="rId25"/>
    <p:sldId id="278" r:id="rId26"/>
    <p:sldId id="279" r:id="rId27"/>
    <p:sldId id="280" r:id="rId28"/>
    <p:sldId id="284" r:id="rId29"/>
    <p:sldId id="282" r:id="rId30"/>
    <p:sldId id="283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5" r:id="rId8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HCWCZ3J0mVC2eul8ONRZA==" hashData="+55oNVmSmhniyzwWbNKf4K6Oku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0" autoAdjust="0"/>
    <p:restoredTop sz="94660"/>
  </p:normalViewPr>
  <p:slideViewPr>
    <p:cSldViewPr snapToGrid="0">
      <p:cViewPr varScale="1">
        <p:scale>
          <a:sx n="27" d="100"/>
          <a:sy n="27" d="100"/>
        </p:scale>
        <p:origin x="-90" y="-9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presProps" Target="presProps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D0BE2-A0B6-4599-946A-C7877053FB84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84E6-8274-4480-85CB-B6073368B62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00373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D0BE2-A0B6-4599-946A-C7877053FB84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84E6-8274-4480-85CB-B6073368B62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51856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D0BE2-A0B6-4599-946A-C7877053FB84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84E6-8274-4480-85CB-B6073368B62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31290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D0BE2-A0B6-4599-946A-C7877053FB84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84E6-8274-4480-85CB-B6073368B62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00380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D0BE2-A0B6-4599-946A-C7877053FB84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84E6-8274-4480-85CB-B6073368B62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20277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D0BE2-A0B6-4599-946A-C7877053FB84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84E6-8274-4480-85CB-B6073368B62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31403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D0BE2-A0B6-4599-946A-C7877053FB84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84E6-8274-4480-85CB-B6073368B62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25451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D0BE2-A0B6-4599-946A-C7877053FB84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84E6-8274-4480-85CB-B6073368B62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06300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D0BE2-A0B6-4599-946A-C7877053FB84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84E6-8274-4480-85CB-B6073368B62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21771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D0BE2-A0B6-4599-946A-C7877053FB84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84E6-8274-4480-85CB-B6073368B62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07999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D0BE2-A0B6-4599-946A-C7877053FB84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984E6-8274-4480-85CB-B6073368B62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22385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D0BE2-A0B6-4599-946A-C7877053FB84}" type="datetimeFigureOut">
              <a:rPr lang="es-CO" smtClean="0"/>
              <a:pPr/>
              <a:t>31/07/2016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984E6-8274-4480-85CB-B6073368B62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36509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1.png"/><Relationship Id="rId10" Type="http://schemas.openxmlformats.org/officeDocument/2006/relationships/image" Target="../media/image8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372915" y="933267"/>
            <a:ext cx="944617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000" b="1" i="1" dirty="0" err="1" smtClean="0"/>
              <a:t>Puracé</a:t>
            </a:r>
            <a:r>
              <a:rPr lang="es-CO" sz="2000" b="1" i="1" dirty="0" smtClean="0"/>
              <a:t> y </a:t>
            </a:r>
            <a:r>
              <a:rPr lang="es-CO" sz="2000" b="1" i="1" dirty="0" err="1" smtClean="0"/>
              <a:t>Coconucos</a:t>
            </a:r>
            <a:r>
              <a:rPr lang="es-CO" sz="2000" b="1" i="1" dirty="0" smtClean="0"/>
              <a:t>. Colombia</a:t>
            </a:r>
          </a:p>
          <a:p>
            <a:pPr algn="ctr"/>
            <a:r>
              <a:rPr lang="es-CO" sz="2000" i="1" dirty="0" smtClean="0"/>
              <a:t>Los </a:t>
            </a:r>
            <a:r>
              <a:rPr lang="es-CO" sz="2000" i="1" dirty="0" err="1" smtClean="0"/>
              <a:t>Coconucos</a:t>
            </a:r>
            <a:r>
              <a:rPr lang="es-CO" sz="2000" i="1" dirty="0" smtClean="0"/>
              <a:t> se localizan en el zona centro oriental del departamento del Cauca en el municipio de </a:t>
            </a:r>
            <a:r>
              <a:rPr lang="es-CO" sz="2000" i="1" dirty="0" err="1" smtClean="0"/>
              <a:t>Puracé</a:t>
            </a:r>
            <a:r>
              <a:rPr lang="es-CO" sz="2000" i="1" dirty="0" smtClean="0"/>
              <a:t>. Son habitantes de los Andes en la vertiente occidental de la Cordillera Central. Su territorio se encuentra en la margen derecha de la Zona del río Cauca; en un rango de altitud entre los 2400 y más de 4000 m.s.n.m. Al oriente limita con las grandes alturas de la Sierra Nevada de los </a:t>
            </a:r>
            <a:r>
              <a:rPr lang="es-CO" sz="2000" i="1" dirty="0" err="1" smtClean="0"/>
              <a:t>Coconucos</a:t>
            </a:r>
            <a:r>
              <a:rPr lang="es-CO" sz="2000" i="1" dirty="0" smtClean="0"/>
              <a:t>, en donde se destaca el Volcán </a:t>
            </a:r>
            <a:r>
              <a:rPr lang="es-CO" sz="2000" i="1" dirty="0" err="1" smtClean="0"/>
              <a:t>Puracé</a:t>
            </a:r>
            <a:r>
              <a:rPr lang="es-CO" sz="2000" i="1" dirty="0" smtClean="0"/>
              <a:t>, el Volcán Pan de Azúcar, y el Pico de </a:t>
            </a:r>
            <a:r>
              <a:rPr lang="es-CO" sz="2000" i="1" dirty="0" err="1" smtClean="0"/>
              <a:t>Paletará</a:t>
            </a:r>
            <a:r>
              <a:rPr lang="es-CO" sz="2000" i="1" dirty="0" smtClean="0"/>
              <a:t>. Los </a:t>
            </a:r>
            <a:r>
              <a:rPr lang="es-CO" sz="2000" i="1" dirty="0" err="1" smtClean="0"/>
              <a:t>Coconuco</a:t>
            </a:r>
            <a:r>
              <a:rPr lang="es-CO" sz="2000" i="1" dirty="0" smtClean="0"/>
              <a:t> están dentro de los resguardos de </a:t>
            </a:r>
            <a:r>
              <a:rPr lang="es-CO" sz="2000" i="1" dirty="0" err="1" smtClean="0"/>
              <a:t>Coconucos</a:t>
            </a:r>
            <a:r>
              <a:rPr lang="es-CO" sz="2000" i="1" dirty="0" smtClean="0"/>
              <a:t> y </a:t>
            </a:r>
            <a:r>
              <a:rPr lang="es-CO" sz="2000" i="1" dirty="0" err="1" smtClean="0"/>
              <a:t>Puracé</a:t>
            </a:r>
            <a:r>
              <a:rPr lang="es-CO" sz="2000" i="1" dirty="0" smtClean="0"/>
              <a:t>, y el área de influencia del cabildo de </a:t>
            </a:r>
            <a:r>
              <a:rPr lang="es-CO" sz="2000" i="1" dirty="0" err="1" smtClean="0"/>
              <a:t>Paletará</a:t>
            </a:r>
            <a:r>
              <a:rPr lang="es-CO" sz="2000" i="1" dirty="0" smtClean="0"/>
              <a:t>. La comunidad de </a:t>
            </a:r>
            <a:r>
              <a:rPr lang="es-CO" sz="2000" i="1" dirty="0" err="1" smtClean="0"/>
              <a:t>Paletará</a:t>
            </a:r>
            <a:r>
              <a:rPr lang="es-CO" sz="2000" i="1" dirty="0" smtClean="0"/>
              <a:t> está considerada como una comunidad civil, es decir que timen cabildo como autoridad indígena pero su territorio no esta cobijado bajo la figura jurídica del Resguardo. Los Resguardos de </a:t>
            </a:r>
            <a:r>
              <a:rPr lang="es-CO" sz="2000" i="1" dirty="0" err="1" smtClean="0"/>
              <a:t>Coconucos</a:t>
            </a:r>
            <a:r>
              <a:rPr lang="es-CO" sz="2000" i="1" dirty="0" smtClean="0"/>
              <a:t> y </a:t>
            </a:r>
            <a:r>
              <a:rPr lang="es-CO" sz="2000" i="1" dirty="0" err="1" smtClean="0"/>
              <a:t>Puracé</a:t>
            </a:r>
            <a:r>
              <a:rPr lang="es-CO" sz="2000" i="1" dirty="0" smtClean="0"/>
              <a:t> abarcan los pisos térmicos frío (2.400 - 3.000 m.s.n.m.) y páramo (más de 3.000 m.s.n.m.). La zona de influencia del cabildo de </a:t>
            </a:r>
            <a:r>
              <a:rPr lang="es-CO" sz="2000" i="1" dirty="0" err="1" smtClean="0"/>
              <a:t>Paletará</a:t>
            </a:r>
            <a:r>
              <a:rPr lang="es-CO" sz="2000" i="1" dirty="0" smtClean="0"/>
              <a:t> se encuentra entre los (2.900 - 3.200 m.s.n.m.).</a:t>
            </a:r>
          </a:p>
          <a:p>
            <a:pPr algn="ctr"/>
            <a:r>
              <a:rPr lang="es-CO" sz="2000" i="1" dirty="0" smtClean="0"/>
              <a:t>Dentro de los territorios de los </a:t>
            </a:r>
            <a:r>
              <a:rPr lang="es-CO" sz="2000" i="1" dirty="0" err="1" smtClean="0"/>
              <a:t>Coconuco</a:t>
            </a:r>
            <a:r>
              <a:rPr lang="es-CO" sz="2000" i="1" dirty="0" smtClean="0"/>
              <a:t> se encuentra la reserva forestal Parque Nacional de </a:t>
            </a:r>
            <a:r>
              <a:rPr lang="es-CO" sz="2000" i="1" dirty="0" err="1" smtClean="0"/>
              <a:t>Puracé</a:t>
            </a:r>
            <a:r>
              <a:rPr lang="es-CO" sz="2000" i="1" dirty="0" smtClean="0"/>
              <a:t>, creado por el Instituto Nacional de Conservación del Medio Ambiente y Recursos Naturales (INDERENA). En esta reserva es donde predomina la flora silvestre.</a:t>
            </a:r>
            <a:endParaRPr lang="es-CO" sz="2000" i="1" dirty="0"/>
          </a:p>
        </p:txBody>
      </p:sp>
      <p:pic>
        <p:nvPicPr>
          <p:cNvPr id="4" name="La_guane_a_-_DANZA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4824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8864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306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6923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34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1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3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286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884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018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51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208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262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152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491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121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585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018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17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9775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571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348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0436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463" y="95250"/>
            <a:ext cx="12015537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464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7153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603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640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181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7004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395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69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8451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522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64639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204533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2477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14762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60673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99457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38119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84359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10740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861220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819276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747499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655356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375575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96456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008758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932600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389092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0421" y="95250"/>
            <a:ext cx="1203157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441282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86120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157562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816673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3957121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522566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13304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9764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2063024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002555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440371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088940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228479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199399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221982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265608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122377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656335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624522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9705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584688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7083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9455120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1163599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602295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81117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258878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258</Words>
  <Application>Microsoft Office PowerPoint</Application>
  <PresentationFormat>Personalizado</PresentationFormat>
  <Paragraphs>5</Paragraphs>
  <Slides>79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79</vt:i4>
      </vt:variant>
    </vt:vector>
  </HeadingPairs>
  <TitlesOfParts>
    <vt:vector size="8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2016-06-24T03:29:38Z</dcterms:created>
  <dcterms:modified xsi:type="dcterms:W3CDTF">2016-07-30T22:44:13Z</dcterms:modified>
</cp:coreProperties>
</file>