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0"/>
  </p:notesMasterIdLst>
  <p:sldIdLst>
    <p:sldId id="312" r:id="rId3"/>
    <p:sldId id="318" r:id="rId4"/>
    <p:sldId id="320" r:id="rId5"/>
    <p:sldId id="301" r:id="rId6"/>
    <p:sldId id="322" r:id="rId7"/>
    <p:sldId id="324" r:id="rId8"/>
    <p:sldId id="269" r:id="rId9"/>
    <p:sldId id="303" r:id="rId10"/>
    <p:sldId id="264" r:id="rId11"/>
    <p:sldId id="310" r:id="rId12"/>
    <p:sldId id="282" r:id="rId13"/>
    <p:sldId id="305" r:id="rId14"/>
    <p:sldId id="261" r:id="rId15"/>
    <p:sldId id="262" r:id="rId16"/>
    <p:sldId id="279" r:id="rId17"/>
    <p:sldId id="293" r:id="rId18"/>
    <p:sldId id="300" r:id="rId19"/>
    <p:sldId id="265" r:id="rId20"/>
    <p:sldId id="302" r:id="rId21"/>
    <p:sldId id="266" r:id="rId22"/>
    <p:sldId id="263" r:id="rId23"/>
    <p:sldId id="284" r:id="rId24"/>
    <p:sldId id="256" r:id="rId25"/>
    <p:sldId id="283" r:id="rId26"/>
    <p:sldId id="314" r:id="rId27"/>
    <p:sldId id="281" r:id="rId28"/>
    <p:sldId id="277" r:id="rId29"/>
    <p:sldId id="273" r:id="rId30"/>
    <p:sldId id="271" r:id="rId31"/>
    <p:sldId id="260" r:id="rId32"/>
    <p:sldId id="289" r:id="rId33"/>
    <p:sldId id="285" r:id="rId34"/>
    <p:sldId id="267" r:id="rId35"/>
    <p:sldId id="268" r:id="rId36"/>
    <p:sldId id="315" r:id="rId37"/>
    <p:sldId id="280" r:id="rId38"/>
    <p:sldId id="276" r:id="rId39"/>
    <p:sldId id="294" r:id="rId40"/>
    <p:sldId id="326" r:id="rId41"/>
    <p:sldId id="313" r:id="rId42"/>
    <p:sldId id="274" r:id="rId43"/>
    <p:sldId id="287" r:id="rId44"/>
    <p:sldId id="288" r:id="rId45"/>
    <p:sldId id="309" r:id="rId46"/>
    <p:sldId id="270" r:id="rId47"/>
    <p:sldId id="290" r:id="rId48"/>
    <p:sldId id="291" r:id="rId49"/>
    <p:sldId id="325" r:id="rId50"/>
    <p:sldId id="316" r:id="rId51"/>
    <p:sldId id="286" r:id="rId52"/>
    <p:sldId id="308" r:id="rId53"/>
    <p:sldId id="307" r:id="rId54"/>
    <p:sldId id="304" r:id="rId55"/>
    <p:sldId id="306" r:id="rId56"/>
    <p:sldId id="323" r:id="rId57"/>
    <p:sldId id="317" r:id="rId58"/>
    <p:sldId id="321"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rUQIaxjCKac9SXwgDgQmA" hashData="HfAV+aGATBfLsheiNlq8wHE0KR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6600"/>
    <a:srgbClr val="0066CC"/>
    <a:srgbClr val="003399"/>
    <a:srgbClr val="000066"/>
    <a:srgbClr val="0000FF"/>
    <a:srgbClr val="2C778C"/>
    <a:srgbClr val="FF6600"/>
    <a:srgbClr val="A55F13"/>
    <a:srgbClr val="660033"/>
    <a:srgbClr val="8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910" autoAdjust="0"/>
    <p:restoredTop sz="94640" autoAdjust="0"/>
  </p:normalViewPr>
  <p:slideViewPr>
    <p:cSldViewPr>
      <p:cViewPr>
        <p:scale>
          <a:sx n="50" d="100"/>
          <a:sy n="50" d="100"/>
        </p:scale>
        <p:origin x="-1116" y="-4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D6EF29-5FB4-46DF-9643-79D5661193BC}" type="datetimeFigureOut">
              <a:rPr lang="es-ES" smtClean="0"/>
              <a:pPr/>
              <a:t>11/07/2012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784EBB-44B3-4DA7-A542-6E273E8498E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E784EBB-44B3-4DA7-A542-6E273E8498E0}"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2374D4-AFCE-4287-A4B6-0C95DC8C3CA0}"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00D21B4-2DEB-4640-BA76-49BA97B91B4B}"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8A6930-7B70-49BA-A8D4-2A7966A1C66F}" type="datetimeFigureOut">
              <a:rPr lang="es-ES" smtClean="0"/>
              <a:pPr/>
              <a:t>11/07/2012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2374D4-AFCE-4287-A4B6-0C95DC8C3CA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38C7519-E2FE-4DDC-ABB6-FFC8E7C6AB9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7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7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 Banus.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6" name="5 Entrada manual"/>
          <p:cNvSpPr/>
          <p:nvPr/>
        </p:nvSpPr>
        <p:spPr>
          <a:xfrm flipH="1">
            <a:off x="-1000164" y="3000372"/>
            <a:ext cx="11072890" cy="4714908"/>
          </a:xfrm>
          <a:prstGeom prst="flowChartManualInput">
            <a:avLst/>
          </a:prstGeom>
          <a:blipFill dpi="0" rotWithShape="1">
            <a:blip r:embed="rId4">
              <a:alphaModFix amt="73000"/>
              <a:lum contrast="20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6342" name="Picture 22" descr="p"/>
          <p:cNvPicPr>
            <a:picLocks noChangeAspect="1" noChangeArrowheads="1" noCrop="1"/>
          </p:cNvPicPr>
          <p:nvPr/>
        </p:nvPicPr>
        <p:blipFill>
          <a:blip r:embed="rId5">
            <a:duotone>
              <a:prstClr val="black"/>
              <a:schemeClr val="accent1">
                <a:tint val="45000"/>
                <a:satMod val="400000"/>
              </a:schemeClr>
            </a:duotone>
            <a:lum contrast="40000"/>
          </a:blip>
          <a:srcRect/>
          <a:stretch>
            <a:fillRect/>
          </a:stretch>
        </p:blipFill>
        <p:spPr bwMode="auto">
          <a:xfrm>
            <a:off x="428596" y="357166"/>
            <a:ext cx="333376" cy="666750"/>
          </a:xfrm>
          <a:prstGeom prst="rect">
            <a:avLst/>
          </a:prstGeom>
          <a:noFill/>
        </p:spPr>
      </p:pic>
      <p:pic>
        <p:nvPicPr>
          <p:cNvPr id="56343" name="Picture 23" descr="u"/>
          <p:cNvPicPr>
            <a:picLocks noChangeAspect="1" noChangeArrowheads="1" noCrop="1"/>
          </p:cNvPicPr>
          <p:nvPr/>
        </p:nvPicPr>
        <p:blipFill>
          <a:blip r:embed="rId6">
            <a:duotone>
              <a:prstClr val="black"/>
              <a:schemeClr val="accent1">
                <a:tint val="45000"/>
                <a:satMod val="400000"/>
              </a:schemeClr>
            </a:duotone>
            <a:lum contrast="40000"/>
          </a:blip>
          <a:srcRect/>
          <a:stretch>
            <a:fillRect/>
          </a:stretch>
        </p:blipFill>
        <p:spPr bwMode="auto">
          <a:xfrm>
            <a:off x="857224" y="428604"/>
            <a:ext cx="285750" cy="666750"/>
          </a:xfrm>
          <a:prstGeom prst="rect">
            <a:avLst/>
          </a:prstGeom>
          <a:noFill/>
        </p:spPr>
      </p:pic>
      <p:pic>
        <p:nvPicPr>
          <p:cNvPr id="56344" name="Picture 24" descr="e"/>
          <p:cNvPicPr>
            <a:picLocks noChangeAspect="1" noChangeArrowheads="1" noCrop="1"/>
          </p:cNvPicPr>
          <p:nvPr/>
        </p:nvPicPr>
        <p:blipFill>
          <a:blip r:embed="rId7">
            <a:duotone>
              <a:prstClr val="black"/>
              <a:schemeClr val="accent1">
                <a:tint val="45000"/>
                <a:satMod val="400000"/>
              </a:schemeClr>
            </a:duotone>
            <a:lum contrast="40000"/>
          </a:blip>
          <a:srcRect/>
          <a:stretch>
            <a:fillRect/>
          </a:stretch>
        </p:blipFill>
        <p:spPr bwMode="auto">
          <a:xfrm>
            <a:off x="1214414" y="428604"/>
            <a:ext cx="390525" cy="666750"/>
          </a:xfrm>
          <a:prstGeom prst="rect">
            <a:avLst/>
          </a:prstGeom>
          <a:noFill/>
        </p:spPr>
      </p:pic>
      <p:pic>
        <p:nvPicPr>
          <p:cNvPr id="56345" name="Picture 25" descr="r"/>
          <p:cNvPicPr>
            <a:picLocks noChangeAspect="1" noChangeArrowheads="1" noCrop="1"/>
          </p:cNvPicPr>
          <p:nvPr/>
        </p:nvPicPr>
        <p:blipFill>
          <a:blip r:embed="rId8">
            <a:duotone>
              <a:prstClr val="black"/>
              <a:schemeClr val="accent1">
                <a:tint val="45000"/>
                <a:satMod val="400000"/>
              </a:schemeClr>
            </a:duotone>
            <a:lum contrast="40000"/>
          </a:blip>
          <a:srcRect/>
          <a:stretch>
            <a:fillRect/>
          </a:stretch>
        </p:blipFill>
        <p:spPr bwMode="auto">
          <a:xfrm>
            <a:off x="1643042" y="428604"/>
            <a:ext cx="219075" cy="676275"/>
          </a:xfrm>
          <a:prstGeom prst="rect">
            <a:avLst/>
          </a:prstGeom>
          <a:noFill/>
        </p:spPr>
      </p:pic>
      <p:pic>
        <p:nvPicPr>
          <p:cNvPr id="56346" name="Picture 26" descr="t"/>
          <p:cNvPicPr>
            <a:picLocks noChangeAspect="1" noChangeArrowheads="1" noCrop="1"/>
          </p:cNvPicPr>
          <p:nvPr/>
        </p:nvPicPr>
        <p:blipFill>
          <a:blip r:embed="rId9">
            <a:duotone>
              <a:prstClr val="black"/>
              <a:schemeClr val="accent1">
                <a:tint val="45000"/>
                <a:satMod val="400000"/>
              </a:schemeClr>
            </a:duotone>
            <a:lum contrast="40000"/>
          </a:blip>
          <a:srcRect/>
          <a:stretch>
            <a:fillRect/>
          </a:stretch>
        </p:blipFill>
        <p:spPr bwMode="auto">
          <a:xfrm>
            <a:off x="2000232" y="428604"/>
            <a:ext cx="228600" cy="666750"/>
          </a:xfrm>
          <a:prstGeom prst="rect">
            <a:avLst/>
          </a:prstGeom>
          <a:noFill/>
        </p:spPr>
      </p:pic>
      <p:pic>
        <p:nvPicPr>
          <p:cNvPr id="56347" name="Picture 27" descr="o"/>
          <p:cNvPicPr>
            <a:picLocks noChangeAspect="1" noChangeArrowheads="1" noCrop="1"/>
          </p:cNvPicPr>
          <p:nvPr/>
        </p:nvPicPr>
        <p:blipFill>
          <a:blip r:embed="rId10">
            <a:duotone>
              <a:prstClr val="black"/>
              <a:schemeClr val="accent1">
                <a:tint val="45000"/>
                <a:satMod val="400000"/>
              </a:schemeClr>
            </a:duotone>
            <a:lum contrast="40000"/>
          </a:blip>
          <a:srcRect/>
          <a:stretch>
            <a:fillRect/>
          </a:stretch>
        </p:blipFill>
        <p:spPr bwMode="auto">
          <a:xfrm>
            <a:off x="2357422" y="428604"/>
            <a:ext cx="333375" cy="666750"/>
          </a:xfrm>
          <a:prstGeom prst="rect">
            <a:avLst/>
          </a:prstGeom>
          <a:noFill/>
        </p:spPr>
      </p:pic>
      <p:pic>
        <p:nvPicPr>
          <p:cNvPr id="56348" name="Picture 28" descr=" "/>
          <p:cNvPicPr>
            <a:picLocks noChangeAspect="1" noChangeArrowheads="1"/>
          </p:cNvPicPr>
          <p:nvPr/>
        </p:nvPicPr>
        <p:blipFill>
          <a:blip r:embed="rId11">
            <a:duotone>
              <a:prstClr val="black"/>
              <a:schemeClr val="accent1">
                <a:tint val="45000"/>
                <a:satMod val="400000"/>
              </a:schemeClr>
            </a:duotone>
            <a:lum contrast="40000"/>
          </a:blip>
          <a:srcRect/>
          <a:stretch>
            <a:fillRect/>
          </a:stretch>
        </p:blipFill>
        <p:spPr bwMode="auto">
          <a:xfrm>
            <a:off x="2285984" y="428604"/>
            <a:ext cx="333375" cy="476250"/>
          </a:xfrm>
          <a:prstGeom prst="rect">
            <a:avLst/>
          </a:prstGeom>
          <a:noFill/>
        </p:spPr>
      </p:pic>
      <p:pic>
        <p:nvPicPr>
          <p:cNvPr id="56349" name="Picture 29" descr="b"/>
          <p:cNvPicPr>
            <a:picLocks noChangeAspect="1" noChangeArrowheads="1" noCrop="1"/>
          </p:cNvPicPr>
          <p:nvPr/>
        </p:nvPicPr>
        <p:blipFill>
          <a:blip r:embed="rId12">
            <a:duotone>
              <a:prstClr val="black"/>
              <a:schemeClr val="accent1">
                <a:tint val="45000"/>
                <a:satMod val="400000"/>
              </a:schemeClr>
            </a:duotone>
            <a:lum contrast="40000"/>
          </a:blip>
          <a:srcRect/>
          <a:stretch>
            <a:fillRect/>
          </a:stretch>
        </p:blipFill>
        <p:spPr bwMode="auto">
          <a:xfrm>
            <a:off x="3428992" y="428604"/>
            <a:ext cx="190500" cy="676275"/>
          </a:xfrm>
          <a:prstGeom prst="rect">
            <a:avLst/>
          </a:prstGeom>
          <a:noFill/>
        </p:spPr>
      </p:pic>
      <p:pic>
        <p:nvPicPr>
          <p:cNvPr id="56350" name="Picture 30" descr="a"/>
          <p:cNvPicPr>
            <a:picLocks noChangeAspect="1" noChangeArrowheads="1" noCrop="1"/>
          </p:cNvPicPr>
          <p:nvPr/>
        </p:nvPicPr>
        <p:blipFill>
          <a:blip r:embed="rId13">
            <a:duotone>
              <a:prstClr val="black"/>
              <a:schemeClr val="accent1">
                <a:tint val="45000"/>
                <a:satMod val="400000"/>
              </a:schemeClr>
            </a:duotone>
            <a:lum contrast="40000"/>
          </a:blip>
          <a:srcRect/>
          <a:stretch>
            <a:fillRect/>
          </a:stretch>
        </p:blipFill>
        <p:spPr bwMode="auto">
          <a:xfrm>
            <a:off x="3643306" y="428604"/>
            <a:ext cx="352425" cy="666750"/>
          </a:xfrm>
          <a:prstGeom prst="rect">
            <a:avLst/>
          </a:prstGeom>
          <a:noFill/>
        </p:spPr>
      </p:pic>
      <p:pic>
        <p:nvPicPr>
          <p:cNvPr id="56351" name="Picture 31" descr="n"/>
          <p:cNvPicPr>
            <a:picLocks noChangeAspect="1" noChangeArrowheads="1" noCrop="1"/>
          </p:cNvPicPr>
          <p:nvPr/>
        </p:nvPicPr>
        <p:blipFill>
          <a:blip r:embed="rId14">
            <a:duotone>
              <a:prstClr val="black"/>
              <a:schemeClr val="accent1">
                <a:tint val="45000"/>
                <a:satMod val="400000"/>
              </a:schemeClr>
            </a:duotone>
            <a:lum contrast="40000"/>
          </a:blip>
          <a:srcRect/>
          <a:stretch>
            <a:fillRect/>
          </a:stretch>
        </p:blipFill>
        <p:spPr bwMode="auto">
          <a:xfrm>
            <a:off x="4000496" y="428604"/>
            <a:ext cx="285750" cy="666750"/>
          </a:xfrm>
          <a:prstGeom prst="rect">
            <a:avLst/>
          </a:prstGeom>
          <a:noFill/>
        </p:spPr>
      </p:pic>
      <p:pic>
        <p:nvPicPr>
          <p:cNvPr id="56352" name="Picture 32" descr="u"/>
          <p:cNvPicPr>
            <a:picLocks noChangeAspect="1" noChangeArrowheads="1" noCrop="1"/>
          </p:cNvPicPr>
          <p:nvPr/>
        </p:nvPicPr>
        <p:blipFill>
          <a:blip r:embed="rId6">
            <a:duotone>
              <a:prstClr val="black"/>
              <a:schemeClr val="accent1">
                <a:tint val="45000"/>
                <a:satMod val="400000"/>
              </a:schemeClr>
            </a:duotone>
            <a:lum contrast="40000"/>
          </a:blip>
          <a:srcRect/>
          <a:stretch>
            <a:fillRect/>
          </a:stretch>
        </p:blipFill>
        <p:spPr bwMode="auto">
          <a:xfrm>
            <a:off x="4429124" y="428604"/>
            <a:ext cx="285750" cy="666750"/>
          </a:xfrm>
          <a:prstGeom prst="rect">
            <a:avLst/>
          </a:prstGeom>
          <a:noFill/>
        </p:spPr>
      </p:pic>
      <p:pic>
        <p:nvPicPr>
          <p:cNvPr id="56353" name="Picture 33" descr="s"/>
          <p:cNvPicPr>
            <a:picLocks noChangeAspect="1" noChangeArrowheads="1" noCrop="1"/>
          </p:cNvPicPr>
          <p:nvPr/>
        </p:nvPicPr>
        <p:blipFill>
          <a:blip r:embed="rId15">
            <a:duotone>
              <a:prstClr val="black"/>
              <a:schemeClr val="accent1">
                <a:tint val="45000"/>
                <a:satMod val="400000"/>
              </a:schemeClr>
            </a:duotone>
            <a:lum contrast="40000"/>
          </a:blip>
          <a:srcRect/>
          <a:stretch>
            <a:fillRect/>
          </a:stretch>
        </p:blipFill>
        <p:spPr bwMode="auto">
          <a:xfrm>
            <a:off x="4714876" y="428604"/>
            <a:ext cx="285750" cy="666750"/>
          </a:xfrm>
          <a:prstGeom prst="rect">
            <a:avLst/>
          </a:prstGeom>
          <a:noFill/>
        </p:spPr>
      </p:pic>
      <p:pic>
        <p:nvPicPr>
          <p:cNvPr id="56354" name="Picture 34" descr="m"/>
          <p:cNvPicPr>
            <a:picLocks noChangeAspect="1" noChangeArrowheads="1" noCrop="1"/>
          </p:cNvPicPr>
          <p:nvPr/>
        </p:nvPicPr>
        <p:blipFill>
          <a:blip r:embed="rId16">
            <a:duotone>
              <a:prstClr val="black"/>
              <a:schemeClr val="accent1">
                <a:tint val="45000"/>
                <a:satMod val="400000"/>
              </a:schemeClr>
            </a:duotone>
            <a:lum contrast="40000"/>
          </a:blip>
          <a:srcRect/>
          <a:stretch>
            <a:fillRect/>
          </a:stretch>
        </p:blipFill>
        <p:spPr bwMode="auto">
          <a:xfrm>
            <a:off x="428596" y="1357298"/>
            <a:ext cx="390525" cy="666750"/>
          </a:xfrm>
          <a:prstGeom prst="rect">
            <a:avLst/>
          </a:prstGeom>
          <a:noFill/>
        </p:spPr>
      </p:pic>
      <p:pic>
        <p:nvPicPr>
          <p:cNvPr id="56355" name="Picture 35" descr="a"/>
          <p:cNvPicPr>
            <a:picLocks noChangeAspect="1" noChangeArrowheads="1" noCrop="1"/>
          </p:cNvPicPr>
          <p:nvPr/>
        </p:nvPicPr>
        <p:blipFill>
          <a:blip r:embed="rId13">
            <a:duotone>
              <a:prstClr val="black"/>
              <a:schemeClr val="accent1">
                <a:tint val="45000"/>
                <a:satMod val="400000"/>
              </a:schemeClr>
            </a:duotone>
            <a:lum contrast="40000"/>
          </a:blip>
          <a:srcRect/>
          <a:stretch>
            <a:fillRect/>
          </a:stretch>
        </p:blipFill>
        <p:spPr bwMode="auto">
          <a:xfrm>
            <a:off x="857224" y="1357298"/>
            <a:ext cx="428628" cy="666750"/>
          </a:xfrm>
          <a:prstGeom prst="rect">
            <a:avLst/>
          </a:prstGeom>
          <a:noFill/>
        </p:spPr>
      </p:pic>
      <p:pic>
        <p:nvPicPr>
          <p:cNvPr id="56356" name="Picture 36" descr="r"/>
          <p:cNvPicPr>
            <a:picLocks noChangeAspect="1" noChangeArrowheads="1" noCrop="1"/>
          </p:cNvPicPr>
          <p:nvPr/>
        </p:nvPicPr>
        <p:blipFill>
          <a:blip r:embed="rId8">
            <a:duotone>
              <a:prstClr val="black"/>
              <a:schemeClr val="accent1">
                <a:tint val="45000"/>
                <a:satMod val="400000"/>
              </a:schemeClr>
            </a:duotone>
            <a:lum contrast="40000"/>
          </a:blip>
          <a:srcRect/>
          <a:stretch>
            <a:fillRect/>
          </a:stretch>
        </p:blipFill>
        <p:spPr bwMode="auto">
          <a:xfrm>
            <a:off x="1357290" y="1357298"/>
            <a:ext cx="361951" cy="676275"/>
          </a:xfrm>
          <a:prstGeom prst="rect">
            <a:avLst/>
          </a:prstGeom>
          <a:noFill/>
        </p:spPr>
      </p:pic>
      <p:pic>
        <p:nvPicPr>
          <p:cNvPr id="56357" name="Picture 37" descr="b"/>
          <p:cNvPicPr>
            <a:picLocks noChangeAspect="1" noChangeArrowheads="1" noCrop="1"/>
          </p:cNvPicPr>
          <p:nvPr/>
        </p:nvPicPr>
        <p:blipFill>
          <a:blip r:embed="rId12">
            <a:duotone>
              <a:prstClr val="black"/>
              <a:schemeClr val="accent1">
                <a:tint val="45000"/>
                <a:satMod val="400000"/>
              </a:schemeClr>
            </a:duotone>
            <a:lum contrast="40000"/>
          </a:blip>
          <a:srcRect/>
          <a:stretch>
            <a:fillRect/>
          </a:stretch>
        </p:blipFill>
        <p:spPr bwMode="auto">
          <a:xfrm>
            <a:off x="1785918" y="1357298"/>
            <a:ext cx="285752" cy="676275"/>
          </a:xfrm>
          <a:prstGeom prst="rect">
            <a:avLst/>
          </a:prstGeom>
          <a:noFill/>
        </p:spPr>
      </p:pic>
      <p:pic>
        <p:nvPicPr>
          <p:cNvPr id="56358" name="Picture 38" descr="e"/>
          <p:cNvPicPr>
            <a:picLocks noChangeAspect="1" noChangeArrowheads="1" noCrop="1"/>
          </p:cNvPicPr>
          <p:nvPr/>
        </p:nvPicPr>
        <p:blipFill>
          <a:blip r:embed="rId7">
            <a:duotone>
              <a:prstClr val="black"/>
              <a:schemeClr val="accent1">
                <a:tint val="45000"/>
                <a:satMod val="400000"/>
              </a:schemeClr>
            </a:duotone>
            <a:lum contrast="40000"/>
          </a:blip>
          <a:srcRect/>
          <a:stretch>
            <a:fillRect/>
          </a:stretch>
        </p:blipFill>
        <p:spPr bwMode="auto">
          <a:xfrm>
            <a:off x="2143108" y="1357298"/>
            <a:ext cx="390525" cy="666750"/>
          </a:xfrm>
          <a:prstGeom prst="rect">
            <a:avLst/>
          </a:prstGeom>
          <a:noFill/>
        </p:spPr>
      </p:pic>
      <p:pic>
        <p:nvPicPr>
          <p:cNvPr id="56359" name="Picture 39" descr="l"/>
          <p:cNvPicPr>
            <a:picLocks noChangeAspect="1" noChangeArrowheads="1" noCrop="1"/>
          </p:cNvPicPr>
          <p:nvPr/>
        </p:nvPicPr>
        <p:blipFill>
          <a:blip r:embed="rId17">
            <a:duotone>
              <a:prstClr val="black"/>
              <a:schemeClr val="accent1">
                <a:tint val="45000"/>
                <a:satMod val="400000"/>
              </a:schemeClr>
            </a:duotone>
            <a:lum contrast="40000"/>
          </a:blip>
          <a:srcRect/>
          <a:stretch>
            <a:fillRect/>
          </a:stretch>
        </p:blipFill>
        <p:spPr bwMode="auto">
          <a:xfrm>
            <a:off x="2571736" y="1357298"/>
            <a:ext cx="228600" cy="666750"/>
          </a:xfrm>
          <a:prstGeom prst="rect">
            <a:avLst/>
          </a:prstGeom>
          <a:noFill/>
        </p:spPr>
      </p:pic>
      <p:pic>
        <p:nvPicPr>
          <p:cNvPr id="56360" name="Picture 40" descr="l"/>
          <p:cNvPicPr>
            <a:picLocks noChangeAspect="1" noChangeArrowheads="1" noCrop="1"/>
          </p:cNvPicPr>
          <p:nvPr/>
        </p:nvPicPr>
        <p:blipFill>
          <a:blip r:embed="rId17">
            <a:duotone>
              <a:prstClr val="black"/>
              <a:schemeClr val="accent1">
                <a:tint val="45000"/>
                <a:satMod val="400000"/>
              </a:schemeClr>
            </a:duotone>
            <a:lum contrast="40000"/>
          </a:blip>
          <a:srcRect/>
          <a:stretch>
            <a:fillRect/>
          </a:stretch>
        </p:blipFill>
        <p:spPr bwMode="auto">
          <a:xfrm>
            <a:off x="2928926" y="1357298"/>
            <a:ext cx="228600" cy="666750"/>
          </a:xfrm>
          <a:prstGeom prst="rect">
            <a:avLst/>
          </a:prstGeom>
          <a:noFill/>
        </p:spPr>
      </p:pic>
      <p:pic>
        <p:nvPicPr>
          <p:cNvPr id="56361" name="Picture 41" descr="a"/>
          <p:cNvPicPr>
            <a:picLocks noChangeAspect="1" noChangeArrowheads="1" noCrop="1"/>
          </p:cNvPicPr>
          <p:nvPr/>
        </p:nvPicPr>
        <p:blipFill>
          <a:blip r:embed="rId13">
            <a:duotone>
              <a:prstClr val="black"/>
              <a:schemeClr val="accent1">
                <a:tint val="45000"/>
                <a:satMod val="400000"/>
              </a:schemeClr>
            </a:duotone>
            <a:lum contrast="40000"/>
          </a:blip>
          <a:srcRect/>
          <a:stretch>
            <a:fillRect/>
          </a:stretch>
        </p:blipFill>
        <p:spPr bwMode="auto">
          <a:xfrm>
            <a:off x="3143240" y="1357298"/>
            <a:ext cx="352425" cy="666750"/>
          </a:xfrm>
          <a:prstGeom prst="rect">
            <a:avLst/>
          </a:prstGeom>
          <a:noFill/>
        </p:spPr>
      </p:pic>
    </p:spTree>
  </p:cSld>
  <p:clrMapOvr>
    <a:masterClrMapping/>
  </p:clrMapOvr>
  <p:transition spd="slow" advTm="14000">
    <p:sndAc>
      <p:stSnd loop="1">
        <p:snd r:embed="rId2" name="en el mar la vida es mas sabros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4" name="3 Marcador de contenido" descr="1280px-Puerto_Banús_Dusk_Panorama,_Andalucia,_Spain_-_Sept_2009.jpg"/>
          <p:cNvPicPr>
            <a:picLocks noGrp="1" noChangeAspect="1"/>
          </p:cNvPicPr>
          <p:nvPr>
            <p:ph idx="1"/>
          </p:nvPr>
        </p:nvPicPr>
        <p:blipFill>
          <a:blip r:embed="rId3"/>
          <a:stretch>
            <a:fillRect/>
          </a:stretch>
        </p:blipFill>
        <p:spPr>
          <a:xfrm>
            <a:off x="0" y="2000240"/>
            <a:ext cx="14359006" cy="3071834"/>
          </a:xfrm>
          <a:ln>
            <a:noFill/>
          </a:ln>
          <a:scene3d>
            <a:camera prst="orthographicFront"/>
            <a:lightRig rig="threePt" dir="t"/>
          </a:scene3d>
          <a:sp3d>
            <a:bevelT prst="angle"/>
          </a:sp3d>
        </p:spPr>
      </p:pic>
      <p:sp>
        <p:nvSpPr>
          <p:cNvPr id="5" name="4 Entrada manual"/>
          <p:cNvSpPr/>
          <p:nvPr/>
        </p:nvSpPr>
        <p:spPr>
          <a:xfrm flipH="1">
            <a:off x="-1143040" y="4000504"/>
            <a:ext cx="14930542" cy="1143008"/>
          </a:xfrm>
          <a:prstGeom prst="flowChartManualInput">
            <a:avLst/>
          </a:prstGeom>
          <a:blipFill dpi="0" rotWithShape="1">
            <a:blip r:embed="rId4">
              <a:alphaModFix amt="73000"/>
              <a:duotone>
                <a:prstClr val="black"/>
                <a:schemeClr val="accent4">
                  <a:tint val="45000"/>
                  <a:satMod val="400000"/>
                </a:schemeClr>
              </a:duotone>
              <a:lum contrast="30000"/>
            </a:blip>
            <a:srcRect/>
            <a:stretch>
              <a:fillRect/>
            </a:stretch>
          </a:blip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56076 0.00209 L -0.10122 -0.00208 " pathEditMode="relative" rAng="0" ptsTypes="AA">
                                      <p:cBhvr>
                                        <p:cTn id="6" dur="20000" spd="-100000" fill="hold"/>
                                        <p:tgtEl>
                                          <p:spTgt spid="4"/>
                                        </p:tgtEl>
                                        <p:attrNameLst>
                                          <p:attrName>ppt_x</p:attrName>
                                          <p:attrName>ppt_y</p:attrName>
                                        </p:attrNameLst>
                                      </p:cBhvr>
                                      <p:rCtr x="230"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erto-banus-boat-mountain-spain-768x1152.jpg"/>
          <p:cNvPicPr>
            <a:picLocks noGrp="1" noChangeAspect="1"/>
          </p:cNvPicPr>
          <p:nvPr>
            <p:ph idx="1"/>
          </p:nvPr>
        </p:nvPicPr>
        <p:blipFill>
          <a:blip r:embed="rId2">
            <a:lum contrast="10000"/>
          </a:blip>
          <a:stretch>
            <a:fillRect/>
          </a:stretch>
        </p:blipFill>
        <p:spPr>
          <a:xfrm>
            <a:off x="0" y="0"/>
            <a:ext cx="9144000" cy="6858000"/>
          </a:xfrm>
          <a:scene3d>
            <a:camera prst="orthographicFront"/>
            <a:lightRig rig="threePt" dir="t"/>
          </a:scene3d>
          <a:sp3d>
            <a:bevelT prst="angle"/>
          </a:sp3d>
        </p:spPr>
      </p:pic>
      <p:sp>
        <p:nvSpPr>
          <p:cNvPr id="5" name="4 Bisel"/>
          <p:cNvSpPr/>
          <p:nvPr/>
        </p:nvSpPr>
        <p:spPr>
          <a:xfrm>
            <a:off x="-785850" y="-714404"/>
            <a:ext cx="10501386" cy="8358246"/>
          </a:xfrm>
          <a:prstGeom prst="bevel">
            <a:avLst/>
          </a:prstGeom>
          <a:solidFill>
            <a:srgbClr val="0033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785786" y="500042"/>
            <a:ext cx="7858148" cy="6463308"/>
          </a:xfrm>
          <a:prstGeom prst="rect">
            <a:avLst/>
          </a:prstGeom>
          <a:noFill/>
        </p:spPr>
        <p:txBody>
          <a:bodyPr wrap="square" rtlCol="0">
            <a:spAutoFit/>
          </a:bodyPr>
          <a:lstStyle/>
          <a:p>
            <a:r>
              <a:rPr lang="es-ES" sz="1600" b="1" dirty="0" smtClean="0">
                <a:solidFill>
                  <a:srgbClr val="FFFF00"/>
                </a:solidFill>
                <a:effectLst>
                  <a:outerShdw blurRad="38100" dist="38100" dir="2700000" algn="tl">
                    <a:srgbClr val="000000">
                      <a:alpha val="43137"/>
                    </a:srgbClr>
                  </a:outerShdw>
                </a:effectLst>
                <a:latin typeface="Harrington" pitchFamily="82" charset="0"/>
              </a:rPr>
              <a:t>El Puerto José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más conocido como Puerto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es un puerto deportivo de gran lujo, situado en la zona de Nueva Andalucía , entre Marbella y San Pedro Alcántara  , en la provincia de Málaga España Este enclave turístico  se ha convertido, desde que fue inaugurado en mayo de  1970  en uno de los mayores centros de entretenimiento de la Costa del Sol  alcanzando fama internacional.</a:t>
            </a:r>
          </a:p>
          <a:p>
            <a:r>
              <a:rPr lang="es-ES" sz="1600" b="1" dirty="0" smtClean="0">
                <a:solidFill>
                  <a:srgbClr val="FFFF00"/>
                </a:solidFill>
                <a:effectLst>
                  <a:outerShdw blurRad="38100" dist="38100" dir="2700000" algn="tl">
                    <a:srgbClr val="000000">
                      <a:alpha val="43137"/>
                    </a:srgbClr>
                  </a:outerShdw>
                </a:effectLst>
                <a:latin typeface="Harrington" pitchFamily="82" charset="0"/>
              </a:rPr>
              <a:t>El arquitecto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Noldi</a:t>
            </a:r>
            <a:r>
              <a:rPr lang="es-ES" sz="1600" b="1" dirty="0" smtClean="0">
                <a:solidFill>
                  <a:srgbClr val="FFFF00"/>
                </a:solidFill>
                <a:effectLst>
                  <a:outerShdw blurRad="38100" dist="38100" dir="2700000" algn="tl">
                    <a:srgbClr val="000000">
                      <a:alpha val="43137"/>
                    </a:srgbClr>
                  </a:outerShdw>
                </a:effectLst>
                <a:latin typeface="Harrington" pitchFamily="82" charset="0"/>
              </a:rPr>
              <a:t>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Schreck</a:t>
            </a:r>
            <a:r>
              <a:rPr lang="es-ES" sz="1600" b="1" dirty="0" smtClean="0">
                <a:solidFill>
                  <a:srgbClr val="FFFF00"/>
                </a:solidFill>
                <a:effectLst>
                  <a:outerShdw blurRad="38100" dist="38100" dir="2700000" algn="tl">
                    <a:srgbClr val="000000">
                      <a:alpha val="43137"/>
                    </a:srgbClr>
                  </a:outerShdw>
                </a:effectLst>
                <a:latin typeface="Harrington" pitchFamily="82" charset="0"/>
              </a:rPr>
              <a:t>   el cual participó en el diseño y construcción de   Beverly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Hills</a:t>
            </a:r>
            <a:r>
              <a:rPr lang="es-ES" sz="1600" b="1" dirty="0" smtClean="0">
                <a:solidFill>
                  <a:srgbClr val="FFFF00"/>
                </a:solidFill>
                <a:effectLst>
                  <a:outerShdw blurRad="38100" dist="38100" dir="2700000" algn="tl">
                    <a:srgbClr val="000000">
                      <a:alpha val="43137"/>
                    </a:srgbClr>
                  </a:outerShdw>
                </a:effectLst>
                <a:latin typeface="Harrington" pitchFamily="82" charset="0"/>
              </a:rPr>
              <a:t>   , fue visitado en  1966  por el príncipe  Alonso de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Hohenlohe</a:t>
            </a:r>
            <a:r>
              <a:rPr lang="es-ES" sz="1600" b="1" dirty="0" smtClean="0">
                <a:solidFill>
                  <a:srgbClr val="FFFF00"/>
                </a:solidFill>
                <a:effectLst>
                  <a:outerShdw blurRad="38100" dist="38100" dir="2700000" algn="tl">
                    <a:srgbClr val="000000">
                      <a:alpha val="43137"/>
                    </a:srgbClr>
                  </a:outerShdw>
                </a:effectLst>
                <a:latin typeface="Harrington" pitchFamily="82" charset="0"/>
              </a:rPr>
              <a:t>  , para pedirle que hiciera el Beach Club del Hotel Marbella Club. Su primer trabajo sirvió para conocer a  José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y convencerle de que Puerto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no era un lugar adecuado para construir enormes rascacielos. Propuso hacer un pueblo andaluz con marina, el primer puerto hecho por un solo arquitecto. Juntos consiguieron darle el toque de sofisticación que alcanzó Puerto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José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sz="1600" b="1" dirty="0" smtClean="0">
                <a:solidFill>
                  <a:srgbClr val="FFFF00"/>
                </a:solidFill>
                <a:effectLst>
                  <a:outerShdw blurRad="38100" dist="38100" dir="2700000" algn="tl">
                    <a:srgbClr val="000000">
                      <a:alpha val="43137"/>
                    </a:srgbClr>
                  </a:outerShdw>
                </a:effectLst>
                <a:latin typeface="Harrington" pitchFamily="82" charset="0"/>
              </a:rPr>
              <a:t>   se convirtió en el promotor más importante de complejos de turismo residencial de la Costa del Sol y el puerto tomó su nombre.</a:t>
            </a:r>
          </a:p>
          <a:p>
            <a:r>
              <a:rPr lang="es-ES" sz="1600" b="1" dirty="0" smtClean="0">
                <a:solidFill>
                  <a:srgbClr val="FFFF00"/>
                </a:solidFill>
                <a:effectLst>
                  <a:outerShdw blurRad="38100" dist="38100" dir="2700000" algn="tl">
                    <a:srgbClr val="000000">
                      <a:alpha val="43137"/>
                    </a:srgbClr>
                  </a:outerShdw>
                </a:effectLst>
                <a:latin typeface="Harrington" pitchFamily="82" charset="0"/>
              </a:rPr>
              <a:t>El fastuoso complejo tuvo su apertura en mayo de 1970. Asistieron, entre otros, los  Príncipe de Asturias , Don Juan Carlos  y Doña Sofía de Grecia , los Príncipes de Mónaco   Don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Raniero</a:t>
            </a:r>
            <a:r>
              <a:rPr lang="es-ES" sz="1600" b="1" dirty="0" smtClean="0">
                <a:solidFill>
                  <a:srgbClr val="FFFF00"/>
                </a:solidFill>
                <a:effectLst>
                  <a:outerShdw blurRad="38100" dist="38100" dir="2700000" algn="tl">
                    <a:srgbClr val="000000">
                      <a:alpha val="43137"/>
                    </a:srgbClr>
                  </a:outerShdw>
                </a:effectLst>
                <a:latin typeface="Harrington" pitchFamily="82" charset="0"/>
              </a:rPr>
              <a:t>   y Doña  Grace  Kelly , el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Aga</a:t>
            </a:r>
            <a:r>
              <a:rPr lang="es-ES" sz="1600" b="1" dirty="0" smtClean="0">
                <a:solidFill>
                  <a:srgbClr val="FFFF00"/>
                </a:solidFill>
                <a:effectLst>
                  <a:outerShdw blurRad="38100" dist="38100" dir="2700000" algn="tl">
                    <a:srgbClr val="000000">
                      <a:alpha val="43137"/>
                    </a:srgbClr>
                  </a:outerShdw>
                </a:effectLst>
                <a:latin typeface="Harrington" pitchFamily="82" charset="0"/>
              </a:rPr>
              <a:t>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Khan</a:t>
            </a:r>
            <a:r>
              <a:rPr lang="es-ES" sz="1600" b="1" dirty="0" smtClean="0">
                <a:solidFill>
                  <a:srgbClr val="FFFF00"/>
                </a:solidFill>
                <a:effectLst>
                  <a:outerShdw blurRad="38100" dist="38100" dir="2700000" algn="tl">
                    <a:srgbClr val="000000">
                      <a:alpha val="43137"/>
                    </a:srgbClr>
                  </a:outerShdw>
                </a:effectLst>
                <a:latin typeface="Harrington" pitchFamily="82" charset="0"/>
              </a:rPr>
              <a:t>, el director de cine Román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Polanski</a:t>
            </a:r>
            <a:r>
              <a:rPr lang="es-ES" sz="1600" b="1" dirty="0" smtClean="0">
                <a:solidFill>
                  <a:srgbClr val="FFFF00"/>
                </a:solidFill>
                <a:effectLst>
                  <a:outerShdw blurRad="38100" dist="38100" dir="2700000" algn="tl">
                    <a:srgbClr val="000000">
                      <a:alpha val="43137"/>
                    </a:srgbClr>
                  </a:outerShdw>
                </a:effectLst>
                <a:latin typeface="Harrington" pitchFamily="82" charset="0"/>
              </a:rPr>
              <a:t>  el fundador de Playboy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Hugh</a:t>
            </a:r>
            <a:r>
              <a:rPr lang="es-ES" sz="1600" b="1" dirty="0" smtClean="0">
                <a:solidFill>
                  <a:srgbClr val="FFFF00"/>
                </a:solidFill>
                <a:effectLst>
                  <a:outerShdw blurRad="38100" dist="38100" dir="2700000" algn="tl">
                    <a:srgbClr val="000000">
                      <a:alpha val="43137"/>
                    </a:srgbClr>
                  </a:outerShdw>
                </a:effectLst>
                <a:latin typeface="Harrington" pitchFamily="82" charset="0"/>
              </a:rPr>
              <a:t>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Hefner</a:t>
            </a:r>
            <a:r>
              <a:rPr lang="es-ES" sz="1600" b="1" dirty="0" smtClean="0">
                <a:solidFill>
                  <a:srgbClr val="FFFF00"/>
                </a:solidFill>
                <a:effectLst>
                  <a:outerShdw blurRad="38100" dist="38100" dir="2700000" algn="tl">
                    <a:srgbClr val="000000">
                      <a:alpha val="43137"/>
                    </a:srgbClr>
                  </a:outerShdw>
                </a:effectLst>
                <a:latin typeface="Harrington" pitchFamily="82" charset="0"/>
              </a:rPr>
              <a:t>   y el Dr. Christian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Barnard</a:t>
            </a:r>
            <a:r>
              <a:rPr lang="es-ES" sz="1600" b="1" dirty="0" smtClean="0">
                <a:solidFill>
                  <a:srgbClr val="FFFF00"/>
                </a:solidFill>
                <a:effectLst>
                  <a:outerShdw blurRad="38100" dist="38100" dir="2700000" algn="tl">
                    <a:srgbClr val="000000">
                      <a:alpha val="43137"/>
                    </a:srgbClr>
                  </a:outerShdw>
                </a:effectLst>
                <a:latin typeface="Harrington" pitchFamily="82" charset="0"/>
              </a:rPr>
              <a:t>   , pionero en el trasplante de corazón. Un joven  Julio Iglesias  fue contratado para amenizar la gala.</a:t>
            </a:r>
          </a:p>
          <a:p>
            <a:r>
              <a:rPr lang="es-ES" sz="1600" b="1" dirty="0" smtClean="0">
                <a:solidFill>
                  <a:srgbClr val="FFFF00"/>
                </a:solidFill>
                <a:effectLst>
                  <a:outerShdw blurRad="38100" dist="38100" dir="2700000" algn="tl">
                    <a:srgbClr val="000000">
                      <a:alpha val="43137"/>
                    </a:srgbClr>
                  </a:outerShdw>
                </a:effectLst>
                <a:latin typeface="Harrington" pitchFamily="82" charset="0"/>
              </a:rPr>
              <a:t>El clima de la zona ha contribuido a su ascensión entre los lugares más exclusivos del mundo, ya que está protegida en su franja norte por el Cordón Montañoso de la Cordillera </a:t>
            </a:r>
            <a:r>
              <a:rPr lang="es-ES" sz="1600" b="1" dirty="0" err="1" smtClean="0">
                <a:solidFill>
                  <a:srgbClr val="FFFF00"/>
                </a:solidFill>
                <a:effectLst>
                  <a:outerShdw blurRad="38100" dist="38100" dir="2700000" algn="tl">
                    <a:srgbClr val="000000">
                      <a:alpha val="43137"/>
                    </a:srgbClr>
                  </a:outerShdw>
                </a:effectLst>
                <a:latin typeface="Harrington" pitchFamily="82" charset="0"/>
              </a:rPr>
              <a:t>Penebética</a:t>
            </a:r>
            <a:r>
              <a:rPr lang="es-ES" sz="1600" b="1" dirty="0" smtClean="0">
                <a:solidFill>
                  <a:srgbClr val="FFFF00"/>
                </a:solidFill>
                <a:effectLst>
                  <a:outerShdw blurRad="38100" dist="38100" dir="2700000" algn="tl">
                    <a:srgbClr val="000000">
                      <a:alpha val="43137"/>
                    </a:srgbClr>
                  </a:outerShdw>
                </a:effectLst>
                <a:latin typeface="Harrington" pitchFamily="82" charset="0"/>
              </a:rPr>
              <a:t>  , y ello hace que goce de un microclima que origina una temperatura media anual de 18 °C. </a:t>
            </a:r>
          </a:p>
          <a:p>
            <a:endParaRPr lang="es-ES" sz="14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7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4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par>
                          <p:cTn id="8" fill="hold">
                            <p:stCondLst>
                              <p:cond delay="7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owImag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Bisel"/>
          <p:cNvSpPr/>
          <p:nvPr/>
        </p:nvSpPr>
        <p:spPr>
          <a:xfrm>
            <a:off x="-714412" y="-714404"/>
            <a:ext cx="10572824" cy="8215370"/>
          </a:xfrm>
          <a:prstGeom prst="bevel">
            <a:avLst/>
          </a:prstGeom>
          <a:solidFill>
            <a:srgbClr val="0033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357158" y="0"/>
            <a:ext cx="8501122" cy="6709529"/>
          </a:xfrm>
          <a:prstGeom prst="rect">
            <a:avLst/>
          </a:prstGeom>
          <a:noFill/>
        </p:spPr>
        <p:txBody>
          <a:bodyPr wrap="square" rtlCol="0">
            <a:spAutoFit/>
          </a:bodyPr>
          <a:lstStyle/>
          <a:p>
            <a:r>
              <a:rPr lang="es-ES" sz="1600" dirty="0" smtClean="0"/>
              <a:t> </a:t>
            </a:r>
            <a:endParaRPr lang="es-ES" sz="1600" b="1" dirty="0" smtClean="0"/>
          </a:p>
          <a:p>
            <a:r>
              <a:rPr lang="es-ES" b="1" dirty="0" smtClean="0">
                <a:solidFill>
                  <a:srgbClr val="FFFF00"/>
                </a:solidFill>
                <a:effectLst>
                  <a:outerShdw blurRad="38100" dist="38100" dir="2700000" algn="tl">
                    <a:srgbClr val="000000">
                      <a:alpha val="43137"/>
                    </a:srgbClr>
                  </a:outerShdw>
                </a:effectLst>
                <a:latin typeface="Harrington" pitchFamily="82" charset="0"/>
              </a:rPr>
              <a:t>Turismo</a:t>
            </a:r>
          </a:p>
          <a:p>
            <a:r>
              <a:rPr lang="es-ES" b="1" dirty="0" smtClean="0">
                <a:solidFill>
                  <a:srgbClr val="FFFF00"/>
                </a:solidFill>
                <a:effectLst>
                  <a:outerShdw blurRad="38100" dist="38100" dir="2700000" algn="tl">
                    <a:srgbClr val="000000">
                      <a:alpha val="43137"/>
                    </a:srgbClr>
                  </a:outerShdw>
                </a:effectLst>
                <a:latin typeface="Harrington" pitchFamily="82" charset="0"/>
              </a:rPr>
              <a:t>Su localización geográfica y la visita de numerosos personajes populares lo convierten en un atractivo destino veraniego. Según datos del Ayuntamiento de Marbella, Puerto </a:t>
            </a:r>
            <a:r>
              <a:rPr lang="es-ES"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b="1" dirty="0" smtClean="0">
                <a:solidFill>
                  <a:srgbClr val="FFFF00"/>
                </a:solidFill>
                <a:effectLst>
                  <a:outerShdw blurRad="38100" dist="38100" dir="2700000" algn="tl">
                    <a:srgbClr val="000000">
                      <a:alpha val="43137"/>
                    </a:srgbClr>
                  </a:outerShdw>
                </a:effectLst>
                <a:latin typeface="Harrington" pitchFamily="82" charset="0"/>
              </a:rPr>
              <a:t> es visitado anualmente por casi 5 millones de personas. </a:t>
            </a:r>
          </a:p>
          <a:p>
            <a:r>
              <a:rPr lang="es-ES" b="1" dirty="0" smtClean="0">
                <a:solidFill>
                  <a:srgbClr val="FFFF00"/>
                </a:solidFill>
                <a:effectLst>
                  <a:outerShdw blurRad="38100" dist="38100" dir="2700000" algn="tl">
                    <a:srgbClr val="000000">
                      <a:alpha val="43137"/>
                    </a:srgbClr>
                  </a:outerShdw>
                </a:effectLst>
                <a:latin typeface="Harrington" pitchFamily="82" charset="0"/>
              </a:rPr>
              <a:t>En sus calles se encuentran exclusivas tiendas de moda como  </a:t>
            </a:r>
            <a:r>
              <a:rPr lang="es-ES" b="1" dirty="0" err="1" smtClean="0">
                <a:solidFill>
                  <a:srgbClr val="FFFF00"/>
                </a:solidFill>
                <a:effectLst>
                  <a:outerShdw blurRad="38100" dist="38100" dir="2700000" algn="tl">
                    <a:srgbClr val="000000">
                      <a:alpha val="43137"/>
                    </a:srgbClr>
                  </a:outerShdw>
                </a:effectLst>
                <a:latin typeface="Harrington" pitchFamily="82" charset="0"/>
              </a:rPr>
              <a:t>Dior</a:t>
            </a:r>
            <a:r>
              <a:rPr lang="es-ES" b="1" dirty="0" smtClean="0">
                <a:solidFill>
                  <a:srgbClr val="FFFF00"/>
                </a:solidFill>
                <a:effectLst>
                  <a:outerShdw blurRad="38100" dist="38100" dir="2700000" algn="tl">
                    <a:srgbClr val="000000">
                      <a:alpha val="43137"/>
                    </a:srgbClr>
                  </a:outerShdw>
                </a:effectLst>
                <a:latin typeface="Harrington" pitchFamily="82" charset="0"/>
              </a:rPr>
              <a:t>, Gucci </a:t>
            </a:r>
            <a:r>
              <a:rPr lang="es-ES" b="1" dirty="0" err="1" smtClean="0">
                <a:solidFill>
                  <a:srgbClr val="FFFF00"/>
                </a:solidFill>
                <a:effectLst>
                  <a:outerShdw blurRad="38100" dist="38100" dir="2700000" algn="tl">
                    <a:srgbClr val="000000">
                      <a:alpha val="43137"/>
                    </a:srgbClr>
                  </a:outerShdw>
                </a:effectLst>
                <a:latin typeface="Harrington" pitchFamily="82" charset="0"/>
              </a:rPr>
              <a:t>Versace</a:t>
            </a:r>
            <a:r>
              <a:rPr lang="es-ES" b="1" dirty="0" smtClean="0">
                <a:solidFill>
                  <a:srgbClr val="FFFF00"/>
                </a:solidFill>
                <a:effectLst>
                  <a:outerShdw blurRad="38100" dist="38100" dir="2700000" algn="tl">
                    <a:srgbClr val="000000">
                      <a:alpha val="43137"/>
                    </a:srgbClr>
                  </a:outerShdw>
                </a:effectLst>
                <a:latin typeface="Harrington" pitchFamily="82" charset="0"/>
              </a:rPr>
              <a:t> , </a:t>
            </a:r>
            <a:r>
              <a:rPr lang="es-ES" b="1" dirty="0" err="1" smtClean="0">
                <a:solidFill>
                  <a:srgbClr val="FFFF00"/>
                </a:solidFill>
                <a:effectLst>
                  <a:outerShdw blurRad="38100" dist="38100" dir="2700000" algn="tl">
                    <a:srgbClr val="000000">
                      <a:alpha val="43137"/>
                    </a:srgbClr>
                  </a:outerShdw>
                </a:effectLst>
                <a:latin typeface="Harrington" pitchFamily="82" charset="0"/>
              </a:rPr>
              <a:t>Vulgari</a:t>
            </a:r>
            <a:r>
              <a:rPr lang="es-ES" b="1" dirty="0" smtClean="0">
                <a:solidFill>
                  <a:srgbClr val="FFFF00"/>
                </a:solidFill>
                <a:effectLst>
                  <a:outerShdw blurRad="38100" dist="38100" dir="2700000" algn="tl">
                    <a:srgbClr val="000000">
                      <a:alpha val="43137"/>
                    </a:srgbClr>
                  </a:outerShdw>
                </a:effectLst>
                <a:latin typeface="Harrington" pitchFamily="82" charset="0"/>
              </a:rPr>
              <a:t> </a:t>
            </a:r>
            <a:r>
              <a:rPr lang="es-ES" b="1" dirty="0" err="1" smtClean="0">
                <a:solidFill>
                  <a:srgbClr val="FFFF00"/>
                </a:solidFill>
                <a:effectLst>
                  <a:outerShdw blurRad="38100" dist="38100" dir="2700000" algn="tl">
                    <a:srgbClr val="000000">
                      <a:alpha val="43137"/>
                    </a:srgbClr>
                  </a:outerShdw>
                </a:effectLst>
                <a:latin typeface="Harrington" pitchFamily="82" charset="0"/>
              </a:rPr>
              <a:t>Dolce</a:t>
            </a:r>
            <a:r>
              <a:rPr lang="es-ES" b="1" dirty="0" smtClean="0">
                <a:solidFill>
                  <a:srgbClr val="FFFF00"/>
                </a:solidFill>
                <a:effectLst>
                  <a:outerShdw blurRad="38100" dist="38100" dir="2700000" algn="tl">
                    <a:srgbClr val="000000">
                      <a:alpha val="43137"/>
                    </a:srgbClr>
                  </a:outerShdw>
                </a:effectLst>
                <a:latin typeface="Harrington" pitchFamily="82" charset="0"/>
              </a:rPr>
              <a:t> &amp; </a:t>
            </a:r>
            <a:r>
              <a:rPr lang="es-ES" b="1" dirty="0" err="1" smtClean="0">
                <a:solidFill>
                  <a:srgbClr val="FFFF00"/>
                </a:solidFill>
                <a:effectLst>
                  <a:outerShdw blurRad="38100" dist="38100" dir="2700000" algn="tl">
                    <a:srgbClr val="000000">
                      <a:alpha val="43137"/>
                    </a:srgbClr>
                  </a:outerShdw>
                </a:effectLst>
                <a:latin typeface="Harrington" pitchFamily="82" charset="0"/>
              </a:rPr>
              <a:t>Gabbana</a:t>
            </a:r>
            <a:r>
              <a:rPr lang="es-ES" b="1" dirty="0" smtClean="0">
                <a:solidFill>
                  <a:srgbClr val="FFFF00"/>
                </a:solidFill>
                <a:effectLst>
                  <a:outerShdw blurRad="38100" dist="38100" dir="2700000" algn="tl">
                    <a:srgbClr val="000000">
                      <a:alpha val="43137"/>
                    </a:srgbClr>
                  </a:outerShdw>
                </a:effectLst>
                <a:latin typeface="Harrington" pitchFamily="82" charset="0"/>
              </a:rPr>
              <a:t> etc.. y el entorno cuenta con varios hoteles de gran lujo. </a:t>
            </a:r>
          </a:p>
          <a:p>
            <a:r>
              <a:rPr lang="es-ES" b="1" dirty="0" smtClean="0">
                <a:solidFill>
                  <a:srgbClr val="FFFF00"/>
                </a:solidFill>
                <a:effectLst>
                  <a:outerShdw blurRad="38100" dist="38100" dir="2700000" algn="tl">
                    <a:srgbClr val="000000">
                      <a:alpha val="43137"/>
                    </a:srgbClr>
                  </a:outerShdw>
                </a:effectLst>
                <a:latin typeface="Harrington" pitchFamily="82" charset="0"/>
              </a:rPr>
              <a:t>En el Boulevard de la Fama  de Puerto </a:t>
            </a:r>
            <a:r>
              <a:rPr lang="es-ES" b="1" dirty="0" err="1" smtClean="0">
                <a:solidFill>
                  <a:srgbClr val="FFFF00"/>
                </a:solidFill>
                <a:effectLst>
                  <a:outerShdw blurRad="38100" dist="38100" dir="2700000" algn="tl">
                    <a:srgbClr val="000000">
                      <a:alpha val="43137"/>
                    </a:srgbClr>
                  </a:outerShdw>
                </a:effectLst>
                <a:latin typeface="Harrington" pitchFamily="82" charset="0"/>
              </a:rPr>
              <a:t>Banús</a:t>
            </a:r>
            <a:r>
              <a:rPr lang="es-ES" b="1" dirty="0" smtClean="0">
                <a:solidFill>
                  <a:srgbClr val="FFFF00"/>
                </a:solidFill>
                <a:effectLst>
                  <a:outerShdw blurRad="38100" dist="38100" dir="2700000" algn="tl">
                    <a:srgbClr val="000000">
                      <a:alpha val="43137"/>
                    </a:srgbClr>
                  </a:outerShdw>
                </a:effectLst>
                <a:latin typeface="Harrington" pitchFamily="82" charset="0"/>
              </a:rPr>
              <a:t>   se rinde un homenaje a personalidades que han promocionado Marbella en el ámbito nacional o internacional mediante su dedicación profesional. Y en una de las rotondas de acceso al puerto podremos contemplar la enorme escultura, de tres toneladas, Rinoceronte vestido con puntillas (1956), del artista  Salvador Dalí</a:t>
            </a:r>
          </a:p>
          <a:p>
            <a:r>
              <a:rPr lang="es-ES" b="1" dirty="0" smtClean="0">
                <a:solidFill>
                  <a:srgbClr val="FFFF00"/>
                </a:solidFill>
                <a:effectLst>
                  <a:outerShdw blurRad="38100" dist="38100" dir="2700000" algn="tl">
                    <a:srgbClr val="000000">
                      <a:alpha val="43137"/>
                    </a:srgbClr>
                  </a:outerShdw>
                </a:effectLst>
                <a:latin typeface="Harrington" pitchFamily="82" charset="0"/>
              </a:rPr>
              <a:t>Sus </a:t>
            </a:r>
            <a:r>
              <a:rPr lang="es-ES" b="1" dirty="0" smtClean="0">
                <a:solidFill>
                  <a:srgbClr val="FFFF00"/>
                </a:solidFill>
                <a:effectLst>
                  <a:outerShdw blurRad="38100" dist="38100" dir="2700000" algn="tl">
                    <a:srgbClr val="000000">
                      <a:alpha val="43137"/>
                    </a:srgbClr>
                  </a:outerShdw>
                </a:effectLst>
                <a:latin typeface="Harrington" pitchFamily="82" charset="0"/>
              </a:rPr>
              <a:t>instalaciones se crearon siguiendo el modelo "Marinas" de la Costa Azul  francesa. Este enclave  turístico es el 4º puerto deportivo del ranking mundial por costo de atraque. El alquiler diario de un amarre tiene un precio de 2.069 €, tan solo superado por los puertos italianos de Marina Grande en </a:t>
            </a:r>
            <a:r>
              <a:rPr lang="es-ES" b="1" dirty="0" err="1" smtClean="0">
                <a:solidFill>
                  <a:srgbClr val="FFFF00"/>
                </a:solidFill>
                <a:effectLst>
                  <a:outerShdw blurRad="38100" dist="38100" dir="2700000" algn="tl">
                    <a:srgbClr val="000000">
                      <a:alpha val="43137"/>
                    </a:srgbClr>
                  </a:outerShdw>
                </a:effectLst>
                <a:latin typeface="Harrington" pitchFamily="82" charset="0"/>
              </a:rPr>
              <a:t>Capri</a:t>
            </a:r>
            <a:r>
              <a:rPr lang="es-ES" b="1" dirty="0" smtClean="0">
                <a:solidFill>
                  <a:srgbClr val="FFFF00"/>
                </a:solidFill>
                <a:effectLst>
                  <a:outerShdw blurRad="38100" dist="38100" dir="2700000" algn="tl">
                    <a:srgbClr val="000000">
                      <a:alpha val="43137"/>
                    </a:srgbClr>
                  </a:outerShdw>
                </a:effectLst>
                <a:latin typeface="Harrington" pitchFamily="82" charset="0"/>
              </a:rPr>
              <a:t> Porto </a:t>
            </a:r>
            <a:r>
              <a:rPr lang="es-ES" b="1" dirty="0" err="1" smtClean="0">
                <a:solidFill>
                  <a:srgbClr val="FFFF00"/>
                </a:solidFill>
                <a:effectLst>
                  <a:outerShdw blurRad="38100" dist="38100" dir="2700000" algn="tl">
                    <a:srgbClr val="000000">
                      <a:alpha val="43137"/>
                    </a:srgbClr>
                  </a:outerShdw>
                </a:effectLst>
                <a:latin typeface="Harrington" pitchFamily="82" charset="0"/>
              </a:rPr>
              <a:t>Cervo</a:t>
            </a:r>
            <a:r>
              <a:rPr lang="es-ES" b="1" dirty="0" smtClean="0">
                <a:solidFill>
                  <a:srgbClr val="FFFF00"/>
                </a:solidFill>
                <a:effectLst>
                  <a:outerShdw blurRad="38100" dist="38100" dir="2700000" algn="tl">
                    <a:srgbClr val="000000">
                      <a:alpha val="43137"/>
                    </a:srgbClr>
                  </a:outerShdw>
                </a:effectLst>
                <a:latin typeface="Harrington" pitchFamily="82" charset="0"/>
              </a:rPr>
              <a:t> en Cerdeña y Marina di </a:t>
            </a:r>
            <a:r>
              <a:rPr lang="es-ES" b="1" dirty="0" err="1" smtClean="0">
                <a:solidFill>
                  <a:srgbClr val="FFFF00"/>
                </a:solidFill>
                <a:effectLst>
                  <a:outerShdw blurRad="38100" dist="38100" dir="2700000" algn="tl">
                    <a:srgbClr val="000000">
                      <a:alpha val="43137"/>
                    </a:srgbClr>
                  </a:outerShdw>
                </a:effectLst>
                <a:latin typeface="Harrington" pitchFamily="82" charset="0"/>
              </a:rPr>
              <a:t>Portofino</a:t>
            </a:r>
            <a:r>
              <a:rPr lang="es-ES" b="1" dirty="0" smtClean="0">
                <a:solidFill>
                  <a:srgbClr val="FFFF00"/>
                </a:solidFill>
                <a:effectLst>
                  <a:outerShdw blurRad="38100" dist="38100" dir="2700000" algn="tl">
                    <a:srgbClr val="000000">
                      <a:alpha val="43137"/>
                    </a:srgbClr>
                  </a:outerShdw>
                </a:effectLst>
                <a:latin typeface="Harrington" pitchFamily="82" charset="0"/>
              </a:rPr>
              <a:t>, en </a:t>
            </a:r>
            <a:r>
              <a:rPr lang="es-ES" b="1" dirty="0" err="1" smtClean="0">
                <a:solidFill>
                  <a:srgbClr val="FFFF00"/>
                </a:solidFill>
                <a:effectLst>
                  <a:outerShdw blurRad="38100" dist="38100" dir="2700000" algn="tl">
                    <a:srgbClr val="000000">
                      <a:alpha val="43137"/>
                    </a:srgbClr>
                  </a:outerShdw>
                </a:effectLst>
                <a:latin typeface="Harrington" pitchFamily="82" charset="0"/>
              </a:rPr>
              <a:t>Portofino</a:t>
            </a:r>
            <a:r>
              <a:rPr lang="es-ES" b="1" dirty="0" smtClean="0">
                <a:solidFill>
                  <a:srgbClr val="FFFF00"/>
                </a:solidFill>
                <a:effectLst>
                  <a:outerShdw blurRad="38100" dist="38100" dir="2700000" algn="tl">
                    <a:srgbClr val="000000">
                      <a:alpha val="43137"/>
                    </a:srgbClr>
                  </a:outerShdw>
                </a:effectLst>
                <a:latin typeface="Harrington" pitchFamily="82" charset="0"/>
              </a:rPr>
              <a:t> </a:t>
            </a:r>
          </a:p>
          <a:p>
            <a:r>
              <a:rPr lang="es-ES" b="1" dirty="0" smtClean="0">
                <a:solidFill>
                  <a:srgbClr val="FFFF00"/>
                </a:solidFill>
                <a:effectLst>
                  <a:outerShdw blurRad="38100" dist="38100" dir="2700000" algn="tl">
                    <a:srgbClr val="000000">
                      <a:alpha val="43137"/>
                    </a:srgbClr>
                  </a:outerShdw>
                </a:effectLst>
                <a:latin typeface="Harrington" pitchFamily="82" charset="0"/>
              </a:rPr>
              <a:t>Entre sus características técnicas, destaca que tiene 915 atraques para embarcaciones de hasta 50 metros de eslora con un calado máximo de seis metros, estas embarcaciones pueden atracar en sus 15 hectáreas protegidas por diques de abrigo</a:t>
            </a:r>
            <a:r>
              <a:rPr lang="es-ES" b="1" dirty="0" smtClean="0">
                <a:solidFill>
                  <a:srgbClr val="FFFF00"/>
                </a:solidFill>
                <a:effectLst>
                  <a:outerShdw blurRad="38100" dist="38100" dir="2700000" algn="tl">
                    <a:srgbClr val="000000">
                      <a:alpha val="43137"/>
                    </a:srgbClr>
                  </a:outerShdw>
                </a:effectLst>
                <a:latin typeface="Harrington" pitchFamily="82" charset="0"/>
              </a:rPr>
              <a:t>. </a:t>
            </a:r>
            <a:r>
              <a:rPr lang="es-ES" b="1" dirty="0" smtClean="0">
                <a:solidFill>
                  <a:srgbClr val="FFFF00"/>
                </a:solidFill>
                <a:effectLst>
                  <a:outerShdw blurRad="38100" dist="38100" dir="2700000" algn="tl">
                    <a:srgbClr val="000000">
                      <a:alpha val="43137"/>
                    </a:srgbClr>
                  </a:outerShdw>
                </a:effectLst>
                <a:latin typeface="Harrington" pitchFamily="82" charset="0"/>
              </a:rPr>
              <a:t>Puerto </a:t>
            </a:r>
            <a:r>
              <a:rPr lang="es-ES" b="1" dirty="0" err="1" smtClean="0">
                <a:solidFill>
                  <a:srgbClr val="FFFF00"/>
                </a:solidFill>
                <a:effectLst>
                  <a:outerShdw blurRad="38100" dist="38100" dir="2700000" algn="tl">
                    <a:srgbClr val="000000">
                      <a:alpha val="43137"/>
                    </a:srgbClr>
                  </a:outerShdw>
                </a:effectLst>
                <a:latin typeface="Harrington" pitchFamily="82" charset="0"/>
              </a:rPr>
              <a:t>Banus</a:t>
            </a:r>
            <a:r>
              <a:rPr lang="es-ES" b="1" dirty="0" smtClean="0">
                <a:solidFill>
                  <a:srgbClr val="FFFF00"/>
                </a:solidFill>
                <a:effectLst>
                  <a:outerShdw blurRad="38100" dist="38100" dir="2700000" algn="tl">
                    <a:srgbClr val="000000">
                      <a:alpha val="43137"/>
                    </a:srgbClr>
                  </a:outerShdw>
                </a:effectLst>
                <a:latin typeface="Harrington" pitchFamily="82" charset="0"/>
              </a:rPr>
              <a:t> ocupa el primer lugar del mundo con mayor </a:t>
            </a:r>
            <a:r>
              <a:rPr lang="es-ES" b="1" dirty="0" smtClean="0">
                <a:solidFill>
                  <a:srgbClr val="FFFF00"/>
                </a:solidFill>
                <a:effectLst>
                  <a:outerShdw blurRad="38100" dist="38100" dir="2700000" algn="tl">
                    <a:srgbClr val="000000">
                      <a:alpha val="43137"/>
                    </a:srgbClr>
                  </a:outerShdw>
                </a:effectLst>
                <a:latin typeface="Harrington" pitchFamily="82" charset="0"/>
              </a:rPr>
              <a:t>número </a:t>
            </a:r>
            <a:r>
              <a:rPr lang="es-ES" b="1" dirty="0" smtClean="0">
                <a:solidFill>
                  <a:srgbClr val="FFFF00"/>
                </a:solidFill>
                <a:effectLst>
                  <a:outerShdw blurRad="38100" dist="38100" dir="2700000" algn="tl">
                    <a:srgbClr val="000000">
                      <a:alpha val="43137"/>
                    </a:srgbClr>
                  </a:outerShdw>
                </a:effectLst>
                <a:latin typeface="Harrington" pitchFamily="82" charset="0"/>
              </a:rPr>
              <a:t>de </a:t>
            </a:r>
            <a:r>
              <a:rPr lang="es-ES" b="1" dirty="0" smtClean="0">
                <a:solidFill>
                  <a:srgbClr val="FFFF00"/>
                </a:solidFill>
                <a:effectLst>
                  <a:outerShdw blurRad="38100" dist="38100" dir="2700000" algn="tl">
                    <a:srgbClr val="000000">
                      <a:alpha val="43137"/>
                    </a:srgbClr>
                  </a:outerShdw>
                </a:effectLst>
                <a:latin typeface="Harrington" pitchFamily="82" charset="0"/>
              </a:rPr>
              <a:t>vehículos </a:t>
            </a:r>
            <a:r>
              <a:rPr lang="es-ES" b="1" dirty="0" smtClean="0">
                <a:solidFill>
                  <a:srgbClr val="FFFF00"/>
                </a:solidFill>
                <a:effectLst>
                  <a:outerShdw blurRad="38100" dist="38100" dir="2700000" algn="tl">
                    <a:srgbClr val="000000">
                      <a:alpha val="43137"/>
                    </a:srgbClr>
                  </a:outerShdw>
                </a:effectLst>
                <a:latin typeface="Harrington" pitchFamily="82" charset="0"/>
              </a:rPr>
              <a:t>de alta gama  por metro cuadrado.</a:t>
            </a:r>
            <a:endParaRPr lang="es-ES" b="1" dirty="0" smtClean="0">
              <a:solidFill>
                <a:srgbClr val="FFFF00"/>
              </a:solidFill>
              <a:effectLst>
                <a:outerShdw blurRad="38100" dist="38100" dir="2700000" algn="tl">
                  <a:srgbClr val="000000">
                    <a:alpha val="43137"/>
                  </a:srgbClr>
                </a:outerShdw>
              </a:effectLst>
              <a:latin typeface="Harrington" pitchFamily="82" charset="0"/>
            </a:endParaRPr>
          </a:p>
          <a:p>
            <a:endParaRPr lang="es-ES"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7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par>
                          <p:cTn id="8" fill="hold">
                            <p:stCondLst>
                              <p:cond delay="9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iestaBanus-los comienzos.jpg"/>
          <p:cNvPicPr>
            <a:picLocks noGrp="1" noChangeAspect="1"/>
          </p:cNvPicPr>
          <p:nvPr>
            <p:ph idx="1"/>
          </p:nvPr>
        </p:nvPicPr>
        <p:blipFill>
          <a:blip r:embed="rId2"/>
          <a:stretch>
            <a:fillRect/>
          </a:stretch>
        </p:blipFill>
        <p:spPr>
          <a:xfrm>
            <a:off x="0" y="357166"/>
            <a:ext cx="9144000" cy="5572140"/>
          </a:xfrm>
        </p:spPr>
      </p:pic>
      <p:sp>
        <p:nvSpPr>
          <p:cNvPr id="5" name="4 CuadroTexto"/>
          <p:cNvSpPr txBox="1"/>
          <p:nvPr/>
        </p:nvSpPr>
        <p:spPr>
          <a:xfrm>
            <a:off x="7858148" y="3071810"/>
            <a:ext cx="960904" cy="276999"/>
          </a:xfrm>
          <a:prstGeom prst="rect">
            <a:avLst/>
          </a:prstGeom>
          <a:noFill/>
        </p:spPr>
        <p:txBody>
          <a:bodyPr wrap="none" rtlCol="0">
            <a:spAutoFit/>
          </a:bodyPr>
          <a:lstStyle/>
          <a:p>
            <a:r>
              <a:rPr lang="es-ES" sz="1200" b="1" dirty="0" smtClean="0">
                <a:solidFill>
                  <a:schemeClr val="bg1"/>
                </a:solidFill>
              </a:rPr>
              <a:t>PPS PAC-JAZ</a:t>
            </a:r>
            <a:endParaRPr lang="es-ES" sz="1200" b="1" dirty="0">
              <a:solidFill>
                <a:schemeClr val="bg1"/>
              </a:solidFill>
            </a:endParaRPr>
          </a:p>
        </p:txBody>
      </p:sp>
      <p:sp>
        <p:nvSpPr>
          <p:cNvPr id="6" name="5 CuadroTexto"/>
          <p:cNvSpPr txBox="1"/>
          <p:nvPr/>
        </p:nvSpPr>
        <p:spPr>
          <a:xfrm>
            <a:off x="1785918" y="6000768"/>
            <a:ext cx="5774338" cy="461665"/>
          </a:xfrm>
          <a:prstGeom prst="rect">
            <a:avLst/>
          </a:prstGeom>
          <a:noFill/>
        </p:spPr>
        <p:txBody>
          <a:bodyPr wrap="none" rtlCol="0">
            <a:spAutoFit/>
          </a:bodyPr>
          <a:lstStyle/>
          <a:p>
            <a:r>
              <a:rPr lang="es-ES" sz="2400" b="1" dirty="0" smtClean="0">
                <a:effectLst>
                  <a:outerShdw blurRad="38100" dist="38100" dir="2700000" algn="tl">
                    <a:srgbClr val="000000">
                      <a:alpha val="43137"/>
                    </a:srgbClr>
                  </a:outerShdw>
                </a:effectLst>
                <a:latin typeface="Harrington" pitchFamily="82" charset="0"/>
              </a:rPr>
              <a:t>  Fiesta En Puerto </a:t>
            </a:r>
            <a:r>
              <a:rPr lang="es-ES" sz="2400" b="1" dirty="0" err="1" smtClean="0">
                <a:effectLst>
                  <a:outerShdw blurRad="38100" dist="38100" dir="2700000" algn="tl">
                    <a:srgbClr val="000000">
                      <a:alpha val="43137"/>
                    </a:srgbClr>
                  </a:outerShdw>
                </a:effectLst>
                <a:latin typeface="Harrington" pitchFamily="82" charset="0"/>
              </a:rPr>
              <a:t>Banús</a:t>
            </a:r>
            <a:r>
              <a:rPr lang="es-ES" sz="2400" b="1" dirty="0" smtClean="0">
                <a:effectLst>
                  <a:outerShdw blurRad="38100" dist="38100" dir="2700000" algn="tl">
                    <a:srgbClr val="000000">
                      <a:alpha val="43137"/>
                    </a:srgbClr>
                  </a:outerShdw>
                </a:effectLst>
                <a:latin typeface="Harrington" pitchFamily="82" charset="0"/>
              </a:rPr>
              <a:t> - los Comienzos</a:t>
            </a: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rbella1.jpg"/>
          <p:cNvPicPr>
            <a:picLocks noGrp="1" noChangeAspect="1"/>
          </p:cNvPicPr>
          <p:nvPr>
            <p:ph idx="1"/>
          </p:nvPr>
        </p:nvPicPr>
        <p:blipFill>
          <a:blip r:embed="rId2"/>
          <a:stretch>
            <a:fillRect/>
          </a:stretch>
        </p:blipFill>
        <p:spPr>
          <a:xfrm>
            <a:off x="0" y="0"/>
            <a:ext cx="9144000" cy="6876998"/>
          </a:xfrm>
        </p:spPr>
      </p:pic>
      <p:sp>
        <p:nvSpPr>
          <p:cNvPr id="5" name="4 Rectángulo"/>
          <p:cNvSpPr/>
          <p:nvPr/>
        </p:nvSpPr>
        <p:spPr>
          <a:xfrm>
            <a:off x="0" y="0"/>
            <a:ext cx="9144000" cy="6858000"/>
          </a:xfrm>
          <a:prstGeom prst="rect">
            <a:avLst/>
          </a:prstGeom>
          <a:solidFill>
            <a:schemeClr val="accent5">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446373" y="785794"/>
            <a:ext cx="697627" cy="338554"/>
          </a:xfrm>
          <a:prstGeom prst="rect">
            <a:avLst/>
          </a:prstGeom>
          <a:noFill/>
        </p:spPr>
        <p:txBody>
          <a:bodyPr wrap="none" rtlCol="0">
            <a:spAutoFit/>
          </a:bodyPr>
          <a:lstStyle/>
          <a:p>
            <a:r>
              <a:rPr lang="es-ES" sz="800" dirty="0" smtClean="0">
                <a:solidFill>
                  <a:schemeClr val="accent5">
                    <a:lumMod val="75000"/>
                  </a:schemeClr>
                </a:solidFill>
              </a:rPr>
              <a:t>PPS PAC-JAZ</a:t>
            </a:r>
          </a:p>
          <a:p>
            <a:endParaRPr lang="es-ES" sz="800" dirty="0">
              <a:solidFill>
                <a:schemeClr val="accent5">
                  <a:lumMod val="75000"/>
                </a:schemeClr>
              </a:solidFill>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nu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banus-beach-spain-4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75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tretch>
            <a:fillRect/>
          </a:stretch>
        </p:blipFill>
        <p:spPr>
          <a:xfrm>
            <a:off x="12159" y="0"/>
            <a:ext cx="9119681"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70C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20banus%2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285728"/>
            <a:ext cx="4027064" cy="1015663"/>
          </a:xfrm>
          <a:prstGeom prst="rect">
            <a:avLst/>
          </a:prstGeom>
          <a:noFill/>
        </p:spPr>
        <p:txBody>
          <a:bodyPr wrap="non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Rinoceronte vestido con puntillas </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(1956), del artista  Salvador Dalí</a:t>
            </a:r>
          </a:p>
          <a:p>
            <a:endParaRPr lang="es-ES" sz="2000"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17"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ppt_x</p:attrName>
                                        </p:attrNameLst>
                                      </p:cBhvr>
                                      <p:tavLst>
                                        <p:tav tm="0">
                                          <p:val>
                                            <p:strVal val="#ppt_x-#ppt_w/2"/>
                                          </p:val>
                                        </p:tav>
                                        <p:tav tm="100000">
                                          <p:val>
                                            <p:strVal val="#ppt_x"/>
                                          </p:val>
                                        </p:tav>
                                      </p:tavLst>
                                    </p:anim>
                                    <p:anim calcmode="lin" valueType="num">
                                      <p:cBhvr>
                                        <p:cTn id="25" dur="2000" fill="hold"/>
                                        <p:tgtEl>
                                          <p:spTgt spid="6"/>
                                        </p:tgtEl>
                                        <p:attrNameLst>
                                          <p:attrName>ppt_y</p:attrName>
                                        </p:attrNameLst>
                                      </p:cBhvr>
                                      <p:tavLst>
                                        <p:tav tm="0">
                                          <p:val>
                                            <p:strVal val="#ppt_y"/>
                                          </p:val>
                                        </p:tav>
                                        <p:tav tm="100000">
                                          <p:val>
                                            <p:strVal val="#ppt_y"/>
                                          </p:val>
                                        </p:tav>
                                      </p:tavLst>
                                    </p:anim>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m8cnc.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5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banus-beach-spain-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00FF">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3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32.JPG la moraga-puerto banu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428604"/>
            <a:ext cx="4143404" cy="461665"/>
          </a:xfrm>
          <a:prstGeom prst="rect">
            <a:avLst/>
          </a:prstGeom>
        </p:spPr>
        <p:txBody>
          <a:bodyPr wrap="square">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        </a:t>
            </a:r>
            <a:r>
              <a:rPr lang="es-ES" sz="2400" b="1" dirty="0" smtClean="0">
                <a:solidFill>
                  <a:sysClr val="windowText" lastClr="000000"/>
                </a:solidFill>
                <a:effectLst>
                  <a:outerShdw blurRad="38100" dist="38100" dir="2700000" algn="tl">
                    <a:srgbClr val="000000">
                      <a:alpha val="43137"/>
                    </a:srgbClr>
                  </a:outerShdw>
                </a:effectLst>
                <a:latin typeface="Harrington" pitchFamily="82" charset="0"/>
              </a:rPr>
              <a:t>Restaurant  La Moraga</a:t>
            </a:r>
            <a:endParaRPr lang="es-ES" sz="2400" b="1" dirty="0">
              <a:solidFill>
                <a:sysClr val="windowText" lastClr="0000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3000"/>
                            </p:stCondLst>
                            <p:childTnLst>
                              <p:par>
                                <p:cTn id="21" presetID="17"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ppt_x</p:attrName>
                                        </p:attrNameLst>
                                      </p:cBhvr>
                                      <p:tavLst>
                                        <p:tav tm="0">
                                          <p:val>
                                            <p:strVal val="#ppt_x-#ppt_w/2"/>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5d4k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136270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CC">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owImage-.JPG"/>
          <p:cNvPicPr>
            <a:picLocks noChangeAspect="1"/>
          </p:cNvPicPr>
          <p:nvPr/>
        </p:nvPicPr>
        <p:blipFill>
          <a:blip r:embed="rId2"/>
          <a:stretch>
            <a:fillRect/>
          </a:stretch>
        </p:blipFill>
        <p:spPr>
          <a:xfrm>
            <a:off x="-1" y="0"/>
            <a:ext cx="9130495"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323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60000"/>
              <a:lumOff val="4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taurante pravda.JPG"/>
          <p:cNvPicPr>
            <a:picLocks noChangeAspect="1"/>
          </p:cNvPicPr>
          <p:nvPr/>
        </p:nvPicPr>
        <p:blipFill>
          <a:blip r:embed="rId2"/>
          <a:stretch>
            <a:fillRect/>
          </a:stretch>
        </p:blipFill>
        <p:spPr>
          <a:xfrm>
            <a:off x="1071538" y="0"/>
            <a:ext cx="7143800"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932.JPGrestaurante pravda.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000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000232" y="1071546"/>
            <a:ext cx="2874505" cy="461665"/>
          </a:xfrm>
          <a:prstGeom prst="rect">
            <a:avLst/>
          </a:prstGeom>
          <a:noFill/>
        </p:spPr>
        <p:txBody>
          <a:bodyPr wrap="none" rtlCol="0">
            <a:spAutoFit/>
          </a:bodyPr>
          <a:lstStyle/>
          <a:p>
            <a:r>
              <a:rPr lang="es-ES" sz="2400" b="1" dirty="0" smtClean="0">
                <a:solidFill>
                  <a:schemeClr val="bg1"/>
                </a:solidFill>
                <a:effectLst>
                  <a:outerShdw blurRad="38100" dist="38100" dir="2700000" algn="tl">
                    <a:srgbClr val="000000">
                      <a:alpha val="43137"/>
                    </a:srgbClr>
                  </a:outerShdw>
                </a:effectLst>
                <a:latin typeface="Harrington" pitchFamily="82" charset="0"/>
              </a:rPr>
              <a:t>Restaurant  </a:t>
            </a:r>
            <a:r>
              <a:rPr lang="es-ES" sz="2400" b="1" dirty="0" err="1" smtClean="0">
                <a:solidFill>
                  <a:schemeClr val="bg1"/>
                </a:solidFill>
                <a:effectLst>
                  <a:outerShdw blurRad="38100" dist="38100" dir="2700000" algn="tl">
                    <a:srgbClr val="000000">
                      <a:alpha val="43137"/>
                    </a:srgbClr>
                  </a:outerShdw>
                </a:effectLst>
                <a:latin typeface="Harrington" pitchFamily="82" charset="0"/>
              </a:rPr>
              <a:t>Pravda</a:t>
            </a:r>
            <a:r>
              <a:rPr lang="es-ES" sz="2400" b="1" dirty="0" smtClean="0">
                <a:solidFill>
                  <a:schemeClr val="bg1"/>
                </a:solidFill>
                <a:effectLst>
                  <a:outerShdw blurRad="38100" dist="38100" dir="2700000" algn="tl">
                    <a:srgbClr val="000000">
                      <a:alpha val="43137"/>
                    </a:srgbClr>
                  </a:outerShdw>
                </a:effectLst>
                <a:latin typeface="Harrington" pitchFamily="82" charset="0"/>
              </a:rPr>
              <a:t> </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7"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ppt_w/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9966.JPG puerto banu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17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10000" contrast="20000"/>
            </a:blip>
            <a:stretch>
              <a:fillRect/>
            </a:stretch>
          </a:blipFill>
          <a:scene3d>
            <a:camera prst="orthographicFront"/>
            <a:lightRig rig="threePt" dir="t"/>
          </a:scene3d>
          <a:sp3d>
            <a:bevelT prst="angle"/>
          </a:sp3d>
        </p:spPr>
        <p:txBody>
          <a:bodyPr/>
          <a:lstStyle/>
          <a:p>
            <a:endParaRPr lang="es-ES" dirty="0"/>
          </a:p>
        </p:txBody>
      </p:sp>
      <p:pic>
        <p:nvPicPr>
          <p:cNvPr id="4" name="3 Imagen" descr="_MG_7479....jpg"/>
          <p:cNvPicPr>
            <a:picLocks noChangeAspect="1"/>
          </p:cNvPicPr>
          <p:nvPr/>
        </p:nvPicPr>
        <p:blipFill>
          <a:blip r:embed="rId3"/>
          <a:stretch>
            <a:fillRect/>
          </a:stretch>
        </p:blipFill>
        <p:spPr>
          <a:xfrm>
            <a:off x="0" y="785794"/>
            <a:ext cx="9144000" cy="5357826"/>
          </a:xfrm>
          <a:prstGeom prst="rect">
            <a:avLst/>
          </a:prstGeom>
          <a:scene3d>
            <a:camera prst="orthographicFront"/>
            <a:lightRig rig="threePt" dir="t"/>
          </a:scene3d>
          <a:sp3d>
            <a:bevelT prst="angle"/>
          </a:sp3d>
        </p:spPr>
      </p:pic>
      <p:sp>
        <p:nvSpPr>
          <p:cNvPr id="5" name="4 Rectángulo"/>
          <p:cNvSpPr/>
          <p:nvPr/>
        </p:nvSpPr>
        <p:spPr>
          <a:xfrm>
            <a:off x="0" y="714356"/>
            <a:ext cx="9144000" cy="5286412"/>
          </a:xfrm>
          <a:prstGeom prst="rect">
            <a:avLst/>
          </a:prstGeom>
          <a:solidFill>
            <a:schemeClr val="tx1">
              <a:lumMod val="6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a5s7du.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banus.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1"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_PUE~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3366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Cabopino_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7332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012009216.JPG"/>
          <p:cNvPicPr>
            <a:picLocks noChangeAspect="1"/>
          </p:cNvPicPr>
          <p:nvPr/>
        </p:nvPicPr>
        <p:blipFill>
          <a:blip r:embed="rId2"/>
          <a:stretch>
            <a:fillRect/>
          </a:stretch>
        </p:blipFill>
        <p:spPr>
          <a:xfrm>
            <a:off x="27418" y="714356"/>
            <a:ext cx="9097864" cy="5500726"/>
          </a:xfrm>
          <a:prstGeom prst="rect">
            <a:avLst/>
          </a:prstGeom>
          <a:scene3d>
            <a:camera prst="orthographicFront"/>
            <a:lightRig rig="threePt" dir="t"/>
          </a:scene3d>
          <a:sp3d>
            <a:bevelT prst="angle"/>
          </a:sp3d>
        </p:spPr>
      </p:pic>
      <p:sp>
        <p:nvSpPr>
          <p:cNvPr id="5" name="4 Rectángulo"/>
          <p:cNvSpPr/>
          <p:nvPr/>
        </p:nvSpPr>
        <p:spPr>
          <a:xfrm>
            <a:off x="0" y="642918"/>
            <a:ext cx="9144000" cy="5572164"/>
          </a:xfrm>
          <a:prstGeom prst="rect">
            <a:avLst/>
          </a:prstGeom>
          <a:solidFill>
            <a:srgbClr val="00206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4"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corte-ingles.JPG"/>
          <p:cNvPicPr>
            <a:picLocks noChangeAspect="1"/>
          </p:cNvPicPr>
          <p:nvPr/>
        </p:nvPicPr>
        <p:blipFill>
          <a:blip r:embed="rId2"/>
          <a:stretch>
            <a:fillRect/>
          </a:stretch>
        </p:blipFill>
        <p:spPr>
          <a:xfrm>
            <a:off x="5915" y="0"/>
            <a:ext cx="9138085"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bellaPuertoBanus04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py%20of%20ferrari_puerto_banus_parked_yacht_banus_marbella_spain.JPG"/>
          <p:cNvPicPr>
            <a:picLocks noChangeAspect="1"/>
          </p:cNvPicPr>
          <p:nvPr/>
        </p:nvPicPr>
        <p:blipFill>
          <a:blip r:embed="rId2"/>
          <a:stretch>
            <a:fillRect/>
          </a:stretch>
        </p:blipFill>
        <p:spPr>
          <a:xfrm>
            <a:off x="0" y="41148"/>
            <a:ext cx="9144000" cy="6775704"/>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8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grpId="1"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che-lujo-puerto-banus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75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0509092034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6600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grpId="1"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JPG"/>
          <p:cNvPicPr>
            <a:picLocks noChangeAspect="1"/>
          </p:cNvPicPr>
          <p:nvPr/>
        </p:nvPicPr>
        <p:blipFill>
          <a:blip r:embed="rId2"/>
          <a:stretch>
            <a:fillRect/>
          </a:stretch>
        </p:blipFill>
        <p:spPr>
          <a:xfrm>
            <a:off x="0" y="0"/>
            <a:ext cx="9144000" cy="6830568"/>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2"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Playa_de_Puerto_Banú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5"/>
                                        </p:tgtEl>
                                      </p:cBhvr>
                                    </p:animEffect>
                                    <p:anim calcmode="lin" valueType="num">
                                      <p:cBhvr>
                                        <p:cTn id="10" dur="3000"/>
                                        <p:tgtEl>
                                          <p:spTgt spid="5"/>
                                        </p:tgtEl>
                                        <p:attrNameLst>
                                          <p:attrName>style.rotation</p:attrName>
                                        </p:attrNameLst>
                                      </p:cBhvr>
                                      <p:tavLst>
                                        <p:tav tm="0">
                                          <p:val>
                                            <p:fltVal val="0"/>
                                          </p:val>
                                        </p:tav>
                                        <p:tav tm="100000">
                                          <p:val>
                                            <p:fltVal val="72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ppt_w</p:attrName>
                                        </p:attrNameLst>
                                      </p:cBhvr>
                                      <p:tavLst>
                                        <p:tav tm="0">
                                          <p:val>
                                            <p:strVal val="ppt_w"/>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ite_del_Mar_19.jpg puerto banu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erto-banus-marbella-playa-spain.jpg"/>
          <p:cNvPicPr>
            <a:picLocks noGrp="1" noChangeAspect="1"/>
          </p:cNvPicPr>
          <p:nvPr>
            <p:ph idx="1"/>
          </p:nvPr>
        </p:nvPicPr>
        <p:blipFill>
          <a:blip r:embed="rId2"/>
          <a:stretch>
            <a:fillRect/>
          </a:stretch>
        </p:blipFill>
        <p:spPr>
          <a:xfrm>
            <a:off x="-1" y="0"/>
            <a:ext cx="9173688"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 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Harbor_in_Puerto_Banus,_Costa_del_Sol,_Spain,_Dec_2004_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bella-puerto-banus-0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2"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3"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P spid="5" grpId="3"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bella-puerto-banus-02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20banus%2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0"/>
                                        <p:tgtEl>
                                          <p:spTgt spid="4"/>
                                        </p:tgtEl>
                                      </p:cBhvr>
                                    </p:animEffec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caria10_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2"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bella10.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5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530A~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2"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oenigsegg-ccx-in-puerto-banus-2-photo-by-alex1.jpg"/>
          <p:cNvPicPr>
            <a:picLocks noGrp="1" noChangeAspect="1"/>
          </p:cNvPicPr>
          <p:nvPr>
            <p:ph idx="1"/>
          </p:nvPr>
        </p:nvPicPr>
        <p:blipFill>
          <a:blip r:embed="rId2"/>
          <a:stretch>
            <a:fillRect/>
          </a:stretch>
        </p:blipFill>
        <p:spPr>
          <a:xfrm>
            <a:off x="-1" y="0"/>
            <a:ext cx="9146969"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072198" y="714356"/>
            <a:ext cx="763351" cy="230832"/>
          </a:xfrm>
          <a:prstGeom prst="rect">
            <a:avLst/>
          </a:prstGeom>
          <a:noFill/>
        </p:spPr>
        <p:txBody>
          <a:bodyPr wrap="none" rtlCol="0">
            <a:spAutoFit/>
          </a:bodyPr>
          <a:lstStyle/>
          <a:p>
            <a:r>
              <a:rPr lang="es-ES" sz="900" dirty="0" smtClean="0">
                <a:solidFill>
                  <a:srgbClr val="FF0000"/>
                </a:solidFill>
              </a:rPr>
              <a:t>PPS PAC-JAZ</a:t>
            </a:r>
            <a:endParaRPr lang="es-ES" sz="900" dirty="0">
              <a:solidFill>
                <a:srgbClr val="FF0000"/>
              </a:solidFill>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52000901-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5000"/>
                                        <p:tgtEl>
                                          <p:spTgt spid="4"/>
                                        </p:tgtEl>
                                      </p:cBhvr>
                                    </p:animEffect>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style.rotation</p:attrName>
                                        </p:attrNameLst>
                                      </p:cBhvr>
                                      <p:tavLst>
                                        <p:tav tm="0">
                                          <p:val>
                                            <p:fltVal val="720"/>
                                          </p:val>
                                        </p:tav>
                                        <p:tav tm="100000">
                                          <p:val>
                                            <p:fltVal val="0"/>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anim calcmode="lin" valueType="num">
                                      <p:cBhvr>
                                        <p:cTn id="22" dur="5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1p1yp.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20banus%20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_banu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1"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banus-beach-spain-2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2C778C">
              <a:alpha val="7764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_Banus_20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2"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ntr" presetSubtype="10" fill="hold" grpId="3"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3000"/>
                                        <p:tgtEl>
                                          <p:spTgt spid="5"/>
                                        </p:tgtEl>
                                      </p:cBhvr>
                                    </p:animEffec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P spid="5" grpId="3"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24px-Marbella3.jpg"/>
          <p:cNvPicPr>
            <a:picLocks noGrp="1" noChangeAspect="1"/>
          </p:cNvPicPr>
          <p:nvPr>
            <p:ph idx="1"/>
          </p:nvPr>
        </p:nvPicPr>
        <p:blipFill>
          <a:blip r:embed="rId2"/>
          <a:stretch>
            <a:fillRect/>
          </a:stretch>
        </p:blipFill>
        <p:spPr>
          <a:xfrm>
            <a:off x="0" y="428604"/>
            <a:ext cx="9144000" cy="6143644"/>
          </a:xfrm>
        </p:spPr>
      </p:pic>
      <p:sp>
        <p:nvSpPr>
          <p:cNvPr id="5" name="4 Rectángulo"/>
          <p:cNvSpPr/>
          <p:nvPr/>
        </p:nvSpPr>
        <p:spPr>
          <a:xfrm>
            <a:off x="0" y="428604"/>
            <a:ext cx="9144000" cy="6143668"/>
          </a:xfrm>
          <a:prstGeom prst="rect">
            <a:avLst/>
          </a:prstGeom>
          <a:solidFill>
            <a:schemeClr val="bg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ntr" presetSubtype="10"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3000"/>
                                        <p:tgtEl>
                                          <p:spTgt spid="5"/>
                                        </p:tgtEl>
                                      </p:cBhvr>
                                    </p:animEffec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DEOV~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500298" y="5429264"/>
            <a:ext cx="3313728" cy="400110"/>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Harrington" pitchFamily="82" charset="0"/>
              </a:rPr>
              <a:t>Francisco del Olmo - Jazmín</a:t>
            </a:r>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35"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anim calcmode="lin" valueType="num">
                                      <p:cBhvr>
                                        <p:cTn id="19" dur="2000" fill="hold"/>
                                        <p:tgtEl>
                                          <p:spTgt spid="6"/>
                                        </p:tgtEl>
                                        <p:attrNameLst>
                                          <p:attrName>style.rotation</p:attrName>
                                        </p:attrNameLst>
                                      </p:cBhvr>
                                      <p:tavLst>
                                        <p:tav tm="0">
                                          <p:val>
                                            <p:fltVal val="720"/>
                                          </p:val>
                                        </p:tav>
                                        <p:tav tm="100000">
                                          <p:val>
                                            <p:fltVal val="0"/>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spd="slow" advTm="32000"/>
  <p:timing>
    <p:tnLst>
      <p:par>
        <p:cTn id="1" dur="indefinite" restart="never" nodeType="tmRoot"/>
      </p:par>
    </p:tnLst>
  </p:timing>
</p:sld>
</file>

<file path=ppt/theme/theme1.xml><?xml version="1.0" encoding="utf-8"?>
<a:theme xmlns:a="http://schemas.openxmlformats.org/drawingml/2006/main" name="PUERTO BANUS - MARBEL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PUERTO BANUS - MARBELLA</Template>
  <TotalTime>0</TotalTime>
  <Words>91</Words>
  <Application>Microsoft Office PowerPoint</Application>
  <PresentationFormat>Presentación en pantalla (4:3)</PresentationFormat>
  <Paragraphs>49</Paragraphs>
  <Slides>57</Slides>
  <Notes>1</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PUERTO BANUS - MARBELLA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2012-07-11T23:14:07Z</dcterms:created>
  <dcterms:modified xsi:type="dcterms:W3CDTF">2012-07-11T23:27:22Z</dcterms:modified>
</cp:coreProperties>
</file>