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411" r:id="rId3"/>
    <p:sldId id="423" r:id="rId4"/>
    <p:sldId id="335" r:id="rId5"/>
    <p:sldId id="336" r:id="rId6"/>
    <p:sldId id="341" r:id="rId7"/>
    <p:sldId id="344" r:id="rId8"/>
    <p:sldId id="343" r:id="rId9"/>
    <p:sldId id="413" r:id="rId10"/>
    <p:sldId id="345" r:id="rId11"/>
    <p:sldId id="349" r:id="rId12"/>
    <p:sldId id="414" r:id="rId13"/>
    <p:sldId id="352" r:id="rId14"/>
    <p:sldId id="353" r:id="rId15"/>
    <p:sldId id="359" r:id="rId16"/>
    <p:sldId id="361" r:id="rId17"/>
    <p:sldId id="363" r:id="rId18"/>
    <p:sldId id="364" r:id="rId19"/>
    <p:sldId id="378" r:id="rId20"/>
    <p:sldId id="367" r:id="rId21"/>
    <p:sldId id="409" r:id="rId22"/>
    <p:sldId id="368" r:id="rId23"/>
    <p:sldId id="381" r:id="rId24"/>
    <p:sldId id="369" r:id="rId25"/>
    <p:sldId id="365" r:id="rId26"/>
    <p:sldId id="370" r:id="rId27"/>
    <p:sldId id="371" r:id="rId28"/>
    <p:sldId id="373" r:id="rId29"/>
    <p:sldId id="374" r:id="rId30"/>
    <p:sldId id="380" r:id="rId31"/>
    <p:sldId id="382" r:id="rId32"/>
    <p:sldId id="383" r:id="rId33"/>
    <p:sldId id="384" r:id="rId34"/>
    <p:sldId id="377" r:id="rId35"/>
    <p:sldId id="415" r:id="rId36"/>
    <p:sldId id="386" r:id="rId37"/>
    <p:sldId id="394" r:id="rId38"/>
    <p:sldId id="388" r:id="rId39"/>
    <p:sldId id="393" r:id="rId40"/>
    <p:sldId id="395" r:id="rId41"/>
    <p:sldId id="396" r:id="rId42"/>
    <p:sldId id="401" r:id="rId43"/>
    <p:sldId id="402" r:id="rId44"/>
    <p:sldId id="397" r:id="rId45"/>
    <p:sldId id="403" r:id="rId46"/>
    <p:sldId id="404" r:id="rId47"/>
    <p:sldId id="406" r:id="rId48"/>
    <p:sldId id="416" r:id="rId49"/>
    <p:sldId id="410" r:id="rId50"/>
    <p:sldId id="417" r:id="rId51"/>
    <p:sldId id="418" r:id="rId52"/>
    <p:sldId id="420" r:id="rId53"/>
    <p:sldId id="419" r:id="rId54"/>
    <p:sldId id="422" r:id="rId55"/>
    <p:sldId id="412" r:id="rId56"/>
    <p:sldId id="424" r:id="rId57"/>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CeNI63FhCi0XCslrxbA6Q==" hashData="IeRtCva3rO49uEg048k9mH5NABY="/>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994B"/>
    <a:srgbClr val="D5791D"/>
    <a:srgbClr val="4D24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59" autoAdjust="0"/>
    <p:restoredTop sz="94660"/>
  </p:normalViewPr>
  <p:slideViewPr>
    <p:cSldViewPr>
      <p:cViewPr>
        <p:scale>
          <a:sx n="60" d="100"/>
          <a:sy n="60" d="100"/>
        </p:scale>
        <p:origin x="662"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EC1D26F6-2C1B-4513-ABDF-DD61B3CCF577}" type="datetimeFigureOut">
              <a:rPr lang="es-ES"/>
              <a:pPr>
                <a:defRPr/>
              </a:pPr>
              <a:t>12/08/2023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CC7714E3-08D9-4AD9-80ED-DEC9EA071AF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77210105-5197-425B-8B6F-AE8A75D00316}" type="slidenum">
              <a:rPr lang="es-ES" smtClean="0"/>
              <a:pPr/>
              <a:t>3</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1444" name="3 Marcador de número de diapositiva"/>
          <p:cNvSpPr>
            <a:spLocks noGrp="1"/>
          </p:cNvSpPr>
          <p:nvPr>
            <p:ph type="sldNum" sz="quarter" idx="5"/>
          </p:nvPr>
        </p:nvSpPr>
        <p:spPr bwMode="auto">
          <a:noFill/>
          <a:ln>
            <a:miter lim="800000"/>
            <a:headEnd/>
            <a:tailEnd/>
          </a:ln>
        </p:spPr>
        <p:txBody>
          <a:bodyPr/>
          <a:lstStyle/>
          <a:p>
            <a:fld id="{C339EA51-01BC-446C-AF72-7A697EC73264}" type="slidenum">
              <a:rPr lang="es-ES" altLang="es-ES" smtClean="0"/>
              <a:pPr/>
              <a:t>8</a:t>
            </a:fld>
            <a:endParaRPr lang="es-ES"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40D26C9-C4F4-4CBA-B56B-553F9E03DF68}" type="datetimeFigureOut">
              <a:rPr lang="es-ES"/>
              <a:pPr>
                <a:defRPr/>
              </a:pPr>
              <a:t>12/08/2023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CBC88C-55CE-4CAF-BDEE-BCE1A90CA5D1}" type="slidenum">
              <a:rPr lang="es-ES"/>
              <a:pPr>
                <a:defRPr/>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EDA2FDC-41CA-4FF6-ABA4-5A75A48358B1}" type="datetimeFigureOut">
              <a:rPr lang="es-ES"/>
              <a:pPr>
                <a:defRPr/>
              </a:pPr>
              <a:t>12/08/2023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D4157D9-DC65-4245-AADA-1A9D2865AB96}" type="slidenum">
              <a:rPr lang="es-ES"/>
              <a:pPr>
                <a:defRPr/>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B0FEBB9-C706-4E3F-9B7B-7582DCF94B7D}" type="datetimeFigureOut">
              <a:rPr lang="es-ES"/>
              <a:pPr>
                <a:defRPr/>
              </a:pPr>
              <a:t>12/08/2023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0497BEA-76B2-48DA-A0BA-80B5F69B675A}" type="slidenum">
              <a:rPr lang="es-ES"/>
              <a:pPr>
                <a:defRPr/>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506FC7C-8224-4A08-97BF-47DC2AFA0D0A}" type="datetimeFigureOut">
              <a:rPr lang="es-ES"/>
              <a:pPr>
                <a:defRPr/>
              </a:pPr>
              <a:t>12/08/2023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1F7CD22-448B-4600-8E01-090DFCF4A893}" type="slidenum">
              <a:rPr lang="es-ES"/>
              <a:pPr>
                <a:defRPr/>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54E98FA-E69E-4DC6-8316-9FD2FB455EDD}" type="datetimeFigureOut">
              <a:rPr lang="es-ES"/>
              <a:pPr>
                <a:defRPr/>
              </a:pPr>
              <a:t>12/08/2023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731341C-ABCD-418C-BF0F-EF965D286AF6}" type="slidenum">
              <a:rPr lang="es-ES"/>
              <a:pPr>
                <a:defRPr/>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0463864-36EC-4A48-921A-267204AF4EB2}" type="datetimeFigureOut">
              <a:rPr lang="es-ES"/>
              <a:pPr>
                <a:defRPr/>
              </a:pPr>
              <a:t>12/08/2023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34BA264-35FC-4F0C-8D9F-37AC0302D8B8}" type="slidenum">
              <a:rPr lang="es-ES"/>
              <a:pPr>
                <a:defRPr/>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E0D0CC7-452C-4D87-8E1B-33C01791FE11}" type="datetimeFigureOut">
              <a:rPr lang="es-ES"/>
              <a:pPr>
                <a:defRPr/>
              </a:pPr>
              <a:t>12/08/2023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6AF384CC-97DC-49CC-910D-17C32BCCC3DC}" type="slidenum">
              <a:rPr lang="es-ES"/>
              <a:pPr>
                <a:defRPr/>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491F721-B26C-460C-A2E0-869122110579}" type="datetimeFigureOut">
              <a:rPr lang="es-ES"/>
              <a:pPr>
                <a:defRPr/>
              </a:pPr>
              <a:t>12/08/2023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AC505E-5124-4843-BCF0-64A618894BBB}" type="slidenum">
              <a:rPr lang="es-ES"/>
              <a:pPr>
                <a:defRPr/>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252AEB0-83B6-47FD-B2D3-7CF74976EED7}" type="datetimeFigureOut">
              <a:rPr lang="es-ES"/>
              <a:pPr>
                <a:defRPr/>
              </a:pPr>
              <a:t>12/08/2023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CCD6D24-F073-47CF-A282-3175354D83D8}" type="slidenum">
              <a:rPr lang="es-ES"/>
              <a:pPr>
                <a:defRPr/>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E51F47C-E88B-4BEE-909B-29BC98A5E8E4}" type="datetimeFigureOut">
              <a:rPr lang="es-ES"/>
              <a:pPr>
                <a:defRPr/>
              </a:pPr>
              <a:t>12/08/2023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B7D5224-9A35-4C7D-8EE4-CAE1A3182AFD}" type="slidenum">
              <a:rPr lang="es-ES"/>
              <a:pPr>
                <a:defRPr/>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D66E3F6-2A37-48C6-B095-104C379E65A7}" type="datetimeFigureOut">
              <a:rPr lang="es-ES"/>
              <a:pPr>
                <a:defRPr/>
              </a:pPr>
              <a:t>12/08/2023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CD2DC99-377B-428C-9C5D-288B7467F072}" type="slidenum">
              <a:rPr lang="es-ES"/>
              <a:pPr>
                <a:defRPr/>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561819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A3C87A24-B1D7-4757-B786-DE368F42440C}" type="datetimeFigureOut">
              <a:rPr lang="es-ES"/>
              <a:pPr>
                <a:defRPr/>
              </a:pPr>
              <a:t>12/08/2023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2648C3AB-E09B-43A9-BCB9-A630B2565AE0}"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108065858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5.jpe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hyperlink" Target="http://vicentejesusmota.blogspot.com.es/" TargetMode="Externa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bin"/><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95486"/>
            <a:ext cx="7345363" cy="971550"/>
          </a:xfrm>
          <a:prstGeom prst="rect">
            <a:avLst/>
          </a:prstGeom>
        </p:spPr>
        <p:txBody>
          <a:bodyPr wrap="none" fromWordArt="1">
            <a:prstTxWarp prst="textTriangle">
              <a:avLst>
                <a:gd name="adj" fmla="val 4454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Puerta de Alcalá –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icono de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99592" y="1491630"/>
            <a:ext cx="7345362" cy="80987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a:t>
            </a:r>
            <a:r>
              <a:rPr lang="es-ES" sz="3200" kern="10" dirty="0" err="1">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Internét</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p>
        </p:txBody>
      </p:sp>
      <p:sp>
        <p:nvSpPr>
          <p:cNvPr id="16389" name="WordArt 5"/>
          <p:cNvSpPr>
            <a:spLocks noChangeArrowheads="1" noChangeShapeType="1" noTextEdit="1"/>
          </p:cNvSpPr>
          <p:nvPr/>
        </p:nvSpPr>
        <p:spPr bwMode="auto">
          <a:xfrm>
            <a:off x="827584" y="2571750"/>
            <a:ext cx="7704137" cy="736923"/>
          </a:xfrm>
          <a:prstGeom prst="rect">
            <a:avLst/>
          </a:prstGeom>
        </p:spPr>
        <p:txBody>
          <a:bodyPr wrap="none" fromWordArt="1">
            <a:prstTxWarp prst="textFadeUp">
              <a:avLst>
                <a:gd name="adj" fmla="val 6199"/>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835696" y="3579862"/>
            <a:ext cx="5472583" cy="60206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16391" name="WordArt 7"/>
          <p:cNvSpPr>
            <a:spLocks noChangeArrowheads="1" noChangeShapeType="1" noTextEdit="1"/>
          </p:cNvSpPr>
          <p:nvPr/>
        </p:nvSpPr>
        <p:spPr bwMode="auto">
          <a:xfrm>
            <a:off x="2987675" y="4299942"/>
            <a:ext cx="3240088" cy="62607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763688" y="0"/>
            <a:ext cx="5545044" cy="923330"/>
          </a:xfrm>
          <a:prstGeom prst="rect">
            <a:avLst/>
          </a:prstGeom>
          <a:noFill/>
        </p:spPr>
        <p:txBody>
          <a:bodyPr wrap="none" lIns="91440" tIns="45720" rIns="91440" bIns="45720">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r>
              <a:rPr lang="es-ES" sz="5400" b="1" cap="none" spc="0" dirty="0" smtClean="0">
                <a:ln/>
                <a:solidFill>
                  <a:schemeClr val="accent5">
                    <a:tint val="50000"/>
                    <a:satMod val="180000"/>
                  </a:schemeClr>
                </a:solidFill>
                <a:effectLst>
                  <a:reflection blurRad="6350" stA="60000" endA="900" endPos="58000" dir="5400000" sy="-100000" algn="bl" rotWithShape="0"/>
                </a:effectLst>
              </a:rPr>
              <a:t>Puerta de Alcalá</a:t>
            </a:r>
            <a:endParaRPr lang="es-ES" sz="5400" b="1" cap="none" spc="0" dirty="0">
              <a:ln/>
              <a:solidFill>
                <a:schemeClr val="accent5">
                  <a:tint val="50000"/>
                  <a:satMod val="180000"/>
                </a:schemeClr>
              </a:solidFill>
              <a:effectLst>
                <a:reflection blurRad="6350" stA="60000" endA="900" endPos="58000" dir="5400000" sy="-100000" algn="bl" rotWithShape="0"/>
              </a:effectLst>
            </a:endParaRPr>
          </a:p>
        </p:txBody>
      </p:sp>
      <p:sp>
        <p:nvSpPr>
          <p:cNvPr id="3" name="2 CuadroTexto"/>
          <p:cNvSpPr txBox="1"/>
          <p:nvPr/>
        </p:nvSpPr>
        <p:spPr>
          <a:xfrm>
            <a:off x="323528" y="987574"/>
            <a:ext cx="8640960"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AcclamationItal" pitchFamily="2" charset="0"/>
              </a:rPr>
              <a:t>El hecho de que un monumento se convierta en un emblema de la ciudad es toda una incógnita. No sólo obedece a motivos meramente estéticos, sino sentimentales. Hay piezas que desprenden una empatía innata, que conecta a la perfección con los habitantes que la ven día a día. </a:t>
            </a:r>
            <a:endParaRPr lang="es-ES" sz="2000" i="1" dirty="0">
              <a:effectLst>
                <a:glow rad="101600">
                  <a:srgbClr val="C00000">
                    <a:alpha val="60000"/>
                  </a:srgbClr>
                </a:glow>
                <a:outerShdw blurRad="38100" dist="38100" dir="2700000" algn="tl">
                  <a:srgbClr val="000000">
                    <a:alpha val="43137"/>
                  </a:srgbClr>
                </a:outerShdw>
              </a:effectLst>
              <a:latin typeface="AcclamationItal" pitchFamily="2" charset="0"/>
            </a:endParaRPr>
          </a:p>
        </p:txBody>
      </p:sp>
      <p:sp>
        <p:nvSpPr>
          <p:cNvPr id="5" name="4 CuadroTexto"/>
          <p:cNvSpPr txBox="1"/>
          <p:nvPr/>
        </p:nvSpPr>
        <p:spPr>
          <a:xfrm>
            <a:off x="323528" y="3003798"/>
            <a:ext cx="8568952"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AcclamationItal" pitchFamily="2" charset="0"/>
              </a:rPr>
              <a:t>Es lo que sucede por ejemplo con ‘</a:t>
            </a:r>
            <a:r>
              <a:rPr lang="es-ES" sz="2000" b="1" i="1" dirty="0" smtClean="0">
                <a:effectLst>
                  <a:glow rad="101600">
                    <a:srgbClr val="C00000">
                      <a:alpha val="60000"/>
                    </a:srgbClr>
                  </a:glow>
                  <a:outerShdw blurRad="38100" dist="38100" dir="2700000" algn="tl">
                    <a:srgbClr val="000000">
                      <a:alpha val="43137"/>
                    </a:srgbClr>
                  </a:outerShdw>
                </a:effectLst>
                <a:latin typeface="AcclamationItal" pitchFamily="2" charset="0"/>
              </a:rPr>
              <a:t>El Oso y el Madroño</a:t>
            </a:r>
            <a:r>
              <a:rPr lang="es-ES" sz="2000" i="1" dirty="0" smtClean="0">
                <a:effectLst>
                  <a:glow rad="101600">
                    <a:srgbClr val="C00000">
                      <a:alpha val="60000"/>
                    </a:srgbClr>
                  </a:glow>
                  <a:outerShdw blurRad="38100" dist="38100" dir="2700000" algn="tl">
                    <a:srgbClr val="000000">
                      <a:alpha val="43137"/>
                    </a:srgbClr>
                  </a:outerShdw>
                </a:effectLst>
                <a:latin typeface="AcclamationItal" pitchFamily="2" charset="0"/>
              </a:rPr>
              <a:t>’ o con la conocidísima </a:t>
            </a:r>
            <a:r>
              <a:rPr lang="es-ES" sz="2000" b="1" i="1" dirty="0" smtClean="0">
                <a:effectLst>
                  <a:glow rad="101600">
                    <a:srgbClr val="C00000">
                      <a:alpha val="60000"/>
                    </a:srgbClr>
                  </a:glow>
                  <a:outerShdw blurRad="38100" dist="38100" dir="2700000" algn="tl">
                    <a:srgbClr val="000000">
                      <a:alpha val="43137"/>
                    </a:srgbClr>
                  </a:outerShdw>
                </a:effectLst>
                <a:latin typeface="AcclamationItal" pitchFamily="2" charset="0"/>
              </a:rPr>
              <a:t>Puerta de Alcalá</a:t>
            </a:r>
            <a:r>
              <a:rPr lang="es-ES" sz="2000" i="1" dirty="0" smtClean="0">
                <a:effectLst>
                  <a:glow rad="101600">
                    <a:srgbClr val="C00000">
                      <a:alpha val="60000"/>
                    </a:srgbClr>
                  </a:glow>
                  <a:outerShdw blurRad="38100" dist="38100" dir="2700000" algn="tl">
                    <a:srgbClr val="000000">
                      <a:alpha val="43137"/>
                    </a:srgbClr>
                  </a:outerShdw>
                </a:effectLst>
                <a:latin typeface="AcclamationItal" pitchFamily="2" charset="0"/>
              </a:rPr>
              <a:t>. Esta segunda, auténtico </a:t>
            </a:r>
            <a:r>
              <a:rPr lang="es-ES" sz="2000" b="1" i="1" dirty="0" smtClean="0">
                <a:effectLst>
                  <a:glow rad="101600">
                    <a:srgbClr val="C00000">
                      <a:alpha val="60000"/>
                    </a:srgbClr>
                  </a:glow>
                  <a:outerShdw blurRad="38100" dist="38100" dir="2700000" algn="tl">
                    <a:srgbClr val="000000">
                      <a:alpha val="43137"/>
                    </a:srgbClr>
                  </a:outerShdw>
                </a:effectLst>
                <a:latin typeface="AcclamationItal" pitchFamily="2" charset="0"/>
              </a:rPr>
              <a:t>icono de Madrid,</a:t>
            </a:r>
            <a:r>
              <a:rPr lang="es-ES" sz="2000" i="1" dirty="0" smtClean="0">
                <a:effectLst>
                  <a:glow rad="101600">
                    <a:srgbClr val="C00000">
                      <a:alpha val="60000"/>
                    </a:srgbClr>
                  </a:glow>
                  <a:outerShdw blurRad="38100" dist="38100" dir="2700000" algn="tl">
                    <a:srgbClr val="000000">
                      <a:alpha val="43137"/>
                    </a:srgbClr>
                  </a:outerShdw>
                </a:effectLst>
                <a:latin typeface="AcclamationItal" pitchFamily="2" charset="0"/>
              </a:rPr>
              <a:t> casi sin quererlo. La cultura popular se encargó de ensalzarla y ella, sabiéndolo, posa cada jornada ante los cientos de cámaras y objetivos que tratan de llevarse un pedacito de su aura.</a:t>
            </a:r>
            <a:endParaRPr lang="es-ES" sz="2000" i="1" dirty="0">
              <a:effectLst>
                <a:glow rad="101600">
                  <a:srgbClr val="C00000">
                    <a:alpha val="60000"/>
                  </a:srgbClr>
                </a:glow>
                <a:outerShdw blurRad="38100" dist="38100" dir="2700000" algn="tl">
                  <a:srgbClr val="000000">
                    <a:alpha val="43137"/>
                  </a:srgbClr>
                </a:outerShdw>
              </a:effectLst>
              <a:latin typeface="AcclamationItal" pitchFamily="2"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blinds dir="vert"/>
      </p:transition>
    </mc:Choice>
    <mc:Fallback>
      <p:transition spd="slow" advTm="5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5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4" cstate="print"/>
          <a:stretch>
            <a:fillRect/>
          </a:stretch>
        </p:blipFill>
        <p:spPr bwMode="auto">
          <a:xfrm>
            <a:off x="0" y="0"/>
            <a:ext cx="9144000" cy="5143500"/>
          </a:xfrm>
          <a:prstGeom prst="rect">
            <a:avLst/>
          </a:prstGeom>
          <a:noFill/>
          <a:ln w="9525">
            <a:noFill/>
            <a:miter lim="800000"/>
            <a:headEnd/>
            <a:tailEnd/>
          </a:ln>
        </p:spPr>
      </p:pic>
      <p:sp>
        <p:nvSpPr>
          <p:cNvPr id="6" name="5 Triángulo isósceles"/>
          <p:cNvSpPr/>
          <p:nvPr/>
        </p:nvSpPr>
        <p:spPr>
          <a:xfrm>
            <a:off x="3347864" y="2625725"/>
            <a:ext cx="2376264" cy="2517775"/>
          </a:xfrm>
          <a:prstGeom prst="triangl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5400000">
            <a:off x="1025860" y="321754"/>
            <a:ext cx="2520280" cy="4572000"/>
          </a:xfrm>
          <a:prstGeom prst="triangl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0800000">
            <a:off x="3347864" y="-4"/>
            <a:ext cx="2448272" cy="2517775"/>
          </a:xfrm>
          <a:prstGeom prst="triangl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5705872" y="357758"/>
            <a:ext cx="2304256" cy="4572000"/>
          </a:xfrm>
          <a:prstGeom prst="triangl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¿Cuánto tardó en hacerse realidad esta obra? Hay que decir que antes que ella hubo otras de diseño más humildes, pero Carlos III cuando llegó a Madrid una de sus primeras órdenes fue que levantasen una puerta de acceso que estuviese a la altura de la ciudad desde la cual iba a reinar.</a:t>
            </a:r>
            <a:endParaRPr lang="es-ES" i="1" dirty="0">
              <a:effectLst>
                <a:glow rad="101600">
                  <a:srgbClr val="C00000">
                    <a:alpha val="60000"/>
                  </a:srgbClr>
                </a:glow>
                <a:outerShdw blurRad="38100" dist="38100" dir="2700000" algn="tl">
                  <a:srgbClr val="000000">
                    <a:alpha val="43137"/>
                  </a:srgbClr>
                </a:outerShdw>
              </a:effectLst>
            </a:endParaRPr>
          </a:p>
        </p:txBody>
      </p:sp>
      <p:cxnSp>
        <p:nvCxnSpPr>
          <p:cNvPr id="16" name="15 Conector recto de flecha"/>
          <p:cNvCxnSpPr/>
          <p:nvPr/>
        </p:nvCxnSpPr>
        <p:spPr>
          <a:xfrm>
            <a:off x="1547664" y="3507854"/>
            <a:ext cx="936104"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250" advTm="37000">
        <p:blinds dir="vert"/>
        <p:sndAc>
          <p:stSnd loop="1">
            <p:snd r:embed="rId3" name="Variadas1.wav"/>
          </p:stSnd>
        </p:sndAc>
      </p:transition>
    </mc:Choice>
    <mc:Fallback>
      <p:transition spd="slow" advTm="37000">
        <p:blinds dir="vert"/>
        <p:sndAc>
          <p:stSnd loop="1">
            <p:snd r:embed="rId3" name="Variadas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13"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plus(in)">
                                      <p:cBhvr>
                                        <p:cTn id="23" dur="3000"/>
                                        <p:tgtEl>
                                          <p:spTgt spid="6"/>
                                        </p:tgtEl>
                                      </p:cBhvr>
                                    </p:animEffect>
                                  </p:childTnLst>
                                </p:cTn>
                              </p:par>
                              <p:par>
                                <p:cTn id="24" presetID="1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plus(in)">
                                      <p:cBhvr>
                                        <p:cTn id="26" dur="3000"/>
                                        <p:tgtEl>
                                          <p:spTgt spid="7"/>
                                        </p:tgtEl>
                                      </p:cBhvr>
                                    </p:animEffect>
                                  </p:childTnLst>
                                </p:cTn>
                              </p:par>
                              <p:par>
                                <p:cTn id="27" presetID="1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plus(in)">
                                      <p:cBhvr>
                                        <p:cTn id="29" dur="3000"/>
                                        <p:tgtEl>
                                          <p:spTgt spid="8"/>
                                        </p:tgtEl>
                                      </p:cBhvr>
                                    </p:animEffect>
                                  </p:childTnLst>
                                </p:cTn>
                              </p:par>
                              <p:par>
                                <p:cTn id="30" presetID="13" presetClass="entr" presetSubtype="1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plus(in)">
                                      <p:cBhvr>
                                        <p:cTn id="32" dur="3000"/>
                                        <p:tgtEl>
                                          <p:spTgt spid="9"/>
                                        </p:tgtEl>
                                      </p:cBhvr>
                                    </p:animEffect>
                                  </p:childTnLst>
                                </p:cTn>
                              </p:par>
                            </p:childTnLst>
                          </p:cTn>
                        </p:par>
                        <p:par>
                          <p:cTn id="33" fill="hold">
                            <p:stCondLst>
                              <p:cond delay="3000"/>
                            </p:stCondLst>
                            <p:childTnLst>
                              <p:par>
                                <p:cTn id="34" presetID="2" presetClass="exit" presetSubtype="1" fill="hold" nodeType="after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ppt_x"/>
                                          </p:val>
                                        </p:tav>
                                      </p:tavLst>
                                    </p:anim>
                                    <p:anim calcmode="lin" valueType="num">
                                      <p:cBhvr additive="base">
                                        <p:cTn id="36" dur="3000"/>
                                        <p:tgtEl>
                                          <p:spTgt spid="6"/>
                                        </p:tgtEl>
                                        <p:attrNameLst>
                                          <p:attrName>ppt_y</p:attrName>
                                        </p:attrNameLst>
                                      </p:cBhvr>
                                      <p:tavLst>
                                        <p:tav tm="0">
                                          <p:val>
                                            <p:strVal val="ppt_y"/>
                                          </p:val>
                                        </p:tav>
                                        <p:tav tm="100000">
                                          <p:val>
                                            <p:strVal val="0-ppt_h/2"/>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7"/>
                                        </p:tgtEl>
                                        <p:attrNameLst>
                                          <p:attrName>ppt_x</p:attrName>
                                        </p:attrNameLst>
                                      </p:cBhvr>
                                      <p:tavLst>
                                        <p:tav tm="0">
                                          <p:val>
                                            <p:strVal val="ppt_x"/>
                                          </p:val>
                                        </p:tav>
                                        <p:tav tm="100000">
                                          <p:val>
                                            <p:strVal val="1+ppt_w/2"/>
                                          </p:val>
                                        </p:tav>
                                      </p:tavLst>
                                    </p:anim>
                                    <p:anim calcmode="lin" valueType="num">
                                      <p:cBhvr additive="base">
                                        <p:cTn id="40" dur="3000"/>
                                        <p:tgtEl>
                                          <p:spTgt spid="7"/>
                                        </p:tgtEl>
                                        <p:attrNameLst>
                                          <p:attrName>ppt_y</p:attrName>
                                        </p:attrNameLst>
                                      </p:cBhvr>
                                      <p:tavLst>
                                        <p:tav tm="0">
                                          <p:val>
                                            <p:strVal val="ppt_y"/>
                                          </p:val>
                                        </p:tav>
                                        <p:tav tm="100000">
                                          <p:val>
                                            <p:strVal val="ppt_y"/>
                                          </p:val>
                                        </p:tav>
                                      </p:tavLst>
                                    </p:anim>
                                    <p:set>
                                      <p:cBhvr>
                                        <p:cTn id="41" dur="1" fill="hold">
                                          <p:stCondLst>
                                            <p:cond delay="2999"/>
                                          </p:stCondLst>
                                        </p:cTn>
                                        <p:tgtEl>
                                          <p:spTgt spid="7"/>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ppt_x"/>
                                          </p:val>
                                        </p:tav>
                                      </p:tavLst>
                                    </p:anim>
                                    <p:anim calcmode="lin" valueType="num">
                                      <p:cBhvr additive="base">
                                        <p:cTn id="44" dur="3000"/>
                                        <p:tgtEl>
                                          <p:spTgt spid="8"/>
                                        </p:tgtEl>
                                        <p:attrNameLst>
                                          <p:attrName>ppt_y</p:attrName>
                                        </p:attrNameLst>
                                      </p:cBhvr>
                                      <p:tavLst>
                                        <p:tav tm="0">
                                          <p:val>
                                            <p:strVal val="ppt_y"/>
                                          </p:val>
                                        </p:tav>
                                        <p:tav tm="100000">
                                          <p:val>
                                            <p:strVal val="1+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9"/>
                                        </p:tgtEl>
                                        <p:attrNameLst>
                                          <p:attrName>ppt_x</p:attrName>
                                        </p:attrNameLst>
                                      </p:cBhvr>
                                      <p:tavLst>
                                        <p:tav tm="0">
                                          <p:val>
                                            <p:strVal val="ppt_x"/>
                                          </p:val>
                                        </p:tav>
                                        <p:tav tm="100000">
                                          <p:val>
                                            <p:strVal val="0-ppt_w/2"/>
                                          </p:val>
                                        </p:tav>
                                      </p:tavLst>
                                    </p:anim>
                                    <p:anim calcmode="lin" valueType="num">
                                      <p:cBhvr additive="base">
                                        <p:cTn id="48" dur="3000"/>
                                        <p:tgtEl>
                                          <p:spTgt spid="9"/>
                                        </p:tgtEl>
                                        <p:attrNameLst>
                                          <p:attrName>ppt_y</p:attrName>
                                        </p:attrNameLst>
                                      </p:cBhvr>
                                      <p:tavLst>
                                        <p:tav tm="0">
                                          <p:val>
                                            <p:strVal val="ppt_y"/>
                                          </p:val>
                                        </p:tav>
                                        <p:tav tm="100000">
                                          <p:val>
                                            <p:strVal val="ppt_y"/>
                                          </p:val>
                                        </p:tav>
                                      </p:tavLst>
                                    </p:anim>
                                    <p:set>
                                      <p:cBhvr>
                                        <p:cTn id="49" dur="1" fill="hold">
                                          <p:stCondLst>
                                            <p:cond delay="2999"/>
                                          </p:stCondLst>
                                        </p:cTn>
                                        <p:tgtEl>
                                          <p:spTgt spid="9"/>
                                        </p:tgtEl>
                                        <p:attrNameLst>
                                          <p:attrName>style.visibility</p:attrName>
                                        </p:attrNameLst>
                                      </p:cBhvr>
                                      <p:to>
                                        <p:strVal val="hidden"/>
                                      </p:to>
                                    </p:set>
                                  </p:childTnLst>
                                </p:cTn>
                              </p:par>
                              <p:par>
                                <p:cTn id="50" presetID="13" presetClass="exit" presetSubtype="32" fill="hold" nodeType="withEffect">
                                  <p:stCondLst>
                                    <p:cond delay="0"/>
                                  </p:stCondLst>
                                  <p:childTnLst>
                                    <p:animEffect transition="out" filter="plus(out)">
                                      <p:cBhvr>
                                        <p:cTn id="51" dur="3000"/>
                                        <p:tgtEl>
                                          <p:spTgt spid="6"/>
                                        </p:tgtEl>
                                      </p:cBhvr>
                                    </p:animEffect>
                                    <p:set>
                                      <p:cBhvr>
                                        <p:cTn id="52" dur="1" fill="hold">
                                          <p:stCondLst>
                                            <p:cond delay="2999"/>
                                          </p:stCondLst>
                                        </p:cTn>
                                        <p:tgtEl>
                                          <p:spTgt spid="6"/>
                                        </p:tgtEl>
                                        <p:attrNameLst>
                                          <p:attrName>style.visibility</p:attrName>
                                        </p:attrNameLst>
                                      </p:cBhvr>
                                      <p:to>
                                        <p:strVal val="hidden"/>
                                      </p:to>
                                    </p:set>
                                  </p:childTnLst>
                                </p:cTn>
                              </p:par>
                              <p:par>
                                <p:cTn id="53" presetID="13" presetClass="exit" presetSubtype="32" fill="hold" nodeType="withEffect">
                                  <p:stCondLst>
                                    <p:cond delay="0"/>
                                  </p:stCondLst>
                                  <p:childTnLst>
                                    <p:animEffect transition="out" filter="plus(out)">
                                      <p:cBhvr>
                                        <p:cTn id="54" dur="3000"/>
                                        <p:tgtEl>
                                          <p:spTgt spid="7"/>
                                        </p:tgtEl>
                                      </p:cBhvr>
                                    </p:animEffect>
                                    <p:set>
                                      <p:cBhvr>
                                        <p:cTn id="55" dur="1" fill="hold">
                                          <p:stCondLst>
                                            <p:cond delay="2999"/>
                                          </p:stCondLst>
                                        </p:cTn>
                                        <p:tgtEl>
                                          <p:spTgt spid="7"/>
                                        </p:tgtEl>
                                        <p:attrNameLst>
                                          <p:attrName>style.visibility</p:attrName>
                                        </p:attrNameLst>
                                      </p:cBhvr>
                                      <p:to>
                                        <p:strVal val="hidden"/>
                                      </p:to>
                                    </p:set>
                                  </p:childTnLst>
                                </p:cTn>
                              </p:par>
                              <p:par>
                                <p:cTn id="56" presetID="13" presetClass="exit" presetSubtype="32" fill="hold" nodeType="withEffect">
                                  <p:stCondLst>
                                    <p:cond delay="0"/>
                                  </p:stCondLst>
                                  <p:childTnLst>
                                    <p:animEffect transition="out" filter="plus(out)">
                                      <p:cBhvr>
                                        <p:cTn id="57" dur="3000"/>
                                        <p:tgtEl>
                                          <p:spTgt spid="8"/>
                                        </p:tgtEl>
                                      </p:cBhvr>
                                    </p:animEffect>
                                    <p:set>
                                      <p:cBhvr>
                                        <p:cTn id="58" dur="1" fill="hold">
                                          <p:stCondLst>
                                            <p:cond delay="2999"/>
                                          </p:stCondLst>
                                        </p:cTn>
                                        <p:tgtEl>
                                          <p:spTgt spid="8"/>
                                        </p:tgtEl>
                                        <p:attrNameLst>
                                          <p:attrName>style.visibility</p:attrName>
                                        </p:attrNameLst>
                                      </p:cBhvr>
                                      <p:to>
                                        <p:strVal val="hidden"/>
                                      </p:to>
                                    </p:set>
                                  </p:childTnLst>
                                </p:cTn>
                              </p:par>
                              <p:par>
                                <p:cTn id="59" presetID="13" presetClass="exit" presetSubtype="32" fill="hold" nodeType="withEffect">
                                  <p:stCondLst>
                                    <p:cond delay="0"/>
                                  </p:stCondLst>
                                  <p:childTnLst>
                                    <p:animEffect transition="out" filter="plus(out)">
                                      <p:cBhvr>
                                        <p:cTn id="60" dur="3000"/>
                                        <p:tgtEl>
                                          <p:spTgt spid="9"/>
                                        </p:tgtEl>
                                      </p:cBhvr>
                                    </p:animEffect>
                                    <p:set>
                                      <p:cBhvr>
                                        <p:cTn id="61" dur="1" fill="hold">
                                          <p:stCondLst>
                                            <p:cond delay="2999"/>
                                          </p:stCondLst>
                                        </p:cTn>
                                        <p:tgtEl>
                                          <p:spTgt spid="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4"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ox(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1"/>
                                          </p:val>
                                        </p:tav>
                                        <p:tav tm="100000">
                                          <p:val>
                                            <p:strVal val="#ppt_x"/>
                                          </p:val>
                                        </p:tav>
                                      </p:tavLst>
                                    </p:anim>
                                    <p:anim calcmode="lin" valueType="num">
                                      <p:cBhvr>
                                        <p:cTn id="74" dur="1000" fill="hold"/>
                                        <p:tgtEl>
                                          <p:spTgt spid="14"/>
                                        </p:tgtEl>
                                        <p:attrNameLst>
                                          <p:attrName>ppt_y</p:attrName>
                                        </p:attrNameLst>
                                      </p:cBhvr>
                                      <p:tavLst>
                                        <p:tav tm="0">
                                          <p:val>
                                            <p:strVal val="#ppt_y"/>
                                          </p:val>
                                        </p:tav>
                                        <p:tav tm="100000">
                                          <p:val>
                                            <p:strVal val="#ppt_y"/>
                                          </p:val>
                                        </p:tav>
                                      </p:tavLst>
                                    </p:anim>
                                  </p:childTnLst>
                                </p:cTn>
                              </p:par>
                              <p:par>
                                <p:cTn id="75" presetID="17" presetClass="entr" presetSubtype="8" repeatCount="3000" fill="hold" nodeType="withEffect">
                                  <p:stCondLst>
                                    <p:cond delay="22000"/>
                                  </p:stCondLst>
                                  <p:childTnLst>
                                    <p:set>
                                      <p:cBhvr>
                                        <p:cTn id="76" dur="1" fill="hold">
                                          <p:stCondLst>
                                            <p:cond delay="0"/>
                                          </p:stCondLst>
                                        </p:cTn>
                                        <p:tgtEl>
                                          <p:spTgt spid="16"/>
                                        </p:tgtEl>
                                        <p:attrNameLst>
                                          <p:attrName>style.visibility</p:attrName>
                                        </p:attrNameLst>
                                      </p:cBhvr>
                                      <p:to>
                                        <p:strVal val="visible"/>
                                      </p:to>
                                    </p:set>
                                    <p:anim calcmode="lin" valueType="num">
                                      <p:cBhvr>
                                        <p:cTn id="77" dur="1000" fill="hold"/>
                                        <p:tgtEl>
                                          <p:spTgt spid="16"/>
                                        </p:tgtEl>
                                        <p:attrNameLst>
                                          <p:attrName>ppt_x</p:attrName>
                                        </p:attrNameLst>
                                      </p:cBhvr>
                                      <p:tavLst>
                                        <p:tav tm="0">
                                          <p:val>
                                            <p:strVal val="#ppt_x-#ppt_w/2"/>
                                          </p:val>
                                        </p:tav>
                                        <p:tav tm="100000">
                                          <p:val>
                                            <p:strVal val="#ppt_x"/>
                                          </p:val>
                                        </p:tav>
                                      </p:tavLst>
                                    </p:anim>
                                    <p:anim calcmode="lin" valueType="num">
                                      <p:cBhvr>
                                        <p:cTn id="78" dur="1000" fill="hold"/>
                                        <p:tgtEl>
                                          <p:spTgt spid="16"/>
                                        </p:tgtEl>
                                        <p:attrNameLst>
                                          <p:attrName>ppt_y</p:attrName>
                                        </p:attrNameLst>
                                      </p:cBhvr>
                                      <p:tavLst>
                                        <p:tav tm="0">
                                          <p:val>
                                            <p:strVal val="#ppt_y"/>
                                          </p:val>
                                        </p:tav>
                                        <p:tav tm="100000">
                                          <p:val>
                                            <p:strVal val="#ppt_y"/>
                                          </p:val>
                                        </p:tav>
                                      </p:tavLst>
                                    </p:anim>
                                    <p:anim calcmode="lin" valueType="num">
                                      <p:cBhvr>
                                        <p:cTn id="79" dur="1000" fill="hold"/>
                                        <p:tgtEl>
                                          <p:spTgt spid="16"/>
                                        </p:tgtEl>
                                        <p:attrNameLst>
                                          <p:attrName>ppt_w</p:attrName>
                                        </p:attrNameLst>
                                      </p:cBhvr>
                                      <p:tavLst>
                                        <p:tav tm="0">
                                          <p:val>
                                            <p:fltVal val="0"/>
                                          </p:val>
                                        </p:tav>
                                        <p:tav tm="100000">
                                          <p:val>
                                            <p:strVal val="#ppt_w"/>
                                          </p:val>
                                        </p:tav>
                                      </p:tavLst>
                                    </p:anim>
                                    <p:anim calcmode="lin" valueType="num">
                                      <p:cBhvr>
                                        <p:cTn id="80" dur="1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0"/>
            <a:ext cx="9144000" cy="5129213"/>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0"/>
            <a:ext cx="9144000" cy="5129213"/>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0"/>
            <a:ext cx="9144000" cy="5129213"/>
          </a:xfrm>
          <a:prstGeom prst="rect">
            <a:avLst/>
          </a:prstGeom>
          <a:noFill/>
          <a:ln w="9525">
            <a:noFill/>
            <a:miter lim="800000"/>
            <a:headEnd/>
            <a:tailEnd/>
          </a:ln>
        </p:spPr>
      </p:pic>
      <p:sp>
        <p:nvSpPr>
          <p:cNvPr id="5" name="4 CuadroTexto"/>
          <p:cNvSpPr txBox="1"/>
          <p:nvPr/>
        </p:nvSpPr>
        <p:spPr>
          <a:xfrm>
            <a:off x="251520"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encargado para tal fin fue el arquitecto italiano Francesco Sabatini al que le debemos la Puerta de Alcalá, majestuosa y cargada de significados, que hoy admiramos. Sus obras empezaron en 1769 y se concluyeron en 1778. En total 9 años de trabajo invertidos para una obra cuya fama y relevancia son ya eternas.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checker/>
      </p:transition>
    </mc:Choice>
    <mc:Fallback>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2/3*ppt_w"/>
                                          </p:val>
                                        </p:tav>
                                      </p:tavLst>
                                    </p:anim>
                                    <p:anim calcmode="lin" valueType="num">
                                      <p:cBhvr>
                                        <p:cTn id="14" dur="3000"/>
                                        <p:tgtEl>
                                          <p:spTgt spid="6"/>
                                        </p:tgtEl>
                                        <p:attrNameLst>
                                          <p:attrName>ppt_h</p:attrName>
                                        </p:attrNameLst>
                                      </p:cBhvr>
                                      <p:tavLst>
                                        <p:tav tm="0">
                                          <p:val>
                                            <p:strVal val="ppt_h"/>
                                          </p:val>
                                        </p:tav>
                                        <p:tav tm="100000">
                                          <p:val>
                                            <p:strVal val="2/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3"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4" name="Picture 2" descr="C:\Users\Ana María\Desktop\384117-svetikTT.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5"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fotografías que no necesitan ni introducción ni contexto, sólo hay que dirigir nuestra mirada hacia ellas y escuchar lo que nos susurran. Es lo que sucede con la imagen antigua de hoy, un documento con una fuerza sobresaliente en la que aparece en primer y único término la Puerta de Alcalá.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blinds/>
      </p:transition>
    </mc:Choice>
    <mc:Fallback>
      <p:transition spd="slow" advTm="33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1+#ppt_w/2"/>
                                          </p:val>
                                        </p:tav>
                                        <p:tav tm="100000">
                                          <p:val>
                                            <p:strVal val="#ppt_x"/>
                                          </p:val>
                                        </p:tav>
                                      </p:tavLst>
                                    </p:anim>
                                    <p:anim calcmode="lin" valueType="num">
                                      <p:cBhvr additive="base">
                                        <p:cTn id="12" dur="2000" fill="hold"/>
                                        <p:tgtEl>
                                          <p:spTgt spid="2"/>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0-#ppt_w/2"/>
                                          </p:val>
                                        </p:tav>
                                        <p:tav tm="100000">
                                          <p:val>
                                            <p:strVal val="#ppt_x"/>
                                          </p:val>
                                        </p:tav>
                                      </p:tavLst>
                                    </p:anim>
                                    <p:anim calcmode="lin" valueType="num">
                                      <p:cBhvr additive="base">
                                        <p:cTn id="20" dur="2000" fill="hold"/>
                                        <p:tgtEl>
                                          <p:spTgt spid="3"/>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par>
                                <p:cTn id="25" presetID="2" presetClass="entr" presetSubtype="3"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2000" fill="hold"/>
                                        <p:tgtEl>
                                          <p:spTgt spid="4"/>
                                        </p:tgtEl>
                                        <p:attrNameLst>
                                          <p:attrName>ppt_x</p:attrName>
                                        </p:attrNameLst>
                                      </p:cBhvr>
                                      <p:tavLst>
                                        <p:tav tm="0">
                                          <p:val>
                                            <p:strVal val="1+#ppt_w/2"/>
                                          </p:val>
                                        </p:tav>
                                        <p:tav tm="100000">
                                          <p:val>
                                            <p:strVal val="#ppt_x"/>
                                          </p:val>
                                        </p:tav>
                                      </p:tavLst>
                                    </p:anim>
                                    <p:anim calcmode="lin" valueType="num">
                                      <p:cBhvr additive="base">
                                        <p:cTn id="28" dur="2000" fill="hold"/>
                                        <p:tgtEl>
                                          <p:spTgt spid="4"/>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par>
                                <p:cTn id="33" presetID="2" presetClass="entr" presetSubtype="9"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0-#ppt_w/2"/>
                                          </p:val>
                                        </p:tav>
                                        <p:tav tm="100000">
                                          <p:val>
                                            <p:strVal val="#ppt_x"/>
                                          </p:val>
                                        </p:tav>
                                      </p:tavLst>
                                    </p:anim>
                                    <p:anim calcmode="lin" valueType="num">
                                      <p:cBhvr additive="base">
                                        <p:cTn id="36" dur="20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rcRect/>
          <a:stretch>
            <a:fillRect/>
          </a:stretch>
        </p:blipFill>
        <p:spPr bwMode="auto">
          <a:xfrm>
            <a:off x="-1588" y="0"/>
            <a:ext cx="9159876" cy="5138738"/>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rcRect/>
          <a:stretch>
            <a:fillRect/>
          </a:stretch>
        </p:blipFill>
        <p:spPr bwMode="auto">
          <a:xfrm>
            <a:off x="0" y="0"/>
            <a:ext cx="9144000" cy="5129213"/>
          </a:xfrm>
          <a:prstGeom prst="rect">
            <a:avLst/>
          </a:prstGeom>
          <a:noFill/>
          <a:ln w="9525">
            <a:noFill/>
            <a:miter lim="800000"/>
            <a:headEnd/>
            <a:tailEnd/>
          </a:ln>
        </p:spPr>
      </p:pic>
      <p:sp>
        <p:nvSpPr>
          <p:cNvPr id="5" name="4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fotografía que data del año 1857 vemos a un personaje vestido de negro y que permanece esperando junto al antiguo acceso de Madrid. Es su oscura figura la que nos brinda la oportunidad de hacernos una idea de las verdaderas proporciones de este icono capitalino.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strVal val="4/3*ppt_w"/>
                                          </p:val>
                                        </p:tav>
                                      </p:tavLst>
                                    </p:anim>
                                    <p:anim calcmode="lin" valueType="num">
                                      <p:cBhvr>
                                        <p:cTn id="7" dur="3000"/>
                                        <p:tgtEl>
                                          <p:spTgt spid="8"/>
                                        </p:tgtEl>
                                        <p:attrNameLst>
                                          <p:attrName>ppt_h</p:attrName>
                                        </p:attrNameLst>
                                      </p:cBhvr>
                                      <p:tavLst>
                                        <p:tav tm="0">
                                          <p:val>
                                            <p:strVal val="ppt_h"/>
                                          </p:val>
                                        </p:tav>
                                        <p:tav tm="100000">
                                          <p:val>
                                            <p:strVal val="4/3*ppt_h"/>
                                          </p:val>
                                        </p:tav>
                                      </p:tavLst>
                                    </p:anim>
                                    <p:set>
                                      <p:cBhvr>
                                        <p:cTn id="8" dur="1" fill="hold">
                                          <p:stCondLst>
                                            <p:cond delay="2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65_shrewley_140908a_ch_v.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6" name="5 Imagen" descr="4965_shrewley_140908a_ch_v.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5" name="4 Imagen" descr="4965_shrewley_140908a_ch_v.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este primer vistazo de reconocimiento volvemos a analizar la escena, en busca de esos detallitos que hacen único cada recuerdo del antiguo Madrid. Como por ejemplo el hecho de poder ver la Puerta de Alcalá con las verjas negras que originalmente había en cada uno de sus cinco arcos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checker/>
      </p:transition>
    </mc:Choice>
    <mc:Fallback>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8" name="7 Anillo"/>
          <p:cNvSpPr/>
          <p:nvPr/>
        </p:nvSpPr>
        <p:spPr>
          <a:xfrm>
            <a:off x="2627313" y="3508375"/>
            <a:ext cx="1858962" cy="1804988"/>
          </a:xfrm>
          <a:prstGeom prst="donut">
            <a:avLst>
              <a:gd name="adj" fmla="val 34373"/>
            </a:avLst>
          </a:prstGeom>
          <a:blipFill>
            <a:blip r:embed="rId4" cstate="print"/>
            <a:stretch>
              <a:fillRect/>
            </a:stretch>
          </a:blipFill>
          <a:ln>
            <a:solidFill>
              <a:schemeClr val="tx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00563" y="3508375"/>
            <a:ext cx="1871662" cy="1804988"/>
          </a:xfrm>
          <a:prstGeom prst="donut">
            <a:avLst>
              <a:gd name="adj" fmla="val 34373"/>
            </a:avLst>
          </a:prstGeom>
          <a:blipFill>
            <a:blip r:embed="rId5" cstate="print"/>
            <a:stretch>
              <a:fillRect/>
            </a:stretch>
          </a:blipFill>
          <a:ln>
            <a:solidFill>
              <a:schemeClr val="tx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251520"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aspecto curioso es ver como en la actualidad, ha perdido toda función de puerta monumental para quedar como un elemento aislado, en el centro de una rotonda, sin más opciones que posar para las miles de fotografías que le toman cada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checker dir="vert"/>
      </p:transition>
    </mc:Choice>
    <mc:Fallback>
      <p:transition spd="slow" advTm="32000">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nodeType="afterGroup">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1"/>
                                          </p:val>
                                        </p:tav>
                                        <p:tav tm="100000">
                                          <p:val>
                                            <p:strVal val="#ppt_x"/>
                                          </p:val>
                                        </p:tav>
                                      </p:tavLst>
                                    </p:anim>
                                    <p:anim calcmode="lin" valueType="num">
                                      <p:cBhvr>
                                        <p:cTn id="5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9 Puerta de Alcala desde Cibeles.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4" name="3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Fantástico documento éste que nos deja ver cuando la Puerta de Alcalá era más puerta y menos monumento. Cuando los ciudadanos se podían acercar a ella hasta tocarla, para admirar así sus virtudes arquitectónicas. Cuando éste símbolo de la ciudad, era un poquito más de todos.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eelOff"/>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4000"/>
                                        <p:tgtEl>
                                          <p:spTgt spid="3"/>
                                        </p:tgtEl>
                                      </p:cBhvr>
                                    </p:animEffect>
                                  </p:childTnLst>
                                </p:cTn>
                              </p:par>
                              <p:par>
                                <p:cTn id="10" presetID="54" presetClass="entr" presetSubtype="0" accel="10000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p:val>
                                            <p:strVal val="#ppt_w*0.05"/>
                                          </p:val>
                                        </p:tav>
                                        <p:tav tm="100000">
                                          <p:val>
                                            <p:strVal val="#ppt_w"/>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anim calcmode="lin" valueType="num">
                                      <p:cBhvr>
                                        <p:cTn id="14" dur="4000" fill="hold"/>
                                        <p:tgtEl>
                                          <p:spTgt spid="3"/>
                                        </p:tgtEl>
                                        <p:attrNameLst>
                                          <p:attrName>ppt_x</p:attrName>
                                        </p:attrNameLst>
                                      </p:cBhvr>
                                      <p:tavLst>
                                        <p:tav tm="0">
                                          <p:val>
                                            <p:strVal val="#ppt_x-.2"/>
                                          </p:val>
                                        </p:tav>
                                        <p:tav tm="100000">
                                          <p:val>
                                            <p:strVal val="#ppt_x"/>
                                          </p:val>
                                        </p:tav>
                                      </p:tavLst>
                                    </p:anim>
                                    <p:anim calcmode="lin" valueType="num">
                                      <p:cBhvr>
                                        <p:cTn id="15" dur="4000" fill="hold"/>
                                        <p:tgtEl>
                                          <p:spTgt spid="3"/>
                                        </p:tgtEl>
                                        <p:attrNameLst>
                                          <p:attrName>ppt_y</p:attrName>
                                        </p:attrNameLst>
                                      </p:cBhvr>
                                      <p:tavLst>
                                        <p:tav tm="0">
                                          <p:val>
                                            <p:strVal val="#ppt_y"/>
                                          </p:val>
                                        </p:tav>
                                        <p:tav tm="100000">
                                          <p:val>
                                            <p:strVal val="#ppt_y"/>
                                          </p:val>
                                        </p:tav>
                                      </p:tavLst>
                                    </p:anim>
                                    <p:animEffect transition="in" filter="fade">
                                      <p:cBhvr>
                                        <p:cTn id="16" dur="4000"/>
                                        <p:tgtEl>
                                          <p:spTgt spid="3"/>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4000" fill="hold"/>
                                        <p:tgtEl>
                                          <p:spTgt spid="3"/>
                                        </p:tgtEl>
                                        <p:attrNameLst>
                                          <p:attrName>ppt_w</p:attrName>
                                        </p:attrNameLst>
                                      </p:cBhvr>
                                      <p:tavLst>
                                        <p:tav tm="0">
                                          <p:val>
                                            <p:strVal val="#ppt_w+.3"/>
                                          </p:val>
                                        </p:tav>
                                        <p:tav tm="100000">
                                          <p:val>
                                            <p:strVal val="#ppt_w"/>
                                          </p:val>
                                        </p:tav>
                                      </p:tavLst>
                                    </p:anim>
                                    <p:anim calcmode="lin" valueType="num">
                                      <p:cBhvr>
                                        <p:cTn id="20" dur="4000" fill="hold"/>
                                        <p:tgtEl>
                                          <p:spTgt spid="3"/>
                                        </p:tgtEl>
                                        <p:attrNameLst>
                                          <p:attrName>ppt_h</p:attrName>
                                        </p:attrNameLst>
                                      </p:cBhvr>
                                      <p:tavLst>
                                        <p:tav tm="0">
                                          <p:val>
                                            <p:strVal val="#ppt_h"/>
                                          </p:val>
                                        </p:tav>
                                        <p:tav tm="100000">
                                          <p:val>
                                            <p:strVal val="#ppt_h"/>
                                          </p:val>
                                        </p:tav>
                                      </p:tavLst>
                                    </p:anim>
                                    <p:animEffect transition="in" filter="fade">
                                      <p:cBhvr>
                                        <p:cTn id="21" dur="4000"/>
                                        <p:tgtEl>
                                          <p:spTgt spid="3"/>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 Puerta de Alcala 187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5" name="4 Imagen" descr="10 Puerta de Alcala 187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251520"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 extraño aire de melancolía y soledad, a la que no nos tiene acostumbrados. Así se nos muestra la Puerta de Alcalá en este revelador documento, una foto que nos hace retroceder a sus orígenes más funcionales. Cuando era un acceso de Madrid, cuando a sus espaldas, se ofrecía la 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3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rcRect/>
          <a:stretch>
            <a:fillRect/>
          </a:stretch>
        </p:blipFill>
        <p:spPr bwMode="auto">
          <a:xfrm>
            <a:off x="0" y="7938"/>
            <a:ext cx="9144000" cy="5135562"/>
          </a:xfrm>
          <a:prstGeom prst="rect">
            <a:avLst/>
          </a:prstGeom>
          <a:noFill/>
          <a:ln w="9525">
            <a:noFill/>
            <a:miter lim="800000"/>
            <a:headEnd/>
            <a:tailEnd/>
          </a:ln>
        </p:spPr>
      </p:pic>
      <p:sp>
        <p:nvSpPr>
          <p:cNvPr id="6" name="Rectángulo 3                                                                       s">
            <a:extLst/>
          </p:cNvPr>
          <p:cNvSpPr/>
          <p:nvPr/>
        </p:nvSpPr>
        <p:spPr>
          <a:xfrm>
            <a:off x="2195513" y="1858963"/>
            <a:ext cx="3529012" cy="842962"/>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p:cNvPr>
          <p:cNvSpPr/>
          <p:nvPr/>
        </p:nvSpPr>
        <p:spPr>
          <a:xfrm>
            <a:off x="2327275" y="1903413"/>
            <a:ext cx="3632200" cy="846137"/>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5"/>
            <a:extLst/>
          </p:cNvPr>
          <p:cNvSpPr/>
          <p:nvPr/>
        </p:nvSpPr>
        <p:spPr>
          <a:xfrm>
            <a:off x="2471738" y="1884363"/>
            <a:ext cx="3629025" cy="846137"/>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p:cNvPr>
          <p:cNvSpPr/>
          <p:nvPr/>
        </p:nvSpPr>
        <p:spPr>
          <a:xfrm>
            <a:off x="2627313" y="1884363"/>
            <a:ext cx="3529012" cy="846137"/>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771775" y="1884363"/>
            <a:ext cx="3527425" cy="84613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p:cNvPr>
          <p:cNvSpPr/>
          <p:nvPr/>
        </p:nvSpPr>
        <p:spPr>
          <a:xfrm>
            <a:off x="2916238" y="1884363"/>
            <a:ext cx="3527425" cy="84613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p:cNvPr>
          <p:cNvSpPr/>
          <p:nvPr/>
        </p:nvSpPr>
        <p:spPr>
          <a:xfrm>
            <a:off x="3060700" y="1874838"/>
            <a:ext cx="3527425" cy="84613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203575" y="1858963"/>
            <a:ext cx="3529013" cy="842962"/>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CuadroTexto"/>
          <p:cNvSpPr txBox="1"/>
          <p:nvPr/>
        </p:nvSpPr>
        <p:spPr>
          <a:xfrm>
            <a:off x="395536" y="4371950"/>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sublevación militar. El desarrollo de la guerra civil. Evolución política de las dos zonas durante la guerra civil. La Puerta de Alcalá durante la guerra civil.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37"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outVertical)">
                                      <p:cBhvr>
                                        <p:cTn id="164" dur="3000"/>
                                        <p:tgtEl>
                                          <p:spTgt spid="4"/>
                                        </p:tgtEl>
                                      </p:cBhvr>
                                    </p:animEffect>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rcRect/>
          <a:stretch>
            <a:fillRect/>
          </a:stretch>
        </p:blipFill>
        <p:spPr bwMode="auto">
          <a:xfrm>
            <a:off x="9525" y="0"/>
            <a:ext cx="9140825" cy="5141913"/>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Guerra Civil Madrid fue leal a la República e hizo que la Puerta sufriera los efectos de la retaguardia en la denominada defensa de Madrid. La Puerta era un espacio ideal para la propaganda, es por esta razón por la que colgaron carteles con los retratos de diversos líderes de la Unión Soviética.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vortex/>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rcRect/>
          <a:stretch>
            <a:fillRect/>
          </a:stretch>
        </p:blipFill>
        <p:spPr bwMode="auto">
          <a:xfrm>
            <a:off x="3175" y="0"/>
            <a:ext cx="9137650" cy="5127625"/>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rcRect/>
          <a:stretch>
            <a:fillRect/>
          </a:stretch>
        </p:blipFill>
        <p:spPr bwMode="auto">
          <a:xfrm>
            <a:off x="3175" y="0"/>
            <a:ext cx="9137650" cy="5127625"/>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rcRect/>
          <a:stretch>
            <a:fillRect/>
          </a:stretch>
        </p:blipFill>
        <p:spPr bwMode="auto">
          <a:xfrm>
            <a:off x="3175" y="0"/>
            <a:ext cx="9137650" cy="5127625"/>
          </a:xfrm>
          <a:prstGeom prst="rect">
            <a:avLst/>
          </a:prstGeom>
          <a:noFill/>
          <a:ln w="9525">
            <a:noFill/>
            <a:miter lim="800000"/>
            <a:headEnd/>
            <a:tailEnd/>
          </a:ln>
        </p:spPr>
      </p:pic>
      <p:sp>
        <p:nvSpPr>
          <p:cNvPr id="8" name="7 CuadroTexto"/>
          <p:cNvSpPr txBox="1"/>
          <p:nvPr/>
        </p:nvSpPr>
        <p:spPr>
          <a:xfrm>
            <a:off x="179512" y="3795886"/>
            <a:ext cx="8568952"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Durante la defensa de Madrid, fue engalanada por la Asociación de Amigos de la Unión Soviética con retratos de los líderes soviéticos, </a:t>
            </a:r>
            <a:r>
              <a:rPr lang="es-ES" dirty="0" err="1" smtClean="0">
                <a:effectLst>
                  <a:glow rad="101600">
                    <a:srgbClr val="C00000">
                      <a:alpha val="60000"/>
                    </a:srgbClr>
                  </a:glow>
                  <a:outerShdw blurRad="38100" dist="38100" dir="2700000" algn="tl">
                    <a:srgbClr val="000000">
                      <a:alpha val="43137"/>
                    </a:srgbClr>
                  </a:outerShdw>
                </a:effectLst>
              </a:rPr>
              <a:t>Litvinov</a:t>
            </a:r>
            <a:r>
              <a:rPr lang="es-ES" dirty="0" smtClean="0">
                <a:effectLst>
                  <a:glow rad="101600">
                    <a:srgbClr val="C00000">
                      <a:alpha val="60000"/>
                    </a:srgbClr>
                  </a:glow>
                  <a:outerShdw blurRad="38100" dist="38100" dir="2700000" algn="tl">
                    <a:srgbClr val="000000">
                      <a:alpha val="43137"/>
                    </a:srgbClr>
                  </a:outerShdw>
                </a:effectLst>
              </a:rPr>
              <a:t>, Stalin y </a:t>
            </a:r>
            <a:r>
              <a:rPr lang="es-ES" dirty="0" err="1" smtClean="0">
                <a:effectLst>
                  <a:glow rad="101600">
                    <a:srgbClr val="C00000">
                      <a:alpha val="60000"/>
                    </a:srgbClr>
                  </a:glow>
                  <a:outerShdw blurRad="38100" dist="38100" dir="2700000" algn="tl">
                    <a:srgbClr val="000000">
                      <a:alpha val="43137"/>
                    </a:srgbClr>
                  </a:outerShdw>
                </a:effectLst>
              </a:rPr>
              <a:t>Voroshilov</a:t>
            </a:r>
            <a:r>
              <a:rPr lang="es-ES" dirty="0" smtClean="0">
                <a:effectLst>
                  <a:glow rad="101600">
                    <a:srgbClr val="C00000">
                      <a:alpha val="60000"/>
                    </a:srgbClr>
                  </a:glow>
                  <a:outerShdw blurRad="38100" dist="38100" dir="2700000" algn="tl">
                    <a:srgbClr val="000000">
                      <a:alpha val="43137"/>
                    </a:srgbClr>
                  </a:outerShdw>
                </a:effectLst>
              </a:rPr>
              <a:t>, en los tres arcos de medio punto, el escudo de la Unión Soviética, y un letrero con la leyenda «Viva la U.R.S.S.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doors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rcRect/>
          <a:stretch>
            <a:fillRect/>
          </a:stretch>
        </p:blipFill>
        <p:spPr bwMode="auto">
          <a:xfrm>
            <a:off x="1588" y="0"/>
            <a:ext cx="5237162" cy="5135563"/>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rcRect/>
          <a:stretch>
            <a:fillRect/>
          </a:stretch>
        </p:blipFill>
        <p:spPr bwMode="auto">
          <a:xfrm>
            <a:off x="0" y="0"/>
            <a:ext cx="5238750" cy="5137150"/>
          </a:xfrm>
          <a:prstGeom prst="rect">
            <a:avLst/>
          </a:prstGeom>
          <a:noFill/>
          <a:ln w="9525">
            <a:noFill/>
            <a:miter lim="800000"/>
            <a:headEnd/>
            <a:tailEnd/>
          </a:ln>
        </p:spPr>
      </p:pic>
      <p:sp>
        <p:nvSpPr>
          <p:cNvPr id="6" name="5 CuadroTexto"/>
          <p:cNvSpPr txBox="1"/>
          <p:nvPr/>
        </p:nvSpPr>
        <p:spPr>
          <a:xfrm>
            <a:off x="5436096" y="1347614"/>
            <a:ext cx="3528392" cy="286232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Finalizando ya la Guerra Civil, entre el 8 y el 9 de marzo de 1939, la Plaza de la Independencia fue un casual campo de batalla debido a los enfrentamientos del golpe del coronel Casado con tropas comunistas que avanzaban por la calle de Alcalá hacia el Ministerio de Hacienda.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75426.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19" name="Picture 2" descr="C:\Users\Ana María\Desktop\75426.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20" name="Picture 2" descr="C:\Users\Ana María\Desktop\75426.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21" name="Picture 2" descr="C:\Users\Ana María\Desktop\75426.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Rectangle 2"/>
          <p:cNvSpPr>
            <a:spLocks noChangeArrowheads="1"/>
          </p:cNvSpPr>
          <p:nvPr/>
        </p:nvSpPr>
        <p:spPr bwMode="auto">
          <a:xfrm>
            <a:off x="611560" y="4220170"/>
            <a:ext cx="806489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Madrid, 28/03/1939. Guerra Civil Española. La Puerta de Alcalá el día de la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entrada de las tropas nacionales en Madrid. En la imagen, gente hondeando la bandera.</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doors/>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8" presetClass="entr" presetSubtype="3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amond(out)">
                                      <p:cBhvr>
                                        <p:cTn id="10" dur="3000"/>
                                        <p:tgtEl>
                                          <p:spTgt spid="19"/>
                                        </p:tgtEl>
                                      </p:cBhvr>
                                    </p:animEffect>
                                  </p:childTnLst>
                                </p:cTn>
                              </p:par>
                              <p:par>
                                <p:cTn id="11" presetID="8" presetClass="entr" presetSubtype="32"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amond(out)">
                                      <p:cBhvr>
                                        <p:cTn id="13" dur="3000"/>
                                        <p:tgtEl>
                                          <p:spTgt spid="21"/>
                                        </p:tgtEl>
                                      </p:cBhvr>
                                    </p:animEffect>
                                  </p:childTnLst>
                                </p:cTn>
                              </p:par>
                              <p:par>
                                <p:cTn id="14" presetID="8" presetClass="entr" presetSubtype="3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diamond(out)">
                                      <p:cBhvr>
                                        <p:cTn id="16" dur="3000"/>
                                        <p:tgtEl>
                                          <p:spTgt spid="20"/>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8 El Cristo de la victoria en procesion pasando por la Puerta de Alcala el dia 9 de abril de 1939.jpg"/>
          <p:cNvPicPr>
            <a:picLocks noChangeAspect="1"/>
          </p:cNvPicPr>
          <p:nvPr/>
        </p:nvPicPr>
        <p:blipFill>
          <a:blip r:embed="rId2" cstate="print"/>
          <a:stretch>
            <a:fillRect/>
          </a:stretch>
        </p:blipFill>
        <p:spPr>
          <a:xfrm>
            <a:off x="0" y="0"/>
            <a:ext cx="9143999" cy="5812110"/>
          </a:xfrm>
          <a:prstGeom prst="rect">
            <a:avLst/>
          </a:prstGeom>
        </p:spPr>
      </p:pic>
      <p:sp>
        <p:nvSpPr>
          <p:cNvPr id="4" name="3 CuadroTexto"/>
          <p:cNvSpPr txBox="1"/>
          <p:nvPr/>
        </p:nvSpPr>
        <p:spPr>
          <a:xfrm>
            <a:off x="395536" y="3943171"/>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encuentra en medio de la rotonda de la plaza de la Independencia, a unos 350 metros de la plaza de Cibeles. Aquí es donde el eje Serrano-Alfonso XII confluye con la calle de Alcalá, poco antes del inicio de la calle </a:t>
            </a:r>
            <a:r>
              <a:rPr lang="es-ES" i="1" dirty="0" err="1" smtClean="0">
                <a:effectLst>
                  <a:glow rad="101600">
                    <a:srgbClr val="C00000">
                      <a:alpha val="60000"/>
                    </a:srgbClr>
                  </a:glow>
                  <a:outerShdw blurRad="38100" dist="38100" dir="2700000" algn="tl">
                    <a:srgbClr val="000000">
                      <a:alpha val="43137"/>
                    </a:srgbClr>
                  </a:outerShdw>
                </a:effectLst>
              </a:rPr>
              <a:t>O’Donnell</a:t>
            </a:r>
            <a:r>
              <a:rPr lang="es-ES" i="1" dirty="0" smtClean="0">
                <a:effectLst>
                  <a:glow rad="101600">
                    <a:srgbClr val="C00000">
                      <a:alpha val="60000"/>
                    </a:srgbClr>
                  </a:glow>
                  <a:outerShdw blurRad="38100" dist="38100" dir="2700000" algn="tl">
                    <a:srgbClr val="000000">
                      <a:alpha val="43137"/>
                    </a:srgbClr>
                  </a:outerShdw>
                </a:effectLst>
              </a:rPr>
              <a:t>. A su lado se abre la entrada al Parque del Retiro.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comb/>
      </p:transition>
    </mc:Choice>
    <mc:Fallback>
      <p:transition spd="slow"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0-#ppt_w/2"/>
                                          </p:val>
                                        </p:tav>
                                        <p:tav tm="100000">
                                          <p:val>
                                            <p:strVal val="#ppt_x"/>
                                          </p:val>
                                        </p:tav>
                                      </p:tavLst>
                                    </p:anim>
                                    <p:anim calcmode="lin" valueType="num">
                                      <p:cBhvr additive="base">
                                        <p:cTn id="12" dur="4000" fill="hold"/>
                                        <p:tgtEl>
                                          <p:spTgt spid="3"/>
                                        </p:tgtEl>
                                        <p:attrNameLst>
                                          <p:attrName>ppt_y</p:attrName>
                                        </p:attrNameLst>
                                      </p:cBhvr>
                                      <p:tavLst>
                                        <p:tav tm="0">
                                          <p:val>
                                            <p:strVal val="1+#ppt_h/2"/>
                                          </p:val>
                                        </p:tav>
                                        <p:tav tm="100000">
                                          <p:val>
                                            <p:strVal val="#ppt_y"/>
                                          </p:val>
                                        </p:tav>
                                      </p:tavLst>
                                    </p:anim>
                                  </p:childTnLst>
                                </p:cTn>
                              </p:par>
                              <p:par>
                                <p:cTn id="13" presetID="8" presetClass="emph" presetSubtype="0" autoRev="1" fill="hold" nodeType="withEffect">
                                  <p:stCondLst>
                                    <p:cond delay="0"/>
                                  </p:stCondLst>
                                  <p:childTnLst>
                                    <p:animRot by="3000000">
                                      <p:cBhvr>
                                        <p:cTn id="14" dur="2000" fill="hold"/>
                                        <p:tgtEl>
                                          <p:spTgt spid="3"/>
                                        </p:tgtEl>
                                        <p:attrNameLst>
                                          <p:attrName>r</p:attrName>
                                        </p:attrNameLst>
                                      </p:cBhvr>
                                    </p:animRot>
                                  </p:childTnLst>
                                </p:cTn>
                              </p:par>
                              <p:par>
                                <p:cTn id="15" presetID="26" presetClass="emph" presetSubtype="0" fill="hold" nodeType="withEffect">
                                  <p:stCondLst>
                                    <p:cond delay="0"/>
                                  </p:stCondLst>
                                  <p:childTnLst>
                                    <p:animEffect transition="out" filter="fade">
                                      <p:cBhvr>
                                        <p:cTn id="16" dur="3000" tmFilter="0, 0; .2, .5; .8, .5; 1, 0"/>
                                        <p:tgtEl>
                                          <p:spTgt spid="3"/>
                                        </p:tgtEl>
                                      </p:cBhvr>
                                    </p:animEffect>
                                    <p:animScale>
                                      <p:cBhvr>
                                        <p:cTn id="17" dur="1500" autoRev="1" fill="hold"/>
                                        <p:tgtEl>
                                          <p:spTgt spid="3"/>
                                        </p:tgtEl>
                                      </p:cBhvr>
                                      <p:by x="105000" y="105000"/>
                                    </p:animScale>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 La Puerta de Alcalá durante la restauración de 1992-1.jpg"/>
          <p:cNvPicPr>
            <a:picLocks noChangeAspect="1"/>
          </p:cNvPicPr>
          <p:nvPr/>
        </p:nvPicPr>
        <p:blipFill>
          <a:blip r:embed="rId2" cstate="print"/>
          <a:stretch>
            <a:fillRect/>
          </a:stretch>
        </p:blipFill>
        <p:spPr>
          <a:xfrm>
            <a:off x="0" y="0"/>
            <a:ext cx="9144000" cy="5143500"/>
          </a:xfrm>
          <a:prstGeom prst="rect">
            <a:avLst/>
          </a:prstGeom>
        </p:spPr>
      </p:pic>
      <p:pic>
        <p:nvPicPr>
          <p:cNvPr id="5" name="4 Imagen" descr="19 La Puerta de Alcalá durante la restauración de 1992-1.jpg"/>
          <p:cNvPicPr>
            <a:picLocks noChangeAspect="1"/>
          </p:cNvPicPr>
          <p:nvPr/>
        </p:nvPicPr>
        <p:blipFill>
          <a:blip r:embed="rId2" cstate="print"/>
          <a:stretch>
            <a:fillRect/>
          </a:stretch>
        </p:blipFill>
        <p:spPr>
          <a:xfrm>
            <a:off x="0" y="0"/>
            <a:ext cx="9144000" cy="5143500"/>
          </a:xfrm>
          <a:prstGeom prst="rect">
            <a:avLst/>
          </a:prstGeom>
        </p:spPr>
      </p:pic>
      <p:sp>
        <p:nvSpPr>
          <p:cNvPr id="6" name="5 CuadroTexto"/>
          <p:cNvSpPr txBox="1"/>
          <p:nvPr/>
        </p:nvSpPr>
        <p:spPr>
          <a:xfrm>
            <a:off x="395536"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unos meses, la Puerta de Alcalá ha estado rodeada de andamios y, posteriormente, se cubrió con una lona, que representaba fielmente el diseño y la estructura de la Puerta de Alcalá.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comb/>
      </p:transition>
    </mc:Choice>
    <mc:Fallback>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36388.jpg"/>
          <p:cNvPicPr>
            <a:picLocks noChangeAspect="1" noChangeArrowheads="1"/>
          </p:cNvPicPr>
          <p:nvPr/>
        </p:nvPicPr>
        <p:blipFill>
          <a:blip r:embed="rId2" cstate="print"/>
          <a:srcRect r="50000"/>
          <a:stretch>
            <a:fillRect/>
          </a:stretch>
        </p:blipFill>
        <p:spPr bwMode="auto">
          <a:xfrm>
            <a:off x="0" y="0"/>
            <a:ext cx="4572000" cy="5143499"/>
          </a:xfrm>
          <a:prstGeom prst="rect">
            <a:avLst/>
          </a:prstGeom>
          <a:noFill/>
          <a:ln w="9525">
            <a:noFill/>
            <a:miter lim="800000"/>
            <a:headEnd/>
            <a:tailEnd/>
          </a:ln>
        </p:spPr>
      </p:pic>
      <p:pic>
        <p:nvPicPr>
          <p:cNvPr id="10" name="Picture 2" descr="C:\Users\Ana María\Desktop\36388.jpg"/>
          <p:cNvPicPr>
            <a:picLocks noChangeAspect="1" noChangeArrowheads="1"/>
          </p:cNvPicPr>
          <p:nvPr/>
        </p:nvPicPr>
        <p:blipFill>
          <a:blip r:embed="rId2" cstate="print"/>
          <a:srcRect l="50000"/>
          <a:stretch>
            <a:fillRect/>
          </a:stretch>
        </p:blipFill>
        <p:spPr bwMode="auto">
          <a:xfrm>
            <a:off x="4572000" y="0"/>
            <a:ext cx="4572000" cy="5143499"/>
          </a:xfrm>
          <a:prstGeom prst="rect">
            <a:avLst/>
          </a:prstGeom>
          <a:noFill/>
          <a:ln w="9525">
            <a:noFill/>
            <a:miter lim="800000"/>
            <a:headEnd/>
            <a:tailEnd/>
          </a:ln>
        </p:spPr>
      </p:pic>
      <p:sp>
        <p:nvSpPr>
          <p:cNvPr id="4" name="3 CuadroTexto"/>
          <p:cNvSpPr txBox="1"/>
          <p:nvPr/>
        </p:nvSpPr>
        <p:spPr>
          <a:xfrm>
            <a:off x="395536" y="3943171"/>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Bien de Interés Cultural y Patrimonio Mundial de la UNESCO como parte del Paisaje de la Luz, llevaba 30 años sin remodelarse y ahora se somete a una ambiciosa intervención que se extenderá probablemente 10 o 12 meses, en función de las dificultades que se encuentren.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comb dir="vert"/>
      </p:transition>
    </mc:Choice>
    <mc:Fallback>
      <p:transition spd="slow" advTm="33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lide(fromRight)">
                                      <p:cBhvr>
                                        <p:cTn id="7" dur="3000"/>
                                        <p:tgtEl>
                                          <p:spTgt spid="2050"/>
                                        </p:tgtEl>
                                      </p:cBhvr>
                                    </p:animEffect>
                                  </p:childTnLst>
                                </p:cTn>
                              </p:par>
                              <p:par>
                                <p:cTn id="8" presetID="8" presetClass="emph" presetSubtype="0" autoRev="1" fill="hold" nodeType="withEffect">
                                  <p:stCondLst>
                                    <p:cond delay="0"/>
                                  </p:stCondLst>
                                  <p:childTnLst>
                                    <p:animRot by="-1500000">
                                      <p:cBhvr>
                                        <p:cTn id="9" dur="2000" fill="hold"/>
                                        <p:tgtEl>
                                          <p:spTgt spid="2050"/>
                                        </p:tgtEl>
                                        <p:attrNameLst>
                                          <p:attrName>r</p:attrName>
                                        </p:attrNameLst>
                                      </p:cBhvr>
                                    </p:animRot>
                                  </p:childTnLst>
                                </p:cTn>
                              </p:par>
                              <p:par>
                                <p:cTn id="10" presetID="12" presetClass="entr" presetSubtype="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lide(fromLeft)">
                                      <p:cBhvr>
                                        <p:cTn id="12" dur="3000"/>
                                        <p:tgtEl>
                                          <p:spTgt spid="10"/>
                                        </p:tgtEl>
                                      </p:cBhvr>
                                    </p:animEffect>
                                  </p:childTnLst>
                                </p:cTn>
                              </p:par>
                              <p:par>
                                <p:cTn id="13" presetID="8" presetClass="emph" presetSubtype="0" autoRev="1" fill="hold" nodeType="withEffect">
                                  <p:stCondLst>
                                    <p:cond delay="0"/>
                                  </p:stCondLst>
                                  <p:childTnLst>
                                    <p:animRot by="1500000">
                                      <p:cBhvr>
                                        <p:cTn id="14" dur="2000" fill="hold"/>
                                        <p:tgtEl>
                                          <p:spTgt spid="10"/>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3000" fill="hold"/>
                                        <p:tgtEl>
                                          <p:spTgt spid="2050"/>
                                        </p:tgtEl>
                                        <p:attrNameLst>
                                          <p:attrName>ppt_x</p:attrName>
                                        </p:attrNameLst>
                                      </p:cBhvr>
                                      <p:tavLst>
                                        <p:tav tm="0">
                                          <p:val>
                                            <p:strVal val="#ppt_x"/>
                                          </p:val>
                                        </p:tav>
                                        <p:tav tm="100000">
                                          <p:val>
                                            <p:strVal val="#ppt_x"/>
                                          </p:val>
                                        </p:tav>
                                      </p:tavLst>
                                    </p:anim>
                                    <p:anim calcmode="lin" valueType="num">
                                      <p:cBhvr additive="base">
                                        <p:cTn id="18" dur="3000" fill="hold"/>
                                        <p:tgtEl>
                                          <p:spTgt spid="20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16933" y="-152832"/>
            <a:ext cx="9110134" cy="5452340"/>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tretch>
            <a:fillRect/>
          </a:stretch>
        </p:blipFill>
        <p:spPr bwMode="auto">
          <a:xfrm>
            <a:off x="0" y="-164554"/>
            <a:ext cx="9144000" cy="5472608"/>
          </a:xfrm>
          <a:prstGeom prst="rect">
            <a:avLst/>
          </a:prstGeom>
          <a:noFill/>
          <a:ln w="9525">
            <a:noFill/>
            <a:miter lim="800000"/>
            <a:headEnd/>
            <a:tailEnd/>
          </a:ln>
        </p:spPr>
      </p:pic>
      <p:sp>
        <p:nvSpPr>
          <p:cNvPr id="4" name="3 CuadroTexto"/>
          <p:cNvSpPr txBox="1"/>
          <p:nvPr/>
        </p:nvSpPr>
        <p:spPr>
          <a:xfrm>
            <a:off x="395536" y="4371950"/>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última restauración fue en el año 1992, que se centró en algunas planchas sueltas y en el color negro que había ido cogiendo por el tráfico.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20000">
        <p15:prstTrans prst="curtains"/>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Nueva carpeta (2)\Koenigsegg-CCX-Orange-1280x800.jpg"/>
          <p:cNvPicPr>
            <a:picLocks noChangeAspect="1" noChangeArrowheads="1"/>
          </p:cNvPicPr>
          <p:nvPr/>
        </p:nvPicPr>
        <p:blipFill>
          <a:blip r:embed="rId2" cstate="print"/>
          <a:srcRect r="64963" b="50000"/>
          <a:stretch>
            <a:fillRect/>
          </a:stretch>
        </p:blipFill>
        <p:spPr bwMode="auto">
          <a:xfrm>
            <a:off x="0" y="0"/>
            <a:ext cx="3203848" cy="2571750"/>
          </a:xfrm>
          <a:prstGeom prst="rect">
            <a:avLst/>
          </a:prstGeom>
          <a:noFill/>
          <a:ln w="9525">
            <a:noFill/>
            <a:miter lim="800000"/>
            <a:headEnd/>
            <a:tailEnd/>
          </a:ln>
        </p:spPr>
      </p:pic>
      <p:pic>
        <p:nvPicPr>
          <p:cNvPr id="3" name="Picture 2" descr="C:\Users\Ana María\Desktop\Nueva carpeta (2)\Koenigsegg-CCX-Orange-1280x800.jpg"/>
          <p:cNvPicPr>
            <a:picLocks noChangeAspect="1" noChangeArrowheads="1"/>
          </p:cNvPicPr>
          <p:nvPr/>
        </p:nvPicPr>
        <p:blipFill>
          <a:blip r:embed="rId2" cstate="print"/>
          <a:srcRect t="50000" r="66538"/>
          <a:stretch>
            <a:fillRect/>
          </a:stretch>
        </p:blipFill>
        <p:spPr bwMode="auto">
          <a:xfrm>
            <a:off x="0" y="2571750"/>
            <a:ext cx="3059832" cy="2571749"/>
          </a:xfrm>
          <a:prstGeom prst="rect">
            <a:avLst/>
          </a:prstGeom>
          <a:noFill/>
          <a:ln w="9525">
            <a:noFill/>
            <a:miter lim="800000"/>
            <a:headEnd/>
            <a:tailEnd/>
          </a:ln>
        </p:spPr>
      </p:pic>
      <p:pic>
        <p:nvPicPr>
          <p:cNvPr id="4" name="Picture 2" descr="C:\Users\Ana María\Desktop\Nueva carpeta (2)\Koenigsegg-CCX-Orange-1280x800.jpg"/>
          <p:cNvPicPr>
            <a:picLocks noChangeAspect="1" noChangeArrowheads="1"/>
          </p:cNvPicPr>
          <p:nvPr/>
        </p:nvPicPr>
        <p:blipFill>
          <a:blip r:embed="rId2" cstate="print"/>
          <a:srcRect l="35038" r="32675" b="50000"/>
          <a:stretch>
            <a:fillRect/>
          </a:stretch>
        </p:blipFill>
        <p:spPr bwMode="auto">
          <a:xfrm>
            <a:off x="3203848" y="0"/>
            <a:ext cx="2952328" cy="2571750"/>
          </a:xfrm>
          <a:prstGeom prst="rect">
            <a:avLst/>
          </a:prstGeom>
          <a:noFill/>
          <a:ln w="9525">
            <a:noFill/>
            <a:miter lim="800000"/>
            <a:headEnd/>
            <a:tailEnd/>
          </a:ln>
        </p:spPr>
      </p:pic>
      <p:pic>
        <p:nvPicPr>
          <p:cNvPr id="5" name="Picture 2" descr="C:\Users\Ana María\Desktop\Nueva carpeta (2)\Koenigsegg-CCX-Orange-1280x800.jpg"/>
          <p:cNvPicPr>
            <a:picLocks noChangeAspect="1" noChangeArrowheads="1"/>
          </p:cNvPicPr>
          <p:nvPr/>
        </p:nvPicPr>
        <p:blipFill>
          <a:blip r:embed="rId2" cstate="print"/>
          <a:srcRect l="33463" t="50000" r="32675"/>
          <a:stretch>
            <a:fillRect/>
          </a:stretch>
        </p:blipFill>
        <p:spPr bwMode="auto">
          <a:xfrm>
            <a:off x="3059832" y="2571750"/>
            <a:ext cx="3096344" cy="2571750"/>
          </a:xfrm>
          <a:prstGeom prst="rect">
            <a:avLst/>
          </a:prstGeom>
          <a:noFill/>
          <a:ln w="9525">
            <a:noFill/>
            <a:miter lim="800000"/>
            <a:headEnd/>
            <a:tailEnd/>
          </a:ln>
        </p:spPr>
      </p:pic>
      <p:pic>
        <p:nvPicPr>
          <p:cNvPr id="6" name="Picture 2" descr="C:\Users\Ana María\Desktop\Nueva carpeta (2)\Koenigsegg-CCX-Orange-1280x800.jpg"/>
          <p:cNvPicPr>
            <a:picLocks noChangeAspect="1" noChangeArrowheads="1"/>
          </p:cNvPicPr>
          <p:nvPr/>
        </p:nvPicPr>
        <p:blipFill>
          <a:blip r:embed="rId2" cstate="print"/>
          <a:srcRect l="67325" b="50000"/>
          <a:stretch>
            <a:fillRect/>
          </a:stretch>
        </p:blipFill>
        <p:spPr bwMode="auto">
          <a:xfrm>
            <a:off x="6156176" y="0"/>
            <a:ext cx="2987825" cy="2571750"/>
          </a:xfrm>
          <a:prstGeom prst="rect">
            <a:avLst/>
          </a:prstGeom>
          <a:noFill/>
          <a:ln w="9525">
            <a:noFill/>
            <a:miter lim="800000"/>
            <a:headEnd/>
            <a:tailEnd/>
          </a:ln>
        </p:spPr>
      </p:pic>
      <p:pic>
        <p:nvPicPr>
          <p:cNvPr id="7" name="Picture 2" descr="C:\Users\Ana María\Desktop\Nueva carpeta (2)\Koenigsegg-CCX-Orange-1280x800.jpg"/>
          <p:cNvPicPr>
            <a:picLocks noChangeAspect="1" noChangeArrowheads="1"/>
          </p:cNvPicPr>
          <p:nvPr/>
        </p:nvPicPr>
        <p:blipFill>
          <a:blip r:embed="rId2" cstate="print"/>
          <a:srcRect l="67325" t="50000"/>
          <a:stretch>
            <a:fillRect/>
          </a:stretch>
        </p:blipFill>
        <p:spPr bwMode="auto">
          <a:xfrm>
            <a:off x="6156176" y="2571750"/>
            <a:ext cx="2987825" cy="2571750"/>
          </a:xfrm>
          <a:prstGeom prst="rect">
            <a:avLst/>
          </a:prstGeom>
          <a:noFill/>
          <a:ln w="9525">
            <a:noFill/>
            <a:miter lim="800000"/>
            <a:headEnd/>
            <a:tailEnd/>
          </a:ln>
        </p:spPr>
      </p:pic>
      <p:sp>
        <p:nvSpPr>
          <p:cNvPr id="9" name="8 CuadroTexto"/>
          <p:cNvSpPr txBox="1"/>
          <p:nvPr/>
        </p:nvSpPr>
        <p:spPr>
          <a:xfrm>
            <a:off x="179512"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1986 Ana Belén y Víctor Manuel popularizaron la canción ”La Puerta de Alcalá”. Compuesta por el grupo de Vallecas Suburbano, llegó a ser número 1 de ventas según las emisoras musicales, y esta era como lo es hoy, un icono de la cultura madrileña.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14:warp dir="i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3000"/>
                                        <p:tgtEl>
                                          <p:spTgt spid="5"/>
                                        </p:tgtEl>
                                      </p:cBhvr>
                                    </p:animEffect>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out)">
                                      <p:cBhvr>
                                        <p:cTn id="22" dur="3000"/>
                                        <p:tgtEl>
                                          <p:spTgt spid="7"/>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3" cstate="print"/>
          <a:stretch>
            <a:fillRect/>
          </a:stretch>
        </p:blipFill>
        <p:spPr bwMode="auto">
          <a:xfrm>
            <a:off x="0" y="0"/>
            <a:ext cx="9144000" cy="5138738"/>
          </a:xfrm>
          <a:prstGeom prst="rect">
            <a:avLst/>
          </a:prstGeom>
          <a:noFill/>
          <a:ln w="9525">
            <a:noFill/>
            <a:miter lim="800000"/>
            <a:headEnd/>
            <a:tailEnd/>
          </a:ln>
        </p:spPr>
      </p:pic>
      <p:pic>
        <p:nvPicPr>
          <p:cNvPr id="5" name="4 Imagen" descr="tren-antiguo-7164.jpg"/>
          <p:cNvPicPr>
            <a:picLocks noChangeAspect="1"/>
          </p:cNvPicPr>
          <p:nvPr/>
        </p:nvPicPr>
        <p:blipFill>
          <a:blip r:embed="rId3" cstate="print"/>
          <a:stretch>
            <a:fillRect/>
          </a:stretch>
        </p:blipFill>
        <p:spPr bwMode="auto">
          <a:xfrm>
            <a:off x="8474" y="0"/>
            <a:ext cx="9127051" cy="5129213"/>
          </a:xfrm>
          <a:prstGeom prst="rect">
            <a:avLst/>
          </a:prstGeom>
          <a:noFill/>
          <a:ln w="9525">
            <a:noFill/>
            <a:miter lim="800000"/>
            <a:headEnd/>
            <a:tailEnd/>
          </a:ln>
        </p:spPr>
      </p:pic>
      <p:pic>
        <p:nvPicPr>
          <p:cNvPr id="6" name="5 Imagen" descr="tren-antiguo-7164.jpg"/>
          <p:cNvPicPr>
            <a:picLocks noChangeAspect="1"/>
          </p:cNvPicPr>
          <p:nvPr/>
        </p:nvPicPr>
        <p:blipFill>
          <a:blip r:embed="rId3" cstate="print"/>
          <a:stretch>
            <a:fillRect/>
          </a:stretch>
        </p:blipFill>
        <p:spPr bwMode="auto">
          <a:xfrm>
            <a:off x="0" y="0"/>
            <a:ext cx="9144000" cy="5138738"/>
          </a:xfrm>
          <a:prstGeom prst="rect">
            <a:avLst/>
          </a:prstGeom>
          <a:noFill/>
          <a:ln w="9525">
            <a:noFill/>
            <a:miter lim="800000"/>
            <a:headEnd/>
            <a:tailEnd/>
          </a:ln>
        </p:spPr>
      </p:pic>
      <p:sp>
        <p:nvSpPr>
          <p:cNvPr id="7" name="6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más fascina de los monumentos, no es su verdadero motivo de existencia o razón de ser, sino todos esos pequeños detalles que, habitualmente pasan desapercibidos ante los ojos de los caminantes. Son pistas que nos dejaron en muchas ocasiones sus creadores para poder interpretarlos mejor.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warp dir="in"/>
        <p:sndAc>
          <p:stSnd loop="1">
            <p:snd r:embed="rId2" name="Variadas2.wav"/>
          </p:stSnd>
        </p:sndAc>
      </p:transition>
    </mc:Choice>
    <mc:Fallback>
      <p:transition spd="slow" advTm="34000">
        <p:fade/>
        <p:sndAc>
          <p:stSnd loop="1">
            <p:snd r:embed="rId2"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353294-svetikYYY.jpg"/>
          <p:cNvPicPr>
            <a:picLocks noChangeAspect="1" noChangeArrowheads="1"/>
          </p:cNvPicPr>
          <p:nvPr/>
        </p:nvPicPr>
        <p:blipFill>
          <a:blip r:embed="rId2" cstate="print"/>
          <a:srcRect l="50000"/>
          <a:stretch>
            <a:fillRect/>
          </a:stretch>
        </p:blipFill>
        <p:spPr bwMode="auto">
          <a:xfrm>
            <a:off x="4572000" y="0"/>
            <a:ext cx="4572000" cy="5143499"/>
          </a:xfrm>
          <a:prstGeom prst="rect">
            <a:avLst/>
          </a:prstGeom>
          <a:noFill/>
          <a:ln w="9525">
            <a:noFill/>
            <a:miter lim="800000"/>
            <a:headEnd/>
            <a:tailEnd/>
          </a:ln>
        </p:spPr>
      </p:pic>
      <p:pic>
        <p:nvPicPr>
          <p:cNvPr id="3" name="Picture 3" descr="C:\Users\Ana María\Desktop\353294-svetikYYY.jpg"/>
          <p:cNvPicPr>
            <a:picLocks noChangeAspect="1" noChangeArrowheads="1"/>
          </p:cNvPicPr>
          <p:nvPr/>
        </p:nvPicPr>
        <p:blipFill>
          <a:blip r:embed="rId2" cstate="print"/>
          <a:srcRect r="50000"/>
          <a:stretch>
            <a:fillRect/>
          </a:stretch>
        </p:blipFill>
        <p:spPr bwMode="auto">
          <a:xfrm>
            <a:off x="0" y="0"/>
            <a:ext cx="4572000" cy="5143499"/>
          </a:xfrm>
          <a:prstGeom prst="rect">
            <a:avLst/>
          </a:prstGeom>
          <a:noFill/>
          <a:ln w="9525">
            <a:noFill/>
            <a:miter lim="800000"/>
            <a:headEnd/>
            <a:tailEnd/>
          </a:ln>
        </p:spPr>
      </p:pic>
      <p:sp>
        <p:nvSpPr>
          <p:cNvPr id="7" name="6 CuadroTexto"/>
          <p:cNvSpPr txBox="1"/>
          <p:nvPr/>
        </p:nvSpPr>
        <p:spPr>
          <a:xfrm>
            <a:off x="323528" y="4220170"/>
            <a:ext cx="806489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Impacto de proyectiles en su fachada: </a:t>
            </a:r>
            <a:r>
              <a:rPr lang="es-ES" i="1" dirty="0" smtClean="0">
                <a:effectLst>
                  <a:glow rad="101600">
                    <a:srgbClr val="C00000">
                      <a:alpha val="60000"/>
                    </a:srgbClr>
                  </a:glow>
                  <a:outerShdw blurRad="38100" dist="38100" dir="2700000" algn="tl">
                    <a:srgbClr val="000000">
                      <a:alpha val="43137"/>
                    </a:srgbClr>
                  </a:outerShdw>
                </a:effectLst>
              </a:rPr>
              <a:t>Los desperfectos por el impacto de proyectiles que están en la fachada se produjeron en el año 1823 durante la intervención de los Cien Mil Hijos de San Luis en apoyo a Fernando VII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1+#ppt_w/2"/>
                                          </p:val>
                                        </p:tav>
                                        <p:tav tm="100000">
                                          <p:val>
                                            <p:strVal val="#ppt_x"/>
                                          </p:val>
                                        </p:tav>
                                      </p:tavLst>
                                    </p:anim>
                                    <p:anim calcmode="lin" valueType="num">
                                      <p:cBhvr additive="base">
                                        <p:cTn id="12" dur="30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Ana María\Desktop\IIIISin título-1.jpg"/>
          <p:cNvPicPr>
            <a:picLocks noChangeAspect="1" noChangeArrowheads="1"/>
          </p:cNvPicPr>
          <p:nvPr/>
        </p:nvPicPr>
        <p:blipFill>
          <a:blip r:embed="rId2" cstate="print"/>
          <a:stretch>
            <a:fillRect/>
          </a:stretch>
        </p:blipFill>
        <p:spPr bwMode="auto">
          <a:xfrm>
            <a:off x="0" y="-452586"/>
            <a:ext cx="9144000" cy="6048672"/>
          </a:xfrm>
          <a:prstGeom prst="rect">
            <a:avLst/>
          </a:prstGeom>
          <a:noFill/>
          <a:ln w="9525">
            <a:noFill/>
            <a:miter lim="800000"/>
            <a:headEnd/>
            <a:tailEnd/>
          </a:ln>
        </p:spPr>
      </p:pic>
      <p:pic>
        <p:nvPicPr>
          <p:cNvPr id="3" name="Picture 5" descr="C:\Users\Ana María\Desktop\IIIISin título-1.jpg"/>
          <p:cNvPicPr>
            <a:picLocks noChangeAspect="1" noChangeArrowheads="1"/>
          </p:cNvPicPr>
          <p:nvPr/>
        </p:nvPicPr>
        <p:blipFill>
          <a:blip r:embed="rId2" cstate="print"/>
          <a:stretch>
            <a:fillRect/>
          </a:stretch>
        </p:blipFill>
        <p:spPr bwMode="auto">
          <a:xfrm>
            <a:off x="0" y="-452586"/>
            <a:ext cx="9144000" cy="6048672"/>
          </a:xfrm>
          <a:prstGeom prst="rect">
            <a:avLst/>
          </a:prstGeom>
          <a:noFill/>
          <a:ln w="9525">
            <a:noFill/>
            <a:miter lim="800000"/>
            <a:headEnd/>
            <a:tailEnd/>
          </a:ln>
        </p:spPr>
      </p:pic>
      <p:sp>
        <p:nvSpPr>
          <p:cNvPr id="4" name="3 CuadroTexto"/>
          <p:cNvSpPr txBox="1"/>
          <p:nvPr/>
        </p:nvSpPr>
        <p:spPr>
          <a:xfrm>
            <a:off x="251520" y="3943171"/>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secreto vamos con uno que atañe al posiblemente, monumento más famoso de Madrid, la Puerta de Alcalá. Fotografiada, y tarareada, hasta la saciedad, de esta descomunal puerta, levantada en el año 1778, descubrimos hace bastante tiempo el porqué de sus dos caras distintas.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3000"/>
                                        <p:tgtEl>
                                          <p:spTgt spid="2"/>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21" presetClass="entr" presetSubtype="4"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4)">
                                      <p:cBhvr>
                                        <p:cTn id="15" dur="3000"/>
                                        <p:tgtEl>
                                          <p:spTgt spid="3"/>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nastol.com.ua-8559.jpg"/>
          <p:cNvPicPr>
            <a:picLocks noChangeAspect="1" noChangeArrowheads="1"/>
          </p:cNvPicPr>
          <p:nvPr/>
        </p:nvPicPr>
        <p:blipFill>
          <a:blip r:embed="rId2" cstate="print"/>
          <a:srcRect r="87800"/>
          <a:stretch>
            <a:fillRect/>
          </a:stretch>
        </p:blipFill>
        <p:spPr bwMode="auto">
          <a:xfrm>
            <a:off x="0" y="-380578"/>
            <a:ext cx="1115616" cy="5904656"/>
          </a:xfrm>
          <a:prstGeom prst="rect">
            <a:avLst/>
          </a:prstGeom>
          <a:noFill/>
          <a:ln w="9525">
            <a:noFill/>
            <a:miter lim="800000"/>
            <a:headEnd/>
            <a:tailEnd/>
          </a:ln>
        </p:spPr>
      </p:pic>
      <p:pic>
        <p:nvPicPr>
          <p:cNvPr id="3" name="Picture 2" descr="C:\Users\Ana María\Desktop\nastol.com.ua-8559.jpg"/>
          <p:cNvPicPr>
            <a:picLocks noChangeAspect="1" noChangeArrowheads="1"/>
          </p:cNvPicPr>
          <p:nvPr/>
        </p:nvPicPr>
        <p:blipFill>
          <a:blip r:embed="rId2" cstate="print"/>
          <a:srcRect l="12200" r="75200"/>
          <a:stretch>
            <a:fillRect/>
          </a:stretch>
        </p:blipFill>
        <p:spPr bwMode="auto">
          <a:xfrm>
            <a:off x="1115616" y="-380578"/>
            <a:ext cx="1152128" cy="5904656"/>
          </a:xfrm>
          <a:prstGeom prst="rect">
            <a:avLst/>
          </a:prstGeom>
          <a:noFill/>
          <a:ln w="9525">
            <a:noFill/>
            <a:miter lim="800000"/>
            <a:headEnd/>
            <a:tailEnd/>
          </a:ln>
        </p:spPr>
      </p:pic>
      <p:pic>
        <p:nvPicPr>
          <p:cNvPr id="4" name="Picture 2" descr="C:\Users\Ana María\Desktop\nastol.com.ua-8559.jpg"/>
          <p:cNvPicPr>
            <a:picLocks noChangeAspect="1" noChangeArrowheads="1"/>
          </p:cNvPicPr>
          <p:nvPr/>
        </p:nvPicPr>
        <p:blipFill>
          <a:blip r:embed="rId2" cstate="print"/>
          <a:srcRect l="24800" r="62600"/>
          <a:stretch>
            <a:fillRect/>
          </a:stretch>
        </p:blipFill>
        <p:spPr bwMode="auto">
          <a:xfrm>
            <a:off x="2267744" y="-380578"/>
            <a:ext cx="1152128" cy="5904656"/>
          </a:xfrm>
          <a:prstGeom prst="rect">
            <a:avLst/>
          </a:prstGeom>
          <a:noFill/>
          <a:ln w="9525">
            <a:noFill/>
            <a:miter lim="800000"/>
            <a:headEnd/>
            <a:tailEnd/>
          </a:ln>
        </p:spPr>
      </p:pic>
      <p:pic>
        <p:nvPicPr>
          <p:cNvPr id="5" name="Picture 2" descr="C:\Users\Ana María\Desktop\nastol.com.ua-8559.jpg"/>
          <p:cNvPicPr>
            <a:picLocks noChangeAspect="1" noChangeArrowheads="1"/>
          </p:cNvPicPr>
          <p:nvPr/>
        </p:nvPicPr>
        <p:blipFill>
          <a:blip r:embed="rId2" cstate="print"/>
          <a:srcRect l="37400" r="50000"/>
          <a:stretch>
            <a:fillRect/>
          </a:stretch>
        </p:blipFill>
        <p:spPr bwMode="auto">
          <a:xfrm>
            <a:off x="3419872" y="-380578"/>
            <a:ext cx="1152128" cy="5904656"/>
          </a:xfrm>
          <a:prstGeom prst="rect">
            <a:avLst/>
          </a:prstGeom>
          <a:noFill/>
          <a:ln w="9525">
            <a:noFill/>
            <a:miter lim="800000"/>
            <a:headEnd/>
            <a:tailEnd/>
          </a:ln>
        </p:spPr>
      </p:pic>
      <p:pic>
        <p:nvPicPr>
          <p:cNvPr id="6" name="Picture 2" descr="C:\Users\Ana María\Desktop\nastol.com.ua-8559.jpg"/>
          <p:cNvPicPr>
            <a:picLocks noChangeAspect="1" noChangeArrowheads="1"/>
          </p:cNvPicPr>
          <p:nvPr/>
        </p:nvPicPr>
        <p:blipFill>
          <a:blip r:embed="rId2" cstate="print"/>
          <a:srcRect l="50000" r="37400"/>
          <a:stretch>
            <a:fillRect/>
          </a:stretch>
        </p:blipFill>
        <p:spPr bwMode="auto">
          <a:xfrm>
            <a:off x="4572000" y="-380578"/>
            <a:ext cx="1152128" cy="5904656"/>
          </a:xfrm>
          <a:prstGeom prst="rect">
            <a:avLst/>
          </a:prstGeom>
          <a:noFill/>
          <a:ln w="9525">
            <a:noFill/>
            <a:miter lim="800000"/>
            <a:headEnd/>
            <a:tailEnd/>
          </a:ln>
        </p:spPr>
      </p:pic>
      <p:pic>
        <p:nvPicPr>
          <p:cNvPr id="7" name="Picture 2" descr="C:\Users\Ana María\Desktop\nastol.com.ua-8559.jpg"/>
          <p:cNvPicPr>
            <a:picLocks noChangeAspect="1" noChangeArrowheads="1"/>
          </p:cNvPicPr>
          <p:nvPr/>
        </p:nvPicPr>
        <p:blipFill>
          <a:blip r:embed="rId2" cstate="print"/>
          <a:srcRect l="62600" r="24800"/>
          <a:stretch>
            <a:fillRect/>
          </a:stretch>
        </p:blipFill>
        <p:spPr bwMode="auto">
          <a:xfrm>
            <a:off x="5724128" y="-380578"/>
            <a:ext cx="1152128" cy="5904656"/>
          </a:xfrm>
          <a:prstGeom prst="rect">
            <a:avLst/>
          </a:prstGeom>
          <a:noFill/>
          <a:ln w="9525">
            <a:noFill/>
            <a:miter lim="800000"/>
            <a:headEnd/>
            <a:tailEnd/>
          </a:ln>
        </p:spPr>
      </p:pic>
      <p:pic>
        <p:nvPicPr>
          <p:cNvPr id="8" name="Picture 2" descr="C:\Users\Ana María\Desktop\nastol.com.ua-8559.jpg"/>
          <p:cNvPicPr>
            <a:picLocks noChangeAspect="1" noChangeArrowheads="1"/>
          </p:cNvPicPr>
          <p:nvPr/>
        </p:nvPicPr>
        <p:blipFill>
          <a:blip r:embed="rId2" cstate="print"/>
          <a:srcRect l="75200" r="12200"/>
          <a:stretch>
            <a:fillRect/>
          </a:stretch>
        </p:blipFill>
        <p:spPr bwMode="auto">
          <a:xfrm>
            <a:off x="6876256" y="-380578"/>
            <a:ext cx="1152128" cy="5904656"/>
          </a:xfrm>
          <a:prstGeom prst="rect">
            <a:avLst/>
          </a:prstGeom>
          <a:noFill/>
          <a:ln w="9525">
            <a:noFill/>
            <a:miter lim="800000"/>
            <a:headEnd/>
            <a:tailEnd/>
          </a:ln>
        </p:spPr>
      </p:pic>
      <p:pic>
        <p:nvPicPr>
          <p:cNvPr id="9" name="Picture 2" descr="C:\Users\Ana María\Desktop\nastol.com.ua-8559.jpg"/>
          <p:cNvPicPr>
            <a:picLocks noChangeAspect="1" noChangeArrowheads="1"/>
          </p:cNvPicPr>
          <p:nvPr/>
        </p:nvPicPr>
        <p:blipFill>
          <a:blip r:embed="rId2" cstate="print"/>
          <a:srcRect l="87800"/>
          <a:stretch>
            <a:fillRect/>
          </a:stretch>
        </p:blipFill>
        <p:spPr bwMode="auto">
          <a:xfrm>
            <a:off x="8028384" y="-380578"/>
            <a:ext cx="1115616" cy="5904656"/>
          </a:xfrm>
          <a:prstGeom prst="rect">
            <a:avLst/>
          </a:prstGeom>
          <a:noFill/>
          <a:ln w="9525">
            <a:noFill/>
            <a:miter lim="800000"/>
            <a:headEnd/>
            <a:tailEnd/>
          </a:ln>
        </p:spPr>
      </p:pic>
      <p:sp>
        <p:nvSpPr>
          <p:cNvPr id="10" name="9 CuadroTexto"/>
          <p:cNvSpPr txBox="1"/>
          <p:nvPr/>
        </p:nvSpPr>
        <p:spPr>
          <a:xfrm>
            <a:off x="179512" y="379588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nos toca fijarnos en otro aspecto que habitualmente pasamos por inadvertido, en un detalle, o mejor dicho cuatro, que coronan este antaño acceso de la Villa desde una de sus fachadas, pero antes de ello, citemos levemente al verdadero promotor de esta obra, Carlos 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3000"/>
                                        <p:tgtEl>
                                          <p:spTgt spid="2"/>
                                        </p:tgtEl>
                                      </p:cBhvr>
                                    </p:animEffect>
                                  </p:childTnLst>
                                </p:cTn>
                              </p:par>
                              <p:par>
                                <p:cTn id="8" presetID="21" presetClass="entr" presetSubtype="1"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3000"/>
                                        <p:tgtEl>
                                          <p:spTgt spid="3"/>
                                        </p:tgtEl>
                                      </p:cBhvr>
                                    </p:animEffect>
                                  </p:childTnLst>
                                </p:cTn>
                              </p:par>
                              <p:par>
                                <p:cTn id="11" presetID="21" presetClass="entr" presetSubtype="1"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3000"/>
                                        <p:tgtEl>
                                          <p:spTgt spid="4"/>
                                        </p:tgtEl>
                                      </p:cBhvr>
                                    </p:animEffect>
                                  </p:childTnLst>
                                </p:cTn>
                              </p:par>
                              <p:par>
                                <p:cTn id="14" presetID="21" presetClass="entr" presetSubtype="1" fill="hold"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3000"/>
                                        <p:tgtEl>
                                          <p:spTgt spid="5"/>
                                        </p:tgtEl>
                                      </p:cBhvr>
                                    </p:animEffect>
                                  </p:childTnLst>
                                </p:cTn>
                              </p:par>
                              <p:par>
                                <p:cTn id="17" presetID="21" presetClass="entr" presetSubtype="1" fill="hold" nodeType="withEffect">
                                  <p:stCondLst>
                                    <p:cond delay="90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3000"/>
                                        <p:tgtEl>
                                          <p:spTgt spid="7"/>
                                        </p:tgtEl>
                                      </p:cBhvr>
                                    </p:animEffect>
                                  </p:childTnLst>
                                </p:cTn>
                              </p:par>
                              <p:par>
                                <p:cTn id="20" presetID="21" presetClass="entr" presetSubtype="1" fill="hold" nodeType="withEffect">
                                  <p:stCondLst>
                                    <p:cond delay="1200"/>
                                  </p:stCondLst>
                                  <p:childTnLst>
                                    <p:set>
                                      <p:cBhvr>
                                        <p:cTn id="21" dur="1" fill="hold">
                                          <p:stCondLst>
                                            <p:cond delay="0"/>
                                          </p:stCondLst>
                                        </p:cTn>
                                        <p:tgtEl>
                                          <p:spTgt spid="6"/>
                                        </p:tgtEl>
                                        <p:attrNameLst>
                                          <p:attrName>style.visibility</p:attrName>
                                        </p:attrNameLst>
                                      </p:cBhvr>
                                      <p:to>
                                        <p:strVal val="visible"/>
                                      </p:to>
                                    </p:set>
                                    <p:animEffect transition="in" filter="wheel(1)">
                                      <p:cBhvr>
                                        <p:cTn id="22" dur="3000"/>
                                        <p:tgtEl>
                                          <p:spTgt spid="6"/>
                                        </p:tgtEl>
                                      </p:cBhvr>
                                    </p:animEffect>
                                  </p:childTnLst>
                                </p:cTn>
                              </p:par>
                              <p:par>
                                <p:cTn id="23" presetID="21" presetClass="entr" presetSubtype="1" fill="hold"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3000"/>
                                        <p:tgtEl>
                                          <p:spTgt spid="8"/>
                                        </p:tgtEl>
                                      </p:cBhvr>
                                    </p:animEffect>
                                  </p:childTnLst>
                                </p:cTn>
                              </p:par>
                              <p:par>
                                <p:cTn id="26" presetID="21" presetClass="entr" presetSubtype="1" fill="hold"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3000"/>
                                        <p:tgtEl>
                                          <p:spTgt spid="9"/>
                                        </p:tgtEl>
                                      </p:cBhvr>
                                    </p:animEffect>
                                  </p:childTnLst>
                                </p:cTn>
                              </p:par>
                            </p:childTnLst>
                          </p:cTn>
                        </p:par>
                        <p:par>
                          <p:cTn id="29" fill="hold">
                            <p:stCondLst>
                              <p:cond delay="51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Sin título-2.jpg"/>
          <p:cNvPicPr>
            <a:picLocks noChangeAspect="1" noChangeArrowheads="1"/>
          </p:cNvPicPr>
          <p:nvPr/>
        </p:nvPicPr>
        <p:blipFill>
          <a:blip r:embed="rId2" cstate="print"/>
          <a:stretch>
            <a:fillRect/>
          </a:stretch>
        </p:blipFill>
        <p:spPr bwMode="auto">
          <a:xfrm>
            <a:off x="0" y="-243417"/>
            <a:ext cx="9144000" cy="5630333"/>
          </a:xfrm>
          <a:prstGeom prst="rect">
            <a:avLst/>
          </a:prstGeom>
          <a:noFill/>
          <a:ln w="9525">
            <a:noFill/>
            <a:miter lim="800000"/>
            <a:headEnd/>
            <a:tailEnd/>
          </a:ln>
        </p:spPr>
      </p:pic>
      <p:pic>
        <p:nvPicPr>
          <p:cNvPr id="3" name="Picture 3" descr="C:\Users\Ana María\Desktop\Sin título-2.jpg"/>
          <p:cNvPicPr>
            <a:picLocks noChangeAspect="1" noChangeArrowheads="1"/>
          </p:cNvPicPr>
          <p:nvPr/>
        </p:nvPicPr>
        <p:blipFill>
          <a:blip r:embed="rId2" cstate="print"/>
          <a:stretch>
            <a:fillRect/>
          </a:stretch>
        </p:blipFill>
        <p:spPr bwMode="auto">
          <a:xfrm>
            <a:off x="0" y="-243417"/>
            <a:ext cx="9144000" cy="5630333"/>
          </a:xfrm>
          <a:prstGeom prst="rect">
            <a:avLst/>
          </a:prstGeom>
          <a:noFill/>
          <a:ln w="9525">
            <a:noFill/>
            <a:miter lim="800000"/>
            <a:headEnd/>
            <a:tailEnd/>
          </a:ln>
        </p:spPr>
      </p:pic>
      <p:sp>
        <p:nvSpPr>
          <p:cNvPr id="4" name="3 CuadroTexto"/>
          <p:cNvSpPr txBox="1"/>
          <p:nvPr/>
        </p:nvSpPr>
        <p:spPr>
          <a:xfrm>
            <a:off x="467544" y="422017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monarca llegó a la Villa procedente de Italia en octubre de 1759. Cuando lo hizo le sorprendió el estado de Madrid. Así que lo primero que le vino a la cabeza fue el intenso lavado de cara que necesitaba aquella ciudad, su nueva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flip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3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 Puerta de Alcalá Fachada Cara Este.jpg"/>
          <p:cNvPicPr>
            <a:picLocks noChangeAspect="1"/>
          </p:cNvPicPr>
          <p:nvPr/>
        </p:nvPicPr>
        <p:blipFill>
          <a:blip r:embed="rId2" cstate="print"/>
          <a:stretch>
            <a:fillRect/>
          </a:stretch>
        </p:blipFill>
        <p:spPr>
          <a:xfrm>
            <a:off x="0" y="-164554"/>
            <a:ext cx="9144000" cy="5293237"/>
          </a:xfrm>
          <a:prstGeom prst="rect">
            <a:avLst/>
          </a:prstGeom>
        </p:spPr>
      </p:pic>
      <p:pic>
        <p:nvPicPr>
          <p:cNvPr id="7" name="6 Imagen" descr="26 Puerta de Alcalá Fachada Cara Este.jpg"/>
          <p:cNvPicPr>
            <a:picLocks noChangeAspect="1"/>
          </p:cNvPicPr>
          <p:nvPr/>
        </p:nvPicPr>
        <p:blipFill>
          <a:blip r:embed="rId2" cstate="print"/>
          <a:stretch>
            <a:fillRect/>
          </a:stretch>
        </p:blipFill>
        <p:spPr>
          <a:xfrm>
            <a:off x="0" y="-164554"/>
            <a:ext cx="9144000" cy="5293237"/>
          </a:xfrm>
          <a:prstGeom prst="rect">
            <a:avLst/>
          </a:prstGeom>
        </p:spPr>
      </p:pic>
      <p:sp>
        <p:nvSpPr>
          <p:cNvPr id="5" name="4 CuadroTexto"/>
          <p:cNvSpPr txBox="1"/>
          <p:nvPr/>
        </p:nvSpPr>
        <p:spPr>
          <a:xfrm>
            <a:off x="611560"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eso a este señor se le conoce como ‘el mejor alcalde de Madrid’ porque aplicó muchas y muy buenas reformas urbanas que le dieron a la capital de España un nuevo brío y nivel.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ppt_x</p:attrName>
                                        </p:attrNameLst>
                                      </p:cBhvr>
                                      <p:tavLst>
                                        <p:tav tm="0">
                                          <p:val>
                                            <p:strVal val="#ppt_x-.2"/>
                                          </p:val>
                                        </p:tav>
                                        <p:tav tm="100000">
                                          <p:val>
                                            <p:strVal val="#ppt_x"/>
                                          </p:val>
                                        </p:tav>
                                      </p:tavLst>
                                    </p:anim>
                                    <p:anim calcmode="lin" valueType="num">
                                      <p:cBhvr>
                                        <p:cTn id="12"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3000"/>
                                        <p:tgtEl>
                                          <p:spTgt spid="4"/>
                                        </p:tgtEl>
                                      </p:cBhvr>
                                    </p:animEffect>
                                  </p:childTnLst>
                                </p:cTn>
                              </p:par>
                            </p:childTnLst>
                          </p:cTn>
                        </p:par>
                        <p:par>
                          <p:cTn id="14" fill="hold">
                            <p:stCondLst>
                              <p:cond delay="3000"/>
                            </p:stCondLst>
                            <p:childTnLst>
                              <p:par>
                                <p:cTn id="15" presetID="23" presetClass="exit" presetSubtype="272" fill="hold" nodeType="afterEffect">
                                  <p:stCondLst>
                                    <p:cond delay="0"/>
                                  </p:stCondLst>
                                  <p:childTnLst>
                                    <p:anim calcmode="lin" valueType="num">
                                      <p:cBhvr>
                                        <p:cTn id="16" dur="3000"/>
                                        <p:tgtEl>
                                          <p:spTgt spid="4"/>
                                        </p:tgtEl>
                                        <p:attrNameLst>
                                          <p:attrName>ppt_w</p:attrName>
                                        </p:attrNameLst>
                                      </p:cBhvr>
                                      <p:tavLst>
                                        <p:tav tm="0">
                                          <p:val>
                                            <p:strVal val="ppt_w"/>
                                          </p:val>
                                        </p:tav>
                                        <p:tav tm="100000">
                                          <p:val>
                                            <p:strVal val="4/3*ppt_w"/>
                                          </p:val>
                                        </p:tav>
                                      </p:tavLst>
                                    </p:anim>
                                    <p:anim calcmode="lin" valueType="num">
                                      <p:cBhvr>
                                        <p:cTn id="17" dur="3000"/>
                                        <p:tgtEl>
                                          <p:spTgt spid="4"/>
                                        </p:tgtEl>
                                        <p:attrNameLst>
                                          <p:attrName>ppt_h</p:attrName>
                                        </p:attrNameLst>
                                      </p:cBhvr>
                                      <p:tavLst>
                                        <p:tav tm="0">
                                          <p:val>
                                            <p:strVal val="ppt_h"/>
                                          </p:val>
                                        </p:tav>
                                        <p:tav tm="100000">
                                          <p:val>
                                            <p:strVal val="4/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4" presetClass="exit" presetSubtype="32" fill="hold" nodeType="withEffect">
                                  <p:stCondLst>
                                    <p:cond delay="0"/>
                                  </p:stCondLst>
                                  <p:childTnLst>
                                    <p:animEffect transition="out" filter="box(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ox(out)">
                                      <p:cBhvr>
                                        <p:cTn id="28" dur="3000"/>
                                        <p:tgtEl>
                                          <p:spTgt spid="7"/>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 Puerta de Alcalá_Madrid.jpg"/>
          <p:cNvPicPr>
            <a:picLocks noChangeAspect="1"/>
          </p:cNvPicPr>
          <p:nvPr/>
        </p:nvPicPr>
        <p:blipFill>
          <a:blip r:embed="rId2" cstate="print"/>
          <a:stretch>
            <a:fillRect/>
          </a:stretch>
        </p:blipFill>
        <p:spPr>
          <a:xfrm>
            <a:off x="0" y="0"/>
            <a:ext cx="9144000" cy="5143500"/>
          </a:xfrm>
          <a:prstGeom prst="rect">
            <a:avLst/>
          </a:prstGeom>
        </p:spPr>
      </p:pic>
      <p:pic>
        <p:nvPicPr>
          <p:cNvPr id="5" name="4 Imagen" descr="27 Puerta de Alcalá_Madrid.jpg"/>
          <p:cNvPicPr>
            <a:picLocks noChangeAspect="1"/>
          </p:cNvPicPr>
          <p:nvPr/>
        </p:nvPicPr>
        <p:blipFill>
          <a:blip r:embed="rId2" cstate="print"/>
          <a:stretch>
            <a:fillRect/>
          </a:stretch>
        </p:blipFill>
        <p:spPr>
          <a:xfrm>
            <a:off x="0" y="0"/>
            <a:ext cx="9144000" cy="5143500"/>
          </a:xfrm>
          <a:prstGeom prst="rect">
            <a:avLst/>
          </a:prstGeom>
        </p:spPr>
      </p:pic>
      <p:sp>
        <p:nvSpPr>
          <p:cNvPr id="6" name="5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aquellas medidas fue clara: que el acceso por el que el llegó a Madrid, la citada Puerta de Alcalá, fuese mejorado y tuviese un aspecto mucho más solemne y espectacular. Dicho y hecho.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3" presetClass="exit" presetSubtype="5" fill="hold"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3" presetClass="entr" presetSubtype="5"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vertical)">
                                      <p:cBhvr>
                                        <p:cTn id="17" dur="3000"/>
                                        <p:tgtEl>
                                          <p:spTgt spid="5"/>
                                        </p:tgtEl>
                                      </p:cBhvr>
                                    </p:animEffect>
                                  </p:childTnLst>
                                </p:cTn>
                              </p:par>
                              <p:par>
                                <p:cTn id="18" presetID="23" presetClass="entr" presetSubtype="27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2/3*#ppt_w"/>
                                          </p:val>
                                        </p:tav>
                                        <p:tav tm="100000">
                                          <p:val>
                                            <p:strVal val="#ppt_w"/>
                                          </p:val>
                                        </p:tav>
                                      </p:tavLst>
                                    </p:anim>
                                    <p:anim calcmode="lin" valueType="num">
                                      <p:cBhvr>
                                        <p:cTn id="21" dur="3000" fill="hold"/>
                                        <p:tgtEl>
                                          <p:spTgt spid="5"/>
                                        </p:tgtEl>
                                        <p:attrNameLst>
                                          <p:attrName>ppt_h</p:attrName>
                                        </p:attrNameLst>
                                      </p:cBhvr>
                                      <p:tavLst>
                                        <p:tav tm="0">
                                          <p:val>
                                            <p:strVal val="2/3*#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cstate="print"/>
          <a:srcRect l="50000" b="50838"/>
          <a:stretch>
            <a:fillRect/>
          </a:stretch>
        </p:blipFill>
        <p:spPr bwMode="auto">
          <a:xfrm>
            <a:off x="4572000" y="0"/>
            <a:ext cx="4571999" cy="2715766"/>
          </a:xfrm>
          <a:prstGeom prst="rect">
            <a:avLst/>
          </a:prstGeom>
          <a:noFill/>
          <a:ln w="9525">
            <a:noFill/>
            <a:miter lim="800000"/>
            <a:headEnd/>
            <a:tailEnd/>
          </a:ln>
        </p:spPr>
      </p:pic>
      <p:pic>
        <p:nvPicPr>
          <p:cNvPr id="3" name="Picture 2" descr="C:\Users\Ana María\Desktop\floresrojas.jpg"/>
          <p:cNvPicPr>
            <a:picLocks noChangeAspect="1" noChangeArrowheads="1"/>
          </p:cNvPicPr>
          <p:nvPr/>
        </p:nvPicPr>
        <p:blipFill>
          <a:blip r:embed="rId2" cstate="print"/>
          <a:srcRect r="50000" b="50838"/>
          <a:stretch>
            <a:fillRect/>
          </a:stretch>
        </p:blipFill>
        <p:spPr bwMode="auto">
          <a:xfrm>
            <a:off x="0" y="0"/>
            <a:ext cx="4572000" cy="2715766"/>
          </a:xfrm>
          <a:prstGeom prst="rect">
            <a:avLst/>
          </a:prstGeom>
          <a:noFill/>
          <a:ln w="9525">
            <a:noFill/>
            <a:miter lim="800000"/>
            <a:headEnd/>
            <a:tailEnd/>
          </a:ln>
        </p:spPr>
      </p:pic>
      <p:pic>
        <p:nvPicPr>
          <p:cNvPr id="4" name="Picture 2" descr="C:\Users\Ana María\Desktop\floresrojas.jpg"/>
          <p:cNvPicPr>
            <a:picLocks noChangeAspect="1" noChangeArrowheads="1"/>
          </p:cNvPicPr>
          <p:nvPr/>
        </p:nvPicPr>
        <p:blipFill>
          <a:blip r:embed="rId2" cstate="print"/>
          <a:srcRect l="50000" t="49159"/>
          <a:stretch>
            <a:fillRect/>
          </a:stretch>
        </p:blipFill>
        <p:spPr bwMode="auto">
          <a:xfrm>
            <a:off x="4572000" y="2715766"/>
            <a:ext cx="4572001" cy="2808734"/>
          </a:xfrm>
          <a:prstGeom prst="rect">
            <a:avLst/>
          </a:prstGeom>
          <a:noFill/>
          <a:ln w="9525">
            <a:noFill/>
            <a:miter lim="800000"/>
            <a:headEnd/>
            <a:tailEnd/>
          </a:ln>
        </p:spPr>
      </p:pic>
      <p:pic>
        <p:nvPicPr>
          <p:cNvPr id="5" name="Picture 2" descr="C:\Users\Ana María\Desktop\floresrojas.jpg"/>
          <p:cNvPicPr>
            <a:picLocks noChangeAspect="1" noChangeArrowheads="1"/>
          </p:cNvPicPr>
          <p:nvPr/>
        </p:nvPicPr>
        <p:blipFill>
          <a:blip r:embed="rId2" cstate="print"/>
          <a:srcRect t="49159" r="50000"/>
          <a:stretch>
            <a:fillRect/>
          </a:stretch>
        </p:blipFill>
        <p:spPr bwMode="auto">
          <a:xfrm>
            <a:off x="0" y="2715766"/>
            <a:ext cx="4572000" cy="2808734"/>
          </a:xfrm>
          <a:prstGeom prst="rect">
            <a:avLst/>
          </a:prstGeom>
          <a:noFill/>
          <a:ln w="9525">
            <a:noFill/>
            <a:miter lim="800000"/>
            <a:headEnd/>
            <a:tailEnd/>
          </a:ln>
        </p:spPr>
      </p:pic>
      <p:sp>
        <p:nvSpPr>
          <p:cNvPr id="6" name="5 CuadroTexto"/>
          <p:cNvSpPr txBox="1"/>
          <p:nvPr/>
        </p:nvSpPr>
        <p:spPr>
          <a:xfrm>
            <a:off x="323528" y="3943171"/>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la orden de Carlos III no quedó ahí ya que, el rey quiso plasmar en el diseño de aquella gran puerta un mensaje para todos los madrileños y las generaciones venideras. Es ahí cuando entran en juego los detalles de los que os quiero hablar en este secreto.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gallery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Lef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3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9"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Lef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18" presetClass="entr" presetSubtype="3"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Right)">
                                      <p:cBhvr>
                                        <p:cTn id="32" dur="3000"/>
                                        <p:tgtEl>
                                          <p:spTgt spid="5"/>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puerta de alcala-prudencia y templanza.jpg"/>
          <p:cNvPicPr>
            <a:picLocks noChangeAspect="1"/>
          </p:cNvPicPr>
          <p:nvPr/>
        </p:nvPicPr>
        <p:blipFill>
          <a:blip r:embed="rId2" cstate="print"/>
          <a:stretch>
            <a:fillRect/>
          </a:stretch>
        </p:blipFill>
        <p:spPr>
          <a:xfrm>
            <a:off x="0" y="-236562"/>
            <a:ext cx="9144000" cy="5832648"/>
          </a:xfrm>
          <a:prstGeom prst="rect">
            <a:avLst/>
          </a:prstGeom>
        </p:spPr>
      </p:pic>
      <p:pic>
        <p:nvPicPr>
          <p:cNvPr id="5" name="4 Imagen" descr="30 puerta de alcala-prudencia y templanza.jpg"/>
          <p:cNvPicPr>
            <a:picLocks noChangeAspect="1"/>
          </p:cNvPicPr>
          <p:nvPr/>
        </p:nvPicPr>
        <p:blipFill>
          <a:blip r:embed="rId2" cstate="print"/>
          <a:stretch>
            <a:fillRect/>
          </a:stretch>
        </p:blipFill>
        <p:spPr>
          <a:xfrm>
            <a:off x="0" y="-236562"/>
            <a:ext cx="9144000" cy="5832648"/>
          </a:xfrm>
          <a:prstGeom prst="rect">
            <a:avLst/>
          </a:prstGeom>
        </p:spPr>
      </p:pic>
      <p:sp>
        <p:nvSpPr>
          <p:cNvPr id="6" name="5 CuadroTexto"/>
          <p:cNvSpPr txBox="1"/>
          <p:nvPr/>
        </p:nvSpPr>
        <p:spPr>
          <a:xfrm>
            <a:off x="323528" y="429994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Situados sobre el friso de la Puerta de Alcalá podemos distinguir las figuras de cuatro niños, son unos querubines o </a:t>
            </a:r>
            <a:r>
              <a:rPr lang="es-ES" i="1" dirty="0" err="1" smtClean="0">
                <a:effectLst>
                  <a:glow rad="101600">
                    <a:srgbClr val="C00000">
                      <a:alpha val="60000"/>
                    </a:srgbClr>
                  </a:glow>
                  <a:outerShdw blurRad="38100" dist="38100" dir="2700000" algn="tl">
                    <a:srgbClr val="000000">
                      <a:alpha val="43137"/>
                    </a:srgbClr>
                  </a:outerShdw>
                </a:effectLst>
              </a:rPr>
              <a:t>puttos</a:t>
            </a:r>
            <a:r>
              <a:rPr lang="es-ES" i="1" dirty="0" smtClean="0">
                <a:effectLst>
                  <a:glow rad="101600">
                    <a:srgbClr val="C00000">
                      <a:alpha val="60000"/>
                    </a:srgbClr>
                  </a:glow>
                  <a:outerShdw blurRad="38100" dist="38100" dir="2700000" algn="tl">
                    <a:srgbClr val="000000">
                      <a:alpha val="43137"/>
                    </a:srgbClr>
                  </a:outerShdw>
                </a:effectLst>
              </a:rPr>
              <a:t> que, no están ahí de manera casual.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266587-svetikDD.jpg"/>
          <p:cNvPicPr>
            <a:picLocks noChangeAspect="1" noChangeArrowheads="1"/>
          </p:cNvPicPr>
          <p:nvPr/>
        </p:nvPicPr>
        <p:blipFill>
          <a:blip r:embed="rId2" cstate="print"/>
          <a:srcRect b="50000"/>
          <a:stretch>
            <a:fillRect/>
          </a:stretch>
        </p:blipFill>
        <p:spPr bwMode="auto">
          <a:xfrm>
            <a:off x="0" y="0"/>
            <a:ext cx="9143999" cy="2571750"/>
          </a:xfrm>
          <a:prstGeom prst="rect">
            <a:avLst/>
          </a:prstGeom>
          <a:noFill/>
          <a:ln w="9525">
            <a:noFill/>
            <a:miter lim="800000"/>
            <a:headEnd/>
            <a:tailEnd/>
          </a:ln>
        </p:spPr>
      </p:pic>
      <p:pic>
        <p:nvPicPr>
          <p:cNvPr id="3" name="Picture 2" descr="C:\Users\Ana María\Desktop\266587-svetikDD.jpg"/>
          <p:cNvPicPr>
            <a:picLocks noChangeAspect="1" noChangeArrowheads="1"/>
          </p:cNvPicPr>
          <p:nvPr/>
        </p:nvPicPr>
        <p:blipFill>
          <a:blip r:embed="rId2" cstate="print"/>
          <a:srcRect t="50000"/>
          <a:stretch>
            <a:fillRect/>
          </a:stretch>
        </p:blipFill>
        <p:spPr bwMode="auto">
          <a:xfrm>
            <a:off x="0" y="2571750"/>
            <a:ext cx="9143999" cy="2571750"/>
          </a:xfrm>
          <a:prstGeom prst="rect">
            <a:avLst/>
          </a:prstGeom>
          <a:noFill/>
          <a:ln w="9525">
            <a:noFill/>
            <a:miter lim="800000"/>
            <a:headEnd/>
            <a:tailEnd/>
          </a:ln>
        </p:spPr>
      </p:pic>
      <p:pic>
        <p:nvPicPr>
          <p:cNvPr id="4" name="Picture 2" descr="C:\Users\Ana María\Desktop\266587-svetikDD.jpg"/>
          <p:cNvPicPr>
            <a:picLocks noChangeAspect="1" noChangeArrowheads="1"/>
          </p:cNvPicPr>
          <p:nvPr/>
        </p:nvPicPr>
        <p:blipFill>
          <a:blip r:embed="rId2" cstate="print"/>
          <a:srcRect b="50000"/>
          <a:stretch>
            <a:fillRect/>
          </a:stretch>
        </p:blipFill>
        <p:spPr bwMode="auto">
          <a:xfrm>
            <a:off x="1" y="0"/>
            <a:ext cx="9144000" cy="2571750"/>
          </a:xfrm>
          <a:prstGeom prst="rect">
            <a:avLst/>
          </a:prstGeom>
          <a:noFill/>
          <a:ln w="9525">
            <a:noFill/>
            <a:miter lim="800000"/>
            <a:headEnd/>
            <a:tailEnd/>
          </a:ln>
        </p:spPr>
      </p:pic>
      <p:pic>
        <p:nvPicPr>
          <p:cNvPr id="5" name="Picture 2" descr="C:\Users\Ana María\Desktop\266587-svetikDD.jpg"/>
          <p:cNvPicPr>
            <a:picLocks noChangeAspect="1" noChangeArrowheads="1"/>
          </p:cNvPicPr>
          <p:nvPr/>
        </p:nvPicPr>
        <p:blipFill>
          <a:blip r:embed="rId2" cstate="print"/>
          <a:srcRect t="50000"/>
          <a:stretch>
            <a:fillRect/>
          </a:stretch>
        </p:blipFill>
        <p:spPr bwMode="auto">
          <a:xfrm>
            <a:off x="0" y="2571750"/>
            <a:ext cx="9143999" cy="2571750"/>
          </a:xfrm>
          <a:prstGeom prst="rect">
            <a:avLst/>
          </a:prstGeom>
          <a:noFill/>
          <a:ln w="9525">
            <a:noFill/>
            <a:miter lim="800000"/>
            <a:headEnd/>
            <a:tailEnd/>
          </a:ln>
        </p:spPr>
      </p:pic>
      <p:sp>
        <p:nvSpPr>
          <p:cNvPr id="6" name="5 CuadroTexto"/>
          <p:cNvSpPr txBox="1"/>
          <p:nvPr/>
        </p:nvSpPr>
        <p:spPr>
          <a:xfrm>
            <a:off x="467544" y="429994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os decía anteriormente, en los monumentos, cada detalle tiene su razón de ser, y aquí estos jovenzuelos también la tienen.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prism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par>
                                <p:cTn id="8" presetID="16" presetClass="entr" presetSubtype="4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Horizontal)">
                                      <p:cBhvr>
                                        <p:cTn id="10" dur="3000"/>
                                        <p:tgtEl>
                                          <p:spTgt spid="3"/>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out)">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o"/>
          <p:cNvSpPr/>
          <p:nvPr/>
        </p:nvSpPr>
        <p:spPr>
          <a:xfrm>
            <a:off x="4499992" y="0"/>
            <a:ext cx="4644008" cy="5143500"/>
          </a:xfrm>
          <a:prstGeom prst="frame">
            <a:avLst>
              <a:gd name="adj1" fmla="val 10807"/>
            </a:avLst>
          </a:prstGeom>
          <a:blipFill>
            <a:blip r:embed="rId2"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0" y="0"/>
            <a:ext cx="4355976" cy="5143500"/>
          </a:xfrm>
          <a:prstGeom prst="frame">
            <a:avLst>
              <a:gd name="adj1" fmla="val 10807"/>
            </a:avLst>
          </a:prstGeom>
          <a:blipFill>
            <a:blip r:embed="rId2"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tren_de_carbon_en_la_nieve_20130226_1392471690.jpg"/>
          <p:cNvPicPr>
            <a:picLocks noChangeAspect="1"/>
          </p:cNvPicPr>
          <p:nvPr/>
        </p:nvPicPr>
        <p:blipFill>
          <a:blip r:embed="rId3" cstate="print"/>
          <a:stretch>
            <a:fillRect/>
          </a:stretch>
        </p:blipFill>
        <p:spPr bwMode="auto">
          <a:xfrm>
            <a:off x="4932040" y="411510"/>
            <a:ext cx="3816424" cy="4392488"/>
          </a:xfrm>
          <a:prstGeom prst="rect">
            <a:avLst/>
          </a:prstGeom>
          <a:noFill/>
          <a:ln w="9525">
            <a:noFill/>
            <a:miter lim="800000"/>
            <a:headEnd/>
            <a:tailEnd/>
          </a:ln>
        </p:spPr>
      </p:pic>
      <p:pic>
        <p:nvPicPr>
          <p:cNvPr id="7" name="6 Imagen" descr="tren_de_carbon_en_la_nieve_20130226_1392471690.jpg"/>
          <p:cNvPicPr>
            <a:picLocks noChangeAspect="1"/>
          </p:cNvPicPr>
          <p:nvPr/>
        </p:nvPicPr>
        <p:blipFill>
          <a:blip r:embed="rId4" cstate="print"/>
          <a:stretch>
            <a:fillRect/>
          </a:stretch>
        </p:blipFill>
        <p:spPr bwMode="auto">
          <a:xfrm>
            <a:off x="323528" y="411510"/>
            <a:ext cx="3600400" cy="4392488"/>
          </a:xfrm>
          <a:prstGeom prst="rect">
            <a:avLst/>
          </a:prstGeom>
          <a:noFill/>
          <a:ln w="9525">
            <a:noFill/>
            <a:miter lim="800000"/>
            <a:headEnd/>
            <a:tailEnd/>
          </a:ln>
        </p:spPr>
      </p:pic>
      <p:sp>
        <p:nvSpPr>
          <p:cNvPr id="10" name="9 CuadroTexto"/>
          <p:cNvSpPr txBox="1"/>
          <p:nvPr/>
        </p:nvSpPr>
        <p:spPr>
          <a:xfrm>
            <a:off x="611560"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uno de ellos representa a una virtud diferente, son </a:t>
            </a:r>
            <a:r>
              <a:rPr lang="es-ES" b="1" i="1" dirty="0" smtClean="0">
                <a:effectLst>
                  <a:glow rad="101600">
                    <a:srgbClr val="C00000">
                      <a:alpha val="60000"/>
                    </a:srgbClr>
                  </a:glow>
                  <a:outerShdw blurRad="38100" dist="38100" dir="2700000" algn="tl">
                    <a:srgbClr val="000000">
                      <a:alpha val="43137"/>
                    </a:srgbClr>
                  </a:outerShdw>
                </a:effectLst>
              </a:rPr>
              <a:t>la fortaleza, la prudencia, la templanza y la justicia.</a:t>
            </a:r>
            <a:r>
              <a:rPr lang="es-ES" i="1" dirty="0" smtClean="0">
                <a:effectLst>
                  <a:glow rad="101600">
                    <a:srgbClr val="C00000">
                      <a:alpha val="60000"/>
                    </a:srgbClr>
                  </a:glow>
                  <a:outerShdw blurRad="38100" dist="38100" dir="2700000" algn="tl">
                    <a:srgbClr val="000000">
                      <a:alpha val="43137"/>
                    </a:srgbClr>
                  </a:outerShdw>
                </a:effectLst>
              </a:rPr>
              <a:t> Por ejemplo, el que representa a la fortaleza aparece con una lanza y el de la prudencia mantiene un espejo.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1" name="10 CuadroTexto"/>
          <p:cNvSpPr txBox="1"/>
          <p:nvPr/>
        </p:nvSpPr>
        <p:spPr>
          <a:xfrm>
            <a:off x="1259632" y="699542"/>
            <a:ext cx="1500860"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Templanza</a:t>
            </a:r>
            <a:endParaRPr lang="es-ES" sz="2000" b="1" i="1" dirty="0">
              <a:effectLst>
                <a:glow rad="101600">
                  <a:srgbClr val="C00000">
                    <a:alpha val="60000"/>
                  </a:srgbClr>
                </a:glow>
                <a:outerShdw blurRad="38100" dist="38100" dir="2700000" algn="tl">
                  <a:srgbClr val="000000">
                    <a:alpha val="43137"/>
                  </a:srgbClr>
                </a:outerShdw>
              </a:effectLst>
            </a:endParaRPr>
          </a:p>
        </p:txBody>
      </p:sp>
      <p:sp>
        <p:nvSpPr>
          <p:cNvPr id="12" name="11 CuadroTexto"/>
          <p:cNvSpPr txBox="1"/>
          <p:nvPr/>
        </p:nvSpPr>
        <p:spPr>
          <a:xfrm>
            <a:off x="6156176" y="699542"/>
            <a:ext cx="1425390"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Prudencia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edge">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22200"/>
                            </p:stCondLst>
                            <p:childTnLst>
                              <p:par>
                                <p:cTn id="24" presetID="23" presetClass="entr" presetSubtype="16" fill="hold" grpId="0" nodeType="after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2000" fill="hold"/>
                                        <p:tgtEl>
                                          <p:spTgt spid="11"/>
                                        </p:tgtEl>
                                        <p:attrNameLst>
                                          <p:attrName>ppt_w</p:attrName>
                                        </p:attrNameLst>
                                      </p:cBhvr>
                                      <p:tavLst>
                                        <p:tav tm="0">
                                          <p:val>
                                            <p:fltVal val="0"/>
                                          </p:val>
                                        </p:tav>
                                        <p:tav tm="100000">
                                          <p:val>
                                            <p:strVal val="#ppt_w"/>
                                          </p:val>
                                        </p:tav>
                                      </p:tavLst>
                                    </p:anim>
                                    <p:anim calcmode="lin" valueType="num">
                                      <p:cBhvr>
                                        <p:cTn id="27" dur="2000" fill="hold"/>
                                        <p:tgtEl>
                                          <p:spTgt spid="11"/>
                                        </p:tgtEl>
                                        <p:attrNameLst>
                                          <p:attrName>ppt_h</p:attrName>
                                        </p:attrNameLst>
                                      </p:cBhvr>
                                      <p:tavLst>
                                        <p:tav tm="0">
                                          <p:val>
                                            <p:fltVal val="0"/>
                                          </p:val>
                                        </p:tav>
                                        <p:tav tm="100000">
                                          <p:val>
                                            <p:strVal val="#ppt_h"/>
                                          </p:val>
                                        </p:tav>
                                      </p:tavLst>
                                    </p:anim>
                                  </p:childTnLst>
                                </p:cTn>
                              </p:par>
                            </p:childTnLst>
                          </p:cTn>
                        </p:par>
                        <p:par>
                          <p:cTn id="28" fill="hold">
                            <p:stCondLst>
                              <p:cond delay="24700"/>
                            </p:stCondLst>
                            <p:childTnLst>
                              <p:par>
                                <p:cTn id="29" presetID="23"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fltVal val="0"/>
                                          </p:val>
                                        </p:tav>
                                        <p:tav tm="100000">
                                          <p:val>
                                            <p:strVal val="#ppt_w"/>
                                          </p:val>
                                        </p:tav>
                                      </p:tavLst>
                                    </p:anim>
                                    <p:anim calcmode="lin" valueType="num">
                                      <p:cBhvr>
                                        <p:cTn id="32"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o"/>
          <p:cNvSpPr/>
          <p:nvPr/>
        </p:nvSpPr>
        <p:spPr>
          <a:xfrm>
            <a:off x="0" y="0"/>
            <a:ext cx="4355976" cy="5143500"/>
          </a:xfrm>
          <a:prstGeom prst="frame">
            <a:avLst>
              <a:gd name="adj1" fmla="val 10807"/>
            </a:avLst>
          </a:prstGeom>
          <a:blipFill>
            <a:blip r:embed="rId2"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4499992" y="0"/>
            <a:ext cx="4644008" cy="5143500"/>
          </a:xfrm>
          <a:prstGeom prst="frame">
            <a:avLst>
              <a:gd name="adj1" fmla="val 10807"/>
            </a:avLst>
          </a:prstGeom>
          <a:blipFill>
            <a:blip r:embed="rId2"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3 Imagen" descr="49.jpg"/>
          <p:cNvPicPr>
            <a:picLocks noChangeAspect="1"/>
          </p:cNvPicPr>
          <p:nvPr/>
        </p:nvPicPr>
        <p:blipFill>
          <a:blip r:embed="rId3" cstate="print"/>
          <a:stretch>
            <a:fillRect/>
          </a:stretch>
        </p:blipFill>
        <p:spPr bwMode="auto">
          <a:xfrm>
            <a:off x="5004048" y="339503"/>
            <a:ext cx="3672408" cy="4464496"/>
          </a:xfrm>
          <a:prstGeom prst="rect">
            <a:avLst/>
          </a:prstGeom>
          <a:noFill/>
          <a:ln w="9525">
            <a:noFill/>
            <a:miter lim="800000"/>
            <a:headEnd/>
            <a:tailEnd/>
          </a:ln>
        </p:spPr>
      </p:pic>
      <p:pic>
        <p:nvPicPr>
          <p:cNvPr id="5" name="4 Imagen" descr="49.jpg"/>
          <p:cNvPicPr>
            <a:picLocks noChangeAspect="1"/>
          </p:cNvPicPr>
          <p:nvPr/>
        </p:nvPicPr>
        <p:blipFill>
          <a:blip r:embed="rId4" cstate="print"/>
          <a:stretch>
            <a:fillRect/>
          </a:stretch>
        </p:blipFill>
        <p:spPr bwMode="auto">
          <a:xfrm>
            <a:off x="467545" y="339502"/>
            <a:ext cx="3456384" cy="4464496"/>
          </a:xfrm>
          <a:prstGeom prst="rect">
            <a:avLst/>
          </a:prstGeom>
          <a:noFill/>
          <a:ln w="9525">
            <a:noFill/>
            <a:miter lim="800000"/>
            <a:headEnd/>
            <a:tailEnd/>
          </a:ln>
        </p:spPr>
      </p:pic>
      <p:sp>
        <p:nvSpPr>
          <p:cNvPr id="8" name="7 CuadroTexto"/>
          <p:cNvSpPr txBox="1"/>
          <p:nvPr/>
        </p:nvSpPr>
        <p:spPr>
          <a:xfrm>
            <a:off x="467544"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fortaleza y prudencia, con justicia y templanza. Un consejo casi paternal que, a día de hoy, sigue luciendo con elegancia, y casi inadvertido, ante los miles de ojos que observan a todas horas a la Puerta de Alcalá.</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1547664" y="771550"/>
            <a:ext cx="1309974"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Fortaleza</a:t>
            </a:r>
            <a:endParaRPr lang="es-ES" sz="2000" b="1" i="1" dirty="0">
              <a:effectLst>
                <a:glow rad="101600">
                  <a:srgbClr val="C00000">
                    <a:alpha val="60000"/>
                  </a:srgbClr>
                </a:glow>
                <a:outerShdw blurRad="38100" dist="38100" dir="2700000" algn="tl">
                  <a:srgbClr val="000000">
                    <a:alpha val="43137"/>
                  </a:srgbClr>
                </a:outerShdw>
              </a:effectLst>
            </a:endParaRPr>
          </a:p>
        </p:txBody>
      </p:sp>
      <p:sp>
        <p:nvSpPr>
          <p:cNvPr id="10" name="9 CuadroTexto"/>
          <p:cNvSpPr txBox="1"/>
          <p:nvPr/>
        </p:nvSpPr>
        <p:spPr>
          <a:xfrm>
            <a:off x="5364088" y="843558"/>
            <a:ext cx="1138453"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Justicia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3000"/>
                                        <p:tgtEl>
                                          <p:spTgt spid="7"/>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par>
                                <p:cTn id="17" presetID="8"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out)">
                                      <p:cBhvr>
                                        <p:cTn id="19" dur="3000"/>
                                        <p:tgtEl>
                                          <p:spTgt spid="5"/>
                                        </p:tgtEl>
                                      </p:cBhvr>
                                    </p:animEffect>
                                  </p:childTnLst>
                                </p:cTn>
                              </p:par>
                              <p:par>
                                <p:cTn id="20" presetID="2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edge">
                                      <p:cBhvr>
                                        <p:cTn id="22" dur="3000"/>
                                        <p:tgtEl>
                                          <p:spTgt spid="6"/>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2000"/>
                            </p:stCondLst>
                            <p:childTnLst>
                              <p:par>
                                <p:cTn id="30" presetID="23" presetClass="entr" presetSubtype="16" fill="hold" grpId="0" nodeType="after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childTnLst>
                                </p:cTn>
                              </p:par>
                            </p:childTnLst>
                          </p:cTn>
                        </p:par>
                        <p:par>
                          <p:cTn id="34" fill="hold">
                            <p:stCondLst>
                              <p:cond delay="24500"/>
                            </p:stCondLst>
                            <p:childTnLst>
                              <p:par>
                                <p:cTn id="35" presetID="23" presetClass="entr" presetSubtype="16"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307975"/>
            <a:ext cx="9144000" cy="5759450"/>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tretch>
            <a:fillRect/>
          </a:stretch>
        </p:blipFill>
        <p:spPr bwMode="auto">
          <a:xfrm>
            <a:off x="0" y="-307975"/>
            <a:ext cx="9144000" cy="5759450"/>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tretch>
            <a:fillRect/>
          </a:stretch>
        </p:blipFill>
        <p:spPr bwMode="auto">
          <a:xfrm>
            <a:off x="0" y="-307975"/>
            <a:ext cx="9144000" cy="5759450"/>
          </a:xfrm>
          <a:prstGeom prst="rect">
            <a:avLst/>
          </a:prstGeom>
          <a:noFill/>
          <a:ln w="9525">
            <a:noFill/>
            <a:miter lim="800000"/>
            <a:headEnd/>
            <a:tailEnd/>
          </a:ln>
        </p:spPr>
      </p:pic>
      <p:sp>
        <p:nvSpPr>
          <p:cNvPr id="9" name="8 CuadroTexto"/>
          <p:cNvSpPr txBox="1"/>
          <p:nvPr/>
        </p:nvSpPr>
        <p:spPr>
          <a:xfrm>
            <a:off x="827584" y="401191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central de ambas caras, sobre el vano del medio, se eleva un cuerpo de ático. La inscripción en ambos casos dice (en castellano):  REY   CARLOS III – AÑO  1778, en letras de bronce.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l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 Puerta-de-Alcalá-2.jpg"/>
          <p:cNvPicPr>
            <a:picLocks noChangeAspect="1"/>
          </p:cNvPicPr>
          <p:nvPr/>
        </p:nvPicPr>
        <p:blipFill>
          <a:blip r:embed="rId2" cstate="print"/>
          <a:stretch>
            <a:fillRect/>
          </a:stretch>
        </p:blipFill>
        <p:spPr>
          <a:xfrm>
            <a:off x="0" y="-380578"/>
            <a:ext cx="9144000" cy="5524078"/>
          </a:xfrm>
          <a:prstGeom prst="rect">
            <a:avLst/>
          </a:prstGeom>
        </p:spPr>
      </p:pic>
      <p:pic>
        <p:nvPicPr>
          <p:cNvPr id="5" name="4 Imagen" descr="50 Puerta-de-Alcalá-2.jpg"/>
          <p:cNvPicPr>
            <a:picLocks noChangeAspect="1"/>
          </p:cNvPicPr>
          <p:nvPr/>
        </p:nvPicPr>
        <p:blipFill>
          <a:blip r:embed="rId2" cstate="print"/>
          <a:stretch>
            <a:fillRect/>
          </a:stretch>
        </p:blipFill>
        <p:spPr>
          <a:xfrm>
            <a:off x="0" y="-380578"/>
            <a:ext cx="9144000" cy="5524078"/>
          </a:xfrm>
          <a:prstGeom prst="rect">
            <a:avLst/>
          </a:prstGeom>
        </p:spPr>
      </p:pic>
      <p:sp>
        <p:nvSpPr>
          <p:cNvPr id="6" name="5 CuadroTexto"/>
          <p:cNvSpPr txBox="1"/>
          <p:nvPr/>
        </p:nvSpPr>
        <p:spPr>
          <a:xfrm>
            <a:off x="323528"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pueda no parecerlo por la distancia, las esculturas son de gran tamaño. Por ejemplo la Fama y el escudo miden casi 4 metros y medio de alto. Los trofeos militares de gran tamaño, sobre la cornisa, son denominados Torsos.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6 puerta alcala - satiro.jpg"/>
          <p:cNvPicPr>
            <a:picLocks noChangeAspect="1"/>
          </p:cNvPicPr>
          <p:nvPr/>
        </p:nvPicPr>
        <p:blipFill>
          <a:blip r:embed="rId2" cstate="print"/>
          <a:stretch>
            <a:fillRect/>
          </a:stretch>
        </p:blipFill>
        <p:spPr>
          <a:xfrm>
            <a:off x="0" y="0"/>
            <a:ext cx="9144000" cy="5143500"/>
          </a:xfrm>
          <a:prstGeom prst="rect">
            <a:avLst/>
          </a:prstGeom>
        </p:spPr>
      </p:pic>
      <p:pic>
        <p:nvPicPr>
          <p:cNvPr id="7" name="6 Imagen" descr="36 puerta alcala - satiro.jpg"/>
          <p:cNvPicPr>
            <a:picLocks noChangeAspect="1"/>
          </p:cNvPicPr>
          <p:nvPr/>
        </p:nvPicPr>
        <p:blipFill>
          <a:blip r:embed="rId2" cstate="print"/>
          <a:stretch>
            <a:fillRect/>
          </a:stretch>
        </p:blipFill>
        <p:spPr>
          <a:xfrm>
            <a:off x="0" y="0"/>
            <a:ext cx="9144000" cy="5143500"/>
          </a:xfrm>
          <a:prstGeom prst="rect">
            <a:avLst/>
          </a:prstGeom>
        </p:spPr>
      </p:pic>
      <p:pic>
        <p:nvPicPr>
          <p:cNvPr id="8" name="7 Imagen" descr="36 puerta alcala - satiro.jpg"/>
          <p:cNvPicPr>
            <a:picLocks noChangeAspect="1"/>
          </p:cNvPicPr>
          <p:nvPr/>
        </p:nvPicPr>
        <p:blipFill>
          <a:blip r:embed="rId2" cstate="print"/>
          <a:stretch>
            <a:fillRect/>
          </a:stretch>
        </p:blipFill>
        <p:spPr>
          <a:xfrm>
            <a:off x="0" y="0"/>
            <a:ext cx="9144000" cy="5143500"/>
          </a:xfrm>
          <a:prstGeom prst="rect">
            <a:avLst/>
          </a:prstGeom>
        </p:spPr>
      </p:pic>
      <p:pic>
        <p:nvPicPr>
          <p:cNvPr id="9" name="8 Imagen" descr="36 puerta alcala - satiro.jpg"/>
          <p:cNvPicPr>
            <a:picLocks noChangeAspect="1"/>
          </p:cNvPicPr>
          <p:nvPr/>
        </p:nvPicPr>
        <p:blipFill>
          <a:blip r:embed="rId2" cstate="print"/>
          <a:stretch>
            <a:fillRect/>
          </a:stretch>
        </p:blipFill>
        <p:spPr>
          <a:xfrm>
            <a:off x="0" y="0"/>
            <a:ext cx="9144000" cy="5143500"/>
          </a:xfrm>
          <a:prstGeom prst="rect">
            <a:avLst/>
          </a:prstGeom>
        </p:spPr>
      </p:pic>
      <p:sp>
        <p:nvSpPr>
          <p:cNvPr id="10" name="9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pregunta es ¿Y por qué estas virtudes y no otras? La respuesta está en Carlos III y es que el rey quiso dejar este mensaje al pueblo de Madrid  sobre cómo debía de actuar y reaccionar cuando llegasen mal dadas.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Sin título-1.jpg"/>
          <p:cNvPicPr>
            <a:picLocks noChangeAspect="1" noChangeArrowheads="1"/>
          </p:cNvPicPr>
          <p:nvPr/>
        </p:nvPicPr>
        <p:blipFill>
          <a:blip r:embed="rId2" cstate="print"/>
          <a:srcRect b="50000"/>
          <a:stretch>
            <a:fillRect/>
          </a:stretch>
        </p:blipFill>
        <p:spPr bwMode="auto">
          <a:xfrm>
            <a:off x="0" y="-308570"/>
            <a:ext cx="9143999" cy="3116882"/>
          </a:xfrm>
          <a:prstGeom prst="rect">
            <a:avLst/>
          </a:prstGeom>
          <a:noFill/>
          <a:ln w="9525">
            <a:noFill/>
            <a:miter lim="800000"/>
            <a:headEnd/>
            <a:tailEnd/>
          </a:ln>
        </p:spPr>
      </p:pic>
      <p:pic>
        <p:nvPicPr>
          <p:cNvPr id="3" name="Picture 2" descr="C:\Users\Ana María\Desktop\Sin título-1.jpg"/>
          <p:cNvPicPr>
            <a:picLocks noChangeAspect="1" noChangeArrowheads="1"/>
          </p:cNvPicPr>
          <p:nvPr/>
        </p:nvPicPr>
        <p:blipFill>
          <a:blip r:embed="rId2" cstate="print"/>
          <a:srcRect t="50000"/>
          <a:stretch>
            <a:fillRect/>
          </a:stretch>
        </p:blipFill>
        <p:spPr bwMode="auto">
          <a:xfrm>
            <a:off x="0" y="2263180"/>
            <a:ext cx="9144000" cy="3116882"/>
          </a:xfrm>
          <a:prstGeom prst="rect">
            <a:avLst/>
          </a:prstGeom>
          <a:noFill/>
          <a:ln w="9525">
            <a:noFill/>
            <a:miter lim="800000"/>
            <a:headEnd/>
            <a:tailEnd/>
          </a:ln>
        </p:spPr>
      </p:pic>
      <p:sp>
        <p:nvSpPr>
          <p:cNvPr id="4" name="3 CuadroTexto"/>
          <p:cNvSpPr txBox="1"/>
          <p:nvPr/>
        </p:nvSpPr>
        <p:spPr>
          <a:xfrm>
            <a:off x="323528" y="422017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de Alcalá, situada en la Plaza de la Independencia, junto a la Fuente de Cibeles y el Parque del Retiro, en el centro de Madrid, es uno de los monumentos más representativos y queridos por los madrileños.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3000"/>
                                        <p:tgtEl>
                                          <p:spTgt spid="2"/>
                                        </p:tgtEl>
                                      </p:cBhvr>
                                    </p:animEffec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renes 2) (1).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p:spPr>
      </p:pic>
      <p:pic>
        <p:nvPicPr>
          <p:cNvPr id="5" name="4 Imagen" descr="www.BancodeImagenesGratuitas.com (Trenes 2) (1).jpg"/>
          <p:cNvPicPr>
            <a:picLocks noChangeAspect="1"/>
          </p:cNvPicPr>
          <p:nvPr/>
        </p:nvPicPr>
        <p:blipFill>
          <a:blip r:embed="rId2" cstate="print"/>
          <a:stretch>
            <a:fillRect/>
          </a:stretch>
        </p:blipFill>
        <p:spPr bwMode="auto">
          <a:xfrm flipH="1">
            <a:off x="0" y="0"/>
            <a:ext cx="9144000" cy="5668094"/>
          </a:xfrm>
          <a:prstGeom prst="rect">
            <a:avLst/>
          </a:prstGeom>
          <a:noFill/>
          <a:ln w="9525">
            <a:noFill/>
            <a:miter lim="800000"/>
            <a:headEnd/>
            <a:tailEnd/>
          </a:ln>
        </p:spPr>
      </p:pic>
      <p:sp>
        <p:nvSpPr>
          <p:cNvPr id="6" name="5 CuadroTexto"/>
          <p:cNvSpPr txBox="1"/>
          <p:nvPr/>
        </p:nvSpPr>
        <p:spPr>
          <a:xfrm>
            <a:off x="539552" y="4497169"/>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decoración escultórica de la Puerta de Alcalá fue obra de Roberto Michel que creó diversas figuras ensalzando los triunfos del rey.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prism isInverted="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9"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upLeft)">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7937"/>
            <a:ext cx="9144000" cy="5143500"/>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23528" y="3943171"/>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presenta una apariencia simétrica por ambos lados, aunque una observación más detallada evidencia diferencias significativas, mostrando una mayor riqueza en su decoración la cara este, la que verían los viajeros que llegasen a Madrid desde Alcalá de Henares.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0 puerta alcala de noche.jpg"/>
          <p:cNvPicPr>
            <a:picLocks noChangeAspect="1"/>
          </p:cNvPicPr>
          <p:nvPr/>
        </p:nvPicPr>
        <p:blipFill>
          <a:blip r:embed="rId2" cstate="print"/>
          <a:stretch>
            <a:fillRect/>
          </a:stretch>
        </p:blipFill>
        <p:spPr>
          <a:xfrm>
            <a:off x="0" y="0"/>
            <a:ext cx="9144000" cy="5143499"/>
          </a:xfrm>
          <a:prstGeom prst="rect">
            <a:avLst/>
          </a:prstGeom>
        </p:spPr>
      </p:pic>
      <p:pic>
        <p:nvPicPr>
          <p:cNvPr id="6" name="5 Imagen" descr="40 puerta alcala de noche.jpg"/>
          <p:cNvPicPr>
            <a:picLocks noChangeAspect="1"/>
          </p:cNvPicPr>
          <p:nvPr/>
        </p:nvPicPr>
        <p:blipFill>
          <a:blip r:embed="rId2" cstate="print"/>
          <a:stretch>
            <a:fillRect/>
          </a:stretch>
        </p:blipFill>
        <p:spPr>
          <a:xfrm>
            <a:off x="0" y="0"/>
            <a:ext cx="9144000" cy="5143499"/>
          </a:xfrm>
          <a:prstGeom prst="rect">
            <a:avLst/>
          </a:prstGeom>
        </p:spPr>
      </p:pic>
      <p:pic>
        <p:nvPicPr>
          <p:cNvPr id="7" name="6 Imagen" descr="40 puerta alcala de noche.jpg"/>
          <p:cNvPicPr>
            <a:picLocks noChangeAspect="1"/>
          </p:cNvPicPr>
          <p:nvPr/>
        </p:nvPicPr>
        <p:blipFill>
          <a:blip r:embed="rId2" cstate="print"/>
          <a:stretch>
            <a:fillRect/>
          </a:stretch>
        </p:blipFill>
        <p:spPr>
          <a:xfrm>
            <a:off x="0" y="0"/>
            <a:ext cx="9144000" cy="5143499"/>
          </a:xfrm>
          <a:prstGeom prst="rect">
            <a:avLst/>
          </a:prstGeom>
        </p:spPr>
      </p:pic>
      <p:sp>
        <p:nvSpPr>
          <p:cNvPr id="8" name="7 CuadroTexto"/>
          <p:cNvSpPr txBox="1"/>
          <p:nvPr/>
        </p:nvSpPr>
        <p:spPr>
          <a:xfrm>
            <a:off x="755576" y="3795886"/>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de Alcalá se construyó en 1778, a petición de Carlos III, para conmemorar la llegada de éste a Madrid en 1759. Tras su finalización, se convirtió en el primer arco del triunfo que se había levantado en Europa después del fin del imperio romano.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ferris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2/3*#ppt_w"/>
                                          </p:val>
                                        </p:tav>
                                        <p:tav tm="100000">
                                          <p:val>
                                            <p:strVal val="#ppt_w"/>
                                          </p:val>
                                        </p:tav>
                                      </p:tavLst>
                                    </p:anim>
                                    <p:anim calcmode="lin" valueType="num">
                                      <p:cBhvr>
                                        <p:cTn id="15" dur="3000" fill="hold"/>
                                        <p:tgtEl>
                                          <p:spTgt spid="6"/>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2/3*#ppt_w"/>
                                          </p:val>
                                        </p:tav>
                                        <p:tav tm="100000">
                                          <p:val>
                                            <p:strVal val="#ppt_w"/>
                                          </p:val>
                                        </p:tav>
                                      </p:tavLst>
                                    </p:anim>
                                    <p:anim calcmode="lin" valueType="num">
                                      <p:cBhvr>
                                        <p:cTn id="22" dur="3000" fill="hold"/>
                                        <p:tgtEl>
                                          <p:spTgt spid="7"/>
                                        </p:tgtEl>
                                        <p:attrNameLst>
                                          <p:attrName>ppt_h</p:attrName>
                                        </p:attrNameLst>
                                      </p:cBhvr>
                                      <p:tavLst>
                                        <p:tav tm="0">
                                          <p:val>
                                            <p:strVal val="2/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8)">
                                      <p:cBhvr>
                                        <p:cTn id="25" dur="3000"/>
                                        <p:tgtEl>
                                          <p:spTgt spid="7"/>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1 puerta alcala de noche2.jpg"/>
          <p:cNvPicPr>
            <a:picLocks noChangeAspect="1"/>
          </p:cNvPicPr>
          <p:nvPr/>
        </p:nvPicPr>
        <p:blipFill>
          <a:blip r:embed="rId2" cstate="print"/>
          <a:stretch>
            <a:fillRect/>
          </a:stretch>
        </p:blipFill>
        <p:spPr>
          <a:xfrm>
            <a:off x="0" y="-380578"/>
            <a:ext cx="9143999" cy="5524078"/>
          </a:xfrm>
          <a:prstGeom prst="rect">
            <a:avLst/>
          </a:prstGeom>
        </p:spPr>
      </p:pic>
      <p:pic>
        <p:nvPicPr>
          <p:cNvPr id="4" name="3 Imagen" descr="41 puerta alcala de noche2.jpg"/>
          <p:cNvPicPr>
            <a:picLocks noChangeAspect="1"/>
          </p:cNvPicPr>
          <p:nvPr/>
        </p:nvPicPr>
        <p:blipFill>
          <a:blip r:embed="rId2" cstate="print"/>
          <a:stretch>
            <a:fillRect/>
          </a:stretch>
        </p:blipFill>
        <p:spPr>
          <a:xfrm>
            <a:off x="0" y="-380578"/>
            <a:ext cx="9143999" cy="5524078"/>
          </a:xfrm>
          <a:prstGeom prst="rect">
            <a:avLst/>
          </a:prstGeom>
        </p:spPr>
      </p:pic>
      <p:sp>
        <p:nvSpPr>
          <p:cNvPr id="7" name="6 CuadroTexto"/>
          <p:cNvSpPr txBox="1"/>
          <p:nvPr/>
        </p:nvSpPr>
        <p:spPr>
          <a:xfrm>
            <a:off x="251520" y="3943171"/>
            <a:ext cx="86409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primera de su especie: </a:t>
            </a:r>
            <a:r>
              <a:rPr lang="es-ES" i="1" dirty="0" smtClean="0">
                <a:effectLst>
                  <a:glow rad="101600">
                    <a:srgbClr val="C00000">
                      <a:alpha val="60000"/>
                    </a:srgbClr>
                  </a:glow>
                  <a:outerShdw blurRad="38100" dist="38100" dir="2700000" algn="tl">
                    <a:srgbClr val="000000">
                      <a:alpha val="43137"/>
                    </a:srgbClr>
                  </a:outerShdw>
                </a:effectLst>
              </a:rPr>
              <a:t>Tras su finalización, se convirtió en el primer arco del triunfo que se había levantado en Europa después del fin del imperio romano. Después de la Puerta de Alcalá, llegaron otras como la Puerta de Brandemburgo (Berlín) o el conocidísimo Arco del Triunfo (París).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2 Puerta de Alcala-Belen.jpg"/>
          <p:cNvPicPr>
            <a:picLocks noChangeAspect="1"/>
          </p:cNvPicPr>
          <p:nvPr/>
        </p:nvPicPr>
        <p:blipFill>
          <a:blip r:embed="rId2" cstate="print"/>
          <a:stretch>
            <a:fillRect/>
          </a:stretch>
        </p:blipFill>
        <p:spPr>
          <a:xfrm>
            <a:off x="0" y="0"/>
            <a:ext cx="9144000" cy="5143500"/>
          </a:xfrm>
          <a:prstGeom prst="rect">
            <a:avLst/>
          </a:prstGeom>
        </p:spPr>
      </p:pic>
      <p:sp>
        <p:nvSpPr>
          <p:cNvPr id="4" name="3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Tres fueron los candidatos a construir la Puerta de Alcalá: Ventura Rodríguez, José de Hermosilla y Francisco Sabatini; éste último fue el elegido. Según se cuenta, había enviado varios bocetos y el rey, sin ser consciente de ello, aprobó dos de 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ferris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3000"/>
                                        <p:tgtEl>
                                          <p:spTgt spid="3"/>
                                        </p:tgtEl>
                                      </p:cBhvr>
                                    </p:animEffect>
                                  </p:childTnLst>
                                </p:cTn>
                              </p:par>
                              <p:par>
                                <p:cTn id="10" presetID="39" presetClass="entr" presetSubtype="0" accel="10000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13" dur="30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14" dur="30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5" dur="3000" fill="hold"/>
                                        <p:tgtEl>
                                          <p:spTgt spid="3"/>
                                        </p:tgtEl>
                                        <p:attrNameLst>
                                          <p:attrName>ppt_y</p:attrName>
                                        </p:attrNameLst>
                                      </p:cBhvr>
                                      <p:tavLst>
                                        <p:tav tm="0">
                                          <p:val>
                                            <p:strVal val="#ppt_y"/>
                                          </p:val>
                                        </p:tav>
                                        <p:tav tm="100000">
                                          <p:val>
                                            <p:strVal val="#ppt_y"/>
                                          </p:val>
                                        </p:tav>
                                      </p:tavLst>
                                    </p:anim>
                                  </p:childTnLst>
                                </p:cTn>
                              </p:par>
                              <p:par>
                                <p:cTn id="16" presetID="49" presetClass="entr" presetSubtype="0" decel="10000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anim calcmode="lin" valueType="num">
                                      <p:cBhvr>
                                        <p:cTn id="20" dur="3000" fill="hold"/>
                                        <p:tgtEl>
                                          <p:spTgt spid="3"/>
                                        </p:tgtEl>
                                        <p:attrNameLst>
                                          <p:attrName>style.rotation</p:attrName>
                                        </p:attrNameLst>
                                      </p:cBhvr>
                                      <p:tavLst>
                                        <p:tav tm="0">
                                          <p:val>
                                            <p:fltVal val="360"/>
                                          </p:val>
                                        </p:tav>
                                        <p:tav tm="100000">
                                          <p:val>
                                            <p:fltVal val="0"/>
                                          </p:val>
                                        </p:tav>
                                      </p:tavLst>
                                    </p:anim>
                                    <p:animEffect transition="in" filter="fade">
                                      <p:cBhvr>
                                        <p:cTn id="21" dur="3000"/>
                                        <p:tgtEl>
                                          <p:spTgt spid="3"/>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1"/>
            <a:ext cx="9144000" cy="5380062"/>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p:spPr>
      </p:pic>
      <p:sp>
        <p:nvSpPr>
          <p:cNvPr id="6" name="5 CuadroTexto"/>
          <p:cNvSpPr txBox="1"/>
          <p:nvPr/>
        </p:nvSpPr>
        <p:spPr>
          <a:xfrm>
            <a:off x="611560"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Sabatini, para no oponerse a la decisión del monarca, realizó una fusión de ambos bocetos. El resultado es el que hoy todos vemos: la Puerta de Alcalá tiene dos lados completamente diferentes.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conveyor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 puerta alcala de noche2.jpg"/>
          <p:cNvPicPr>
            <a:picLocks noChangeAspect="1"/>
          </p:cNvPicPr>
          <p:nvPr/>
        </p:nvPicPr>
        <p:blipFill>
          <a:blip r:embed="rId2" cstate="print"/>
          <a:stretch>
            <a:fillRect/>
          </a:stretch>
        </p:blipFill>
        <p:spPr>
          <a:xfrm>
            <a:off x="0" y="-27517"/>
            <a:ext cx="9144000" cy="5198533"/>
          </a:xfrm>
          <a:prstGeom prst="rect">
            <a:avLst/>
          </a:prstGeom>
        </p:spPr>
      </p:pic>
      <p:pic>
        <p:nvPicPr>
          <p:cNvPr id="5" name="4 Imagen" descr="41 puerta alcala de noche2.jpg"/>
          <p:cNvPicPr>
            <a:picLocks noChangeAspect="1"/>
          </p:cNvPicPr>
          <p:nvPr/>
        </p:nvPicPr>
        <p:blipFill>
          <a:blip r:embed="rId2" cstate="print"/>
          <a:stretch>
            <a:fillRect/>
          </a:stretch>
        </p:blipFill>
        <p:spPr>
          <a:xfrm>
            <a:off x="0" y="-27516"/>
            <a:ext cx="9143999" cy="5198532"/>
          </a:xfrm>
          <a:prstGeom prst="rect">
            <a:avLst/>
          </a:prstGeom>
        </p:spPr>
      </p:pic>
      <p:sp>
        <p:nvSpPr>
          <p:cNvPr id="6" name="5 CuadroTexto"/>
          <p:cNvSpPr txBox="1"/>
          <p:nvPr/>
        </p:nvSpPr>
        <p:spPr>
          <a:xfrm>
            <a:off x="899592" y="4299942"/>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de Alcalá cubierta de nieve tras la gran nevada en Madrid en enero de 2021 provocada por la borrasca Filomena.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conveyor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4"/>
                                        </p:tgtEl>
                                        <p:attrNameLst>
                                          <p:attrName>ppt_x</p:attrName>
                                          <p:attrName>ppt_y</p:attrName>
                                        </p:attrNameLst>
                                      </p:cBhvr>
                                    </p:animMotion>
                                    <p:animEffect transition="in" filter="fade">
                                      <p:cBhvr>
                                        <p:cTn id="12" dur="3000"/>
                                        <p:tgtEl>
                                          <p:spTgt spid="4"/>
                                        </p:tgtEl>
                                      </p:cBhvr>
                                    </p:animEffect>
                                  </p:childTnLst>
                                </p:cTn>
                              </p:par>
                              <p:par>
                                <p:cTn id="13" presetID="3"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5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3000" decel="50000" fill="hold">
                                          <p:stCondLst>
                                            <p:cond delay="0"/>
                                          </p:stCondLst>
                                        </p:cTn>
                                        <p:tgtEl>
                                          <p:spTgt spid="5"/>
                                        </p:tgtEl>
                                        <p:attrNameLst>
                                          <p:attrName>ppt_x</p:attrName>
                                          <p:attrName>ppt_y</p:attrName>
                                        </p:attrNameLst>
                                      </p:cBhvr>
                                    </p:animMotion>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Puerta_de_Alcalá,_nieve,Filomena_2021.jpg"/>
          <p:cNvPicPr>
            <a:picLocks noChangeAspect="1"/>
          </p:cNvPicPr>
          <p:nvPr/>
        </p:nvPicPr>
        <p:blipFill>
          <a:blip r:embed="rId2" cstate="print"/>
          <a:stretch>
            <a:fillRect/>
          </a:stretch>
        </p:blipFill>
        <p:spPr>
          <a:xfrm>
            <a:off x="0" y="0"/>
            <a:ext cx="9143999" cy="5812110"/>
          </a:xfrm>
          <a:prstGeom prst="rect">
            <a:avLst/>
          </a:prstGeom>
        </p:spPr>
      </p:pic>
      <p:pic>
        <p:nvPicPr>
          <p:cNvPr id="5" name="4 Imagen" descr="45 Puerta_de_Alcalá,_nieve,Filomena_2021.jpg"/>
          <p:cNvPicPr>
            <a:picLocks noChangeAspect="1"/>
          </p:cNvPicPr>
          <p:nvPr/>
        </p:nvPicPr>
        <p:blipFill>
          <a:blip r:embed="rId2" cstate="print"/>
          <a:stretch>
            <a:fillRect/>
          </a:stretch>
        </p:blipFill>
        <p:spPr>
          <a:xfrm>
            <a:off x="0" y="0"/>
            <a:ext cx="9143999" cy="5812110"/>
          </a:xfrm>
          <a:prstGeom prst="rect">
            <a:avLst/>
          </a:prstGeom>
        </p:spPr>
      </p:pic>
      <p:sp>
        <p:nvSpPr>
          <p:cNvPr id="6" name="5 CuadroTexto"/>
          <p:cNvSpPr txBox="1"/>
          <p:nvPr/>
        </p:nvSpPr>
        <p:spPr>
          <a:xfrm>
            <a:off x="395536" y="422017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cantidad de nieve caída ha sepultado las calles hasta el punto de no distinguir las aceras de las calzadas. En la imagen, varios vecinos esquían alrededor de la Puerta de Alcalá.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conveyor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3"/>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par>
                                <p:cTn id="20" presetID="23" presetClass="entr" presetSubtype="28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strVal val="4/3*#ppt_w"/>
                                          </p:val>
                                        </p:tav>
                                        <p:tav tm="100000">
                                          <p:val>
                                            <p:strVal val="#ppt_w"/>
                                          </p:val>
                                        </p:tav>
                                      </p:tavLst>
                                    </p:anim>
                                    <p:anim calcmode="lin" valueType="num">
                                      <p:cBhvr>
                                        <p:cTn id="23" dur="3000" fill="hold"/>
                                        <p:tgtEl>
                                          <p:spTgt spid="5"/>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21118" y="-381001"/>
            <a:ext cx="9186235" cy="5932353"/>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tretch>
            <a:fillRect/>
          </a:stretch>
        </p:blipFill>
        <p:spPr bwMode="auto">
          <a:xfrm>
            <a:off x="-21118" y="-381001"/>
            <a:ext cx="9186235" cy="5932353"/>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tretch>
            <a:fillRect/>
          </a:stretch>
        </p:blipFill>
        <p:spPr bwMode="auto">
          <a:xfrm>
            <a:off x="0" y="-381000"/>
            <a:ext cx="9144000" cy="5905078"/>
          </a:xfrm>
          <a:prstGeom prst="rect">
            <a:avLst/>
          </a:prstGeom>
          <a:noFill/>
          <a:ln w="9525">
            <a:noFill/>
            <a:miter lim="800000"/>
            <a:headEnd/>
            <a:tailEnd/>
          </a:ln>
        </p:spPr>
      </p:pic>
      <p:sp>
        <p:nvSpPr>
          <p:cNvPr id="7" name="6 CuadroTexto"/>
          <p:cNvSpPr txBox="1"/>
          <p:nvPr/>
        </p:nvSpPr>
        <p:spPr>
          <a:xfrm>
            <a:off x="251520" y="3723878"/>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enero de 2021 cayó una gran nevada durante dos días en la ciudad de Madrid y más partes de España como consecuencia de la borrasca Filomena. No es raro que nieve en la capital, suele hacerlo cada varios años con poca intensidad, pero esta ocasión fue extraordinaria.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win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Ferrari Dino 246 GTS.jpg"/>
          <p:cNvPicPr>
            <a:picLocks noChangeAspect="1" noChangeArrowheads="1"/>
          </p:cNvPicPr>
          <p:nvPr/>
        </p:nvPicPr>
        <p:blipFill>
          <a:blip r:embed="rId2" cstate="print"/>
          <a:stretch>
            <a:fillRect/>
          </a:stretch>
        </p:blipFill>
        <p:spPr bwMode="auto">
          <a:xfrm>
            <a:off x="0" y="-308570"/>
            <a:ext cx="9144000" cy="5616624"/>
          </a:xfrm>
          <a:prstGeom prst="rect">
            <a:avLst/>
          </a:prstGeom>
          <a:noFill/>
          <a:ln w="9525">
            <a:noFill/>
            <a:miter lim="800000"/>
            <a:headEnd/>
            <a:tailEnd/>
          </a:ln>
        </p:spPr>
      </p:pic>
      <p:pic>
        <p:nvPicPr>
          <p:cNvPr id="3" name="Picture 3" descr="C:\Users\Ana María\Desktop\Ferrari Dino 246 GTS.jpg"/>
          <p:cNvPicPr>
            <a:picLocks noChangeAspect="1" noChangeArrowheads="1"/>
          </p:cNvPicPr>
          <p:nvPr/>
        </p:nvPicPr>
        <p:blipFill>
          <a:blip r:embed="rId2" cstate="print"/>
          <a:stretch>
            <a:fillRect/>
          </a:stretch>
        </p:blipFill>
        <p:spPr bwMode="auto">
          <a:xfrm>
            <a:off x="0" y="-308570"/>
            <a:ext cx="9144000" cy="5616624"/>
          </a:xfrm>
          <a:prstGeom prst="rect">
            <a:avLst/>
          </a:prstGeom>
          <a:noFill/>
          <a:ln w="9525">
            <a:noFill/>
            <a:miter lim="800000"/>
            <a:headEnd/>
            <a:tailEnd/>
          </a:ln>
        </p:spPr>
      </p:pic>
      <p:sp>
        <p:nvSpPr>
          <p:cNvPr id="4" name="3 CuadroTexto"/>
          <p:cNvSpPr txBox="1"/>
          <p:nvPr/>
        </p:nvSpPr>
        <p:spPr>
          <a:xfrm>
            <a:off x="395536" y="39431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Fueron días divertidos y bonitos para muchos, aunque también dejó muchos problemas de tráfico y derivados. Hubo gente que no pudo llegar a sus trabajos, hubo negocios que no pudieron abrir, empleados que no pudieron volver a sus casas….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wipe/>
      </p:transition>
    </mc:Choice>
    <mc:Fallback>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linds(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 puerta-de-alcala-5.jpg"/>
          <p:cNvPicPr>
            <a:picLocks noChangeAspect="1"/>
          </p:cNvPicPr>
          <p:nvPr/>
        </p:nvPicPr>
        <p:blipFill>
          <a:blip r:embed="rId2" cstate="print"/>
          <a:stretch>
            <a:fillRect/>
          </a:stretch>
        </p:blipFill>
        <p:spPr>
          <a:xfrm>
            <a:off x="0" y="-236562"/>
            <a:ext cx="9143999" cy="5688632"/>
          </a:xfrm>
          <a:prstGeom prst="rect">
            <a:avLst/>
          </a:prstGeom>
        </p:spPr>
      </p:pic>
      <p:pic>
        <p:nvPicPr>
          <p:cNvPr id="5" name="4 Imagen" descr="51 puerta-de-alcala-5.jpg"/>
          <p:cNvPicPr>
            <a:picLocks noChangeAspect="1"/>
          </p:cNvPicPr>
          <p:nvPr/>
        </p:nvPicPr>
        <p:blipFill>
          <a:blip r:embed="rId2" cstate="print"/>
          <a:stretch>
            <a:fillRect/>
          </a:stretch>
        </p:blipFill>
        <p:spPr>
          <a:xfrm>
            <a:off x="0" y="-236562"/>
            <a:ext cx="9143999" cy="5688632"/>
          </a:xfrm>
          <a:prstGeom prst="rect">
            <a:avLst/>
          </a:prstGeom>
        </p:spPr>
      </p:pic>
      <p:sp>
        <p:nvSpPr>
          <p:cNvPr id="6" name="5 CuadroTexto"/>
          <p:cNvSpPr txBox="1"/>
          <p:nvPr/>
        </p:nvSpPr>
        <p:spPr>
          <a:xfrm>
            <a:off x="323528" y="422017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de Alcalá mide casi 20 metros de alto por 43 de ancho. Está labrada en granito de Segovia en su parte principal, y en piedra caliza de Colmenar de Oreja los elementos decorativos como escudos, figuras o capiteles.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wipe/>
      </p:transition>
    </mc:Choice>
    <mc:Fallback>
      <p:transition spd="slow"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na María\Desktop\PPS\tumblr_m4hrvwCg901qkyzmR.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4" name="Picture 2" descr="C:\Users\Ana María\Desktop\PPS\tumblr_m4hrvwCg901qkyzmR.jpg"/>
          <p:cNvPicPr>
            <a:picLocks noChangeAspect="1" noChangeArrowheads="1"/>
          </p:cNvPicPr>
          <p:nvPr/>
        </p:nvPicPr>
        <p:blipFill>
          <a:blip r:embed="rId2" cstate="print"/>
          <a:srcRect l="50000" t="50000"/>
          <a:stretch>
            <a:fillRect/>
          </a:stretch>
        </p:blipFill>
        <p:spPr bwMode="auto">
          <a:xfrm>
            <a:off x="4572000" y="2571750"/>
            <a:ext cx="4572000" cy="2571749"/>
          </a:xfrm>
          <a:prstGeom prst="rect">
            <a:avLst/>
          </a:prstGeom>
          <a:noFill/>
          <a:ln w="9525">
            <a:noFill/>
            <a:miter lim="800000"/>
            <a:headEnd/>
            <a:tailEnd/>
          </a:ln>
        </p:spPr>
      </p:pic>
      <p:pic>
        <p:nvPicPr>
          <p:cNvPr id="5" name="Picture 2" descr="C:\Users\Ana María\Desktop\PPS\tumblr_m4hrvwCg901qkyzmR.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 name="Picture 2" descr="C:\Users\Ana María\Desktop\PPS\tumblr_m4hrvwCg901qkyzmR.jpg"/>
          <p:cNvPicPr>
            <a:picLocks noChangeAspect="1" noChangeArrowheads="1"/>
          </p:cNvPicPr>
          <p:nvPr/>
        </p:nvPicPr>
        <p:blipFill>
          <a:blip r:embed="rId2" cstate="print"/>
          <a:srcRect t="50000" r="50000"/>
          <a:stretch>
            <a:fillRect/>
          </a:stretch>
        </p:blipFill>
        <p:spPr bwMode="auto">
          <a:xfrm>
            <a:off x="0" y="2571750"/>
            <a:ext cx="4572000" cy="2571749"/>
          </a:xfrm>
          <a:prstGeom prst="rect">
            <a:avLst/>
          </a:prstGeom>
          <a:noFill/>
          <a:ln w="9525">
            <a:noFill/>
            <a:miter lim="800000"/>
            <a:headEnd/>
            <a:tailEnd/>
          </a:ln>
        </p:spPr>
      </p:pic>
      <p:sp>
        <p:nvSpPr>
          <p:cNvPr id="7" name="6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Mirándola de frente, desde cualquiera de sus dos caras, el monumento presenta una apariencia simétrica. Sin embargo apreciamos diferencias entre la cara este y la cara oeste. La cara este, la que veían los viajeros cuando entraban a la ciudad, muestra una mayor riqueza de adornos.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wipe dir="r"/>
      </p:transition>
    </mc:Choice>
    <mc:Fallback>
      <p:transition spd="slow" advTm="32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3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1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3000"/>
                                        <p:tgtEl>
                                          <p:spTgt spid="6"/>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Users\Ana María\Desktop\ENAGUA.jpg"/>
          <p:cNvPicPr>
            <a:picLocks noChangeAspect="1" noChangeArrowheads="1"/>
          </p:cNvPicPr>
          <p:nvPr/>
        </p:nvPicPr>
        <p:blipFill>
          <a:blip r:embed="rId2" cstate="print"/>
          <a:stretch>
            <a:fillRect/>
          </a:stretch>
        </p:blipFill>
        <p:spPr bwMode="auto">
          <a:xfrm>
            <a:off x="0" y="0"/>
            <a:ext cx="5220072" cy="514350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tretch>
            <a:fillRect/>
          </a:stretch>
        </p:blipFill>
        <p:spPr bwMode="auto">
          <a:xfrm>
            <a:off x="0" y="0"/>
            <a:ext cx="5220072" cy="5143500"/>
          </a:xfrm>
          <a:prstGeom prst="rect">
            <a:avLst/>
          </a:prstGeom>
          <a:noFill/>
          <a:ln w="9525">
            <a:noFill/>
            <a:miter lim="800000"/>
            <a:headEnd/>
            <a:tailEnd/>
          </a:ln>
        </p:spPr>
      </p:pic>
      <p:sp>
        <p:nvSpPr>
          <p:cNvPr id="4" name="3 CuadroTexto"/>
          <p:cNvSpPr txBox="1"/>
          <p:nvPr/>
        </p:nvSpPr>
        <p:spPr>
          <a:xfrm>
            <a:off x="5364088" y="1563638"/>
            <a:ext cx="3528392"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adornos de la Puerta de Alcalá presentan importantes diferencias entre la fachada que da a la plaza de Cibeles y la que da al parque de El Retiro.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1000">
        <p14:shred pattern="rectang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2/3*#ppt_w"/>
                                          </p:val>
                                        </p:tav>
                                        <p:tav tm="100000">
                                          <p:val>
                                            <p:strVal val="#ppt_w"/>
                                          </p:val>
                                        </p:tav>
                                      </p:tavLst>
                                    </p:anim>
                                    <p:anim calcmode="lin" valueType="num">
                                      <p:cBhvr>
                                        <p:cTn id="15" dur="3000" fill="hold"/>
                                        <p:tgtEl>
                                          <p:spTgt spid="7"/>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3000"/>
                                        <p:tgtEl>
                                          <p:spTgt spid="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35 Imagen" descr="04 Carretera de Guadarrama.jpg"/>
          <p:cNvPicPr>
            <a:picLocks noChangeAspect="1"/>
          </p:cNvPicPr>
          <p:nvPr/>
        </p:nvPicPr>
        <p:blipFill>
          <a:blip r:embed="rId2" cstate="print"/>
          <a:srcRect l="49601" b="50000"/>
          <a:stretch>
            <a:fillRect/>
          </a:stretch>
        </p:blipFill>
        <p:spPr bwMode="auto">
          <a:xfrm>
            <a:off x="2267744" y="0"/>
            <a:ext cx="2304256" cy="2571750"/>
          </a:xfrm>
          <a:prstGeom prst="rect">
            <a:avLst/>
          </a:prstGeom>
          <a:noFill/>
          <a:ln w="9525">
            <a:noFill/>
            <a:miter lim="800000"/>
            <a:headEnd/>
            <a:tailEnd/>
          </a:ln>
        </p:spPr>
      </p:pic>
      <p:pic>
        <p:nvPicPr>
          <p:cNvPr id="37" name="36 Imagen" descr="04 Carretera de Guadarrama.jpg"/>
          <p:cNvPicPr>
            <a:picLocks noChangeAspect="1"/>
          </p:cNvPicPr>
          <p:nvPr/>
        </p:nvPicPr>
        <p:blipFill>
          <a:blip r:embed="rId2" cstate="print"/>
          <a:srcRect r="50399" b="50000"/>
          <a:stretch>
            <a:fillRect/>
          </a:stretch>
        </p:blipFill>
        <p:spPr bwMode="auto">
          <a:xfrm>
            <a:off x="0" y="0"/>
            <a:ext cx="2267744" cy="2571750"/>
          </a:xfrm>
          <a:prstGeom prst="rect">
            <a:avLst/>
          </a:prstGeom>
          <a:noFill/>
          <a:ln w="9525">
            <a:noFill/>
            <a:miter lim="800000"/>
            <a:headEnd/>
            <a:tailEnd/>
          </a:ln>
        </p:spPr>
      </p:pic>
      <p:pic>
        <p:nvPicPr>
          <p:cNvPr id="40" name="39 Imagen" descr="04 Carretera de Guadarrama.jpg"/>
          <p:cNvPicPr>
            <a:picLocks noChangeAspect="1"/>
          </p:cNvPicPr>
          <p:nvPr/>
        </p:nvPicPr>
        <p:blipFill>
          <a:blip r:embed="rId2" cstate="print"/>
          <a:srcRect l="49601" t="50000"/>
          <a:stretch>
            <a:fillRect/>
          </a:stretch>
        </p:blipFill>
        <p:spPr bwMode="auto">
          <a:xfrm>
            <a:off x="2267744" y="2571750"/>
            <a:ext cx="2304256" cy="2571750"/>
          </a:xfrm>
          <a:prstGeom prst="rect">
            <a:avLst/>
          </a:prstGeom>
          <a:noFill/>
          <a:ln w="9525">
            <a:noFill/>
            <a:miter lim="800000"/>
            <a:headEnd/>
            <a:tailEnd/>
          </a:ln>
        </p:spPr>
      </p:pic>
      <p:pic>
        <p:nvPicPr>
          <p:cNvPr id="41" name="40 Imagen" descr="04 Carretera de Guadarrama.jpg"/>
          <p:cNvPicPr>
            <a:picLocks noChangeAspect="1"/>
          </p:cNvPicPr>
          <p:nvPr/>
        </p:nvPicPr>
        <p:blipFill>
          <a:blip r:embed="rId2" cstate="print"/>
          <a:srcRect t="50000" r="50399"/>
          <a:stretch>
            <a:fillRect/>
          </a:stretch>
        </p:blipFill>
        <p:spPr bwMode="auto">
          <a:xfrm>
            <a:off x="0" y="2571750"/>
            <a:ext cx="2267744" cy="2571751"/>
          </a:xfrm>
          <a:prstGeom prst="rect">
            <a:avLst/>
          </a:prstGeom>
          <a:noFill/>
          <a:ln w="9525">
            <a:noFill/>
            <a:miter lim="800000"/>
            <a:headEnd/>
            <a:tailEnd/>
          </a:ln>
        </p:spPr>
      </p:pic>
      <p:sp>
        <p:nvSpPr>
          <p:cNvPr id="7" name="6 CuadroTexto"/>
          <p:cNvSpPr txBox="1"/>
          <p:nvPr/>
        </p:nvSpPr>
        <p:spPr>
          <a:xfrm>
            <a:off x="4860032" y="1779662"/>
            <a:ext cx="403244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la primera, el escultor francés Roberto Michel proyectó unas cabezas de león que rematan los arcos. En la parte superior, unos trofeos militares formados por banderas, armas, corazas y cascos.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strips(downLeft)">
                                      <p:cBhvr>
                                        <p:cTn id="7" dur="4000"/>
                                        <p:tgtEl>
                                          <p:spTgt spid="36"/>
                                        </p:tgtEl>
                                      </p:cBhvr>
                                    </p:animEffect>
                                  </p:childTnLst>
                                </p:cTn>
                              </p:par>
                              <p:par>
                                <p:cTn id="8" presetID="18" presetClass="entr" presetSubtype="9"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strips(upLeft)">
                                      <p:cBhvr>
                                        <p:cTn id="10" dur="4000"/>
                                        <p:tgtEl>
                                          <p:spTgt spid="40"/>
                                        </p:tgtEl>
                                      </p:cBhvr>
                                    </p:animEffect>
                                  </p:childTnLst>
                                </p:cTn>
                              </p:par>
                              <p:par>
                                <p:cTn id="11" presetID="18" presetClass="entr" presetSubtype="6"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strips(downRight)">
                                      <p:cBhvr>
                                        <p:cTn id="13" dur="4000"/>
                                        <p:tgtEl>
                                          <p:spTgt spid="37"/>
                                        </p:tgtEl>
                                      </p:cBhvr>
                                    </p:animEffect>
                                  </p:childTnLst>
                                </p:cTn>
                              </p:par>
                              <p:par>
                                <p:cTn id="14" presetID="18" presetClass="entr" presetSubtype="3" fill="hold"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strips(upRight)">
                                      <p:cBhvr>
                                        <p:cTn id="16" dur="4000"/>
                                        <p:tgtEl>
                                          <p:spTgt spid="41"/>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35"/>
          <p:cNvPicPr>
            <a:picLocks noGrp="1" noChangeAspect="1"/>
          </p:cNvPicPr>
          <p:nvPr isPhoto="1"/>
        </p:nvPicPr>
        <p:blipFill>
          <a:blip r:embed="rId2" cstate="print"/>
          <a:srcRect r="49669" b="50000"/>
          <a:stretch>
            <a:fillRect/>
          </a:stretch>
        </p:blipFill>
        <p:spPr bwMode="auto">
          <a:xfrm>
            <a:off x="0" y="0"/>
            <a:ext cx="2699792" cy="2571750"/>
          </a:xfrm>
          <a:prstGeom prst="rect">
            <a:avLst/>
          </a:prstGeom>
          <a:noFill/>
          <a:ln w="9525">
            <a:noFill/>
            <a:miter lim="800000"/>
            <a:headEnd/>
            <a:tailEnd/>
          </a:ln>
        </p:spPr>
      </p:pic>
      <p:pic>
        <p:nvPicPr>
          <p:cNvPr id="6" name="5 Imagen" descr="Diapositiva35"/>
          <p:cNvPicPr>
            <a:picLocks noGrp="1" noChangeAspect="1"/>
          </p:cNvPicPr>
          <p:nvPr isPhoto="1"/>
        </p:nvPicPr>
        <p:blipFill>
          <a:blip r:embed="rId2" cstate="print"/>
          <a:srcRect l="50331" b="50000"/>
          <a:stretch>
            <a:fillRect/>
          </a:stretch>
        </p:blipFill>
        <p:spPr bwMode="auto">
          <a:xfrm>
            <a:off x="2699792" y="0"/>
            <a:ext cx="2664296" cy="2571750"/>
          </a:xfrm>
          <a:prstGeom prst="rect">
            <a:avLst/>
          </a:prstGeom>
          <a:noFill/>
          <a:ln w="9525">
            <a:noFill/>
            <a:miter lim="800000"/>
            <a:headEnd/>
            <a:tailEnd/>
          </a:ln>
        </p:spPr>
      </p:pic>
      <p:pic>
        <p:nvPicPr>
          <p:cNvPr id="7" name="6 Imagen" descr="Diapositiva35"/>
          <p:cNvPicPr>
            <a:picLocks noGrp="1" noChangeAspect="1"/>
          </p:cNvPicPr>
          <p:nvPr isPhoto="1"/>
        </p:nvPicPr>
        <p:blipFill>
          <a:blip r:embed="rId2" cstate="print"/>
          <a:srcRect t="50000"/>
          <a:stretch>
            <a:fillRect/>
          </a:stretch>
        </p:blipFill>
        <p:spPr bwMode="auto">
          <a:xfrm>
            <a:off x="0" y="2571750"/>
            <a:ext cx="5364088" cy="2571750"/>
          </a:xfrm>
          <a:prstGeom prst="rect">
            <a:avLst/>
          </a:prstGeom>
          <a:noFill/>
          <a:ln w="9525">
            <a:noFill/>
            <a:miter lim="800000"/>
            <a:headEnd/>
            <a:tailEnd/>
          </a:ln>
        </p:spPr>
      </p:pic>
      <p:sp>
        <p:nvSpPr>
          <p:cNvPr id="8" name="7 CuadroTexto"/>
          <p:cNvSpPr txBox="1"/>
          <p:nvPr/>
        </p:nvSpPr>
        <p:spPr>
          <a:xfrm>
            <a:off x="5508104" y="1059582"/>
            <a:ext cx="338437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escultor abulense Francisco Gutiérrez fue el encargado de diseñar la otra fachada, donde destacan los mascarones rematando los arcos, las guirnaldas sobre las puertas adinteladas y, sobre el arco central, el escudo real, sostenido por la figura de la Fama y de un niño.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shred pattern="rectangle" dir="ou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ppt_x</p:attrName>
                                        </p:attrNameLst>
                                      </p:cBhvr>
                                      <p:tavLst>
                                        <p:tav tm="0">
                                          <p:val>
                                            <p:strVal val="#ppt_x-#ppt_w/2"/>
                                          </p:val>
                                        </p:tav>
                                        <p:tav tm="100000">
                                          <p:val>
                                            <p:strVal val="#ppt_x"/>
                                          </p:val>
                                        </p:tav>
                                      </p:tavLst>
                                    </p:anim>
                                    <p:anim calcmode="lin" valueType="num">
                                      <p:cBhvr>
                                        <p:cTn id="8" dur="4000" fill="hold"/>
                                        <p:tgtEl>
                                          <p:spTgt spid="5"/>
                                        </p:tgtEl>
                                        <p:attrNameLst>
                                          <p:attrName>ppt_y</p:attrName>
                                        </p:attrNameLst>
                                      </p:cBhvr>
                                      <p:tavLst>
                                        <p:tav tm="0">
                                          <p:val>
                                            <p:strVal val="#ppt_y"/>
                                          </p:val>
                                        </p:tav>
                                        <p:tav tm="100000">
                                          <p:val>
                                            <p:strVal val="#ppt_y"/>
                                          </p:val>
                                        </p:tav>
                                      </p:tavLst>
                                    </p:anim>
                                    <p:anim calcmode="lin" valueType="num">
                                      <p:cBhvr>
                                        <p:cTn id="9" dur="4000" fill="hold"/>
                                        <p:tgtEl>
                                          <p:spTgt spid="5"/>
                                        </p:tgtEl>
                                        <p:attrNameLst>
                                          <p:attrName>ppt_w</p:attrName>
                                        </p:attrNameLst>
                                      </p:cBhvr>
                                      <p:tavLst>
                                        <p:tav tm="0">
                                          <p:val>
                                            <p:fltVal val="0"/>
                                          </p:val>
                                        </p:tav>
                                        <p:tav tm="100000">
                                          <p:val>
                                            <p:strVal val="#ppt_w"/>
                                          </p:val>
                                        </p:tav>
                                      </p:tavLst>
                                    </p:anim>
                                    <p:anim calcmode="lin" valueType="num">
                                      <p:cBhvr>
                                        <p:cTn id="10" dur="4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4000" fill="hold"/>
                                        <p:tgtEl>
                                          <p:spTgt spid="6"/>
                                        </p:tgtEl>
                                        <p:attrNameLst>
                                          <p:attrName>ppt_x</p:attrName>
                                        </p:attrNameLst>
                                      </p:cBhvr>
                                      <p:tavLst>
                                        <p:tav tm="0">
                                          <p:val>
                                            <p:strVal val="#ppt_x+#ppt_w/2"/>
                                          </p:val>
                                        </p:tav>
                                        <p:tav tm="100000">
                                          <p:val>
                                            <p:strVal val="#ppt_x"/>
                                          </p:val>
                                        </p:tav>
                                      </p:tavLst>
                                    </p:anim>
                                    <p:anim calcmode="lin" valueType="num">
                                      <p:cBhvr>
                                        <p:cTn id="14" dur="4000" fill="hold"/>
                                        <p:tgtEl>
                                          <p:spTgt spid="6"/>
                                        </p:tgtEl>
                                        <p:attrNameLst>
                                          <p:attrName>ppt_y</p:attrName>
                                        </p:attrNameLst>
                                      </p:cBhvr>
                                      <p:tavLst>
                                        <p:tav tm="0">
                                          <p:val>
                                            <p:strVal val="#ppt_y"/>
                                          </p:val>
                                        </p:tav>
                                        <p:tav tm="100000">
                                          <p:val>
                                            <p:strVal val="#ppt_y"/>
                                          </p:val>
                                        </p:tav>
                                      </p:tavLst>
                                    </p:anim>
                                    <p:anim calcmode="lin" valueType="num">
                                      <p:cBhvr>
                                        <p:cTn id="15" dur="4000" fill="hold"/>
                                        <p:tgtEl>
                                          <p:spTgt spid="6"/>
                                        </p:tgtEl>
                                        <p:attrNameLst>
                                          <p:attrName>ppt_w</p:attrName>
                                        </p:attrNameLst>
                                      </p:cBhvr>
                                      <p:tavLst>
                                        <p:tav tm="0">
                                          <p:val>
                                            <p:fltVal val="0"/>
                                          </p:val>
                                        </p:tav>
                                        <p:tav tm="100000">
                                          <p:val>
                                            <p:strVal val="#ppt_w"/>
                                          </p:val>
                                        </p:tav>
                                      </p:tavLst>
                                    </p:anim>
                                    <p:anim calcmode="lin" valueType="num">
                                      <p:cBhvr>
                                        <p:cTn id="16" dur="4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4000" fill="hold"/>
                                        <p:tgtEl>
                                          <p:spTgt spid="7"/>
                                        </p:tgtEl>
                                        <p:attrNameLst>
                                          <p:attrName>ppt_x</p:attrName>
                                        </p:attrNameLst>
                                      </p:cBhvr>
                                      <p:tavLst>
                                        <p:tav tm="0">
                                          <p:val>
                                            <p:strVal val="#ppt_x"/>
                                          </p:val>
                                        </p:tav>
                                        <p:tav tm="100000">
                                          <p:val>
                                            <p:strVal val="#ppt_x"/>
                                          </p:val>
                                        </p:tav>
                                      </p:tavLst>
                                    </p:anim>
                                    <p:anim calcmode="lin" valueType="num">
                                      <p:cBhvr>
                                        <p:cTn id="20" dur="4000" fill="hold"/>
                                        <p:tgtEl>
                                          <p:spTgt spid="7"/>
                                        </p:tgtEl>
                                        <p:attrNameLst>
                                          <p:attrName>ppt_y</p:attrName>
                                        </p:attrNameLst>
                                      </p:cBhvr>
                                      <p:tavLst>
                                        <p:tav tm="0">
                                          <p:val>
                                            <p:strVal val="#ppt_y+#ppt_h/2"/>
                                          </p:val>
                                        </p:tav>
                                        <p:tav tm="100000">
                                          <p:val>
                                            <p:strVal val="#ppt_y"/>
                                          </p:val>
                                        </p:tav>
                                      </p:tavLst>
                                    </p:anim>
                                    <p:anim calcmode="lin" valueType="num">
                                      <p:cBhvr>
                                        <p:cTn id="21" dur="4000" fill="hold"/>
                                        <p:tgtEl>
                                          <p:spTgt spid="7"/>
                                        </p:tgtEl>
                                        <p:attrNameLst>
                                          <p:attrName>ppt_w</p:attrName>
                                        </p:attrNameLst>
                                      </p:cBhvr>
                                      <p:tavLst>
                                        <p:tav tm="0">
                                          <p:val>
                                            <p:strVal val="#ppt_w"/>
                                          </p:val>
                                        </p:tav>
                                        <p:tav tm="100000">
                                          <p:val>
                                            <p:strVal val="#ppt_w"/>
                                          </p:val>
                                        </p:tav>
                                      </p:tavLst>
                                    </p:anim>
                                    <p:anim calcmode="lin" valueType="num">
                                      <p:cBhvr>
                                        <p:cTn id="22" dur="4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49 tapiz de la basilica.jpg"/>
          <p:cNvPicPr>
            <a:picLocks noGrp="1" noChangeAspect="1"/>
          </p:cNvPicPr>
          <p:nvPr isPhoto="1"/>
        </p:nvPicPr>
        <p:blipFill>
          <a:blip r:embed="rId2" cstate="print"/>
          <a:srcRect l="74412" b="50000"/>
          <a:stretch>
            <a:fillRect/>
          </a:stretch>
        </p:blipFill>
        <p:spPr bwMode="auto">
          <a:xfrm>
            <a:off x="6804248" y="0"/>
            <a:ext cx="2339752" cy="2571750"/>
          </a:xfrm>
          <a:prstGeom prst="rect">
            <a:avLst/>
          </a:prstGeom>
          <a:noFill/>
          <a:ln w="9525">
            <a:noFill/>
            <a:miter lim="800000"/>
            <a:headEnd/>
            <a:tailEnd/>
          </a:ln>
        </p:spPr>
      </p:pic>
      <p:pic>
        <p:nvPicPr>
          <p:cNvPr id="3" name="2 Imagen" descr="49 tapiz de la basilica.jpg"/>
          <p:cNvPicPr>
            <a:picLocks noChangeAspect="1"/>
          </p:cNvPicPr>
          <p:nvPr/>
        </p:nvPicPr>
        <p:blipFill>
          <a:blip r:embed="rId2" cstate="print"/>
          <a:srcRect l="49213" r="25588" b="50000"/>
          <a:stretch>
            <a:fillRect/>
          </a:stretch>
        </p:blipFill>
        <p:spPr bwMode="auto">
          <a:xfrm>
            <a:off x="4499992" y="0"/>
            <a:ext cx="2304256" cy="2571750"/>
          </a:xfrm>
          <a:prstGeom prst="rect">
            <a:avLst/>
          </a:prstGeom>
          <a:noFill/>
          <a:ln w="9525">
            <a:noFill/>
            <a:miter lim="800000"/>
            <a:headEnd/>
            <a:tailEnd/>
          </a:ln>
        </p:spPr>
      </p:pic>
      <p:pic>
        <p:nvPicPr>
          <p:cNvPr id="4" name="3 Imagen" descr="49 tapiz de la basilica.jpg"/>
          <p:cNvPicPr>
            <a:picLocks noChangeAspect="1"/>
          </p:cNvPicPr>
          <p:nvPr/>
        </p:nvPicPr>
        <p:blipFill>
          <a:blip r:embed="rId2" cstate="print"/>
          <a:srcRect l="24013" r="50000" b="50000"/>
          <a:stretch>
            <a:fillRect/>
          </a:stretch>
        </p:blipFill>
        <p:spPr bwMode="auto">
          <a:xfrm>
            <a:off x="2195736" y="0"/>
            <a:ext cx="2376264" cy="2571750"/>
          </a:xfrm>
          <a:prstGeom prst="rect">
            <a:avLst/>
          </a:prstGeom>
          <a:noFill/>
          <a:ln w="9525">
            <a:noFill/>
            <a:miter lim="800000"/>
            <a:headEnd/>
            <a:tailEnd/>
          </a:ln>
        </p:spPr>
      </p:pic>
      <p:pic>
        <p:nvPicPr>
          <p:cNvPr id="5" name="4 Imagen" descr="49 tapiz de la basilica.jpg"/>
          <p:cNvPicPr>
            <a:picLocks noChangeAspect="1"/>
          </p:cNvPicPr>
          <p:nvPr/>
        </p:nvPicPr>
        <p:blipFill>
          <a:blip r:embed="rId2" cstate="print"/>
          <a:srcRect r="75200" b="50000"/>
          <a:stretch>
            <a:fillRect/>
          </a:stretch>
        </p:blipFill>
        <p:spPr bwMode="auto">
          <a:xfrm>
            <a:off x="0" y="0"/>
            <a:ext cx="2267744" cy="2571750"/>
          </a:xfrm>
          <a:prstGeom prst="rect">
            <a:avLst/>
          </a:prstGeom>
          <a:noFill/>
          <a:ln w="9525">
            <a:noFill/>
            <a:miter lim="800000"/>
            <a:headEnd/>
            <a:tailEnd/>
          </a:ln>
        </p:spPr>
      </p:pic>
      <p:pic>
        <p:nvPicPr>
          <p:cNvPr id="7" name="6 Imagen" descr="49 tapiz de la basilica.jpg"/>
          <p:cNvPicPr>
            <a:picLocks noChangeAspect="1"/>
          </p:cNvPicPr>
          <p:nvPr/>
        </p:nvPicPr>
        <p:blipFill>
          <a:blip r:embed="rId2" cstate="print"/>
          <a:srcRect l="74412" t="50000"/>
          <a:stretch>
            <a:fillRect/>
          </a:stretch>
        </p:blipFill>
        <p:spPr bwMode="auto">
          <a:xfrm>
            <a:off x="6804248" y="2571750"/>
            <a:ext cx="2339752" cy="2571749"/>
          </a:xfrm>
          <a:prstGeom prst="rect">
            <a:avLst/>
          </a:prstGeom>
          <a:noFill/>
          <a:ln w="9525">
            <a:noFill/>
            <a:miter lim="800000"/>
            <a:headEnd/>
            <a:tailEnd/>
          </a:ln>
        </p:spPr>
      </p:pic>
      <p:pic>
        <p:nvPicPr>
          <p:cNvPr id="8" name="7 Imagen" descr="49 tapiz de la basilica.jpg"/>
          <p:cNvPicPr>
            <a:picLocks noChangeAspect="1"/>
          </p:cNvPicPr>
          <p:nvPr/>
        </p:nvPicPr>
        <p:blipFill>
          <a:blip r:embed="rId2" cstate="print"/>
          <a:srcRect l="49213" t="50000" r="25588"/>
          <a:stretch>
            <a:fillRect/>
          </a:stretch>
        </p:blipFill>
        <p:spPr bwMode="auto">
          <a:xfrm>
            <a:off x="4499992" y="2571750"/>
            <a:ext cx="2304256" cy="2571749"/>
          </a:xfrm>
          <a:prstGeom prst="rect">
            <a:avLst/>
          </a:prstGeom>
          <a:noFill/>
          <a:ln w="9525">
            <a:noFill/>
            <a:miter lim="800000"/>
            <a:headEnd/>
            <a:tailEnd/>
          </a:ln>
        </p:spPr>
      </p:pic>
      <p:pic>
        <p:nvPicPr>
          <p:cNvPr id="9" name="8 Imagen" descr="49 tapiz de la basilica.jpg"/>
          <p:cNvPicPr>
            <a:picLocks noChangeAspect="1"/>
          </p:cNvPicPr>
          <p:nvPr/>
        </p:nvPicPr>
        <p:blipFill>
          <a:blip r:embed="rId2" cstate="print"/>
          <a:srcRect l="24013" t="50000" r="50000"/>
          <a:stretch>
            <a:fillRect/>
          </a:stretch>
        </p:blipFill>
        <p:spPr bwMode="auto">
          <a:xfrm>
            <a:off x="2195736" y="2571750"/>
            <a:ext cx="2376264" cy="2571749"/>
          </a:xfrm>
          <a:prstGeom prst="rect">
            <a:avLst/>
          </a:prstGeom>
          <a:noFill/>
          <a:ln w="9525">
            <a:noFill/>
            <a:miter lim="800000"/>
            <a:headEnd/>
            <a:tailEnd/>
          </a:ln>
        </p:spPr>
      </p:pic>
      <p:pic>
        <p:nvPicPr>
          <p:cNvPr id="10" name="9 Imagen" descr="49 tapiz de la basilica.jpg"/>
          <p:cNvPicPr>
            <a:picLocks noChangeAspect="1"/>
          </p:cNvPicPr>
          <p:nvPr/>
        </p:nvPicPr>
        <p:blipFill>
          <a:blip r:embed="rId2" cstate="print"/>
          <a:srcRect t="50000" r="75200"/>
          <a:stretch>
            <a:fillRect/>
          </a:stretch>
        </p:blipFill>
        <p:spPr bwMode="auto">
          <a:xfrm>
            <a:off x="0" y="2571750"/>
            <a:ext cx="2267744" cy="2571750"/>
          </a:xfrm>
          <a:prstGeom prst="rect">
            <a:avLst/>
          </a:prstGeom>
          <a:noFill/>
          <a:ln w="9525">
            <a:noFill/>
            <a:miter lim="800000"/>
            <a:headEnd/>
            <a:tailEnd/>
          </a:ln>
        </p:spPr>
      </p:pic>
      <p:sp>
        <p:nvSpPr>
          <p:cNvPr id="11" name="10 CuadroTexto"/>
          <p:cNvSpPr txBox="1"/>
          <p:nvPr/>
        </p:nvSpPr>
        <p:spPr>
          <a:xfrm>
            <a:off x="323528"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más llama la atención entre los viandantes que se detienen a presenciar con detalle el monumento es la presencia de cuatro niños pequeños sentados sobre el friso de esta fachada. Estas figuras reciben el nombre de «</a:t>
            </a:r>
            <a:r>
              <a:rPr lang="es-ES" i="1" dirty="0" err="1" smtClean="0">
                <a:effectLst>
                  <a:glow rad="101600">
                    <a:srgbClr val="C00000">
                      <a:alpha val="60000"/>
                    </a:srgbClr>
                  </a:glow>
                  <a:outerShdw blurRad="38100" dist="38100" dir="2700000" algn="tl">
                    <a:srgbClr val="000000">
                      <a:alpha val="43137"/>
                    </a:srgbClr>
                  </a:outerShdw>
                </a:effectLst>
              </a:rPr>
              <a:t>Putto</a:t>
            </a:r>
            <a:r>
              <a:rPr lang="es-ES" i="1" dirty="0" smtClean="0">
                <a:effectLst>
                  <a:glow rad="101600">
                    <a:srgbClr val="C00000">
                      <a:alpha val="60000"/>
                    </a:srgbClr>
                  </a:glow>
                  <a:outerShdw blurRad="38100" dist="38100" dir="2700000" algn="tl">
                    <a:srgbClr val="000000">
                      <a:alpha val="43137"/>
                    </a:srgbClr>
                  </a:outerShdw>
                </a:effectLst>
              </a:rPr>
              <a:t>» , que significa «querubín» en italiano.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Content="1"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checkerboard(across)">
                                      <p:cBhvr>
                                        <p:cTn id="7" dur="4000"/>
                                        <p:tgtEl>
                                          <p:spTgt spid="51202"/>
                                        </p:tgtEl>
                                      </p:cBhvr>
                                    </p:animEffect>
                                  </p:childTnLst>
                                </p:cTn>
                              </p:par>
                              <p:par>
                                <p:cTn id="8" presetID="2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edge">
                                      <p:cBhvr>
                                        <p:cTn id="10" dur="4000"/>
                                        <p:tgtEl>
                                          <p:spTgt spid="3"/>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4000"/>
                                        <p:tgtEl>
                                          <p:spTgt spid="4"/>
                                        </p:tgtEl>
                                      </p:cBhvr>
                                    </p:animEffect>
                                  </p:childTnLst>
                                </p:cTn>
                              </p:par>
                              <p:par>
                                <p:cTn id="14" presetID="2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4000"/>
                                        <p:tgtEl>
                                          <p:spTgt spid="5"/>
                                        </p:tgtEl>
                                      </p:cBhvr>
                                    </p:animEffect>
                                  </p:childTnLst>
                                </p:cTn>
                              </p:par>
                              <p:par>
                                <p:cTn id="17" presetID="5"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heckerboard(across)">
                                      <p:cBhvr>
                                        <p:cTn id="19" dur="4000"/>
                                        <p:tgtEl>
                                          <p:spTgt spid="10"/>
                                        </p:tgtEl>
                                      </p:cBhvr>
                                    </p:animEffect>
                                  </p:childTnLst>
                                </p:cTn>
                              </p:par>
                              <p:par>
                                <p:cTn id="20" presetID="2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edge">
                                      <p:cBhvr>
                                        <p:cTn id="22" dur="4000"/>
                                        <p:tgtEl>
                                          <p:spTgt spid="9"/>
                                        </p:tgtEl>
                                      </p:cBhvr>
                                    </p:animEffect>
                                  </p:childTnLst>
                                </p:cTn>
                              </p:par>
                              <p:par>
                                <p:cTn id="23" presetID="5"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4000"/>
                                        <p:tgtEl>
                                          <p:spTgt spid="8"/>
                                        </p:tgtEl>
                                      </p:cBhvr>
                                    </p:animEffect>
                                  </p:childTnLst>
                                </p:cTn>
                              </p:par>
                              <p:par>
                                <p:cTn id="26" presetID="20"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edge">
                                      <p:cBhvr>
                                        <p:cTn id="28" dur="4000"/>
                                        <p:tgtEl>
                                          <p:spTgt spid="7"/>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1"/>
                                          </p:val>
                                        </p:tav>
                                        <p:tav tm="100000">
                                          <p:val>
                                            <p:strVal val="#ppt_x"/>
                                          </p:val>
                                        </p:tav>
                                      </p:tavLst>
                                    </p:anim>
                                    <p:anim calcmode="lin" valueType="num">
                                      <p:cBhvr>
                                        <p:cTn id="3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6 puerta alcala de noche3.jpg"/>
          <p:cNvPicPr>
            <a:picLocks noChangeAspect="1"/>
          </p:cNvPicPr>
          <p:nvPr/>
        </p:nvPicPr>
        <p:blipFill>
          <a:blip r:embed="rId2" cstate="print"/>
          <a:stretch>
            <a:fillRect/>
          </a:stretch>
        </p:blipFill>
        <p:spPr>
          <a:xfrm>
            <a:off x="0" y="-236562"/>
            <a:ext cx="9144000" cy="5616624"/>
          </a:xfrm>
          <a:prstGeom prst="rect">
            <a:avLst/>
          </a:prstGeom>
        </p:spPr>
      </p:pic>
      <p:pic>
        <p:nvPicPr>
          <p:cNvPr id="6" name="5 Imagen" descr="56 puerta alcala de noche3.jpg"/>
          <p:cNvPicPr>
            <a:picLocks noChangeAspect="1"/>
          </p:cNvPicPr>
          <p:nvPr/>
        </p:nvPicPr>
        <p:blipFill>
          <a:blip r:embed="rId2" cstate="print"/>
          <a:stretch>
            <a:fillRect/>
          </a:stretch>
        </p:blipFill>
        <p:spPr>
          <a:xfrm flipH="1">
            <a:off x="0" y="-236562"/>
            <a:ext cx="9144000" cy="5616624"/>
          </a:xfrm>
          <a:prstGeom prst="rect">
            <a:avLst/>
          </a:prstGeom>
        </p:spPr>
      </p:pic>
      <p:pic>
        <p:nvPicPr>
          <p:cNvPr id="7" name="6 Imagen" descr="56 puerta alcala de noche3.jpg"/>
          <p:cNvPicPr>
            <a:picLocks noChangeAspect="1"/>
          </p:cNvPicPr>
          <p:nvPr/>
        </p:nvPicPr>
        <p:blipFill>
          <a:blip r:embed="rId2" cstate="print"/>
          <a:stretch>
            <a:fillRect/>
          </a:stretch>
        </p:blipFill>
        <p:spPr>
          <a:xfrm flipH="1">
            <a:off x="0" y="-236562"/>
            <a:ext cx="9144000" cy="5616624"/>
          </a:xfrm>
          <a:prstGeom prst="rect">
            <a:avLst/>
          </a:prstGeom>
        </p:spPr>
      </p:pic>
      <p:sp>
        <p:nvSpPr>
          <p:cNvPr id="8" name="7 CuadroTexto"/>
          <p:cNvSpPr txBox="1"/>
          <p:nvPr/>
        </p:nvSpPr>
        <p:spPr>
          <a:xfrm>
            <a:off x="251520" y="3507854"/>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Rey Carlos III ordenó colocar estas cuatro figuras en la Puerta de Alcalá para mandar un mensaje a los madrileños y reclamarles fortaleza, templanza, prudencia y justicia para cuando llegaran los tiempos difíciles . Desde entonces son testigos del día a día de la ciudad... y de los atascos que se forman en torno a ellos en las horas punta.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prism isContent="1" isInverted="1"/>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3"/>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91681" y="87312"/>
            <a:ext cx="5688608" cy="756245"/>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89091" name="WordArt 3"/>
          <p:cNvSpPr>
            <a:spLocks noChangeArrowheads="1" noChangeShapeType="1" noTextEdit="1"/>
          </p:cNvSpPr>
          <p:nvPr/>
        </p:nvSpPr>
        <p:spPr bwMode="auto">
          <a:xfrm>
            <a:off x="2555776" y="987574"/>
            <a:ext cx="4105275" cy="73870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1475656" y="2715766"/>
            <a:ext cx="6048672"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Romance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para</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Clara ( André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Rieu</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8" name="WordArt 11"/>
          <p:cNvSpPr>
            <a:spLocks noChangeArrowheads="1" noChangeShapeType="1" noTextEdit="1"/>
          </p:cNvSpPr>
          <p:nvPr/>
        </p:nvSpPr>
        <p:spPr bwMode="auto">
          <a:xfrm>
            <a:off x="1403648" y="4299942"/>
            <a:ext cx="6120680"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Atrapados</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en La Red  ( Tan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Tan</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Go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9" name="WordArt 11"/>
          <p:cNvSpPr>
            <a:spLocks noChangeArrowheads="1" noChangeShapeType="1" noTextEdit="1"/>
          </p:cNvSpPr>
          <p:nvPr/>
        </p:nvSpPr>
        <p:spPr bwMode="auto">
          <a:xfrm>
            <a:off x="1547664" y="1870299"/>
            <a:ext cx="6048672"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Memorias</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André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Rieu</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11" name="WordArt 11"/>
          <p:cNvSpPr>
            <a:spLocks noChangeArrowheads="1" noChangeShapeType="1" noTextEdit="1"/>
          </p:cNvSpPr>
          <p:nvPr/>
        </p:nvSpPr>
        <p:spPr bwMode="auto">
          <a:xfrm>
            <a:off x="1439652" y="3543858"/>
            <a:ext cx="6120680"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La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Puerta</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de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Alcalá</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Ana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Belén</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y Víctor Manuel</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dir="r"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fltVal val="0"/>
                                          </p:val>
                                        </p:tav>
                                        <p:tav tm="100000">
                                          <p:val>
                                            <p:strVal val="#ppt_w"/>
                                          </p:val>
                                        </p:tav>
                                      </p:tavLst>
                                    </p:anim>
                                    <p:anim calcmode="lin" valueType="num">
                                      <p:cBhvr>
                                        <p:cTn id="33" dur="2000" fill="hold"/>
                                        <p:tgtEl>
                                          <p:spTgt spid="11"/>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5880067"/>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4477</TotalTime>
  <Words>2623</Words>
  <Application>Microsoft Office PowerPoint</Application>
  <PresentationFormat>Presentación en pantalla (16:9)</PresentationFormat>
  <Paragraphs>74</Paragraphs>
  <Slides>55</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55</vt:i4>
      </vt:variant>
    </vt:vector>
  </HeadingPairs>
  <TitlesOfParts>
    <vt:vector size="64" baseType="lpstr">
      <vt:lpstr>AcclamationItal</vt:lpstr>
      <vt:lpstr>Arial</vt:lpstr>
      <vt:lpstr>Arial Black</vt:lpstr>
      <vt:lpstr>Calibri</vt:lpstr>
      <vt:lpstr>High Tower Text</vt:lpstr>
      <vt:lpstr>Kristen ITC</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451</cp:revision>
  <dcterms:created xsi:type="dcterms:W3CDTF">2015-05-31T21:46:07Z</dcterms:created>
  <dcterms:modified xsi:type="dcterms:W3CDTF">2023-08-12T18:06:05Z</dcterms:modified>
</cp:coreProperties>
</file>