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3" r:id="rId19"/>
    <p:sldId id="274" r:id="rId20"/>
    <p:sldId id="272" r:id="rId21"/>
    <p:sldId id="275" r:id="rId22"/>
    <p:sldId id="276"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304vo6RVegGhXQlwElba6A==" hashData="G1rMLkgYZ2WGN0x8OlVzJUQEPnM="/>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2" autoAdjust="0"/>
    <p:restoredTop sz="94660"/>
  </p:normalViewPr>
  <p:slideViewPr>
    <p:cSldViewPr snapToGrid="0">
      <p:cViewPr varScale="1">
        <p:scale>
          <a:sx n="34" d="100"/>
          <a:sy n="34" d="100"/>
        </p:scale>
        <p:origin x="-96" y="-1740"/>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74EE9C06-3CC5-426E-AC26-D7AE23A7237C}"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E0C03EE-D527-4642-9FD2-1EDD94248749}" type="slidenum">
              <a:rPr lang="es-CO" smtClean="0"/>
              <a:pPr/>
              <a:t>‹Nº›</a:t>
            </a:fld>
            <a:endParaRPr lang="es-CO"/>
          </a:p>
        </p:txBody>
      </p:sp>
    </p:spTree>
    <p:extLst>
      <p:ext uri="{BB962C8B-B14F-4D97-AF65-F5344CB8AC3E}">
        <p14:creationId xmlns:p14="http://schemas.microsoft.com/office/powerpoint/2010/main" xmlns="" val="40947025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4EE9C06-3CC5-426E-AC26-D7AE23A7237C}"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E0C03EE-D527-4642-9FD2-1EDD94248749}" type="slidenum">
              <a:rPr lang="es-CO" smtClean="0"/>
              <a:pPr/>
              <a:t>‹Nº›</a:t>
            </a:fld>
            <a:endParaRPr lang="es-CO"/>
          </a:p>
        </p:txBody>
      </p:sp>
    </p:spTree>
    <p:extLst>
      <p:ext uri="{BB962C8B-B14F-4D97-AF65-F5344CB8AC3E}">
        <p14:creationId xmlns:p14="http://schemas.microsoft.com/office/powerpoint/2010/main" xmlns="" val="30524749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4EE9C06-3CC5-426E-AC26-D7AE23A7237C}"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E0C03EE-D527-4642-9FD2-1EDD94248749}" type="slidenum">
              <a:rPr lang="es-CO" smtClean="0"/>
              <a:pPr/>
              <a:t>‹Nº›</a:t>
            </a:fld>
            <a:endParaRPr lang="es-CO"/>
          </a:p>
        </p:txBody>
      </p:sp>
    </p:spTree>
    <p:extLst>
      <p:ext uri="{BB962C8B-B14F-4D97-AF65-F5344CB8AC3E}">
        <p14:creationId xmlns:p14="http://schemas.microsoft.com/office/powerpoint/2010/main" xmlns="" val="158089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74EE9C06-3CC5-426E-AC26-D7AE23A7237C}" type="datetimeFigureOut">
              <a:rPr lang="es-CO" smtClean="0"/>
              <a:pPr/>
              <a:t>18/05/2017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E0C03EE-D527-4642-9FD2-1EDD94248749}" type="slidenum">
              <a:rPr lang="es-CO" smtClean="0"/>
              <a:pPr/>
              <a:t>‹Nº›</a:t>
            </a:fld>
            <a:endParaRPr lang="es-CO"/>
          </a:p>
        </p:txBody>
      </p:sp>
    </p:spTree>
    <p:extLst>
      <p:ext uri="{BB962C8B-B14F-4D97-AF65-F5344CB8AC3E}">
        <p14:creationId xmlns:p14="http://schemas.microsoft.com/office/powerpoint/2010/main" xmlns="" val="30047049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74EE9C06-3CC5-426E-AC26-D7AE23A7237C}" type="datetimeFigureOut">
              <a:rPr lang="es-CO" smtClean="0"/>
              <a:pPr/>
              <a:t>18/05/2017</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FE0C03EE-D527-4642-9FD2-1EDD94248749}" type="slidenum">
              <a:rPr lang="es-CO" smtClean="0"/>
              <a:pPr/>
              <a:t>‹Nº›</a:t>
            </a:fld>
            <a:endParaRPr lang="es-CO"/>
          </a:p>
        </p:txBody>
      </p:sp>
    </p:spTree>
    <p:extLst>
      <p:ext uri="{BB962C8B-B14F-4D97-AF65-F5344CB8AC3E}">
        <p14:creationId xmlns:p14="http://schemas.microsoft.com/office/powerpoint/2010/main" xmlns="" val="168376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74EE9C06-3CC5-426E-AC26-D7AE23A7237C}" type="datetimeFigureOut">
              <a:rPr lang="es-CO" smtClean="0"/>
              <a:pPr/>
              <a:t>18/05/2017</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FE0C03EE-D527-4642-9FD2-1EDD94248749}" type="slidenum">
              <a:rPr lang="es-CO" smtClean="0"/>
              <a:pPr/>
              <a:t>‹Nº›</a:t>
            </a:fld>
            <a:endParaRPr lang="es-CO"/>
          </a:p>
        </p:txBody>
      </p:sp>
    </p:spTree>
    <p:extLst>
      <p:ext uri="{BB962C8B-B14F-4D97-AF65-F5344CB8AC3E}">
        <p14:creationId xmlns:p14="http://schemas.microsoft.com/office/powerpoint/2010/main" xmlns="" val="3206943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4EE9C06-3CC5-426E-AC26-D7AE23A7237C}" type="datetimeFigureOut">
              <a:rPr lang="es-CO" smtClean="0"/>
              <a:pPr/>
              <a:t>18/05/2017</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FE0C03EE-D527-4642-9FD2-1EDD94248749}" type="slidenum">
              <a:rPr lang="es-CO" smtClean="0"/>
              <a:pPr/>
              <a:t>‹Nº›</a:t>
            </a:fld>
            <a:endParaRPr lang="es-CO"/>
          </a:p>
        </p:txBody>
      </p:sp>
    </p:spTree>
    <p:extLst>
      <p:ext uri="{BB962C8B-B14F-4D97-AF65-F5344CB8AC3E}">
        <p14:creationId xmlns:p14="http://schemas.microsoft.com/office/powerpoint/2010/main" xmlns="" val="10985586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4EE9C06-3CC5-426E-AC26-D7AE23A7237C}" type="datetimeFigureOut">
              <a:rPr lang="es-CO" smtClean="0"/>
              <a:pPr/>
              <a:t>18/05/2017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E0C03EE-D527-4642-9FD2-1EDD94248749}" type="slidenum">
              <a:rPr lang="es-CO" smtClean="0"/>
              <a:pPr/>
              <a:t>‹Nº›</a:t>
            </a:fld>
            <a:endParaRPr lang="es-CO"/>
          </a:p>
        </p:txBody>
      </p:sp>
    </p:spTree>
    <p:extLst>
      <p:ext uri="{BB962C8B-B14F-4D97-AF65-F5344CB8AC3E}">
        <p14:creationId xmlns:p14="http://schemas.microsoft.com/office/powerpoint/2010/main" xmlns="" val="10875070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4EE9C06-3CC5-426E-AC26-D7AE23A7237C}" type="datetimeFigureOut">
              <a:rPr lang="es-CO" smtClean="0"/>
              <a:pPr/>
              <a:t>18/05/2017</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FE0C03EE-D527-4642-9FD2-1EDD94248749}" type="slidenum">
              <a:rPr lang="es-CO" smtClean="0"/>
              <a:pPr/>
              <a:t>‹Nº›</a:t>
            </a:fld>
            <a:endParaRPr lang="es-CO"/>
          </a:p>
        </p:txBody>
      </p:sp>
    </p:spTree>
    <p:extLst>
      <p:ext uri="{BB962C8B-B14F-4D97-AF65-F5344CB8AC3E}">
        <p14:creationId xmlns:p14="http://schemas.microsoft.com/office/powerpoint/2010/main" xmlns="" val="26135894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4EE9C06-3CC5-426E-AC26-D7AE23A7237C}"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E0C03EE-D527-4642-9FD2-1EDD94248749}" type="slidenum">
              <a:rPr lang="es-CO" smtClean="0"/>
              <a:pPr/>
              <a:t>‹Nº›</a:t>
            </a:fld>
            <a:endParaRPr lang="es-CO"/>
          </a:p>
        </p:txBody>
      </p:sp>
    </p:spTree>
    <p:extLst>
      <p:ext uri="{BB962C8B-B14F-4D97-AF65-F5344CB8AC3E}">
        <p14:creationId xmlns:p14="http://schemas.microsoft.com/office/powerpoint/2010/main" xmlns="" val="864994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74EE9C06-3CC5-426E-AC26-D7AE23A7237C}" type="datetimeFigureOut">
              <a:rPr lang="es-CO" smtClean="0"/>
              <a:pPr/>
              <a:t>18/05/2017</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FE0C03EE-D527-4642-9FD2-1EDD94248749}" type="slidenum">
              <a:rPr lang="es-CO" smtClean="0"/>
              <a:pPr/>
              <a:t>‹Nº›</a:t>
            </a:fld>
            <a:endParaRPr lang="es-CO"/>
          </a:p>
        </p:txBody>
      </p:sp>
    </p:spTree>
    <p:extLst>
      <p:ext uri="{BB962C8B-B14F-4D97-AF65-F5344CB8AC3E}">
        <p14:creationId xmlns:p14="http://schemas.microsoft.com/office/powerpoint/2010/main" xmlns="" val="5731367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EE9C06-3CC5-426E-AC26-D7AE23A7237C}" type="datetimeFigureOut">
              <a:rPr lang="es-CO" smtClean="0"/>
              <a:pPr/>
              <a:t>18/05/2017</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0C03EE-D527-4642-9FD2-1EDD94248749}" type="slidenum">
              <a:rPr lang="es-CO" smtClean="0"/>
              <a:pPr/>
              <a:t>‹Nº›</a:t>
            </a:fld>
            <a:endParaRPr lang="es-CO"/>
          </a:p>
        </p:txBody>
      </p:sp>
    </p:spTree>
    <p:extLst>
      <p:ext uri="{BB962C8B-B14F-4D97-AF65-F5344CB8AC3E}">
        <p14:creationId xmlns:p14="http://schemas.microsoft.com/office/powerpoint/2010/main" xmlns="" val="38772710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hyperlink" Target="https://vk.com/mispps" TargetMode="External"/><Relationship Id="rId3" Type="http://schemas.openxmlformats.org/officeDocument/2006/relationships/image" Target="../media/image74.png"/><Relationship Id="rId7" Type="http://schemas.openxmlformats.org/officeDocument/2006/relationships/hyperlink" Target="https://www.facebook.com/mispps" TargetMode="External"/><Relationship Id="rId12" Type="http://schemas.openxmlformats.org/officeDocument/2006/relationships/image" Target="../media/image7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6.png"/><Relationship Id="rId11" Type="http://schemas.openxmlformats.org/officeDocument/2006/relationships/hyperlink" Target="https://plus.google.com/+Mispps/" TargetMode="External"/><Relationship Id="rId5" Type="http://schemas.openxmlformats.org/officeDocument/2006/relationships/image" Target="../media/image75.png"/><Relationship Id="rId10" Type="http://schemas.openxmlformats.org/officeDocument/2006/relationships/image" Target="../media/image7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792514" y="335845"/>
            <a:ext cx="8606972" cy="6186309"/>
          </a:xfrm>
          <a:prstGeom prst="rect">
            <a:avLst/>
          </a:prstGeom>
        </p:spPr>
        <p:txBody>
          <a:bodyPr wrap="square">
            <a:spAutoFit/>
          </a:bodyPr>
          <a:lstStyle/>
          <a:p>
            <a:pPr algn="ctr"/>
            <a:r>
              <a:rPr lang="es-CO" i="1" dirty="0"/>
              <a:t>Los romanos han tenido siempre una gran pasión por las aguas públicas, como lo demuestran todavía los acueductos y los baños termales de la antigua Roma, y después de siglos de la decadencia de la Roma Imperial, retoman, con gran entusiasmo a jugar con el agua. Roma cuenta con más de 2000 fuentes, más que cualquier otra ciudad en el mundo</a:t>
            </a:r>
            <a:r>
              <a:rPr lang="es-CO" i="1" dirty="0" smtClean="0"/>
              <a:t>. </a:t>
            </a:r>
          </a:p>
          <a:p>
            <a:pPr algn="ctr"/>
            <a:r>
              <a:rPr lang="es-CO" i="1" dirty="0"/>
              <a:t>Algunas de estas fuentes son los puntos terminales, la muestra de uno de los once grandes acueductos que antiguamente suministraban a la antigua Roma de agua. En la antigüedad, los acueductos terminaban en un "</a:t>
            </a:r>
            <a:r>
              <a:rPr lang="es-CO" i="1" dirty="0" err="1"/>
              <a:t>Ninfeo</a:t>
            </a:r>
            <a:r>
              <a:rPr lang="es-CO" i="1" dirty="0"/>
              <a:t>", un templete dedicado a una Ninfa. En el inicio de la época moderna, en su lugar se construyeron, sobre todo por encargo de los papas, pomposas "muestras", expresiones de su poder. Los ejemplos más notables son la Fuente de Trevi y la del Moisés, conocida también como la fuente del "Agua Feliz</a:t>
            </a:r>
            <a:r>
              <a:rPr lang="es-CO" i="1" dirty="0" smtClean="0"/>
              <a:t>". Las </a:t>
            </a:r>
            <a:r>
              <a:rPr lang="es-CO" i="1" dirty="0"/>
              <a:t>fuentes de Roma no solamente adornan el centro: en las afueras de los muros de la ciudad, o apoyadas a éstos, a lo largo del trazado de los acueductos existen numerosas fuentes y surtidores para abastecer a los campesinos y sus animales. En algunos casos las aguas que fluyen en éstas tienen características particulares, como la fuente del "agua avinagrada" (</a:t>
            </a:r>
            <a:r>
              <a:rPr lang="es-CO" i="1" dirty="0" err="1"/>
              <a:t>Acqua</a:t>
            </a:r>
            <a:r>
              <a:rPr lang="es-CO" i="1" dirty="0"/>
              <a:t> Acetosa</a:t>
            </a:r>
            <a:r>
              <a:rPr lang="es-CO" i="1" dirty="0" smtClean="0"/>
              <a:t>). Las </a:t>
            </a:r>
            <a:r>
              <a:rPr lang="es-CO" i="1" dirty="0"/>
              <a:t>fuentes, incluso en la ciudad, eran llamadas frecuentemente "</a:t>
            </a:r>
            <a:r>
              <a:rPr lang="es-CO" i="1" dirty="0" err="1"/>
              <a:t>bevederos</a:t>
            </a:r>
            <a:r>
              <a:rPr lang="es-CO" i="1" dirty="0"/>
              <a:t>", cuando en forma simple (una pileta, frecuentemente adaptada de un sarcófago antiguo) eran accesibles para saciar la sed, incluso para los animales (caballos, burros, etc</a:t>
            </a:r>
            <a:r>
              <a:rPr lang="es-CO" i="1" dirty="0" smtClean="0"/>
              <a:t>.). Uno </a:t>
            </a:r>
            <a:r>
              <a:rPr lang="es-CO" i="1" dirty="0"/>
              <a:t>de los atractivos de Roma es que cuenta con alguna de las plazas más importantes y turísticas de Italia. La mayoría de ellas se encuentran en los lugares más céntricos de la capital y están bien comunicadas mediante transporte público con diferentes puntos de la ciudad. Las principales plazas son alguna de las zonas más animadas de Roma, ya que allí se concentran una gran variedad de restaurantes y tiendas</a:t>
            </a:r>
            <a:r>
              <a:rPr lang="es-CO" i="1" dirty="0" smtClean="0"/>
              <a:t>.</a:t>
            </a:r>
            <a:endParaRPr lang="es-CO" i="1" dirty="0"/>
          </a:p>
        </p:txBody>
      </p:sp>
      <p:sp>
        <p:nvSpPr>
          <p:cNvPr id="2" name="CuadroTexto 1"/>
          <p:cNvSpPr txBox="1"/>
          <p:nvPr/>
        </p:nvSpPr>
        <p:spPr>
          <a:xfrm rot="20819942">
            <a:off x="217717" y="337542"/>
            <a:ext cx="1712686" cy="646331"/>
          </a:xfrm>
          <a:prstGeom prst="rect">
            <a:avLst/>
          </a:prstGeom>
          <a:noFill/>
        </p:spPr>
        <p:txBody>
          <a:bodyPr wrap="square" rtlCol="0">
            <a:spAutoFit/>
          </a:bodyPr>
          <a:lstStyle/>
          <a:p>
            <a:pPr algn="ctr"/>
            <a:r>
              <a:rPr lang="es-CO" sz="1200" i="1" dirty="0" smtClean="0">
                <a:solidFill>
                  <a:schemeClr val="bg1"/>
                </a:solidFill>
              </a:rPr>
              <a:t>Creó: Jeremías</a:t>
            </a:r>
          </a:p>
          <a:p>
            <a:pPr algn="ctr"/>
            <a:r>
              <a:rPr lang="es-CO" sz="1200" i="1" dirty="0" smtClean="0">
                <a:solidFill>
                  <a:schemeClr val="bg1"/>
                </a:solidFill>
              </a:rPr>
              <a:t>Para: mis </a:t>
            </a:r>
            <a:r>
              <a:rPr lang="es-CO" sz="1200" i="1" dirty="0" err="1" smtClean="0">
                <a:solidFill>
                  <a:schemeClr val="bg1"/>
                </a:solidFill>
              </a:rPr>
              <a:t>pps</a:t>
            </a:r>
            <a:endParaRPr lang="es-CO" sz="1200" i="1" dirty="0">
              <a:solidFill>
                <a:schemeClr val="bg1"/>
              </a:solidFill>
            </a:endParaRPr>
          </a:p>
          <a:p>
            <a:pPr algn="ctr"/>
            <a:r>
              <a:rPr lang="es-CO" sz="1200" i="1" dirty="0" smtClean="0">
                <a:solidFill>
                  <a:schemeClr val="bg1"/>
                </a:solidFill>
              </a:rPr>
              <a:t>Música: Que murmuren</a:t>
            </a:r>
            <a:endParaRPr lang="es-CO" sz="1200" i="1" dirty="0">
              <a:solidFill>
                <a:schemeClr val="bg1"/>
              </a:solidFill>
            </a:endParaRPr>
          </a:p>
        </p:txBody>
      </p:sp>
      <p:pic>
        <p:nvPicPr>
          <p:cNvPr id="5" name="Que_murmuren">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1846920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62317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630584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269137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823624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374501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651226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811925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07172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522372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688288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592331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124833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810908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4678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92814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57744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693372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41637556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781681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762750"/>
          </a:xfrm>
          <a:prstGeom prst="rect">
            <a:avLst/>
          </a:prstGeom>
        </p:spPr>
      </p:pic>
    </p:spTree>
    <p:extLst>
      <p:ext uri="{BB962C8B-B14F-4D97-AF65-F5344CB8AC3E}">
        <p14:creationId xmlns:p14="http://schemas.microsoft.com/office/powerpoint/2010/main" xmlns="" val="10004878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 y="0"/>
            <a:ext cx="12192001" cy="6858000"/>
          </a:xfrm>
          <a:prstGeom prst="rect">
            <a:avLst/>
          </a:prstGeom>
        </p:spPr>
      </p:pic>
    </p:spTree>
    <p:extLst>
      <p:ext uri="{BB962C8B-B14F-4D97-AF65-F5344CB8AC3E}">
        <p14:creationId xmlns:p14="http://schemas.microsoft.com/office/powerpoint/2010/main" xmlns="" val="37119768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1181827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598372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58824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392695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667500"/>
          </a:xfrm>
          <a:prstGeom prst="rect">
            <a:avLst/>
          </a:prstGeom>
        </p:spPr>
      </p:pic>
    </p:spTree>
    <p:extLst>
      <p:ext uri="{BB962C8B-B14F-4D97-AF65-F5344CB8AC3E}">
        <p14:creationId xmlns:p14="http://schemas.microsoft.com/office/powerpoint/2010/main" xmlns="" val="254972229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974497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19879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81634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210998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183143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915155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306098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69436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741562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097128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845239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9568564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42112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6229776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00975269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440697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465250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7242483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2414895"/>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5420987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2791241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1951514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120650" y="0"/>
            <a:ext cx="12312650" cy="6858000"/>
          </a:xfrm>
          <a:prstGeom prst="rect">
            <a:avLst/>
          </a:prstGeom>
        </p:spPr>
      </p:pic>
    </p:spTree>
    <p:extLst>
      <p:ext uri="{BB962C8B-B14F-4D97-AF65-F5344CB8AC3E}">
        <p14:creationId xmlns:p14="http://schemas.microsoft.com/office/powerpoint/2010/main" xmlns="" val="161638703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030059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633696552"/>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8653874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4762923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8595368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5507196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20821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09727286"/>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714142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2082443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2711338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8756209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1467588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687345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9206237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7238659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5133087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91452492"/>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82183354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6870113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17449282"/>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118341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121</TotalTime>
  <Words>391</Words>
  <Application>Microsoft Office PowerPoint</Application>
  <PresentationFormat>Personalizado</PresentationFormat>
  <Paragraphs>7</Paragraphs>
  <Slides>73</Slides>
  <Notes>0</Notes>
  <HiddenSlides>0</HiddenSlides>
  <MMClips>1</MMClips>
  <ScaleCrop>false</ScaleCrop>
  <HeadingPairs>
    <vt:vector size="4" baseType="variant">
      <vt:variant>
        <vt:lpstr>Tema</vt:lpstr>
      </vt:variant>
      <vt:variant>
        <vt:i4>2</vt:i4>
      </vt:variant>
      <vt:variant>
        <vt:lpstr>Títulos de diapositiva</vt:lpstr>
      </vt:variant>
      <vt:variant>
        <vt:i4>73</vt:i4>
      </vt:variant>
    </vt:vector>
  </HeadingPairs>
  <TitlesOfParts>
    <vt:vector size="7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11</cp:revision>
  <dcterms:created xsi:type="dcterms:W3CDTF">2017-05-18T00:20:15Z</dcterms:created>
  <dcterms:modified xsi:type="dcterms:W3CDTF">2017-05-18T21:45:06Z</dcterms:modified>
</cp:coreProperties>
</file>