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82" r:id="rId2"/>
  </p:sldMasterIdLst>
  <p:sldIdLst>
    <p:sldId id="256" r:id="rId3"/>
    <p:sldId id="344" r:id="rId4"/>
    <p:sldId id="325" r:id="rId5"/>
    <p:sldId id="326" r:id="rId6"/>
    <p:sldId id="257" r:id="rId7"/>
    <p:sldId id="258" r:id="rId8"/>
    <p:sldId id="259" r:id="rId9"/>
    <p:sldId id="263" r:id="rId10"/>
    <p:sldId id="260" r:id="rId11"/>
    <p:sldId id="266" r:id="rId12"/>
    <p:sldId id="339" r:id="rId13"/>
    <p:sldId id="333" r:id="rId14"/>
    <p:sldId id="327" r:id="rId15"/>
    <p:sldId id="334" r:id="rId16"/>
    <p:sldId id="271" r:id="rId17"/>
    <p:sldId id="269" r:id="rId18"/>
    <p:sldId id="270" r:id="rId19"/>
    <p:sldId id="324" r:id="rId20"/>
    <p:sldId id="340" r:id="rId21"/>
    <p:sldId id="328" r:id="rId22"/>
    <p:sldId id="276" r:id="rId23"/>
    <p:sldId id="330" r:id="rId24"/>
    <p:sldId id="294" r:id="rId25"/>
    <p:sldId id="277" r:id="rId26"/>
    <p:sldId id="296" r:id="rId27"/>
    <p:sldId id="279" r:id="rId28"/>
    <p:sldId id="329" r:id="rId29"/>
    <p:sldId id="332" r:id="rId30"/>
    <p:sldId id="338" r:id="rId31"/>
    <p:sldId id="335" r:id="rId32"/>
    <p:sldId id="282" r:id="rId33"/>
    <p:sldId id="331" r:id="rId34"/>
    <p:sldId id="278" r:id="rId35"/>
    <p:sldId id="303" r:id="rId36"/>
    <p:sldId id="284" r:id="rId37"/>
    <p:sldId id="287" r:id="rId38"/>
    <p:sldId id="289" r:id="rId39"/>
    <p:sldId id="290" r:id="rId40"/>
    <p:sldId id="291" r:id="rId41"/>
    <p:sldId id="306" r:id="rId42"/>
    <p:sldId id="343" r:id="rId43"/>
    <p:sldId id="292" r:id="rId44"/>
    <p:sldId id="293" r:id="rId45"/>
    <p:sldId id="298" r:id="rId46"/>
    <p:sldId id="299" r:id="rId47"/>
    <p:sldId id="300" r:id="rId48"/>
    <p:sldId id="321" r:id="rId49"/>
    <p:sldId id="301" r:id="rId50"/>
    <p:sldId id="319" r:id="rId51"/>
    <p:sldId id="322" r:id="rId52"/>
    <p:sldId id="337" r:id="rId53"/>
    <p:sldId id="304" r:id="rId54"/>
    <p:sldId id="310" r:id="rId55"/>
    <p:sldId id="320" r:id="rId56"/>
    <p:sldId id="318" r:id="rId57"/>
    <p:sldId id="307" r:id="rId58"/>
    <p:sldId id="308" r:id="rId59"/>
    <p:sldId id="309" r:id="rId60"/>
    <p:sldId id="341" r:id="rId61"/>
    <p:sldId id="315" r:id="rId62"/>
    <p:sldId id="345" r:id="rId63"/>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xh5GSZkjZbSda05OkKqlUQ==" hashData="+07FnD2XT7ea+MCqEaLJPZiY+1I="/>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903C"/>
    <a:srgbClr val="E06B0A"/>
    <a:srgbClr val="00FF00"/>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019" autoAdjust="0"/>
    <p:restoredTop sz="94685" autoAdjust="0"/>
  </p:normalViewPr>
  <p:slideViewPr>
    <p:cSldViewPr>
      <p:cViewPr>
        <p:scale>
          <a:sx n="60" d="100"/>
          <a:sy n="60" d="100"/>
        </p:scale>
        <p:origin x="485" y="461"/>
      </p:cViewPr>
      <p:guideLst>
        <p:guide orient="horz" pos="1800"/>
        <p:guide pos="2880"/>
      </p:guideLst>
    </p:cSldViewPr>
  </p:slideViewPr>
  <p:outlineViewPr>
    <p:cViewPr>
      <p:scale>
        <a:sx n="33" d="100"/>
        <a:sy n="33" d="100"/>
      </p:scale>
      <p:origin x="0" y="1867"/>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930F711A-8D82-4F36-BA6A-3D02B381FAB8}" type="datetimeFigureOut">
              <a:rPr lang="es-ES"/>
              <a:pPr/>
              <a:t>08/05/2024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A4ADB3F-C002-42B3-B88C-DF0705AE1699}" type="slidenum">
              <a:rPr lang="es-ES"/>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A683E75F-C03D-4A2B-B91B-2803CFF115CE}" type="datetimeFigureOut">
              <a:rPr lang="es-ES"/>
              <a:pPr/>
              <a:t>08/05/2024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8F00F87-49D7-49CD-B091-D26F168858BF}" type="slidenum">
              <a:rPr lang="es-ES"/>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9"/>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3D62BC85-061C-4F96-B9E0-1E327BD3748F}" type="datetimeFigureOut">
              <a:rPr lang="es-ES"/>
              <a:pPr/>
              <a:t>08/05/2024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77FD7ED-6EC1-4104-AFE3-7638CB1B871F}" type="slidenum">
              <a:rPr lang="es-ES"/>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D28A0B8E-89E7-4447-B849-A4A0A1E4B13D}" type="datetimeFigureOut">
              <a:rPr lang="es-ES"/>
              <a:pPr/>
              <a:t>08/05/2024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3BBC0C29-425E-4D58-AD95-3BD62FC64EE8}" type="slidenum">
              <a:rPr lang="es-ES"/>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8"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49F5BB51-B1CC-40E4-9374-F3A0764FD1B8}" type="datetimeFigureOut">
              <a:rPr lang="es-ES"/>
              <a:pPr/>
              <a:t>08/05/2024</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A0DC7874-4AF6-4E9B-BAAC-33CEFA84C2E8}" type="slidenum">
              <a:rPr lang="es-ES"/>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3F56D7BC-EB7A-4307-9046-2D8A8D0771FD}" type="datetimeFigureOut">
              <a:rPr lang="es-ES"/>
              <a:pPr/>
              <a:t>08/05/2024</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B4F923BF-3C78-4AD1-A18B-1978A04961E0}" type="slidenum">
              <a:rPr lang="es-ES"/>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500CB9D5-0E99-4C75-89B9-EF9652FCEC7C}" type="datetimeFigureOut">
              <a:rPr lang="es-ES"/>
              <a:pPr/>
              <a:t>08/05/2024</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30E24BDC-42AC-420E-86B6-0DC6E8687C16}" type="slidenum">
              <a:rPr lang="es-ES"/>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27542"/>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3"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ECBD7BB4-10EE-4A51-8A83-1754572BB5EF}" type="datetimeFigureOut">
              <a:rPr lang="es-ES"/>
              <a:pPr/>
              <a:t>08/05/2024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167AA428-D457-4F5A-82F8-544790E500DE}" type="slidenum">
              <a:rPr lang="es-ES"/>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5359D17A-6FE1-4584-B511-77225121BF39}" type="datetimeFigureOut">
              <a:rPr lang="es-ES"/>
              <a:pPr/>
              <a:t>08/05/2024</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C598D9F0-E857-4F80-9790-A2DCCB843611}" type="slidenum">
              <a:rPr lang="es-ES"/>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91DBB78-94A3-43BE-8C5D-A687CD61E2B6}" type="datetimeFigureOut">
              <a:rPr lang="es-ES"/>
              <a:pPr/>
              <a:t>08/05/2024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FBF1A2E-4B7B-4206-9E3A-90998F71AAA9}" type="slidenum">
              <a:rPr lang="es-ES"/>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35794A4B-D3FA-4567-A548-EE6D6A9ABC25}" type="datetimeFigureOut">
              <a:rPr lang="es-ES"/>
              <a:pPr/>
              <a:t>08/05/2024</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38E520A-DAEC-4534-9326-8891F0521B7A}" type="slidenum">
              <a:rPr lang="es-ES"/>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503100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6959"/>
            <a:ext cx="2133600" cy="303389"/>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defRPr>
            </a:lvl1pPr>
          </a:lstStyle>
          <a:p>
            <a:fld id="{5CCDD0A3-A5CF-40A5-9B01-479084340D9A}" type="datetimeFigureOut">
              <a:rPr lang="es-ES"/>
              <a:pPr/>
              <a:t>08/05/2024</a:t>
            </a:fld>
            <a:endParaRPr lang="es-ES"/>
          </a:p>
        </p:txBody>
      </p:sp>
      <p:sp>
        <p:nvSpPr>
          <p:cNvPr id="5" name="4 Marcador de pie de página"/>
          <p:cNvSpPr>
            <a:spLocks noGrp="1"/>
          </p:cNvSpPr>
          <p:nvPr>
            <p:ph type="ftr" sz="quarter" idx="3"/>
          </p:nvPr>
        </p:nvSpPr>
        <p:spPr>
          <a:xfrm>
            <a:off x="3124200" y="5296959"/>
            <a:ext cx="2895600" cy="303389"/>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6959"/>
            <a:ext cx="2133600" cy="303389"/>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fld id="{215DFA5F-1DD1-43F8-B6AA-6C2BCF6B7046}"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1097400774"/>
      </p:ext>
    </p:extLst>
  </p:cSld>
  <p:clrMap bg1="lt1" tx1="dk1" bg2="lt2" tx2="dk2" accent1="accent1" accent2="accent2" accent3="accent3" accent4="accent4" accent5="accent5" accent6="accent6" hlink="hlink" folHlink="folHlink"/>
  <p:sldLayoutIdLst>
    <p:sldLayoutId id="2147483683"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image" Target="../media/image56.jpeg"/></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WordArt 4"/>
          <p:cNvSpPr>
            <a:spLocks noChangeArrowheads="1" noChangeShapeType="1" noTextEdit="1"/>
          </p:cNvSpPr>
          <p:nvPr/>
        </p:nvSpPr>
        <p:spPr bwMode="auto">
          <a:xfrm>
            <a:off x="755576" y="1737376"/>
            <a:ext cx="7632700" cy="898729"/>
          </a:xfrm>
          <a:prstGeom prst="rect">
            <a:avLst/>
          </a:prstGeom>
        </p:spPr>
        <p:txBody>
          <a:bodyPr wrap="none" fromWordArt="1">
            <a:prstTxWarp prst="textInflate">
              <a:avLst>
                <a:gd name="adj" fmla="val 13634"/>
              </a:avLst>
            </a:prstTxWarp>
            <a:scene3d>
              <a:camera prst="perspectiveRelaxedModerately"/>
              <a:lightRig rig="threePt" dir="t"/>
            </a:scene3d>
            <a:sp3d extrusionH="57150">
              <a:bevelT w="38100" h="38100" prst="angle"/>
            </a:sp3d>
          </a:bodyPr>
          <a:lstStyle/>
          <a:p>
            <a:pPr algn="ct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Britannic Bold"/>
              </a:rPr>
              <a:t> </a:t>
            </a:r>
            <a:r>
              <a:rPr lang="es-ES" sz="36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Britannic Bold"/>
              </a:rPr>
              <a:t>Fotografía Recopilada de Internet </a:t>
            </a:r>
            <a:endPar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Britannic Bold"/>
            </a:endParaRPr>
          </a:p>
        </p:txBody>
      </p:sp>
      <p:sp>
        <p:nvSpPr>
          <p:cNvPr id="52229" name="WordArt 5"/>
          <p:cNvSpPr>
            <a:spLocks noChangeArrowheads="1" noChangeShapeType="1" noTextEdit="1"/>
          </p:cNvSpPr>
          <p:nvPr/>
        </p:nvSpPr>
        <p:spPr bwMode="auto">
          <a:xfrm>
            <a:off x="1547664" y="2857501"/>
            <a:ext cx="5905500" cy="879739"/>
          </a:xfrm>
          <a:prstGeom prst="rect">
            <a:avLst/>
          </a:prstGeom>
        </p:spPr>
        <p:txBody>
          <a:bodyPr wrap="none" fromWordArt="1">
            <a:prstTxWarp prst="textDeflate">
              <a:avLst>
                <a:gd name="adj" fmla="val 0"/>
              </a:avLst>
            </a:prstTxWarp>
            <a:scene3d>
              <a:camera prst="perspectiveRelaxedModerately"/>
              <a:lightRig rig="threePt" dir="t"/>
            </a:scene3d>
            <a:sp3d extrusionH="57150">
              <a:bevelT w="38100" h="38100" prst="angle"/>
            </a:sp3d>
          </a:bodyPr>
          <a:lstStyle/>
          <a:p>
            <a:pPr algn="ctr"/>
            <a:r>
              <a:rPr lang="es-ES" sz="3600" b="1"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Californian FB"/>
              </a:rPr>
              <a:t> </a:t>
            </a:r>
            <a:r>
              <a:rPr lang="es-ES" sz="3600" b="1"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Californian FB"/>
              </a:rPr>
              <a:t>Creación y Diseño: </a:t>
            </a:r>
          </a:p>
        </p:txBody>
      </p:sp>
      <p:sp>
        <p:nvSpPr>
          <p:cNvPr id="52231" name="WordArt 7"/>
          <p:cNvSpPr>
            <a:spLocks noChangeArrowheads="1" noChangeShapeType="1" noTextEdit="1"/>
          </p:cNvSpPr>
          <p:nvPr/>
        </p:nvSpPr>
        <p:spPr bwMode="auto">
          <a:xfrm>
            <a:off x="1727771" y="3737240"/>
            <a:ext cx="5760640" cy="860723"/>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00FF00"/>
                    </a:gs>
                    <a:gs pos="100000">
                      <a:srgbClr val="008000"/>
                    </a:gs>
                  </a:gsLst>
                  <a:path path="rect">
                    <a:fillToRect r="100000" b="100000"/>
                  </a:path>
                </a:gradFill>
                <a:effectLst>
                  <a:prstShdw prst="shdw17" dist="17961" dir="13500000">
                    <a:srgbClr val="009900"/>
                  </a:prstShdw>
                </a:effectLst>
                <a:latin typeface="High Tower Text"/>
              </a:rPr>
              <a:t> </a:t>
            </a:r>
            <a:r>
              <a:rPr lang="es-ES" sz="3600" kern="10" dirty="0" smtClean="0">
                <a:ln w="9525">
                  <a:noFill/>
                  <a:round/>
                  <a:headEnd/>
                  <a:tailEnd/>
                </a:ln>
                <a:gradFill rotWithShape="1">
                  <a:gsLst>
                    <a:gs pos="0">
                      <a:srgbClr val="00FF00"/>
                    </a:gs>
                    <a:gs pos="100000">
                      <a:srgbClr val="008000"/>
                    </a:gs>
                  </a:gsLst>
                  <a:path path="rect">
                    <a:fillToRect r="100000" b="100000"/>
                  </a:path>
                </a:gradFill>
                <a:effectLst>
                  <a:prstShdw prst="shdw17" dist="17961" dir="13500000">
                    <a:srgbClr val="009900"/>
                  </a:prstShdw>
                  <a:reflection blurRad="6350" stA="60000" endA="900" endPos="58000" dir="5400000" sy="-100000" algn="bl" rotWithShape="0"/>
                </a:effectLst>
                <a:latin typeface="High Tower Text"/>
              </a:rPr>
              <a:t>VICENTE GARCÍA </a:t>
            </a:r>
            <a:endParaRPr lang="es-ES" sz="3600" kern="10" dirty="0">
              <a:ln w="9525">
                <a:noFill/>
                <a:round/>
                <a:headEnd/>
                <a:tailEnd/>
              </a:ln>
              <a:gradFill rotWithShape="1">
                <a:gsLst>
                  <a:gs pos="0">
                    <a:srgbClr val="00FF00"/>
                  </a:gs>
                  <a:gs pos="100000">
                    <a:srgbClr val="008000"/>
                  </a:gs>
                </a:gsLst>
                <a:path path="rect">
                  <a:fillToRect r="100000" b="100000"/>
                </a:path>
              </a:gradFill>
              <a:effectLst>
                <a:prstShdw prst="shdw17" dist="17961" dir="13500000">
                  <a:srgbClr val="009900"/>
                </a:prstShdw>
                <a:reflection blurRad="6350" stA="60000" endA="900" endPos="58000" dir="5400000" sy="-100000" algn="bl" rotWithShape="0"/>
              </a:effectLst>
              <a:latin typeface="High Tower Text"/>
            </a:endParaRPr>
          </a:p>
        </p:txBody>
      </p:sp>
      <p:sp>
        <p:nvSpPr>
          <p:cNvPr id="52233" name="WordArt 9"/>
          <p:cNvSpPr>
            <a:spLocks noChangeArrowheads="1" noChangeShapeType="1" noTextEdit="1"/>
          </p:cNvSpPr>
          <p:nvPr/>
        </p:nvSpPr>
        <p:spPr bwMode="auto">
          <a:xfrm>
            <a:off x="2916238" y="4777713"/>
            <a:ext cx="3529012" cy="720329"/>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2800" i="1" kern="10" dirty="0" smtClean="0">
                <a:ln w="9525">
                  <a:noFill/>
                  <a:round/>
                  <a:headEnd/>
                  <a:tailEnd/>
                </a:ln>
                <a:solidFill>
                  <a:srgbClr val="FFFFFF"/>
                </a:solidFill>
                <a:effectLst>
                  <a:outerShdw dist="35921" dir="2700000" algn="ctr" rotWithShape="0">
                    <a:srgbClr val="808080"/>
                  </a:outerShdw>
                </a:effectLst>
                <a:latin typeface="Arial Black"/>
              </a:rPr>
              <a:t> </a:t>
            </a:r>
            <a:r>
              <a:rPr lang="es-ES" sz="2800" i="1" kern="10" dirty="0" smtClean="0">
                <a:ln w="9525">
                  <a:noFill/>
                  <a:round/>
                  <a:headEnd/>
                  <a:tailEnd/>
                </a:ln>
                <a:solidFill>
                  <a:srgbClr val="FFFFFF"/>
                </a:solidFill>
                <a:effectLst>
                  <a:outerShdw dist="35921" dir="2700000" algn="ctr" rotWithShape="0">
                    <a:srgbClr val="808080"/>
                  </a:outerShdw>
                  <a:reflection blurRad="6350" stA="60000" endA="900" endPos="58000" dir="5400000" sy="-100000" algn="bl" rotWithShape="0"/>
                </a:effectLst>
                <a:latin typeface="Arial" pitchFamily="34" charset="0"/>
                <a:cs typeface="Arial" pitchFamily="34" charset="0"/>
              </a:rPr>
              <a:t>Automático</a:t>
            </a:r>
            <a:r>
              <a:rPr lang="es-ES" sz="2800" i="1" kern="10" dirty="0" smtClean="0">
                <a:ln w="9525">
                  <a:noFill/>
                  <a:round/>
                  <a:headEnd/>
                  <a:tailEnd/>
                </a:ln>
                <a:solidFill>
                  <a:srgbClr val="FFFFFF"/>
                </a:solidFill>
                <a:effectLst>
                  <a:outerShdw dist="35921" dir="2700000" algn="ctr" rotWithShape="0">
                    <a:srgbClr val="808080"/>
                  </a:outerShdw>
                  <a:reflection blurRad="6350" stA="60000" endA="900" endPos="58000" dir="5400000" sy="-100000" algn="bl" rotWithShape="0"/>
                </a:effectLst>
                <a:latin typeface="Arial Black"/>
              </a:rPr>
              <a:t> </a:t>
            </a:r>
            <a:endParaRPr lang="es-ES" sz="2800" i="1" kern="10" dirty="0">
              <a:ln w="9525">
                <a:noFill/>
                <a:round/>
                <a:headEnd/>
                <a:tailEnd/>
              </a:ln>
              <a:solidFill>
                <a:srgbClr val="FFFFFF"/>
              </a:solidFill>
              <a:effectLst>
                <a:outerShdw dist="35921" dir="2700000" algn="ctr" rotWithShape="0">
                  <a:srgbClr val="808080"/>
                </a:outerShdw>
                <a:reflection blurRad="6350" stA="60000" endA="900" endPos="58000" dir="5400000" sy="-100000" algn="bl" rotWithShape="0"/>
              </a:effectLst>
              <a:latin typeface="Arial Black"/>
            </a:endParaRPr>
          </a:p>
        </p:txBody>
      </p:sp>
      <p:sp>
        <p:nvSpPr>
          <p:cNvPr id="2060" name="WordArt 12"/>
          <p:cNvSpPr>
            <a:spLocks noChangeArrowheads="1" noChangeShapeType="1" noTextEdit="1"/>
          </p:cNvSpPr>
          <p:nvPr/>
        </p:nvSpPr>
        <p:spPr bwMode="auto">
          <a:xfrm>
            <a:off x="611560" y="193204"/>
            <a:ext cx="7993062" cy="1246129"/>
          </a:xfrm>
          <a:prstGeom prst="rect">
            <a:avLst/>
          </a:prstGeom>
        </p:spPr>
        <p:txBody>
          <a:bodyPr wrap="none" fromWordArt="1">
            <a:prstTxWarp prst="textTriangle">
              <a:avLst>
                <a:gd name="adj" fmla="val 20988"/>
              </a:avLst>
            </a:prstTxWarp>
            <a:scene3d>
              <a:camera prst="perspectiveAbove"/>
              <a:lightRig rig="legacyNormal3" dir="b"/>
            </a:scene3d>
            <a:sp3d extrusionH="8874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Peñíscola</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 Península Mediterránea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Tree>
  </p:cSld>
  <p:clrMapOvr>
    <a:masterClrMapping/>
  </p:clrMapOvr>
  <mc:AlternateContent xmlns:mc="http://schemas.openxmlformats.org/markup-compatibility/2006">
    <mc:Choice xmlns:p14="http://schemas.microsoft.com/office/powerpoint/2010/main" Requires="p14">
      <p:transition spd="slow" p14:dur="2000" advTm="15000">
        <p:split orient="vert"/>
      </p:transition>
    </mc:Choice>
    <mc:Fallback>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500"/>
                                  </p:stCondLst>
                                  <p:childTnLst>
                                    <p:set>
                                      <p:cBhvr>
                                        <p:cTn id="6" dur="1" fill="hold">
                                          <p:stCondLst>
                                            <p:cond delay="0"/>
                                          </p:stCondLst>
                                        </p:cTn>
                                        <p:tgtEl>
                                          <p:spTgt spid="2060"/>
                                        </p:tgtEl>
                                        <p:attrNameLst>
                                          <p:attrName>style.visibility</p:attrName>
                                        </p:attrNameLst>
                                      </p:cBhvr>
                                      <p:to>
                                        <p:strVal val="visible"/>
                                      </p:to>
                                    </p:set>
                                    <p:anim calcmode="lin" valueType="num">
                                      <p:cBhvr>
                                        <p:cTn id="7" dur="2000" fill="hold"/>
                                        <p:tgtEl>
                                          <p:spTgt spid="2060"/>
                                        </p:tgtEl>
                                        <p:attrNameLst>
                                          <p:attrName>ppt_w</p:attrName>
                                        </p:attrNameLst>
                                      </p:cBhvr>
                                      <p:tavLst>
                                        <p:tav tm="0">
                                          <p:val>
                                            <p:strVal val="4*#ppt_w"/>
                                          </p:val>
                                        </p:tav>
                                        <p:tav tm="100000">
                                          <p:val>
                                            <p:strVal val="#ppt_w"/>
                                          </p:val>
                                        </p:tav>
                                      </p:tavLst>
                                    </p:anim>
                                    <p:anim calcmode="lin" valueType="num">
                                      <p:cBhvr>
                                        <p:cTn id="8" dur="2000" fill="hold"/>
                                        <p:tgtEl>
                                          <p:spTgt spid="2060"/>
                                        </p:tgtEl>
                                        <p:attrNameLst>
                                          <p:attrName>ppt_h</p:attrName>
                                        </p:attrNameLst>
                                      </p:cBhvr>
                                      <p:tavLst>
                                        <p:tav tm="0">
                                          <p:val>
                                            <p:strVal val="4*#ppt_h"/>
                                          </p:val>
                                        </p:tav>
                                        <p:tav tm="100000">
                                          <p:val>
                                            <p:strVal val="#ppt_h"/>
                                          </p:val>
                                        </p:tav>
                                      </p:tavLst>
                                    </p:anim>
                                  </p:childTnLst>
                                </p:cTn>
                              </p:par>
                            </p:childTnLst>
                          </p:cTn>
                        </p:par>
                        <p:par>
                          <p:cTn id="9" fill="hold">
                            <p:stCondLst>
                              <p:cond delay="2500"/>
                            </p:stCondLst>
                            <p:childTnLst>
                              <p:par>
                                <p:cTn id="10" presetID="55" presetClass="entr" presetSubtype="0" fill="hold" grpId="0" nodeType="afterEffect">
                                  <p:stCondLst>
                                    <p:cond delay="500"/>
                                  </p:stCondLst>
                                  <p:childTnLst>
                                    <p:set>
                                      <p:cBhvr>
                                        <p:cTn id="11" dur="1" fill="hold">
                                          <p:stCondLst>
                                            <p:cond delay="0"/>
                                          </p:stCondLst>
                                        </p:cTn>
                                        <p:tgtEl>
                                          <p:spTgt spid="52228"/>
                                        </p:tgtEl>
                                        <p:attrNameLst>
                                          <p:attrName>style.visibility</p:attrName>
                                        </p:attrNameLst>
                                      </p:cBhvr>
                                      <p:to>
                                        <p:strVal val="visible"/>
                                      </p:to>
                                    </p:set>
                                    <p:anim calcmode="lin" valueType="num">
                                      <p:cBhvr>
                                        <p:cTn id="12" dur="2000" fill="hold"/>
                                        <p:tgtEl>
                                          <p:spTgt spid="52228"/>
                                        </p:tgtEl>
                                        <p:attrNameLst>
                                          <p:attrName>ppt_w</p:attrName>
                                        </p:attrNameLst>
                                      </p:cBhvr>
                                      <p:tavLst>
                                        <p:tav tm="0">
                                          <p:val>
                                            <p:strVal val="#ppt_w*0.70"/>
                                          </p:val>
                                        </p:tav>
                                        <p:tav tm="100000">
                                          <p:val>
                                            <p:strVal val="#ppt_w"/>
                                          </p:val>
                                        </p:tav>
                                      </p:tavLst>
                                    </p:anim>
                                    <p:anim calcmode="lin" valueType="num">
                                      <p:cBhvr>
                                        <p:cTn id="13" dur="2000" fill="hold"/>
                                        <p:tgtEl>
                                          <p:spTgt spid="52228"/>
                                        </p:tgtEl>
                                        <p:attrNameLst>
                                          <p:attrName>ppt_h</p:attrName>
                                        </p:attrNameLst>
                                      </p:cBhvr>
                                      <p:tavLst>
                                        <p:tav tm="0">
                                          <p:val>
                                            <p:strVal val="#ppt_h"/>
                                          </p:val>
                                        </p:tav>
                                        <p:tav tm="100000">
                                          <p:val>
                                            <p:strVal val="#ppt_h"/>
                                          </p:val>
                                        </p:tav>
                                      </p:tavLst>
                                    </p:anim>
                                    <p:animEffect transition="in" filter="fade">
                                      <p:cBhvr>
                                        <p:cTn id="14" dur="2000"/>
                                        <p:tgtEl>
                                          <p:spTgt spid="52228"/>
                                        </p:tgtEl>
                                      </p:cBhvr>
                                    </p:animEffect>
                                  </p:childTnLst>
                                </p:cTn>
                              </p:par>
                            </p:childTnLst>
                          </p:cTn>
                        </p:par>
                        <p:par>
                          <p:cTn id="15" fill="hold">
                            <p:stCondLst>
                              <p:cond delay="5000"/>
                            </p:stCondLst>
                            <p:childTnLst>
                              <p:par>
                                <p:cTn id="16" presetID="42" presetClass="entr" presetSubtype="0" fill="hold" grpId="0" nodeType="afterEffect">
                                  <p:stCondLst>
                                    <p:cond delay="500"/>
                                  </p:stCondLst>
                                  <p:childTnLst>
                                    <p:set>
                                      <p:cBhvr>
                                        <p:cTn id="17" dur="1" fill="hold">
                                          <p:stCondLst>
                                            <p:cond delay="0"/>
                                          </p:stCondLst>
                                        </p:cTn>
                                        <p:tgtEl>
                                          <p:spTgt spid="52229"/>
                                        </p:tgtEl>
                                        <p:attrNameLst>
                                          <p:attrName>style.visibility</p:attrName>
                                        </p:attrNameLst>
                                      </p:cBhvr>
                                      <p:to>
                                        <p:strVal val="visible"/>
                                      </p:to>
                                    </p:set>
                                    <p:animEffect transition="in" filter="fade">
                                      <p:cBhvr>
                                        <p:cTn id="18" dur="2000"/>
                                        <p:tgtEl>
                                          <p:spTgt spid="52229"/>
                                        </p:tgtEl>
                                      </p:cBhvr>
                                    </p:animEffect>
                                    <p:anim calcmode="lin" valueType="num">
                                      <p:cBhvr>
                                        <p:cTn id="19" dur="2000" fill="hold"/>
                                        <p:tgtEl>
                                          <p:spTgt spid="52229"/>
                                        </p:tgtEl>
                                        <p:attrNameLst>
                                          <p:attrName>ppt_x</p:attrName>
                                        </p:attrNameLst>
                                      </p:cBhvr>
                                      <p:tavLst>
                                        <p:tav tm="0">
                                          <p:val>
                                            <p:strVal val="#ppt_x"/>
                                          </p:val>
                                        </p:tav>
                                        <p:tav tm="100000">
                                          <p:val>
                                            <p:strVal val="#ppt_x"/>
                                          </p:val>
                                        </p:tav>
                                      </p:tavLst>
                                    </p:anim>
                                    <p:anim calcmode="lin" valueType="num">
                                      <p:cBhvr>
                                        <p:cTn id="20" dur="2000" fill="hold"/>
                                        <p:tgtEl>
                                          <p:spTgt spid="52229"/>
                                        </p:tgtEl>
                                        <p:attrNameLst>
                                          <p:attrName>ppt_y</p:attrName>
                                        </p:attrNameLst>
                                      </p:cBhvr>
                                      <p:tavLst>
                                        <p:tav tm="0">
                                          <p:val>
                                            <p:strVal val="#ppt_y+.1"/>
                                          </p:val>
                                        </p:tav>
                                        <p:tav tm="100000">
                                          <p:val>
                                            <p:strVal val="#ppt_y"/>
                                          </p:val>
                                        </p:tav>
                                      </p:tavLst>
                                    </p:anim>
                                  </p:childTnLst>
                                </p:cTn>
                              </p:par>
                            </p:childTnLst>
                          </p:cTn>
                        </p:par>
                        <p:par>
                          <p:cTn id="21" fill="hold">
                            <p:stCondLst>
                              <p:cond delay="7500"/>
                            </p:stCondLst>
                            <p:childTnLst>
                              <p:par>
                                <p:cTn id="22" presetID="23" presetClass="entr" presetSubtype="16" fill="hold" grpId="0" nodeType="afterEffect">
                                  <p:stCondLst>
                                    <p:cond delay="500"/>
                                  </p:stCondLst>
                                  <p:childTnLst>
                                    <p:set>
                                      <p:cBhvr>
                                        <p:cTn id="23" dur="1" fill="hold">
                                          <p:stCondLst>
                                            <p:cond delay="0"/>
                                          </p:stCondLst>
                                        </p:cTn>
                                        <p:tgtEl>
                                          <p:spTgt spid="52231"/>
                                        </p:tgtEl>
                                        <p:attrNameLst>
                                          <p:attrName>style.visibility</p:attrName>
                                        </p:attrNameLst>
                                      </p:cBhvr>
                                      <p:to>
                                        <p:strVal val="visible"/>
                                      </p:to>
                                    </p:set>
                                    <p:anim calcmode="lin" valueType="num">
                                      <p:cBhvr>
                                        <p:cTn id="24" dur="2000" fill="hold"/>
                                        <p:tgtEl>
                                          <p:spTgt spid="52231"/>
                                        </p:tgtEl>
                                        <p:attrNameLst>
                                          <p:attrName>ppt_w</p:attrName>
                                        </p:attrNameLst>
                                      </p:cBhvr>
                                      <p:tavLst>
                                        <p:tav tm="0">
                                          <p:val>
                                            <p:fltVal val="0"/>
                                          </p:val>
                                        </p:tav>
                                        <p:tav tm="100000">
                                          <p:val>
                                            <p:strVal val="#ppt_w"/>
                                          </p:val>
                                        </p:tav>
                                      </p:tavLst>
                                    </p:anim>
                                    <p:anim calcmode="lin" valueType="num">
                                      <p:cBhvr>
                                        <p:cTn id="25" dur="2000" fill="hold"/>
                                        <p:tgtEl>
                                          <p:spTgt spid="52231"/>
                                        </p:tgtEl>
                                        <p:attrNameLst>
                                          <p:attrName>ppt_h</p:attrName>
                                        </p:attrNameLst>
                                      </p:cBhvr>
                                      <p:tavLst>
                                        <p:tav tm="0">
                                          <p:val>
                                            <p:fltVal val="0"/>
                                          </p:val>
                                        </p:tav>
                                        <p:tav tm="100000">
                                          <p:val>
                                            <p:strVal val="#ppt_h"/>
                                          </p:val>
                                        </p:tav>
                                      </p:tavLst>
                                    </p:anim>
                                  </p:childTnLst>
                                </p:cTn>
                              </p:par>
                            </p:childTnLst>
                          </p:cTn>
                        </p:par>
                        <p:par>
                          <p:cTn id="26" fill="hold">
                            <p:stCondLst>
                              <p:cond delay="10000"/>
                            </p:stCondLst>
                            <p:childTnLst>
                              <p:par>
                                <p:cTn id="27" presetID="23" presetClass="entr" presetSubtype="16" repeatCount="3000" fill="hold" grpId="0" nodeType="afterEffect">
                                  <p:stCondLst>
                                    <p:cond delay="500"/>
                                  </p:stCondLst>
                                  <p:childTnLst>
                                    <p:set>
                                      <p:cBhvr>
                                        <p:cTn id="28" dur="1" fill="hold">
                                          <p:stCondLst>
                                            <p:cond delay="0"/>
                                          </p:stCondLst>
                                        </p:cTn>
                                        <p:tgtEl>
                                          <p:spTgt spid="52233"/>
                                        </p:tgtEl>
                                        <p:attrNameLst>
                                          <p:attrName>style.visibility</p:attrName>
                                        </p:attrNameLst>
                                      </p:cBhvr>
                                      <p:to>
                                        <p:strVal val="visible"/>
                                      </p:to>
                                    </p:set>
                                    <p:anim calcmode="lin" valueType="num">
                                      <p:cBhvr>
                                        <p:cTn id="29" dur="1000" fill="hold"/>
                                        <p:tgtEl>
                                          <p:spTgt spid="52233"/>
                                        </p:tgtEl>
                                        <p:attrNameLst>
                                          <p:attrName>ppt_w</p:attrName>
                                        </p:attrNameLst>
                                      </p:cBhvr>
                                      <p:tavLst>
                                        <p:tav tm="0">
                                          <p:val>
                                            <p:fltVal val="0"/>
                                          </p:val>
                                        </p:tav>
                                        <p:tav tm="100000">
                                          <p:val>
                                            <p:strVal val="#ppt_w"/>
                                          </p:val>
                                        </p:tav>
                                      </p:tavLst>
                                    </p:anim>
                                    <p:anim calcmode="lin" valueType="num">
                                      <p:cBhvr>
                                        <p:cTn id="30" dur="1000" fill="hold"/>
                                        <p:tgtEl>
                                          <p:spTgt spid="5223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8" grpId="0" animBg="1"/>
      <p:bldP spid="52229" grpId="0" animBg="1"/>
      <p:bldP spid="52231" grpId="0" animBg="1"/>
      <p:bldP spid="52233" grpId="0" animBg="1"/>
      <p:bldP spid="206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95736" y="193204"/>
            <a:ext cx="4583242" cy="923330"/>
          </a:xfrm>
          <a:prstGeom prst="rect">
            <a:avLst/>
          </a:prstGeom>
          <a:noFill/>
        </p:spPr>
        <p:txBody>
          <a:bodyPr wrap="square" lIns="91440" tIns="45720" rIns="91440" bIns="45720">
            <a:spAutoFit/>
            <a:scene3d>
              <a:camera prst="perspectiveRelaxedModerately"/>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54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t>
            </a:r>
            <a:r>
              <a:rPr lang="es-ES" sz="5400" b="1" cap="all" spc="0" dirty="0" err="1" smtClean="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rPr>
              <a:t>Peñíscola</a:t>
            </a:r>
            <a:r>
              <a:rPr lang="es-ES" sz="5400" b="1" cap="all" spc="0" dirty="0" smtClean="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rPr>
              <a:t> </a:t>
            </a:r>
            <a:endParaRPr lang="es-ES" sz="5400" b="1" cap="all" spc="0" dirty="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endParaRPr>
          </a:p>
        </p:txBody>
      </p:sp>
      <p:sp>
        <p:nvSpPr>
          <p:cNvPr id="3" name="2 CuadroTexto"/>
          <p:cNvSpPr txBox="1"/>
          <p:nvPr/>
        </p:nvSpPr>
        <p:spPr>
          <a:xfrm>
            <a:off x="323528" y="1345332"/>
            <a:ext cx="8496944" cy="1200329"/>
          </a:xfrm>
          <a:prstGeom prst="rect">
            <a:avLst/>
          </a:prstGeom>
          <a:noFill/>
        </p:spPr>
        <p:txBody>
          <a:bodyPr wrap="squar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rPr>
              <a:t>Hay pocas ciudades que conserven tan bien como </a:t>
            </a:r>
            <a:r>
              <a:rPr lang="es-ES" sz="2400" i="1" dirty="0" err="1" smtClean="0">
                <a:effectLst>
                  <a:glow rad="101600">
                    <a:srgbClr val="C00000">
                      <a:alpha val="60000"/>
                    </a:srgbClr>
                  </a:glow>
                  <a:outerShdw blurRad="38100" dist="38100" dir="2700000" algn="tl">
                    <a:srgbClr val="000000">
                      <a:alpha val="43137"/>
                    </a:srgbClr>
                  </a:outerShdw>
                </a:effectLst>
              </a:rPr>
              <a:t>Peñíscola</a:t>
            </a:r>
            <a:r>
              <a:rPr lang="es-ES" sz="2400" i="1" dirty="0" smtClean="0">
                <a:effectLst>
                  <a:glow rad="101600">
                    <a:srgbClr val="C00000">
                      <a:alpha val="60000"/>
                    </a:srgbClr>
                  </a:glow>
                  <a:outerShdw blurRad="38100" dist="38100" dir="2700000" algn="tl">
                    <a:srgbClr val="000000">
                      <a:alpha val="43137"/>
                    </a:srgbClr>
                  </a:outerShdw>
                </a:effectLst>
              </a:rPr>
              <a:t> el encanto y el enigma del pasado cuando se camina por sus ancestrales calles.</a:t>
            </a:r>
            <a:endParaRPr lang="es-ES" sz="2400" i="1" dirty="0">
              <a:effectLst>
                <a:glow rad="101600">
                  <a:srgbClr val="C00000">
                    <a:alpha val="60000"/>
                  </a:srgbClr>
                </a:glow>
                <a:outerShdw blurRad="38100" dist="38100" dir="2700000" algn="tl">
                  <a:srgbClr val="000000">
                    <a:alpha val="43137"/>
                  </a:srgbClr>
                </a:outerShdw>
              </a:effectLst>
            </a:endParaRPr>
          </a:p>
        </p:txBody>
      </p:sp>
      <p:sp>
        <p:nvSpPr>
          <p:cNvPr id="4" name="3 CuadroTexto"/>
          <p:cNvSpPr txBox="1"/>
          <p:nvPr/>
        </p:nvSpPr>
        <p:spPr>
          <a:xfrm>
            <a:off x="395536" y="2785492"/>
            <a:ext cx="8568952" cy="2308324"/>
          </a:xfrm>
          <a:prstGeom prst="rect">
            <a:avLst/>
          </a:prstGeom>
          <a:noFill/>
        </p:spPr>
        <p:txBody>
          <a:bodyPr wrap="squar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rPr>
              <a:t>La particularidad de su situación, sobre un peñón en el mar ha favorecido notablemente que muchas culturas hayan sabido ver a lo largo de la historia, la particularidad e importancia que tiene la ciudad </a:t>
            </a:r>
            <a:r>
              <a:rPr lang="es-ES" sz="2400" i="1" dirty="0" err="1" smtClean="0">
                <a:effectLst>
                  <a:glow rad="101600">
                    <a:srgbClr val="C00000">
                      <a:alpha val="60000"/>
                    </a:srgbClr>
                  </a:glow>
                  <a:outerShdw blurRad="38100" dist="38100" dir="2700000" algn="tl">
                    <a:srgbClr val="000000">
                      <a:alpha val="43137"/>
                    </a:srgbClr>
                  </a:outerShdw>
                </a:effectLst>
              </a:rPr>
              <a:t>Peñíscola</a:t>
            </a:r>
            <a:r>
              <a:rPr lang="es-ES" sz="2400" i="1" dirty="0" smtClean="0">
                <a:effectLst>
                  <a:glow rad="101600">
                    <a:srgbClr val="C00000">
                      <a:alpha val="60000"/>
                    </a:srgbClr>
                  </a:glow>
                  <a:outerShdw blurRad="38100" dist="38100" dir="2700000" algn="tl">
                    <a:srgbClr val="000000">
                      <a:alpha val="43137"/>
                    </a:srgbClr>
                  </a:outerShdw>
                </a:effectLst>
              </a:rPr>
              <a:t> por su especial ubicación en el mapa, siendo un importante enclave dentro de la costa Mediterránea a lo largo de los siglos.</a:t>
            </a:r>
            <a:endParaRPr lang="es-ES" sz="24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49000">
        <p:wipe/>
      </p:transition>
    </mc:Choice>
    <mc:Fallback>
      <p:transition spd="slow" advTm="49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147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1 Peñiscola.jpg"/>
          <p:cNvPicPr>
            <a:picLocks noChangeAspect="1"/>
          </p:cNvPicPr>
          <p:nvPr/>
        </p:nvPicPr>
        <p:blipFill>
          <a:blip r:embed="rId3"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Rectángulo"/>
          <p:cNvSpPr/>
          <p:nvPr/>
        </p:nvSpPr>
        <p:spPr>
          <a:xfrm>
            <a:off x="1" y="0"/>
            <a:ext cx="9144000" cy="5715000"/>
          </a:xfrm>
          <a:prstGeom prst="rect">
            <a:avLst/>
          </a:prstGeom>
          <a:solidFill>
            <a:schemeClr val="accent5">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endParaRPr>
          </a:p>
        </p:txBody>
      </p:sp>
      <p:pic>
        <p:nvPicPr>
          <p:cNvPr id="6" name="5 Imagen" descr="01 Peñiscola.jpg"/>
          <p:cNvPicPr>
            <a:picLocks noChangeAspect="1"/>
          </p:cNvPicPr>
          <p:nvPr/>
        </p:nvPicPr>
        <p:blipFill>
          <a:blip r:embed="rId3"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467544"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Declarada conjunto histórico artístico en el año 1972, la ciudad cuenta con innumerables edificios y hazañas históricas que nos invitan a adentrarnos en ella más como viajeros ansiosos de leyendas que como meros turistas.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8000">
        <p15:prstTrans prst="peelOff"/>
        <p:sndAc>
          <p:stSnd loop="1">
            <p:snd r:embed="rId2" name="Variadas.wav"/>
          </p:stSnd>
        </p:sndAc>
      </p:transition>
    </mc:Choice>
    <mc:Fallback>
      <p:transition spd="slow" advTm="28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2/3*#ppt_w"/>
                                          </p:val>
                                        </p:tav>
                                        <p:tav tm="100000">
                                          <p:val>
                                            <p:strVal val="#ppt_w"/>
                                          </p:val>
                                        </p:tav>
                                      </p:tavLst>
                                    </p:anim>
                                    <p:anim calcmode="lin" valueType="num">
                                      <p:cBhvr>
                                        <p:cTn id="14" dur="3000" fill="hold"/>
                                        <p:tgtEl>
                                          <p:spTgt spid="5"/>
                                        </p:tgtEl>
                                        <p:attrNameLst>
                                          <p:attrName>ppt_h</p:attrName>
                                        </p:attrNameLst>
                                      </p:cBhvr>
                                      <p:tavLst>
                                        <p:tav tm="0">
                                          <p:val>
                                            <p:strVal val="2/3*#ppt_h"/>
                                          </p:val>
                                        </p:tav>
                                        <p:tav tm="100000">
                                          <p:val>
                                            <p:strVal val="#ppt_h"/>
                                          </p:val>
                                        </p:tav>
                                      </p:tavLst>
                                    </p:anim>
                                  </p:childTnLst>
                                </p:cTn>
                              </p:par>
                              <p:par>
                                <p:cTn id="15" presetID="5"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heckerboard(across)">
                                      <p:cBhvr>
                                        <p:cTn id="17" dur="3000"/>
                                        <p:tgtEl>
                                          <p:spTgt spid="5"/>
                                        </p:tgtEl>
                                      </p:cBhvr>
                                    </p:animEffect>
                                  </p:childTnLst>
                                </p:cTn>
                              </p:par>
                              <p:par>
                                <p:cTn id="18" presetID="50" presetClass="entr" presetSubtype="0" decel="10000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ppt_w+.3"/>
                                          </p:val>
                                        </p:tav>
                                        <p:tav tm="100000">
                                          <p:val>
                                            <p:strVal val="#ppt_w"/>
                                          </p:val>
                                        </p:tav>
                                      </p:tavLst>
                                    </p:anim>
                                    <p:anim calcmode="lin" valueType="num">
                                      <p:cBhvr>
                                        <p:cTn id="21" dur="3000" fill="hold"/>
                                        <p:tgtEl>
                                          <p:spTgt spid="5"/>
                                        </p:tgtEl>
                                        <p:attrNameLst>
                                          <p:attrName>ppt_h</p:attrName>
                                        </p:attrNameLst>
                                      </p:cBhvr>
                                      <p:tavLst>
                                        <p:tav tm="0">
                                          <p:val>
                                            <p:strVal val="#ppt_h"/>
                                          </p:val>
                                        </p:tav>
                                        <p:tav tm="100000">
                                          <p:val>
                                            <p:strVal val="#ppt_h"/>
                                          </p:val>
                                        </p:tav>
                                      </p:tavLst>
                                    </p:anim>
                                    <p:animEffect transition="in" filter="fade">
                                      <p:cBhvr>
                                        <p:cTn id="22" dur="3000"/>
                                        <p:tgtEl>
                                          <p:spTgt spid="5"/>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97782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endParaRPr>
          </a:p>
        </p:txBody>
      </p:sp>
      <p:sp>
        <p:nvSpPr>
          <p:cNvPr id="3" name="2 Rectángulo"/>
          <p:cNvSpPr/>
          <p:nvPr/>
        </p:nvSpPr>
        <p:spPr>
          <a:xfrm>
            <a:off x="0" y="0"/>
            <a:ext cx="9144000" cy="597782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endParaRPr>
          </a:p>
        </p:txBody>
      </p:sp>
      <p:sp>
        <p:nvSpPr>
          <p:cNvPr id="4" name="3 CuadroTexto"/>
          <p:cNvSpPr txBox="1"/>
          <p:nvPr/>
        </p:nvSpPr>
        <p:spPr>
          <a:xfrm>
            <a:off x="539552" y="4297660"/>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los fenicios y griegos les siguieron los romanos, los bizantinos y los árabes. Todas estas culturas ancestrales tuvieron un punto común, elegir la ciudad de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y su abrupto castillo como enclave para sus ciudades dada la seguridad que les aportaba la </a:t>
            </a:r>
            <a:r>
              <a:rPr lang="es-ES" i="1" dirty="0" smtClean="0">
                <a:effectLst>
                  <a:glow rad="101600">
                    <a:srgbClr val="C00000">
                      <a:alpha val="60000"/>
                    </a:srgbClr>
                  </a:glow>
                  <a:outerShdw blurRad="38100" dist="38100" dir="2700000" algn="tl">
                    <a:srgbClr val="000000">
                      <a:alpha val="43137"/>
                    </a:srgbClr>
                  </a:outerShdw>
                </a:effectLst>
              </a:rPr>
              <a:t>fortaleza.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0000">
        <p14:vortex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0" nodeType="withEffect">
                                  <p:stCondLst>
                                    <p:cond delay="0"/>
                                  </p:stCondLst>
                                  <p:childTnLst>
                                    <p:anim calcmode="lin" valueType="num">
                                      <p:cBhvr additive="base">
                                        <p:cTn id="6" dur="3000"/>
                                        <p:tgtEl>
                                          <p:spTgt spid="3"/>
                                        </p:tgtEl>
                                        <p:attrNameLst>
                                          <p:attrName>ppt_x</p:attrName>
                                        </p:attrNameLst>
                                      </p:cBhvr>
                                      <p:tavLst>
                                        <p:tav tm="0">
                                          <p:val>
                                            <p:strVal val="ppt_x"/>
                                          </p:val>
                                        </p:tav>
                                        <p:tav tm="100000">
                                          <p:val>
                                            <p:strVal val="0-ppt_w/2"/>
                                          </p:val>
                                        </p:tav>
                                      </p:tavLst>
                                    </p:anim>
                                    <p:anim calcmode="lin" valueType="num">
                                      <p:cBhvr additive="base">
                                        <p:cTn id="7" dur="3000"/>
                                        <p:tgtEl>
                                          <p:spTgt spid="3"/>
                                        </p:tgtEl>
                                        <p:attrNameLst>
                                          <p:attrName>ppt_y</p:attrName>
                                        </p:attrNameLst>
                                      </p:cBhvr>
                                      <p:tavLst>
                                        <p:tav tm="0">
                                          <p:val>
                                            <p:strVal val="ppt_y"/>
                                          </p:val>
                                        </p:tav>
                                        <p:tav tm="100000">
                                          <p:val>
                                            <p:strVal val="ppt_y"/>
                                          </p:val>
                                        </p:tav>
                                      </p:tavLst>
                                    </p:anim>
                                    <p:set>
                                      <p:cBhvr>
                                        <p:cTn id="8" dur="1" fill="hold">
                                          <p:stCondLst>
                                            <p:cond delay="2999"/>
                                          </p:stCondLst>
                                        </p:cTn>
                                        <p:tgtEl>
                                          <p:spTgt spid="3"/>
                                        </p:tgtEl>
                                        <p:attrNameLst>
                                          <p:attrName>style.visibility</p:attrName>
                                        </p:attrNameLst>
                                      </p:cBhvr>
                                      <p:to>
                                        <p:strVal val="hidden"/>
                                      </p:to>
                                    </p:set>
                                  </p:childTnLst>
                                </p:cTn>
                              </p:par>
                              <p:par>
                                <p:cTn id="9" presetID="23" presetClass="exit" presetSubtype="272" fill="hold" grpId="1" nodeType="withEffect">
                                  <p:stCondLst>
                                    <p:cond delay="0"/>
                                  </p:stCondLst>
                                  <p:childTnLst>
                                    <p:anim calcmode="lin" valueType="num">
                                      <p:cBhvr>
                                        <p:cTn id="10" dur="3000"/>
                                        <p:tgtEl>
                                          <p:spTgt spid="3"/>
                                        </p:tgtEl>
                                        <p:attrNameLst>
                                          <p:attrName>ppt_w</p:attrName>
                                        </p:attrNameLst>
                                      </p:cBhvr>
                                      <p:tavLst>
                                        <p:tav tm="0">
                                          <p:val>
                                            <p:strVal val="ppt_w"/>
                                          </p:val>
                                        </p:tav>
                                        <p:tav tm="100000">
                                          <p:val>
                                            <p:strVal val="4/3*ppt_w"/>
                                          </p:val>
                                        </p:tav>
                                      </p:tavLst>
                                    </p:anim>
                                    <p:anim calcmode="lin" valueType="num">
                                      <p:cBhvr>
                                        <p:cTn id="11" dur="3000"/>
                                        <p:tgtEl>
                                          <p:spTgt spid="3"/>
                                        </p:tgtEl>
                                        <p:attrNameLst>
                                          <p:attrName>ppt_h</p:attrName>
                                        </p:attrNameLst>
                                      </p:cBhvr>
                                      <p:tavLst>
                                        <p:tav tm="0">
                                          <p:val>
                                            <p:strVal val="ppt_h"/>
                                          </p:val>
                                        </p:tav>
                                        <p:tav tm="100000">
                                          <p:val>
                                            <p:strVal val="4/3*ppt_h"/>
                                          </p:val>
                                        </p:tav>
                                      </p:tavLst>
                                    </p:anim>
                                    <p:set>
                                      <p:cBhvr>
                                        <p:cTn id="12" dur="1" fill="hold">
                                          <p:stCondLst>
                                            <p:cond delay="2999"/>
                                          </p:stCondLst>
                                        </p:cTn>
                                        <p:tgtEl>
                                          <p:spTgt spid="3"/>
                                        </p:tgtEl>
                                        <p:attrNameLst>
                                          <p:attrName>style.visibility</p:attrName>
                                        </p:attrNameLst>
                                      </p:cBhvr>
                                      <p:to>
                                        <p:strVal val="hidden"/>
                                      </p:to>
                                    </p:set>
                                  </p:childTnLst>
                                </p:cTn>
                              </p:par>
                              <p:par>
                                <p:cTn id="13" presetID="29" presetClass="exit" presetSubtype="0" fill="hold" grpId="2" nodeType="withEffect">
                                  <p:stCondLst>
                                    <p:cond delay="0"/>
                                  </p:stCondLst>
                                  <p:childTnLst>
                                    <p:anim calcmode="lin" valueType="num">
                                      <p:cBhvr>
                                        <p:cTn id="14" dur="3000"/>
                                        <p:tgtEl>
                                          <p:spTgt spid="3"/>
                                        </p:tgtEl>
                                        <p:attrNameLst>
                                          <p:attrName>ppt_x</p:attrName>
                                        </p:attrNameLst>
                                      </p:cBhvr>
                                      <p:tavLst>
                                        <p:tav tm="0">
                                          <p:val>
                                            <p:strVal val="ppt_x"/>
                                          </p:val>
                                        </p:tav>
                                        <p:tav tm="100000">
                                          <p:val>
                                            <p:strVal val="ppt_x-.2"/>
                                          </p:val>
                                        </p:tav>
                                      </p:tavLst>
                                    </p:anim>
                                    <p:anim calcmode="lin" valueType="num">
                                      <p:cBhvr>
                                        <p:cTn id="15" dur="3000"/>
                                        <p:tgtEl>
                                          <p:spTgt spid="3"/>
                                        </p:tgtEl>
                                        <p:attrNameLst>
                                          <p:attrName>ppt_y</p:attrName>
                                        </p:attrNameLst>
                                      </p:cBhvr>
                                      <p:tavLst>
                                        <p:tav tm="0">
                                          <p:val>
                                            <p:strVal val="ppt_y"/>
                                          </p:val>
                                        </p:tav>
                                        <p:tav tm="100000">
                                          <p:val>
                                            <p:strVal val="ppt_y"/>
                                          </p:val>
                                        </p:tav>
                                      </p:tavLst>
                                    </p:anim>
                                    <p:animEffect transition="out" filter="fade">
                                      <p:cBhvr>
                                        <p:cTn id="16" dur="3000"/>
                                        <p:tgtEl>
                                          <p:spTgt spid="3"/>
                                        </p:tgtEl>
                                      </p:cBhvr>
                                    </p:animEffect>
                                    <p:set>
                                      <p:cBhvr>
                                        <p:cTn id="17" dur="1" fill="hold">
                                          <p:stCondLst>
                                            <p:cond delay="2999"/>
                                          </p:stCondLst>
                                        </p:cTn>
                                        <p:tgtEl>
                                          <p:spTgt spid="3"/>
                                        </p:tgtEl>
                                        <p:attrNameLst>
                                          <p:attrName>style.visibility</p:attrName>
                                        </p:attrNameLst>
                                      </p:cBhvr>
                                      <p:to>
                                        <p:strVal val="hidden"/>
                                      </p:to>
                                    </p:set>
                                  </p:childTnLst>
                                </p:cTn>
                              </p:par>
                              <p:par>
                                <p:cTn id="18" presetID="23" presetClass="entr" presetSubtype="288" fill="hold" grpId="0"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3000" fill="hold"/>
                                        <p:tgtEl>
                                          <p:spTgt spid="2"/>
                                        </p:tgtEl>
                                        <p:attrNameLst>
                                          <p:attrName>ppt_w</p:attrName>
                                        </p:attrNameLst>
                                      </p:cBhvr>
                                      <p:tavLst>
                                        <p:tav tm="0">
                                          <p:val>
                                            <p:strVal val="4/3*#ppt_w"/>
                                          </p:val>
                                        </p:tav>
                                        <p:tav tm="100000">
                                          <p:val>
                                            <p:strVal val="#ppt_w"/>
                                          </p:val>
                                        </p:tav>
                                      </p:tavLst>
                                    </p:anim>
                                    <p:anim calcmode="lin" valueType="num">
                                      <p:cBhvr>
                                        <p:cTn id="21" dur="3000" fill="hold"/>
                                        <p:tgtEl>
                                          <p:spTgt spid="2"/>
                                        </p:tgtEl>
                                        <p:attrNameLst>
                                          <p:attrName>ppt_h</p:attrName>
                                        </p:attrNameLst>
                                      </p:cBhvr>
                                      <p:tavLst>
                                        <p:tav tm="0">
                                          <p:val>
                                            <p:strVal val="4/3*#ppt_h"/>
                                          </p:val>
                                        </p:tav>
                                        <p:tav tm="100000">
                                          <p:val>
                                            <p:strVal val="#ppt_h"/>
                                          </p:val>
                                        </p:tav>
                                      </p:tavLst>
                                    </p:anim>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3" grpId="1" animBg="1"/>
      <p:bldP spid="3" grpId="2" animBg="1"/>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1 Primavera 201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01 Primavera 201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01 Primavera 201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 por las condiciones climatológicas especialmente buenas que tiene la zona: clima cálido y abundante agua dulce que emana directamente en el interior del peñón.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8000">
        <p14:vortex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3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3000" decel="50000" fill="hold">
                                          <p:stCondLst>
                                            <p:cond delay="0"/>
                                          </p:stCondLst>
                                        </p:cTn>
                                        <p:tgtEl>
                                          <p:spTgt spid="2"/>
                                        </p:tgtEl>
                                        <p:attrNameLst>
                                          <p:attrName>ppt_x</p:attrName>
                                          <p:attrName>ppt_y</p:attrName>
                                        </p:attrNameLst>
                                      </p:cBhvr>
                                    </p:animMotion>
                                    <p:animEffect transition="in" filter="fade">
                                      <p:cBhvr>
                                        <p:cTn id="9" dur="3000"/>
                                        <p:tgtEl>
                                          <p:spTgt spid="2"/>
                                        </p:tgtEl>
                                      </p:cBhvr>
                                    </p:animEffect>
                                  </p:childTnLst>
                                </p:cTn>
                              </p:par>
                              <p:par>
                                <p:cTn id="10" presetID="52" presetClass="entr" presetSubtype="0" fill="hold" nodeType="withEffect">
                                  <p:stCondLst>
                                    <p:cond delay="500"/>
                                  </p:stCondLst>
                                  <p:childTnLst>
                                    <p:set>
                                      <p:cBhvr>
                                        <p:cTn id="11" dur="1" fill="hold">
                                          <p:stCondLst>
                                            <p:cond delay="0"/>
                                          </p:stCondLst>
                                        </p:cTn>
                                        <p:tgtEl>
                                          <p:spTgt spid="3"/>
                                        </p:tgtEl>
                                        <p:attrNameLst>
                                          <p:attrName>style.visibility</p:attrName>
                                        </p:attrNameLst>
                                      </p:cBhvr>
                                      <p:to>
                                        <p:strVal val="visible"/>
                                      </p:to>
                                    </p:set>
                                    <p:animScale>
                                      <p:cBhvr>
                                        <p:cTn id="12" dur="3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3000" decel="50000" fill="hold">
                                          <p:stCondLst>
                                            <p:cond delay="0"/>
                                          </p:stCondLst>
                                        </p:cTn>
                                        <p:tgtEl>
                                          <p:spTgt spid="3"/>
                                        </p:tgtEl>
                                        <p:attrNameLst>
                                          <p:attrName>ppt_x</p:attrName>
                                          <p:attrName>ppt_y</p:attrName>
                                        </p:attrNameLst>
                                      </p:cBhvr>
                                    </p:animMotion>
                                    <p:animEffect transition="in" filter="fade">
                                      <p:cBhvr>
                                        <p:cTn id="14" dur="3000"/>
                                        <p:tgtEl>
                                          <p:spTgt spid="3"/>
                                        </p:tgtEl>
                                      </p:cBhvr>
                                    </p:animEffect>
                                  </p:childTnLst>
                                </p:cTn>
                              </p:par>
                              <p:par>
                                <p:cTn id="15" presetID="52" presetClass="entr" presetSubtype="0" fill="hold" nodeType="withEffect">
                                  <p:stCondLst>
                                    <p:cond delay="1000"/>
                                  </p:stCondLst>
                                  <p:childTnLst>
                                    <p:set>
                                      <p:cBhvr>
                                        <p:cTn id="16" dur="1" fill="hold">
                                          <p:stCondLst>
                                            <p:cond delay="0"/>
                                          </p:stCondLst>
                                        </p:cTn>
                                        <p:tgtEl>
                                          <p:spTgt spid="4"/>
                                        </p:tgtEl>
                                        <p:attrNameLst>
                                          <p:attrName>style.visibility</p:attrName>
                                        </p:attrNameLst>
                                      </p:cBhvr>
                                      <p:to>
                                        <p:strVal val="visible"/>
                                      </p:to>
                                    </p:set>
                                    <p:animScale>
                                      <p:cBhvr>
                                        <p:cTn id="17" dur="3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3000" decel="50000" fill="hold">
                                          <p:stCondLst>
                                            <p:cond delay="0"/>
                                          </p:stCondLst>
                                        </p:cTn>
                                        <p:tgtEl>
                                          <p:spTgt spid="4"/>
                                        </p:tgtEl>
                                        <p:attrNameLst>
                                          <p:attrName>ppt_x</p:attrName>
                                          <p:attrName>ppt_y</p:attrName>
                                        </p:attrNameLst>
                                      </p:cBhvr>
                                    </p:animMotion>
                                    <p:animEffect transition="in" filter="fade">
                                      <p:cBhvr>
                                        <p:cTn id="19" dur="3000"/>
                                        <p:tgtEl>
                                          <p:spTgt spid="4"/>
                                        </p:tgtEl>
                                      </p:cBhvr>
                                    </p:animEffect>
                                  </p:childTnLst>
                                </p:cTn>
                              </p:par>
                            </p:childTnLst>
                          </p:cTn>
                        </p:par>
                        <p:par>
                          <p:cTn id="20" fill="hold">
                            <p:stCondLst>
                              <p:cond delay="4000"/>
                            </p:stCondLst>
                            <p:childTnLst>
                              <p:par>
                                <p:cTn id="21" presetID="23" presetClass="exit" presetSubtype="32" fill="hold" nodeType="afterEffect">
                                  <p:stCondLst>
                                    <p:cond delay="500"/>
                                  </p:stCondLst>
                                  <p:childTnLst>
                                    <p:anim calcmode="lin" valueType="num">
                                      <p:cBhvr>
                                        <p:cTn id="22" dur="3000"/>
                                        <p:tgtEl>
                                          <p:spTgt spid="4"/>
                                        </p:tgtEl>
                                        <p:attrNameLst>
                                          <p:attrName>ppt_w</p:attrName>
                                        </p:attrNameLst>
                                      </p:cBhvr>
                                      <p:tavLst>
                                        <p:tav tm="0">
                                          <p:val>
                                            <p:strVal val="ppt_w"/>
                                          </p:val>
                                        </p:tav>
                                        <p:tav tm="100000">
                                          <p:val>
                                            <p:fltVal val="0"/>
                                          </p:val>
                                        </p:tav>
                                      </p:tavLst>
                                    </p:anim>
                                    <p:anim calcmode="lin" valueType="num">
                                      <p:cBhvr>
                                        <p:cTn id="23" dur="3000"/>
                                        <p:tgtEl>
                                          <p:spTgt spid="4"/>
                                        </p:tgtEl>
                                        <p:attrNameLst>
                                          <p:attrName>ppt_h</p:attrName>
                                        </p:attrNameLst>
                                      </p:cBhvr>
                                      <p:tavLst>
                                        <p:tav tm="0">
                                          <p:val>
                                            <p:strVal val="ppt_h"/>
                                          </p:val>
                                        </p:tav>
                                        <p:tav tm="100000">
                                          <p:val>
                                            <p:fltVal val="0"/>
                                          </p:val>
                                        </p:tav>
                                      </p:tavLst>
                                    </p:anim>
                                    <p:set>
                                      <p:cBhvr>
                                        <p:cTn id="24" dur="1" fill="hold">
                                          <p:stCondLst>
                                            <p:cond delay="2999"/>
                                          </p:stCondLst>
                                        </p:cTn>
                                        <p:tgtEl>
                                          <p:spTgt spid="4"/>
                                        </p:tgtEl>
                                        <p:attrNameLst>
                                          <p:attrName>style.visibility</p:attrName>
                                        </p:attrNameLst>
                                      </p:cBhvr>
                                      <p:to>
                                        <p:strVal val="hidden"/>
                                      </p:to>
                                    </p:set>
                                  </p:childTnLst>
                                </p:cTn>
                              </p:par>
                              <p:par>
                                <p:cTn id="25" presetID="23" presetClass="exit" presetSubtype="32" fill="hold" nodeType="withEffect">
                                  <p:stCondLst>
                                    <p:cond delay="1500"/>
                                  </p:stCondLst>
                                  <p:childTnLst>
                                    <p:anim calcmode="lin" valueType="num">
                                      <p:cBhvr>
                                        <p:cTn id="26" dur="3000"/>
                                        <p:tgtEl>
                                          <p:spTgt spid="3"/>
                                        </p:tgtEl>
                                        <p:attrNameLst>
                                          <p:attrName>ppt_w</p:attrName>
                                        </p:attrNameLst>
                                      </p:cBhvr>
                                      <p:tavLst>
                                        <p:tav tm="0">
                                          <p:val>
                                            <p:strVal val="ppt_w"/>
                                          </p:val>
                                        </p:tav>
                                        <p:tav tm="100000">
                                          <p:val>
                                            <p:fltVal val="0"/>
                                          </p:val>
                                        </p:tav>
                                      </p:tavLst>
                                    </p:anim>
                                    <p:anim calcmode="lin" valueType="num">
                                      <p:cBhvr>
                                        <p:cTn id="27" dur="3000"/>
                                        <p:tgtEl>
                                          <p:spTgt spid="3"/>
                                        </p:tgtEl>
                                        <p:attrNameLst>
                                          <p:attrName>ppt_h</p:attrName>
                                        </p:attrNameLst>
                                      </p:cBhvr>
                                      <p:tavLst>
                                        <p:tav tm="0">
                                          <p:val>
                                            <p:strVal val="ppt_h"/>
                                          </p:val>
                                        </p:tav>
                                        <p:tav tm="100000">
                                          <p:val>
                                            <p:fltVal val="0"/>
                                          </p:val>
                                        </p:tav>
                                      </p:tavLst>
                                    </p:anim>
                                    <p:set>
                                      <p:cBhvr>
                                        <p:cTn id="28" dur="1" fill="hold">
                                          <p:stCondLst>
                                            <p:cond delay="2999"/>
                                          </p:stCondLst>
                                        </p:cTn>
                                        <p:tgtEl>
                                          <p:spTgt spid="3"/>
                                        </p:tgtEl>
                                        <p:attrNameLst>
                                          <p:attrName>style.visibility</p:attrName>
                                        </p:attrNameLst>
                                      </p:cBhvr>
                                      <p:to>
                                        <p:strVal val="hidden"/>
                                      </p:to>
                                    </p:set>
                                  </p:childTnLst>
                                </p:cTn>
                              </p:par>
                              <p:par>
                                <p:cTn id="29" presetID="4" presetClass="entr" presetSubtype="32" fill="hold" nodeType="withEffect">
                                  <p:stCondLst>
                                    <p:cond delay="2000"/>
                                  </p:stCondLst>
                                  <p:childTnLst>
                                    <p:set>
                                      <p:cBhvr>
                                        <p:cTn id="30" dur="1" fill="hold">
                                          <p:stCondLst>
                                            <p:cond delay="0"/>
                                          </p:stCondLst>
                                        </p:cTn>
                                        <p:tgtEl>
                                          <p:spTgt spid="2"/>
                                        </p:tgtEl>
                                        <p:attrNameLst>
                                          <p:attrName>style.visibility</p:attrName>
                                        </p:attrNameLst>
                                      </p:cBhvr>
                                      <p:to>
                                        <p:strVal val="visible"/>
                                      </p:to>
                                    </p:set>
                                    <p:animEffect transition="in" filter="box(out)">
                                      <p:cBhvr>
                                        <p:cTn id="31" dur="3000"/>
                                        <p:tgtEl>
                                          <p:spTgt spid="2"/>
                                        </p:tgtEl>
                                      </p:cBhvr>
                                    </p:animEffect>
                                  </p:childTnLst>
                                </p:cTn>
                              </p:par>
                            </p:childTnLst>
                          </p:cTn>
                        </p:par>
                        <p:par>
                          <p:cTn id="32" fill="hold">
                            <p:stCondLst>
                              <p:cond delay="9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1"/>
                                          </p:val>
                                        </p:tav>
                                        <p:tav tm="100000">
                                          <p:val>
                                            <p:strVal val="#ppt_x"/>
                                          </p:val>
                                        </p:tav>
                                      </p:tavLst>
                                    </p:anim>
                                    <p:anim calcmode="lin" valueType="num">
                                      <p:cBhvr>
                                        <p:cTn id="3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2 Primavera abril 201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02 Primavera abril 201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02 Primavera abril 201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los griegos se les debe de otorgar el honor de ser los poseedores del referente escrito más antiguo en el que aparece el nombre de la ciudad, la cual aparece mencionada como </a:t>
            </a:r>
            <a:r>
              <a:rPr lang="es-ES" i="1" dirty="0" err="1" smtClean="0">
                <a:effectLst>
                  <a:glow rad="101600">
                    <a:srgbClr val="C00000">
                      <a:alpha val="60000"/>
                    </a:srgbClr>
                  </a:glow>
                  <a:outerShdw blurRad="38100" dist="38100" dir="2700000" algn="tl">
                    <a:srgbClr val="000000">
                      <a:alpha val="43137"/>
                    </a:srgbClr>
                  </a:outerShdw>
                </a:effectLst>
              </a:rPr>
              <a:t>Chersonesos</a:t>
            </a:r>
            <a:r>
              <a:rPr lang="es-ES" i="1" dirty="0" smtClean="0">
                <a:effectLst>
                  <a:glow rad="101600">
                    <a:srgbClr val="C00000">
                      <a:alpha val="60000"/>
                    </a:srgbClr>
                  </a:glow>
                  <a:outerShdw blurRad="38100" dist="38100" dir="2700000" algn="tl">
                    <a:srgbClr val="000000">
                      <a:alpha val="43137"/>
                    </a:srgbClr>
                  </a:outerShdw>
                </a:effectLst>
              </a:rPr>
              <a:t> y cuya transcripción al castellano es península.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9000">
        <p14:vortex dir="r"/>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0-#ppt_w/2"/>
                                          </p:val>
                                        </p:tav>
                                        <p:tav tm="100000">
                                          <p:val>
                                            <p:strVal val="#ppt_x"/>
                                          </p:val>
                                        </p:tav>
                                      </p:tavLst>
                                    </p:anim>
                                    <p:anim calcmode="lin" valueType="num">
                                      <p:cBhvr additive="base">
                                        <p:cTn id="8" dur="3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3000" fill="hold"/>
                                        <p:tgtEl>
                                          <p:spTgt spid="3"/>
                                        </p:tgtEl>
                                        <p:attrNameLst>
                                          <p:attrName>ppt_x</p:attrName>
                                        </p:attrNameLst>
                                      </p:cBhvr>
                                      <p:tavLst>
                                        <p:tav tm="0">
                                          <p:val>
                                            <p:strVal val="1+#ppt_w/2"/>
                                          </p:val>
                                        </p:tav>
                                        <p:tav tm="100000">
                                          <p:val>
                                            <p:strVal val="#ppt_x"/>
                                          </p:val>
                                        </p:tav>
                                      </p:tavLst>
                                    </p:anim>
                                    <p:anim calcmode="lin" valueType="num">
                                      <p:cBhvr additive="base">
                                        <p:cTn id="12" dur="3000" fill="hold"/>
                                        <p:tgtEl>
                                          <p:spTgt spid="3"/>
                                        </p:tgtEl>
                                        <p:attrNameLst>
                                          <p:attrName>ppt_y</p:attrName>
                                        </p:attrNameLst>
                                      </p:cBhvr>
                                      <p:tavLst>
                                        <p:tav tm="0">
                                          <p:val>
                                            <p:strVal val="#ppt_y"/>
                                          </p:val>
                                        </p:tav>
                                        <p:tav tm="100000">
                                          <p:val>
                                            <p:strVal val="#ppt_y"/>
                                          </p:val>
                                        </p:tav>
                                      </p:tavLst>
                                    </p:anim>
                                  </p:childTnLst>
                                </p:cTn>
                              </p:par>
                              <p:par>
                                <p:cTn id="13" presetID="17"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3 Primavera abril 201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03 Primavera abril 201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Más tarde serían los bizantinos quienes la nombrarían como “pene </a:t>
            </a:r>
            <a:r>
              <a:rPr lang="es-ES" i="1" dirty="0" err="1" smtClean="0">
                <a:effectLst>
                  <a:glow rad="101600">
                    <a:srgbClr val="C00000">
                      <a:alpha val="60000"/>
                    </a:srgbClr>
                  </a:glow>
                  <a:outerShdw blurRad="38100" dist="38100" dir="2700000" algn="tl">
                    <a:srgbClr val="000000">
                      <a:alpha val="43137"/>
                    </a:srgbClr>
                  </a:outerShdw>
                </a:effectLst>
              </a:rPr>
              <a:t>iscola</a:t>
            </a:r>
            <a:r>
              <a:rPr lang="es-ES" i="1" dirty="0" smtClean="0">
                <a:effectLst>
                  <a:glow rad="101600">
                    <a:srgbClr val="C00000">
                      <a:alpha val="60000"/>
                    </a:srgbClr>
                  </a:glow>
                  <a:outerShdw blurRad="38100" dist="38100" dir="2700000" algn="tl">
                    <a:srgbClr val="000000">
                      <a:alpha val="43137"/>
                    </a:srgbClr>
                  </a:outerShdw>
                </a:effectLst>
              </a:rPr>
              <a:t>”, esta es la traducción que le dio este nuevo asentamiento al anterior nombre griego y que quiere decir “casi isla”. De esta evolución etimológica se ha derivado al actual nombre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4000">
        <p14:vortex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ppt_x"/>
                                          </p:val>
                                        </p:tav>
                                        <p:tav tm="100000">
                                          <p:val>
                                            <p:strVal val="#ppt_x"/>
                                          </p:val>
                                        </p:tav>
                                      </p:tavLst>
                                    </p:anim>
                                    <p:anim calcmode="lin" valueType="num">
                                      <p:cBhvr additive="base">
                                        <p:cTn id="8" dur="3000" fill="hold"/>
                                        <p:tgtEl>
                                          <p:spTgt spid="2"/>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3000"/>
                                        <p:tgtEl>
                                          <p:spTgt spid="2"/>
                                        </p:tgtEl>
                                      </p:cBhvr>
                                    </p:animEffect>
                                  </p:childTnLst>
                                </p:cTn>
                              </p:par>
                              <p:par>
                                <p:cTn id="12" presetID="2" presetClass="entr" presetSubtype="1"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3000" fill="hold"/>
                                        <p:tgtEl>
                                          <p:spTgt spid="3"/>
                                        </p:tgtEl>
                                        <p:attrNameLst>
                                          <p:attrName>ppt_x</p:attrName>
                                        </p:attrNameLst>
                                      </p:cBhvr>
                                      <p:tavLst>
                                        <p:tav tm="0">
                                          <p:val>
                                            <p:strVal val="#ppt_x"/>
                                          </p:val>
                                        </p:tav>
                                        <p:tav tm="100000">
                                          <p:val>
                                            <p:strVal val="#ppt_x"/>
                                          </p:val>
                                        </p:tav>
                                      </p:tavLst>
                                    </p:anim>
                                    <p:anim calcmode="lin" valueType="num">
                                      <p:cBhvr additive="base">
                                        <p:cTn id="15" dur="3000" fill="hold"/>
                                        <p:tgtEl>
                                          <p:spTgt spid="3"/>
                                        </p:tgtEl>
                                        <p:attrNameLst>
                                          <p:attrName>ppt_y</p:attrName>
                                        </p:attrNameLst>
                                      </p:cBhvr>
                                      <p:tavLst>
                                        <p:tav tm="0">
                                          <p:val>
                                            <p:strVal val="0-#ppt_h/2"/>
                                          </p:val>
                                        </p:tav>
                                        <p:tav tm="100000">
                                          <p:val>
                                            <p:strVal val="#ppt_y"/>
                                          </p:val>
                                        </p:tav>
                                      </p:tavLst>
                                    </p:anim>
                                  </p:childTnLst>
                                </p:cTn>
                              </p:par>
                              <p:par>
                                <p:cTn id="16" presetID="10"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3000"/>
                                        <p:tgtEl>
                                          <p:spTgt spid="3"/>
                                        </p:tgtEl>
                                      </p:cBhvr>
                                    </p:animEffect>
                                  </p:childTnLst>
                                </p:cTn>
                              </p:par>
                            </p:childTnLst>
                          </p:cTn>
                        </p:par>
                        <p:par>
                          <p:cTn id="19" fill="hold">
                            <p:stCondLst>
                              <p:cond delay="3000"/>
                            </p:stCondLst>
                            <p:childTnLst>
                              <p:par>
                                <p:cTn id="20" presetID="16" presetClass="exit" presetSubtype="37" fill="hold" nodeType="afterEffect">
                                  <p:stCondLst>
                                    <p:cond delay="0"/>
                                  </p:stCondLst>
                                  <p:childTnLst>
                                    <p:animEffect transition="out" filter="barn(outVertical)">
                                      <p:cBhvr>
                                        <p:cTn id="21" dur="3000"/>
                                        <p:tgtEl>
                                          <p:spTgt spid="3"/>
                                        </p:tgtEl>
                                      </p:cBhvr>
                                    </p:animEffect>
                                    <p:set>
                                      <p:cBhvr>
                                        <p:cTn id="22" dur="1" fill="hold">
                                          <p:stCondLst>
                                            <p:cond delay="2999"/>
                                          </p:stCondLst>
                                        </p:cTn>
                                        <p:tgtEl>
                                          <p:spTgt spid="3"/>
                                        </p:tgtEl>
                                        <p:attrNameLst>
                                          <p:attrName>style.visibility</p:attrName>
                                        </p:attrNameLst>
                                      </p:cBhvr>
                                      <p:to>
                                        <p:strVal val="hidden"/>
                                      </p:to>
                                    </p:set>
                                  </p:childTnLst>
                                </p:cTn>
                              </p:par>
                              <p:par>
                                <p:cTn id="23" presetID="23" presetClass="exit" presetSubtype="32" fill="hold" nodeType="withEffect">
                                  <p:stCondLst>
                                    <p:cond delay="0"/>
                                  </p:stCondLst>
                                  <p:childTnLst>
                                    <p:anim calcmode="lin" valueType="num">
                                      <p:cBhvr>
                                        <p:cTn id="24" dur="3000"/>
                                        <p:tgtEl>
                                          <p:spTgt spid="3"/>
                                        </p:tgtEl>
                                        <p:attrNameLst>
                                          <p:attrName>ppt_w</p:attrName>
                                        </p:attrNameLst>
                                      </p:cBhvr>
                                      <p:tavLst>
                                        <p:tav tm="0">
                                          <p:val>
                                            <p:strVal val="ppt_w"/>
                                          </p:val>
                                        </p:tav>
                                        <p:tav tm="100000">
                                          <p:val>
                                            <p:fltVal val="0"/>
                                          </p:val>
                                        </p:tav>
                                      </p:tavLst>
                                    </p:anim>
                                    <p:anim calcmode="lin" valueType="num">
                                      <p:cBhvr>
                                        <p:cTn id="25" dur="3000"/>
                                        <p:tgtEl>
                                          <p:spTgt spid="3"/>
                                        </p:tgtEl>
                                        <p:attrNameLst>
                                          <p:attrName>ppt_h</p:attrName>
                                        </p:attrNameLst>
                                      </p:cBhvr>
                                      <p:tavLst>
                                        <p:tav tm="0">
                                          <p:val>
                                            <p:strVal val="ppt_h"/>
                                          </p:val>
                                        </p:tav>
                                        <p:tav tm="100000">
                                          <p:val>
                                            <p:fltVal val="0"/>
                                          </p:val>
                                        </p:tav>
                                      </p:tavLst>
                                    </p:anim>
                                    <p:set>
                                      <p:cBhvr>
                                        <p:cTn id="26" dur="1" fill="hold">
                                          <p:stCondLst>
                                            <p:cond delay="2999"/>
                                          </p:stCondLst>
                                        </p:cTn>
                                        <p:tgtEl>
                                          <p:spTgt spid="3"/>
                                        </p:tgtEl>
                                        <p:attrNameLst>
                                          <p:attrName>style.visibility</p:attrName>
                                        </p:attrNameLst>
                                      </p:cBhvr>
                                      <p:to>
                                        <p:strVal val="hidden"/>
                                      </p:to>
                                    </p:set>
                                  </p:childTnLst>
                                </p:cTn>
                              </p:par>
                              <p:par>
                                <p:cTn id="27" presetID="17" presetClass="entr" presetSubtype="1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3000" fill="hold"/>
                                        <p:tgtEl>
                                          <p:spTgt spid="2"/>
                                        </p:tgtEl>
                                        <p:attrNameLst>
                                          <p:attrName>ppt_w</p:attrName>
                                        </p:attrNameLst>
                                      </p:cBhvr>
                                      <p:tavLst>
                                        <p:tav tm="0">
                                          <p:val>
                                            <p:fltVal val="0"/>
                                          </p:val>
                                        </p:tav>
                                        <p:tav tm="100000">
                                          <p:val>
                                            <p:strVal val="#ppt_w"/>
                                          </p:val>
                                        </p:tav>
                                      </p:tavLst>
                                    </p:anim>
                                    <p:anim calcmode="lin" valueType="num">
                                      <p:cBhvr>
                                        <p:cTn id="30" dur="3000" fill="hold"/>
                                        <p:tgtEl>
                                          <p:spTgt spid="2"/>
                                        </p:tgtEl>
                                        <p:attrNameLst>
                                          <p:attrName>ppt_h</p:attrName>
                                        </p:attrNameLst>
                                      </p:cBhvr>
                                      <p:tavLst>
                                        <p:tav tm="0">
                                          <p:val>
                                            <p:strVal val="#ppt_h"/>
                                          </p:val>
                                        </p:tav>
                                        <p:tav tm="100000">
                                          <p:val>
                                            <p:strVal val="#ppt_h"/>
                                          </p:val>
                                        </p:tav>
                                      </p:tavLst>
                                    </p:anim>
                                  </p:childTnLst>
                                </p:cTn>
                              </p:par>
                            </p:childTnLst>
                          </p:cTn>
                        </p:par>
                        <p:par>
                          <p:cTn id="31" fill="hold">
                            <p:stCondLst>
                              <p:cond delay="6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4"/>
                                        </p:tgtEl>
                                        <p:attrNameLst>
                                          <p:attrName>style.visibility</p:attrName>
                                        </p:attrNameLst>
                                      </p:cBhvr>
                                      <p:to>
                                        <p:strVal val="visible"/>
                                      </p:to>
                                    </p:set>
                                    <p:animEffect transition="in" filter="fade">
                                      <p:cBhvr>
                                        <p:cTn id="34" dur="1000"/>
                                        <p:tgtEl>
                                          <p:spTgt spid="4"/>
                                        </p:tgtEl>
                                      </p:cBhvr>
                                    </p:animEffect>
                                    <p:anim calcmode="lin" valueType="num">
                                      <p:cBhvr>
                                        <p:cTn id="35" dur="1000" fill="hold"/>
                                        <p:tgtEl>
                                          <p:spTgt spid="4"/>
                                        </p:tgtEl>
                                        <p:attrNameLst>
                                          <p:attrName>ppt_x</p:attrName>
                                        </p:attrNameLst>
                                      </p:cBhvr>
                                      <p:tavLst>
                                        <p:tav tm="0">
                                          <p:val>
                                            <p:strVal val="#ppt_x-.1"/>
                                          </p:val>
                                        </p:tav>
                                        <p:tav tm="100000">
                                          <p:val>
                                            <p:strVal val="#ppt_x"/>
                                          </p:val>
                                        </p:tav>
                                      </p:tavLst>
                                    </p:anim>
                                    <p:anim calcmode="lin" valueType="num">
                                      <p:cBhvr>
                                        <p:cTn id="3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7 Otoño Noviembre 201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07 Otoño Noviembre 20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07 Otoño Noviembre 20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297660"/>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los años de ocupación árabe de la ciudad, ésta pasó a llamarse </a:t>
            </a:r>
            <a:r>
              <a:rPr lang="es-ES" i="1" dirty="0" err="1" smtClean="0">
                <a:effectLst>
                  <a:glow rad="101600">
                    <a:srgbClr val="C00000">
                      <a:alpha val="60000"/>
                    </a:srgbClr>
                  </a:glow>
                  <a:outerShdw blurRad="38100" dist="38100" dir="2700000" algn="tl">
                    <a:srgbClr val="000000">
                      <a:alpha val="43137"/>
                    </a:srgbClr>
                  </a:outerShdw>
                </a:effectLst>
              </a:rPr>
              <a:t>Banaskula</a:t>
            </a:r>
            <a:r>
              <a:rPr lang="es-ES" i="1" dirty="0" smtClean="0">
                <a:effectLst>
                  <a:glow rad="101600">
                    <a:srgbClr val="C00000">
                      <a:alpha val="60000"/>
                    </a:srgbClr>
                  </a:glow>
                  <a:outerShdw blurRad="38100" dist="38100" dir="2700000" algn="tl">
                    <a:srgbClr val="000000">
                      <a:alpha val="43137"/>
                    </a:srgbClr>
                  </a:outerShdw>
                </a:effectLst>
              </a:rPr>
              <a:t>. Los musulmanes fueron precisamente los que convirtieron a la ciudad en un puerto comercial de gran importancia que en la época de la reconquista cristiana aumentó su influencia en la costa Mediterránea.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3000">
        <p14:vortex dir="r"/>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horizontal)">
                                      <p:cBhvr>
                                        <p:cTn id="11" dur="3000"/>
                                        <p:tgtEl>
                                          <p:spTgt spid="2"/>
                                        </p:tgtEl>
                                      </p:cBhvr>
                                    </p:animEffect>
                                  </p:childTnLst>
                                </p:cTn>
                              </p:par>
                              <p:par>
                                <p:cTn id="12" presetID="14" presetClass="exit" presetSubtype="5" fill="hold" nodeType="withEffect">
                                  <p:stCondLst>
                                    <p:cond delay="0"/>
                                  </p:stCondLst>
                                  <p:childTnLst>
                                    <p:animEffect transition="out" filter="randombar(vertical)">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17" presetClass="exit" presetSubtype="8" fill="hold" nodeType="withEffect">
                                  <p:stCondLst>
                                    <p:cond delay="0"/>
                                  </p:stCondLst>
                                  <p:childTnLst>
                                    <p:anim calcmode="lin" valueType="num">
                                      <p:cBhvr>
                                        <p:cTn id="16" dur="3000"/>
                                        <p:tgtEl>
                                          <p:spTgt spid="3"/>
                                        </p:tgtEl>
                                        <p:attrNameLst>
                                          <p:attrName>ppt_x</p:attrName>
                                        </p:attrNameLst>
                                      </p:cBhvr>
                                      <p:tavLst>
                                        <p:tav tm="0">
                                          <p:val>
                                            <p:strVal val="ppt_x"/>
                                          </p:val>
                                        </p:tav>
                                        <p:tav tm="100000">
                                          <p:val>
                                            <p:strVal val="ppt_x-ppt_w/2"/>
                                          </p:val>
                                        </p:tav>
                                      </p:tavLst>
                                    </p:anim>
                                    <p:anim calcmode="lin" valueType="num">
                                      <p:cBhvr>
                                        <p:cTn id="17" dur="3000"/>
                                        <p:tgtEl>
                                          <p:spTgt spid="3"/>
                                        </p:tgtEl>
                                        <p:attrNameLst>
                                          <p:attrName>ppt_y</p:attrName>
                                        </p:attrNameLst>
                                      </p:cBhvr>
                                      <p:tavLst>
                                        <p:tav tm="0">
                                          <p:val>
                                            <p:strVal val="ppt_y"/>
                                          </p:val>
                                        </p:tav>
                                        <p:tav tm="100000">
                                          <p:val>
                                            <p:strVal val="ppt_y"/>
                                          </p:val>
                                        </p:tav>
                                      </p:tavLst>
                                    </p:anim>
                                    <p:anim calcmode="lin" valueType="num">
                                      <p:cBhvr>
                                        <p:cTn id="18" dur="3000"/>
                                        <p:tgtEl>
                                          <p:spTgt spid="3"/>
                                        </p:tgtEl>
                                        <p:attrNameLst>
                                          <p:attrName>ppt_w</p:attrName>
                                        </p:attrNameLst>
                                      </p:cBhvr>
                                      <p:tavLst>
                                        <p:tav tm="0">
                                          <p:val>
                                            <p:strVal val="ppt_w"/>
                                          </p:val>
                                        </p:tav>
                                        <p:tav tm="100000">
                                          <p:val>
                                            <p:fltVal val="0"/>
                                          </p:val>
                                        </p:tav>
                                      </p:tavLst>
                                    </p:anim>
                                    <p:anim calcmode="lin" valueType="num">
                                      <p:cBhvr>
                                        <p:cTn id="19" dur="3000"/>
                                        <p:tgtEl>
                                          <p:spTgt spid="3"/>
                                        </p:tgtEl>
                                        <p:attrNameLst>
                                          <p:attrName>ppt_h</p:attrName>
                                        </p:attrNameLst>
                                      </p:cBhvr>
                                      <p:tavLst>
                                        <p:tav tm="0">
                                          <p:val>
                                            <p:strVal val="ppt_h"/>
                                          </p:val>
                                        </p:tav>
                                        <p:tav tm="100000">
                                          <p:val>
                                            <p:strVal val="ppt_h"/>
                                          </p:val>
                                        </p:tav>
                                      </p:tavLst>
                                    </p:anim>
                                    <p:set>
                                      <p:cBhvr>
                                        <p:cTn id="20" dur="1" fill="hold">
                                          <p:stCondLst>
                                            <p:cond delay="2999"/>
                                          </p:stCondLst>
                                        </p:cTn>
                                        <p:tgtEl>
                                          <p:spTgt spid="3"/>
                                        </p:tgtEl>
                                        <p:attrNameLst>
                                          <p:attrName>style.visibility</p:attrName>
                                        </p:attrNameLst>
                                      </p:cBhvr>
                                      <p:to>
                                        <p:strVal val="hidden"/>
                                      </p:to>
                                    </p:set>
                                  </p:childTnLst>
                                </p:cTn>
                              </p:par>
                              <p:par>
                                <p:cTn id="21" presetID="14" presetClass="exit" presetSubtype="5" fill="hold" nodeType="withEffect">
                                  <p:stCondLst>
                                    <p:cond delay="0"/>
                                  </p:stCondLst>
                                  <p:childTnLst>
                                    <p:animEffect transition="out" filter="randombar(vertical)">
                                      <p:cBhvr>
                                        <p:cTn id="22" dur="3000"/>
                                        <p:tgtEl>
                                          <p:spTgt spid="4"/>
                                        </p:tgtEl>
                                      </p:cBhvr>
                                    </p:animEffect>
                                    <p:set>
                                      <p:cBhvr>
                                        <p:cTn id="23" dur="1" fill="hold">
                                          <p:stCondLst>
                                            <p:cond delay="2999"/>
                                          </p:stCondLst>
                                        </p:cTn>
                                        <p:tgtEl>
                                          <p:spTgt spid="4"/>
                                        </p:tgtEl>
                                        <p:attrNameLst>
                                          <p:attrName>style.visibility</p:attrName>
                                        </p:attrNameLst>
                                      </p:cBhvr>
                                      <p:to>
                                        <p:strVal val="hidden"/>
                                      </p:to>
                                    </p:set>
                                  </p:childTnLst>
                                </p:cTn>
                              </p:par>
                              <p:par>
                                <p:cTn id="24" presetID="17" presetClass="exit" presetSubtype="2" fill="hold" nodeType="withEffect">
                                  <p:stCondLst>
                                    <p:cond delay="0"/>
                                  </p:stCondLst>
                                  <p:childTnLst>
                                    <p:anim calcmode="lin" valueType="num">
                                      <p:cBhvr>
                                        <p:cTn id="25" dur="3000"/>
                                        <p:tgtEl>
                                          <p:spTgt spid="4"/>
                                        </p:tgtEl>
                                        <p:attrNameLst>
                                          <p:attrName>ppt_x</p:attrName>
                                        </p:attrNameLst>
                                      </p:cBhvr>
                                      <p:tavLst>
                                        <p:tav tm="0">
                                          <p:val>
                                            <p:strVal val="ppt_x"/>
                                          </p:val>
                                        </p:tav>
                                        <p:tav tm="100000">
                                          <p:val>
                                            <p:strVal val="ppt_x+ppt_w/2"/>
                                          </p:val>
                                        </p:tav>
                                      </p:tavLst>
                                    </p:anim>
                                    <p:anim calcmode="lin" valueType="num">
                                      <p:cBhvr>
                                        <p:cTn id="26" dur="3000"/>
                                        <p:tgtEl>
                                          <p:spTgt spid="4"/>
                                        </p:tgtEl>
                                        <p:attrNameLst>
                                          <p:attrName>ppt_y</p:attrName>
                                        </p:attrNameLst>
                                      </p:cBhvr>
                                      <p:tavLst>
                                        <p:tav tm="0">
                                          <p:val>
                                            <p:strVal val="ppt_y"/>
                                          </p:val>
                                        </p:tav>
                                        <p:tav tm="100000">
                                          <p:val>
                                            <p:strVal val="ppt_y"/>
                                          </p:val>
                                        </p:tav>
                                      </p:tavLst>
                                    </p:anim>
                                    <p:anim calcmode="lin" valueType="num">
                                      <p:cBhvr>
                                        <p:cTn id="27" dur="3000"/>
                                        <p:tgtEl>
                                          <p:spTgt spid="4"/>
                                        </p:tgtEl>
                                        <p:attrNameLst>
                                          <p:attrName>ppt_w</p:attrName>
                                        </p:attrNameLst>
                                      </p:cBhvr>
                                      <p:tavLst>
                                        <p:tav tm="0">
                                          <p:val>
                                            <p:strVal val="ppt_w"/>
                                          </p:val>
                                        </p:tav>
                                        <p:tav tm="100000">
                                          <p:val>
                                            <p:fltVal val="0"/>
                                          </p:val>
                                        </p:tav>
                                      </p:tavLst>
                                    </p:anim>
                                    <p:anim calcmode="lin" valueType="num">
                                      <p:cBhvr>
                                        <p:cTn id="28" dur="3000"/>
                                        <p:tgtEl>
                                          <p:spTgt spid="4"/>
                                        </p:tgtEl>
                                        <p:attrNameLst>
                                          <p:attrName>ppt_h</p:attrName>
                                        </p:attrNameLst>
                                      </p:cBhvr>
                                      <p:tavLst>
                                        <p:tav tm="0">
                                          <p:val>
                                            <p:strVal val="ppt_h"/>
                                          </p:val>
                                        </p:tav>
                                        <p:tav tm="100000">
                                          <p:val>
                                            <p:strVal val="ppt_h"/>
                                          </p:val>
                                        </p:tav>
                                      </p:tavLst>
                                    </p:anim>
                                    <p:set>
                                      <p:cBhvr>
                                        <p:cTn id="29" dur="1" fill="hold">
                                          <p:stCondLst>
                                            <p:cond delay="2999"/>
                                          </p:stCondLst>
                                        </p:cTn>
                                        <p:tgtEl>
                                          <p:spTgt spid="4"/>
                                        </p:tgtEl>
                                        <p:attrNameLst>
                                          <p:attrName>style.visibility</p:attrName>
                                        </p:attrNameLst>
                                      </p:cBhvr>
                                      <p:to>
                                        <p:strVal val="hidden"/>
                                      </p:to>
                                    </p:se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4 Enero 2011.jpg"/>
          <p:cNvPicPr>
            <a:picLocks noGrp="1" noChangeAspect="1"/>
          </p:cNvPicPr>
          <p:nvPr isPhoto="1"/>
        </p:nvPicPr>
        <p:blipFill>
          <a:blip r:embed="rId2" cstate="print"/>
          <a:stretch>
            <a:fillRect/>
          </a:stretch>
        </p:blipFill>
        <p:spPr bwMode="auto">
          <a:xfrm>
            <a:off x="0" y="0"/>
            <a:ext cx="9144000" cy="605719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05 Enero 2011.jpg"/>
          <p:cNvPicPr>
            <a:picLocks noChangeAspect="1"/>
          </p:cNvPicPr>
          <p:nvPr/>
        </p:nvPicPr>
        <p:blipFill>
          <a:blip r:embed="rId2" cstate="print"/>
          <a:stretch>
            <a:fillRect/>
          </a:stretch>
        </p:blipFill>
        <p:spPr bwMode="auto">
          <a:xfrm>
            <a:off x="0" y="0"/>
            <a:ext cx="9144000" cy="605719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Más tarde, serían los caballeros de la orden del Temple quienes elegirían también este particular enclave para erigir su fortaleza, aprovechando la antigua construcción de origen árabe que aquí se encontraba pero adaptándola a las necesidades que ellos tenían.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0000">
        <p14:shred pattern="rectangle"/>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childTnLst>
                                </p:cTn>
                              </p:par>
                              <p:par>
                                <p:cTn id="8" presetID="4"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ox(out)">
                                      <p:cBhvr>
                                        <p:cTn id="10" dur="3000"/>
                                        <p:tgtEl>
                                          <p:spTgt spid="3"/>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10 La soledad del corredor de fond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10 La soledad del corredor de fondo.jpg"/>
          <p:cNvPicPr>
            <a:picLocks noChangeAspect="1"/>
          </p:cNvPicPr>
          <p:nvPr/>
        </p:nvPicPr>
        <p:blipFill>
          <a:blip r:embed="rId2" cstate="print"/>
          <a:srcRect r="75200"/>
          <a:stretch>
            <a:fillRect/>
          </a:stretch>
        </p:blipFill>
        <p:spPr bwMode="auto">
          <a:xfrm>
            <a:off x="0" y="0"/>
            <a:ext cx="2267744" cy="5715000"/>
          </a:xfrm>
          <a:prstGeom prst="rect">
            <a:avLst/>
          </a:prstGeom>
          <a:noFill/>
          <a:ln w="9525">
            <a:noFill/>
            <a:miter lim="800000"/>
            <a:headEnd/>
            <a:tailEnd/>
          </a:ln>
        </p:spPr>
      </p:pic>
      <p:pic>
        <p:nvPicPr>
          <p:cNvPr id="4" name="3 Imagen" descr="10 La soledad del corredor de fondo.jpg"/>
          <p:cNvPicPr>
            <a:picLocks noChangeAspect="1"/>
          </p:cNvPicPr>
          <p:nvPr/>
        </p:nvPicPr>
        <p:blipFill>
          <a:blip r:embed="rId2" cstate="print"/>
          <a:srcRect l="24800" r="50000"/>
          <a:stretch>
            <a:fillRect/>
          </a:stretch>
        </p:blipFill>
        <p:spPr bwMode="auto">
          <a:xfrm>
            <a:off x="2267744" y="0"/>
            <a:ext cx="2304256" cy="5715000"/>
          </a:xfrm>
          <a:prstGeom prst="rect">
            <a:avLst/>
          </a:prstGeom>
          <a:noFill/>
          <a:ln w="9525">
            <a:noFill/>
            <a:miter lim="800000"/>
            <a:headEnd/>
            <a:tailEnd/>
          </a:ln>
        </p:spPr>
      </p:pic>
      <p:pic>
        <p:nvPicPr>
          <p:cNvPr id="5" name="4 Imagen" descr="10 La soledad del corredor de fondo.jpg"/>
          <p:cNvPicPr>
            <a:picLocks noChangeAspect="1"/>
          </p:cNvPicPr>
          <p:nvPr/>
        </p:nvPicPr>
        <p:blipFill>
          <a:blip r:embed="rId2" cstate="print"/>
          <a:srcRect l="50001" r="24800"/>
          <a:stretch>
            <a:fillRect/>
          </a:stretch>
        </p:blipFill>
        <p:spPr bwMode="auto">
          <a:xfrm>
            <a:off x="4572000" y="0"/>
            <a:ext cx="2304256" cy="5715000"/>
          </a:xfrm>
          <a:prstGeom prst="rect">
            <a:avLst/>
          </a:prstGeom>
          <a:noFill/>
          <a:ln w="9525">
            <a:noFill/>
            <a:miter lim="800000"/>
            <a:headEnd/>
            <a:tailEnd/>
          </a:ln>
        </p:spPr>
      </p:pic>
      <p:pic>
        <p:nvPicPr>
          <p:cNvPr id="6" name="5 Imagen" descr="10 La soledad del corredor de fondo.jpg"/>
          <p:cNvPicPr>
            <a:picLocks noChangeAspect="1"/>
          </p:cNvPicPr>
          <p:nvPr/>
        </p:nvPicPr>
        <p:blipFill>
          <a:blip r:embed="rId2" cstate="print"/>
          <a:srcRect l="75200"/>
          <a:stretch>
            <a:fillRect/>
          </a:stretch>
        </p:blipFill>
        <p:spPr bwMode="auto">
          <a:xfrm>
            <a:off x="6876256" y="0"/>
            <a:ext cx="2267744" cy="5715000"/>
          </a:xfrm>
          <a:prstGeom prst="rect">
            <a:avLst/>
          </a:prstGeom>
          <a:noFill/>
          <a:ln w="9525">
            <a:noFill/>
            <a:miter lim="800000"/>
            <a:headEnd/>
            <a:tailEnd/>
          </a:ln>
        </p:spPr>
      </p:pic>
      <p:sp>
        <p:nvSpPr>
          <p:cNvPr id="8" name="7 CuadroTexto"/>
          <p:cNvSpPr txBox="1"/>
          <p:nvPr/>
        </p:nvSpPr>
        <p:spPr>
          <a:xfrm>
            <a:off x="611560"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Sería hacia finales del siglo XIII y comienzos del siglo XIV cuando la antigua alcazaba árabe sería reconstruida y transformada en el actual castillo medieval.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24000">
        <p14:shred pattern="rectangl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3000"/>
                                        <p:tgtEl>
                                          <p:spTgt spid="4"/>
                                        </p:tgtEl>
                                      </p:cBhvr>
                                    </p:animEffect>
                                  </p:childTnLst>
                                </p:cTn>
                              </p:par>
                              <p:par>
                                <p:cTn id="11" presetID="3" presetClass="entr" presetSubtype="5"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vertical)">
                                      <p:cBhvr>
                                        <p:cTn id="13" dur="3000"/>
                                        <p:tgtEl>
                                          <p:spTgt spid="5"/>
                                        </p:tgtEl>
                                      </p:cBhvr>
                                    </p:animEffect>
                                  </p:childTnLst>
                                </p:cTn>
                              </p:par>
                              <p:par>
                                <p:cTn id="14" presetID="3" presetClass="entr" presetSubtype="5"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vertical)">
                                      <p:cBhvr>
                                        <p:cTn id="16" dur="3000"/>
                                        <p:tgtEl>
                                          <p:spTgt spid="6"/>
                                        </p:tgtEl>
                                      </p:cBhvr>
                                    </p:animEffect>
                                  </p:childTnLst>
                                </p:cTn>
                              </p:par>
                            </p:childTnLst>
                          </p:cTn>
                        </p:par>
                        <p:par>
                          <p:cTn id="17" fill="hold">
                            <p:stCondLst>
                              <p:cond delay="3000"/>
                            </p:stCondLst>
                            <p:childTnLst>
                              <p:par>
                                <p:cTn id="18" presetID="17" presetClass="exit" presetSubtype="8" fill="hold" nodeType="afterEffect">
                                  <p:stCondLst>
                                    <p:cond delay="0"/>
                                  </p:stCondLst>
                                  <p:childTnLst>
                                    <p:anim calcmode="lin" valueType="num">
                                      <p:cBhvr>
                                        <p:cTn id="19" dur="3000"/>
                                        <p:tgtEl>
                                          <p:spTgt spid="3"/>
                                        </p:tgtEl>
                                        <p:attrNameLst>
                                          <p:attrName>ppt_x</p:attrName>
                                        </p:attrNameLst>
                                      </p:cBhvr>
                                      <p:tavLst>
                                        <p:tav tm="0">
                                          <p:val>
                                            <p:strVal val="ppt_x"/>
                                          </p:val>
                                        </p:tav>
                                        <p:tav tm="100000">
                                          <p:val>
                                            <p:strVal val="ppt_x-ppt_w/2"/>
                                          </p:val>
                                        </p:tav>
                                      </p:tavLst>
                                    </p:anim>
                                    <p:anim calcmode="lin" valueType="num">
                                      <p:cBhvr>
                                        <p:cTn id="20" dur="3000"/>
                                        <p:tgtEl>
                                          <p:spTgt spid="3"/>
                                        </p:tgtEl>
                                        <p:attrNameLst>
                                          <p:attrName>ppt_y</p:attrName>
                                        </p:attrNameLst>
                                      </p:cBhvr>
                                      <p:tavLst>
                                        <p:tav tm="0">
                                          <p:val>
                                            <p:strVal val="ppt_y"/>
                                          </p:val>
                                        </p:tav>
                                        <p:tav tm="100000">
                                          <p:val>
                                            <p:strVal val="ppt_y"/>
                                          </p:val>
                                        </p:tav>
                                      </p:tavLst>
                                    </p:anim>
                                    <p:anim calcmode="lin" valueType="num">
                                      <p:cBhvr>
                                        <p:cTn id="21" dur="3000"/>
                                        <p:tgtEl>
                                          <p:spTgt spid="3"/>
                                        </p:tgtEl>
                                        <p:attrNameLst>
                                          <p:attrName>ppt_w</p:attrName>
                                        </p:attrNameLst>
                                      </p:cBhvr>
                                      <p:tavLst>
                                        <p:tav tm="0">
                                          <p:val>
                                            <p:strVal val="ppt_w"/>
                                          </p:val>
                                        </p:tav>
                                        <p:tav tm="100000">
                                          <p:val>
                                            <p:fltVal val="0"/>
                                          </p:val>
                                        </p:tav>
                                      </p:tavLst>
                                    </p:anim>
                                    <p:anim calcmode="lin" valueType="num">
                                      <p:cBhvr>
                                        <p:cTn id="22" dur="3000"/>
                                        <p:tgtEl>
                                          <p:spTgt spid="3"/>
                                        </p:tgtEl>
                                        <p:attrNameLst>
                                          <p:attrName>ppt_h</p:attrName>
                                        </p:attrNameLst>
                                      </p:cBhvr>
                                      <p:tavLst>
                                        <p:tav tm="0">
                                          <p:val>
                                            <p:strVal val="ppt_h"/>
                                          </p:val>
                                        </p:tav>
                                        <p:tav tm="100000">
                                          <p:val>
                                            <p:strVal val="ppt_h"/>
                                          </p:val>
                                        </p:tav>
                                      </p:tavLst>
                                    </p:anim>
                                    <p:set>
                                      <p:cBhvr>
                                        <p:cTn id="23" dur="1" fill="hold">
                                          <p:stCondLst>
                                            <p:cond delay="2999"/>
                                          </p:stCondLst>
                                        </p:cTn>
                                        <p:tgtEl>
                                          <p:spTgt spid="3"/>
                                        </p:tgtEl>
                                        <p:attrNameLst>
                                          <p:attrName>style.visibility</p:attrName>
                                        </p:attrNameLst>
                                      </p:cBhvr>
                                      <p:to>
                                        <p:strVal val="hidden"/>
                                      </p:to>
                                    </p:set>
                                  </p:childTnLst>
                                </p:cTn>
                              </p:par>
                              <p:par>
                                <p:cTn id="24" presetID="17" presetClass="exit" presetSubtype="8" fill="hold" nodeType="withEffect">
                                  <p:stCondLst>
                                    <p:cond delay="0"/>
                                  </p:stCondLst>
                                  <p:childTnLst>
                                    <p:anim calcmode="lin" valueType="num">
                                      <p:cBhvr>
                                        <p:cTn id="25" dur="3000"/>
                                        <p:tgtEl>
                                          <p:spTgt spid="4"/>
                                        </p:tgtEl>
                                        <p:attrNameLst>
                                          <p:attrName>ppt_x</p:attrName>
                                        </p:attrNameLst>
                                      </p:cBhvr>
                                      <p:tavLst>
                                        <p:tav tm="0">
                                          <p:val>
                                            <p:strVal val="ppt_x"/>
                                          </p:val>
                                        </p:tav>
                                        <p:tav tm="100000">
                                          <p:val>
                                            <p:strVal val="ppt_x-ppt_w/2"/>
                                          </p:val>
                                        </p:tav>
                                      </p:tavLst>
                                    </p:anim>
                                    <p:anim calcmode="lin" valueType="num">
                                      <p:cBhvr>
                                        <p:cTn id="26" dur="3000"/>
                                        <p:tgtEl>
                                          <p:spTgt spid="4"/>
                                        </p:tgtEl>
                                        <p:attrNameLst>
                                          <p:attrName>ppt_y</p:attrName>
                                        </p:attrNameLst>
                                      </p:cBhvr>
                                      <p:tavLst>
                                        <p:tav tm="0">
                                          <p:val>
                                            <p:strVal val="ppt_y"/>
                                          </p:val>
                                        </p:tav>
                                        <p:tav tm="100000">
                                          <p:val>
                                            <p:strVal val="ppt_y"/>
                                          </p:val>
                                        </p:tav>
                                      </p:tavLst>
                                    </p:anim>
                                    <p:anim calcmode="lin" valueType="num">
                                      <p:cBhvr>
                                        <p:cTn id="27" dur="3000"/>
                                        <p:tgtEl>
                                          <p:spTgt spid="4"/>
                                        </p:tgtEl>
                                        <p:attrNameLst>
                                          <p:attrName>ppt_w</p:attrName>
                                        </p:attrNameLst>
                                      </p:cBhvr>
                                      <p:tavLst>
                                        <p:tav tm="0">
                                          <p:val>
                                            <p:strVal val="ppt_w"/>
                                          </p:val>
                                        </p:tav>
                                        <p:tav tm="100000">
                                          <p:val>
                                            <p:fltVal val="0"/>
                                          </p:val>
                                        </p:tav>
                                      </p:tavLst>
                                    </p:anim>
                                    <p:anim calcmode="lin" valueType="num">
                                      <p:cBhvr>
                                        <p:cTn id="28" dur="3000"/>
                                        <p:tgtEl>
                                          <p:spTgt spid="4"/>
                                        </p:tgtEl>
                                        <p:attrNameLst>
                                          <p:attrName>ppt_h</p:attrName>
                                        </p:attrNameLst>
                                      </p:cBhvr>
                                      <p:tavLst>
                                        <p:tav tm="0">
                                          <p:val>
                                            <p:strVal val="ppt_h"/>
                                          </p:val>
                                        </p:tav>
                                        <p:tav tm="100000">
                                          <p:val>
                                            <p:strVal val="ppt_h"/>
                                          </p:val>
                                        </p:tav>
                                      </p:tavLst>
                                    </p:anim>
                                    <p:set>
                                      <p:cBhvr>
                                        <p:cTn id="29" dur="1" fill="hold">
                                          <p:stCondLst>
                                            <p:cond delay="2999"/>
                                          </p:stCondLst>
                                        </p:cTn>
                                        <p:tgtEl>
                                          <p:spTgt spid="4"/>
                                        </p:tgtEl>
                                        <p:attrNameLst>
                                          <p:attrName>style.visibility</p:attrName>
                                        </p:attrNameLst>
                                      </p:cBhvr>
                                      <p:to>
                                        <p:strVal val="hidden"/>
                                      </p:to>
                                    </p:set>
                                  </p:childTnLst>
                                </p:cTn>
                              </p:par>
                              <p:par>
                                <p:cTn id="30" presetID="17" presetClass="exit" presetSubtype="2" fill="hold" nodeType="withEffect">
                                  <p:stCondLst>
                                    <p:cond delay="0"/>
                                  </p:stCondLst>
                                  <p:childTnLst>
                                    <p:anim calcmode="lin" valueType="num">
                                      <p:cBhvr>
                                        <p:cTn id="31" dur="3000"/>
                                        <p:tgtEl>
                                          <p:spTgt spid="5"/>
                                        </p:tgtEl>
                                        <p:attrNameLst>
                                          <p:attrName>ppt_x</p:attrName>
                                        </p:attrNameLst>
                                      </p:cBhvr>
                                      <p:tavLst>
                                        <p:tav tm="0">
                                          <p:val>
                                            <p:strVal val="ppt_x"/>
                                          </p:val>
                                        </p:tav>
                                        <p:tav tm="100000">
                                          <p:val>
                                            <p:strVal val="ppt_x+ppt_w/2"/>
                                          </p:val>
                                        </p:tav>
                                      </p:tavLst>
                                    </p:anim>
                                    <p:anim calcmode="lin" valueType="num">
                                      <p:cBhvr>
                                        <p:cTn id="32" dur="3000"/>
                                        <p:tgtEl>
                                          <p:spTgt spid="5"/>
                                        </p:tgtEl>
                                        <p:attrNameLst>
                                          <p:attrName>ppt_y</p:attrName>
                                        </p:attrNameLst>
                                      </p:cBhvr>
                                      <p:tavLst>
                                        <p:tav tm="0">
                                          <p:val>
                                            <p:strVal val="ppt_y"/>
                                          </p:val>
                                        </p:tav>
                                        <p:tav tm="100000">
                                          <p:val>
                                            <p:strVal val="ppt_y"/>
                                          </p:val>
                                        </p:tav>
                                      </p:tavLst>
                                    </p:anim>
                                    <p:anim calcmode="lin" valueType="num">
                                      <p:cBhvr>
                                        <p:cTn id="33" dur="3000"/>
                                        <p:tgtEl>
                                          <p:spTgt spid="5"/>
                                        </p:tgtEl>
                                        <p:attrNameLst>
                                          <p:attrName>ppt_w</p:attrName>
                                        </p:attrNameLst>
                                      </p:cBhvr>
                                      <p:tavLst>
                                        <p:tav tm="0">
                                          <p:val>
                                            <p:strVal val="ppt_w"/>
                                          </p:val>
                                        </p:tav>
                                        <p:tav tm="100000">
                                          <p:val>
                                            <p:fltVal val="0"/>
                                          </p:val>
                                        </p:tav>
                                      </p:tavLst>
                                    </p:anim>
                                    <p:anim calcmode="lin" valueType="num">
                                      <p:cBhvr>
                                        <p:cTn id="34" dur="3000"/>
                                        <p:tgtEl>
                                          <p:spTgt spid="5"/>
                                        </p:tgtEl>
                                        <p:attrNameLst>
                                          <p:attrName>ppt_h</p:attrName>
                                        </p:attrNameLst>
                                      </p:cBhvr>
                                      <p:tavLst>
                                        <p:tav tm="0">
                                          <p:val>
                                            <p:strVal val="ppt_h"/>
                                          </p:val>
                                        </p:tav>
                                        <p:tav tm="100000">
                                          <p:val>
                                            <p:strVal val="ppt_h"/>
                                          </p:val>
                                        </p:tav>
                                      </p:tavLst>
                                    </p:anim>
                                    <p:set>
                                      <p:cBhvr>
                                        <p:cTn id="35" dur="1" fill="hold">
                                          <p:stCondLst>
                                            <p:cond delay="2999"/>
                                          </p:stCondLst>
                                        </p:cTn>
                                        <p:tgtEl>
                                          <p:spTgt spid="5"/>
                                        </p:tgtEl>
                                        <p:attrNameLst>
                                          <p:attrName>style.visibility</p:attrName>
                                        </p:attrNameLst>
                                      </p:cBhvr>
                                      <p:to>
                                        <p:strVal val="hidden"/>
                                      </p:to>
                                    </p:set>
                                  </p:childTnLst>
                                </p:cTn>
                              </p:par>
                              <p:par>
                                <p:cTn id="36" presetID="17" presetClass="exit" presetSubtype="2" fill="hold" nodeType="withEffect">
                                  <p:stCondLst>
                                    <p:cond delay="0"/>
                                  </p:stCondLst>
                                  <p:childTnLst>
                                    <p:anim calcmode="lin" valueType="num">
                                      <p:cBhvr>
                                        <p:cTn id="37" dur="3000"/>
                                        <p:tgtEl>
                                          <p:spTgt spid="6"/>
                                        </p:tgtEl>
                                        <p:attrNameLst>
                                          <p:attrName>ppt_x</p:attrName>
                                        </p:attrNameLst>
                                      </p:cBhvr>
                                      <p:tavLst>
                                        <p:tav tm="0">
                                          <p:val>
                                            <p:strVal val="ppt_x"/>
                                          </p:val>
                                        </p:tav>
                                        <p:tav tm="100000">
                                          <p:val>
                                            <p:strVal val="ppt_x+ppt_w/2"/>
                                          </p:val>
                                        </p:tav>
                                      </p:tavLst>
                                    </p:anim>
                                    <p:anim calcmode="lin" valueType="num">
                                      <p:cBhvr>
                                        <p:cTn id="38" dur="3000"/>
                                        <p:tgtEl>
                                          <p:spTgt spid="6"/>
                                        </p:tgtEl>
                                        <p:attrNameLst>
                                          <p:attrName>ppt_y</p:attrName>
                                        </p:attrNameLst>
                                      </p:cBhvr>
                                      <p:tavLst>
                                        <p:tav tm="0">
                                          <p:val>
                                            <p:strVal val="ppt_y"/>
                                          </p:val>
                                        </p:tav>
                                        <p:tav tm="100000">
                                          <p:val>
                                            <p:strVal val="ppt_y"/>
                                          </p:val>
                                        </p:tav>
                                      </p:tavLst>
                                    </p:anim>
                                    <p:anim calcmode="lin" valueType="num">
                                      <p:cBhvr>
                                        <p:cTn id="39" dur="3000"/>
                                        <p:tgtEl>
                                          <p:spTgt spid="6"/>
                                        </p:tgtEl>
                                        <p:attrNameLst>
                                          <p:attrName>ppt_w</p:attrName>
                                        </p:attrNameLst>
                                      </p:cBhvr>
                                      <p:tavLst>
                                        <p:tav tm="0">
                                          <p:val>
                                            <p:strVal val="ppt_w"/>
                                          </p:val>
                                        </p:tav>
                                        <p:tav tm="100000">
                                          <p:val>
                                            <p:fltVal val="0"/>
                                          </p:val>
                                        </p:tav>
                                      </p:tavLst>
                                    </p:anim>
                                    <p:anim calcmode="lin" valueType="num">
                                      <p:cBhvr>
                                        <p:cTn id="40" dur="3000"/>
                                        <p:tgtEl>
                                          <p:spTgt spid="6"/>
                                        </p:tgtEl>
                                        <p:attrNameLst>
                                          <p:attrName>ppt_h</p:attrName>
                                        </p:attrNameLst>
                                      </p:cBhvr>
                                      <p:tavLst>
                                        <p:tav tm="0">
                                          <p:val>
                                            <p:strVal val="ppt_h"/>
                                          </p:val>
                                        </p:tav>
                                        <p:tav tm="100000">
                                          <p:val>
                                            <p:strVal val="ppt_h"/>
                                          </p:val>
                                        </p:tav>
                                      </p:tavLst>
                                    </p:anim>
                                    <p:set>
                                      <p:cBhvr>
                                        <p:cTn id="41" dur="1" fill="hold">
                                          <p:stCondLst>
                                            <p:cond delay="2999"/>
                                          </p:stCondLst>
                                        </p:cTn>
                                        <p:tgtEl>
                                          <p:spTgt spid="6"/>
                                        </p:tgtEl>
                                        <p:attrNameLst>
                                          <p:attrName>style.visibility</p:attrName>
                                        </p:attrNameLst>
                                      </p:cBhvr>
                                      <p:to>
                                        <p:strVal val="hidden"/>
                                      </p:to>
                                    </p:set>
                                  </p:childTnLst>
                                </p:cTn>
                              </p:par>
                              <p:par>
                                <p:cTn id="42" presetID="14" presetClass="entr" presetSubtype="5" fill="hold" nodeType="with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randombar(vertical)">
                                      <p:cBhvr>
                                        <p:cTn id="44" dur="3000"/>
                                        <p:tgtEl>
                                          <p:spTgt spid="7"/>
                                        </p:tgtEl>
                                      </p:cBhvr>
                                    </p:animEffect>
                                  </p:childTnLst>
                                </p:cTn>
                              </p:par>
                              <p:par>
                                <p:cTn id="45" presetID="53" presetClass="entr" presetSubtype="0"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3000" fill="hold"/>
                                        <p:tgtEl>
                                          <p:spTgt spid="7"/>
                                        </p:tgtEl>
                                        <p:attrNameLst>
                                          <p:attrName>ppt_w</p:attrName>
                                        </p:attrNameLst>
                                      </p:cBhvr>
                                      <p:tavLst>
                                        <p:tav tm="0">
                                          <p:val>
                                            <p:fltVal val="0"/>
                                          </p:val>
                                        </p:tav>
                                        <p:tav tm="100000">
                                          <p:val>
                                            <p:strVal val="#ppt_w"/>
                                          </p:val>
                                        </p:tav>
                                      </p:tavLst>
                                    </p:anim>
                                    <p:anim calcmode="lin" valueType="num">
                                      <p:cBhvr>
                                        <p:cTn id="48" dur="3000" fill="hold"/>
                                        <p:tgtEl>
                                          <p:spTgt spid="7"/>
                                        </p:tgtEl>
                                        <p:attrNameLst>
                                          <p:attrName>ppt_h</p:attrName>
                                        </p:attrNameLst>
                                      </p:cBhvr>
                                      <p:tavLst>
                                        <p:tav tm="0">
                                          <p:val>
                                            <p:fltVal val="0"/>
                                          </p:val>
                                        </p:tav>
                                        <p:tav tm="100000">
                                          <p:val>
                                            <p:strVal val="#ppt_h"/>
                                          </p:val>
                                        </p:tav>
                                      </p:tavLst>
                                    </p:anim>
                                    <p:animEffect transition="in" filter="fade">
                                      <p:cBhvr>
                                        <p:cTn id="49" dur="3000"/>
                                        <p:tgtEl>
                                          <p:spTgt spid="7"/>
                                        </p:tgtEl>
                                      </p:cBhvr>
                                    </p:animEffect>
                                  </p:childTnLst>
                                </p:cTn>
                              </p:par>
                            </p:childTnLst>
                          </p:cTn>
                        </p:par>
                        <p:par>
                          <p:cTn id="50" fill="hold">
                            <p:stCondLst>
                              <p:cond delay="60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8"/>
                                        </p:tgtEl>
                                        <p:attrNameLst>
                                          <p:attrName>style.visibility</p:attrName>
                                        </p:attrNameLst>
                                      </p:cBhvr>
                                      <p:to>
                                        <p:strVal val="visible"/>
                                      </p:to>
                                    </p:set>
                                    <p:animEffect transition="in" filter="fade">
                                      <p:cBhvr>
                                        <p:cTn id="53" dur="1000"/>
                                        <p:tgtEl>
                                          <p:spTgt spid="8"/>
                                        </p:tgtEl>
                                      </p:cBhvr>
                                    </p:animEffect>
                                    <p:anim calcmode="lin" valueType="num">
                                      <p:cBhvr>
                                        <p:cTn id="54" dur="1000" fill="hold"/>
                                        <p:tgtEl>
                                          <p:spTgt spid="8"/>
                                        </p:tgtEl>
                                        <p:attrNameLst>
                                          <p:attrName>ppt_x</p:attrName>
                                        </p:attrNameLst>
                                      </p:cBhvr>
                                      <p:tavLst>
                                        <p:tav tm="0">
                                          <p:val>
                                            <p:strVal val="#ppt_x-.1"/>
                                          </p:val>
                                        </p:tav>
                                        <p:tav tm="100000">
                                          <p:val>
                                            <p:strVal val="#ppt_x"/>
                                          </p:val>
                                        </p:tav>
                                      </p:tavLst>
                                    </p:anim>
                                    <p:anim calcmode="lin" valueType="num">
                                      <p:cBhvr>
                                        <p:cTn id="5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5776596.jpg"/>
          <p:cNvPicPr>
            <a:picLocks noChangeAspect="1"/>
          </p:cNvPicPr>
          <p:nvPr/>
        </p:nvPicPr>
        <p:blipFill>
          <a:blip r:embed="rId2" cstate="print"/>
          <a:stretch>
            <a:fillRect/>
          </a:stretch>
        </p:blipFill>
        <p:spPr bwMode="auto">
          <a:xfrm>
            <a:off x="1619672" y="0"/>
            <a:ext cx="5904655"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1619672" cy="5715000"/>
          </a:xfrm>
          <a:prstGeom prst="rect">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524328" y="0"/>
            <a:ext cx="1619673" cy="5715000"/>
          </a:xfrm>
          <a:prstGeom prst="rect">
            <a:avLst/>
          </a:prstGeom>
          <a:solidFill>
            <a:schemeClr val="tx2">
              <a:lumMod val="5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619672" y="0"/>
            <a:ext cx="5904655" cy="5715000"/>
          </a:xfrm>
          <a:prstGeom prst="rect">
            <a:avLst/>
          </a:prstGeom>
          <a:solidFill>
            <a:schemeClr val="accent5">
              <a:lumMod val="60000"/>
              <a:lumOff val="40000"/>
              <a:alpha val="7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1619672" y="0"/>
            <a:ext cx="5904655" cy="571500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611560" y="4369668"/>
            <a:ext cx="77048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comitentes encargados de llevar a cabo esta transformación fueron el rey Berenguer de Cardona (Maestre de la Orden del Temple en Aragón y Cataluña) y el rey Arnaldo de </a:t>
            </a:r>
            <a:r>
              <a:rPr lang="es-ES" i="1" dirty="0" err="1" smtClean="0">
                <a:effectLst>
                  <a:glow rad="101600">
                    <a:srgbClr val="C00000">
                      <a:alpha val="60000"/>
                    </a:srgbClr>
                  </a:glow>
                  <a:outerShdw blurRad="38100" dist="38100" dir="2700000" algn="tl">
                    <a:srgbClr val="000000">
                      <a:alpha val="43137"/>
                    </a:srgbClr>
                  </a:outerShdw>
                </a:effectLst>
              </a:rPr>
              <a:t>Banyuls</a:t>
            </a:r>
            <a:r>
              <a:rPr lang="es-ES" i="1" dirty="0" smtClean="0">
                <a:effectLst>
                  <a:glow rad="101600">
                    <a:srgbClr val="C00000">
                      <a:alpha val="60000"/>
                    </a:srgbClr>
                  </a:glow>
                  <a:outerShdw blurRad="38100" dist="38100" dir="2700000" algn="tl">
                    <a:srgbClr val="000000">
                      <a:alpha val="43137"/>
                    </a:srgbClr>
                  </a:outerShdw>
                </a:effectLst>
              </a:rPr>
              <a:t> (Comendador de la cuidad de </a:t>
            </a:r>
            <a:r>
              <a:rPr lang="es-ES" i="1" dirty="0" err="1" smtClean="0">
                <a:effectLst>
                  <a:glow rad="101600">
                    <a:srgbClr val="C00000">
                      <a:alpha val="60000"/>
                    </a:srgbClr>
                  </a:glow>
                  <a:outerShdw blurRad="38100" dist="38100" dir="2700000" algn="tl">
                    <a:srgbClr val="000000">
                      <a:alpha val="43137"/>
                    </a:srgbClr>
                  </a:outerShdw>
                </a:effectLst>
              </a:rPr>
              <a:t>Peñiscola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8000">
        <p15:prstTrans prst="wind"/>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3000"/>
                                        <p:tgtEl>
                                          <p:spTgt spid="4"/>
                                        </p:tgtEl>
                                      </p:cBhvr>
                                    </p:animEffect>
                                  </p:childTnLst>
                                </p:cTn>
                              </p:par>
                              <p:par>
                                <p:cTn id="18" presetID="3"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horizontal)">
                                      <p:cBhvr>
                                        <p:cTn id="20" dur="4000"/>
                                        <p:tgtEl>
                                          <p:spTgt spid="4"/>
                                        </p:tgtEl>
                                      </p:cBhvr>
                                    </p:animEffect>
                                  </p:childTnLst>
                                </p:cTn>
                              </p:par>
                              <p:par>
                                <p:cTn id="21" presetID="3" presetClass="entr" presetSubtype="1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linds(horizontal)">
                                      <p:cBhvr>
                                        <p:cTn id="23" dur="4000"/>
                                        <p:tgtEl>
                                          <p:spTgt spid="5"/>
                                        </p:tgtEl>
                                      </p:cBhvr>
                                    </p:animEffect>
                                  </p:childTnLst>
                                </p:cTn>
                              </p:par>
                              <p:par>
                                <p:cTn id="24" presetID="3" presetClass="entr" presetSubtype="1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linds(horizontal)">
                                      <p:cBhvr>
                                        <p:cTn id="26" dur="4000"/>
                                        <p:tgtEl>
                                          <p:spTgt spid="6"/>
                                        </p:tgtEl>
                                      </p:cBhvr>
                                    </p:animEffec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endParaRPr>
          </a:p>
        </p:txBody>
      </p:sp>
      <p:sp>
        <p:nvSpPr>
          <p:cNvPr id="3" name="2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endParaRPr>
          </a:p>
        </p:txBody>
      </p:sp>
      <p:sp>
        <p:nvSpPr>
          <p:cNvPr id="4" name="3 CuadroTexto"/>
          <p:cNvSpPr txBox="1"/>
          <p:nvPr/>
        </p:nvSpPr>
        <p:spPr>
          <a:xfrm>
            <a:off x="395536"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Pero desgraciadamente las obras del castillo no se pudieron llevar a término en esta primera fase debido a la disolución de la propia Orden por mandato de Clemente V, por lo que el castillo quedaría inacabado.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ripple dir="ru"/>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xit" presetSubtype="8" fill="hold" grpId="0" nodeType="withEffect">
                                  <p:stCondLst>
                                    <p:cond delay="0"/>
                                  </p:stCondLst>
                                  <p:childTnLst>
                                    <p:animEffect transition="out" filter="slide(fromLeft)">
                                      <p:cBhvr>
                                        <p:cTn id="6" dur="4000"/>
                                        <p:tgtEl>
                                          <p:spTgt spid="3"/>
                                        </p:tgtEl>
                                      </p:cBhvr>
                                    </p:animEffect>
                                    <p:set>
                                      <p:cBhvr>
                                        <p:cTn id="7" dur="1" fill="hold">
                                          <p:stCondLst>
                                            <p:cond delay="3999"/>
                                          </p:stCondLst>
                                        </p:cTn>
                                        <p:tgtEl>
                                          <p:spTgt spid="3"/>
                                        </p:tgtEl>
                                        <p:attrNameLst>
                                          <p:attrName>style.visibility</p:attrName>
                                        </p:attrNameLst>
                                      </p:cBhvr>
                                      <p:to>
                                        <p:strVal val="hidden"/>
                                      </p:to>
                                    </p:set>
                                  </p:childTnLst>
                                </p:cTn>
                              </p:par>
                              <p:par>
                                <p:cTn id="8" presetID="50" presetClass="exit" presetSubtype="0" accel="100000" fill="hold" grpId="1" nodeType="withEffect">
                                  <p:stCondLst>
                                    <p:cond delay="0"/>
                                  </p:stCondLst>
                                  <p:childTnLst>
                                    <p:anim calcmode="lin" valueType="num">
                                      <p:cBhvr>
                                        <p:cTn id="9" dur="4000"/>
                                        <p:tgtEl>
                                          <p:spTgt spid="3"/>
                                        </p:tgtEl>
                                        <p:attrNameLst>
                                          <p:attrName>ppt_w</p:attrName>
                                        </p:attrNameLst>
                                      </p:cBhvr>
                                      <p:tavLst>
                                        <p:tav tm="0">
                                          <p:val>
                                            <p:strVal val="ppt_w"/>
                                          </p:val>
                                        </p:tav>
                                        <p:tav tm="100000">
                                          <p:val>
                                            <p:strVal val="ppt_w+.3"/>
                                          </p:val>
                                        </p:tav>
                                      </p:tavLst>
                                    </p:anim>
                                    <p:anim calcmode="lin" valueType="num">
                                      <p:cBhvr>
                                        <p:cTn id="10" dur="4000"/>
                                        <p:tgtEl>
                                          <p:spTgt spid="3"/>
                                        </p:tgtEl>
                                        <p:attrNameLst>
                                          <p:attrName>ppt_h</p:attrName>
                                        </p:attrNameLst>
                                      </p:cBhvr>
                                      <p:tavLst>
                                        <p:tav tm="0">
                                          <p:val>
                                            <p:strVal val="ppt_h"/>
                                          </p:val>
                                        </p:tav>
                                        <p:tav tm="100000">
                                          <p:val>
                                            <p:strVal val="ppt_h"/>
                                          </p:val>
                                        </p:tav>
                                      </p:tavLst>
                                    </p:anim>
                                    <p:animEffect transition="out" filter="fade">
                                      <p:cBhvr>
                                        <p:cTn id="11" dur="4000"/>
                                        <p:tgtEl>
                                          <p:spTgt spid="3"/>
                                        </p:tgtEl>
                                      </p:cBhvr>
                                    </p:animEffect>
                                    <p:set>
                                      <p:cBhvr>
                                        <p:cTn id="12" dur="1" fill="hold">
                                          <p:stCondLst>
                                            <p:cond delay="3999"/>
                                          </p:stCondLst>
                                        </p:cTn>
                                        <p:tgtEl>
                                          <p:spTgt spid="3"/>
                                        </p:tgtEl>
                                        <p:attrNameLst>
                                          <p:attrName>style.visibility</p:attrName>
                                        </p:attrNameLst>
                                      </p:cBhvr>
                                      <p:to>
                                        <p:strVal val="hidden"/>
                                      </p:to>
                                    </p:set>
                                  </p:childTnLst>
                                </p:cTn>
                              </p:par>
                              <p:par>
                                <p:cTn id="13" presetID="53" presetClass="exit" presetSubtype="0" fill="hold" grpId="2" nodeType="withEffect">
                                  <p:stCondLst>
                                    <p:cond delay="0"/>
                                  </p:stCondLst>
                                  <p:childTnLst>
                                    <p:anim calcmode="lin" valueType="num">
                                      <p:cBhvr>
                                        <p:cTn id="14" dur="4000"/>
                                        <p:tgtEl>
                                          <p:spTgt spid="3"/>
                                        </p:tgtEl>
                                        <p:attrNameLst>
                                          <p:attrName>ppt_w</p:attrName>
                                        </p:attrNameLst>
                                      </p:cBhvr>
                                      <p:tavLst>
                                        <p:tav tm="0">
                                          <p:val>
                                            <p:strVal val="ppt_w"/>
                                          </p:val>
                                        </p:tav>
                                        <p:tav tm="100000">
                                          <p:val>
                                            <p:fltVal val="0"/>
                                          </p:val>
                                        </p:tav>
                                      </p:tavLst>
                                    </p:anim>
                                    <p:anim calcmode="lin" valueType="num">
                                      <p:cBhvr>
                                        <p:cTn id="15" dur="4000"/>
                                        <p:tgtEl>
                                          <p:spTgt spid="3"/>
                                        </p:tgtEl>
                                        <p:attrNameLst>
                                          <p:attrName>ppt_h</p:attrName>
                                        </p:attrNameLst>
                                      </p:cBhvr>
                                      <p:tavLst>
                                        <p:tav tm="0">
                                          <p:val>
                                            <p:strVal val="ppt_h"/>
                                          </p:val>
                                        </p:tav>
                                        <p:tav tm="100000">
                                          <p:val>
                                            <p:fltVal val="0"/>
                                          </p:val>
                                        </p:tav>
                                      </p:tavLst>
                                    </p:anim>
                                    <p:animEffect transition="out" filter="fade">
                                      <p:cBhvr>
                                        <p:cTn id="16" dur="4000"/>
                                        <p:tgtEl>
                                          <p:spTgt spid="3"/>
                                        </p:tgtEl>
                                      </p:cBhvr>
                                    </p:animEffect>
                                    <p:set>
                                      <p:cBhvr>
                                        <p:cTn id="17" dur="1" fill="hold">
                                          <p:stCondLst>
                                            <p:cond delay="3999"/>
                                          </p:stCondLst>
                                        </p:cTn>
                                        <p:tgtEl>
                                          <p:spTgt spid="3"/>
                                        </p:tgtEl>
                                        <p:attrNameLst>
                                          <p:attrName>style.visibility</p:attrName>
                                        </p:attrNameLst>
                                      </p:cBhvr>
                                      <p:to>
                                        <p:strVal val="hidden"/>
                                      </p:to>
                                    </p:set>
                                  </p:childTnLst>
                                </p:cTn>
                              </p:par>
                              <p:par>
                                <p:cTn id="18" presetID="23" presetClass="entr" presetSubtype="288" fill="hold" grpId="0"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4000" fill="hold"/>
                                        <p:tgtEl>
                                          <p:spTgt spid="2"/>
                                        </p:tgtEl>
                                        <p:attrNameLst>
                                          <p:attrName>ppt_w</p:attrName>
                                        </p:attrNameLst>
                                      </p:cBhvr>
                                      <p:tavLst>
                                        <p:tav tm="0">
                                          <p:val>
                                            <p:strVal val="4/3*#ppt_w"/>
                                          </p:val>
                                        </p:tav>
                                        <p:tav tm="100000">
                                          <p:val>
                                            <p:strVal val="#ppt_w"/>
                                          </p:val>
                                        </p:tav>
                                      </p:tavLst>
                                    </p:anim>
                                    <p:anim calcmode="lin" valueType="num">
                                      <p:cBhvr>
                                        <p:cTn id="21" dur="4000" fill="hold"/>
                                        <p:tgtEl>
                                          <p:spTgt spid="2"/>
                                        </p:tgtEl>
                                        <p:attrNameLst>
                                          <p:attrName>ppt_h</p:attrName>
                                        </p:attrNameLst>
                                      </p:cBhvr>
                                      <p:tavLst>
                                        <p:tav tm="0">
                                          <p:val>
                                            <p:strVal val="4/3*#ppt_h"/>
                                          </p:val>
                                        </p:tav>
                                        <p:tav tm="100000">
                                          <p:val>
                                            <p:strVal val="#ppt_h"/>
                                          </p:val>
                                        </p:tav>
                                      </p:tavLst>
                                    </p:anim>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3" grpId="1" animBg="1"/>
      <p:bldP spid="3" grpId="2" animBg="1"/>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08 Otoño Noviembre 2010.jpg"/>
          <p:cNvPicPr>
            <a:picLocks noChangeAspect="1"/>
          </p:cNvPicPr>
          <p:nvPr/>
        </p:nvPicPr>
        <p:blipFill>
          <a:blip r:embed="rId2" cstate="print"/>
          <a:stretch>
            <a:fillRect/>
          </a:stretch>
        </p:blipFill>
        <p:spPr bwMode="auto">
          <a:xfrm>
            <a:off x="1475656" y="0"/>
            <a:ext cx="619268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9154" name="4 Marcador de contenido" descr="5787458138_072fcc8c0b_b.jpg"/>
          <p:cNvPicPr>
            <a:picLocks noGrp="1" noChangeAspect="1"/>
          </p:cNvPicPr>
          <p:nvPr>
            <p:ph idx="1"/>
          </p:nvPr>
        </p:nvPicPr>
        <p:blipFill>
          <a:blip r:embed="rId3" cstate="print"/>
          <a:srcRect/>
          <a:stretch>
            <a:fillRect/>
          </a:stretch>
        </p:blipFill>
        <p:spPr>
          <a:xfrm>
            <a:off x="11895138" y="476251"/>
            <a:ext cx="63500" cy="59972"/>
          </a:xfrm>
          <a:effectLst>
            <a:outerShdw algn="tl" rotWithShape="0">
              <a:srgbClr val="000000">
                <a:alpha val="70000"/>
              </a:srgbClr>
            </a:outerShdw>
          </a:effectLst>
        </p:spPr>
      </p:pic>
      <p:sp>
        <p:nvSpPr>
          <p:cNvPr id="4" name="3 Rectángulo"/>
          <p:cNvSpPr/>
          <p:nvPr/>
        </p:nvSpPr>
        <p:spPr>
          <a:xfrm flipV="1">
            <a:off x="-642974" y="5715002"/>
            <a:ext cx="45719" cy="3809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6" name="5 Rectángulo"/>
          <p:cNvSpPr/>
          <p:nvPr/>
        </p:nvSpPr>
        <p:spPr>
          <a:xfrm flipH="1">
            <a:off x="10501322" y="6131743"/>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Rectángulo"/>
          <p:cNvSpPr/>
          <p:nvPr/>
        </p:nvSpPr>
        <p:spPr>
          <a:xfrm flipH="1" flipV="1">
            <a:off x="11312925" y="6072172"/>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9" name="8 Rectángulo redondeado"/>
          <p:cNvSpPr/>
          <p:nvPr/>
        </p:nvSpPr>
        <p:spPr>
          <a:xfrm flipH="1" flipV="1">
            <a:off x="10644232" y="357171"/>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2" name="11 Rectángulo redondeado"/>
          <p:cNvSpPr/>
          <p:nvPr/>
        </p:nvSpPr>
        <p:spPr>
          <a:xfrm>
            <a:off x="-1143040" y="4941109"/>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6" name="15 Rectángulo"/>
          <p:cNvSpPr/>
          <p:nvPr/>
        </p:nvSpPr>
        <p:spPr>
          <a:xfrm>
            <a:off x="1475656" y="0"/>
            <a:ext cx="6192688" cy="571500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8" name="17 Rectángulo"/>
          <p:cNvSpPr/>
          <p:nvPr/>
        </p:nvSpPr>
        <p:spPr>
          <a:xfrm>
            <a:off x="1475656" y="0"/>
            <a:ext cx="6192688" cy="57150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0" name="19 Rectángulo"/>
          <p:cNvSpPr/>
          <p:nvPr/>
        </p:nvSpPr>
        <p:spPr>
          <a:xfrm>
            <a:off x="7668344" y="0"/>
            <a:ext cx="1475657" cy="5715000"/>
          </a:xfrm>
          <a:prstGeom prst="rect">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2" name="21 Rectángulo"/>
          <p:cNvSpPr/>
          <p:nvPr/>
        </p:nvSpPr>
        <p:spPr>
          <a:xfrm>
            <a:off x="0" y="0"/>
            <a:ext cx="1475656" cy="5715000"/>
          </a:xfrm>
          <a:prstGeom prst="rect">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4" name="13 CuadroTexto"/>
          <p:cNvSpPr txBox="1"/>
          <p:nvPr/>
        </p:nvSpPr>
        <p:spPr>
          <a:xfrm>
            <a:off x="899592" y="4657700"/>
            <a:ext cx="741682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época de Felipe II la ciudad sufrió un nuevo refuerzo en lo que a defensa se refiere ya que se hizo necesaria la mejora de sus murallas para protegerla de los ataques de los piratas.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ripple dir="lu"/>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nodeType="withEffect">
                                  <p:stCondLst>
                                    <p:cond delay="0"/>
                                  </p:stCondLst>
                                  <p:childTnLst>
                                    <p:animEffect transition="out" filter="wedge">
                                      <p:cBhvr>
                                        <p:cTn id="6" dur="2500"/>
                                        <p:tgtEl>
                                          <p:spTgt spid="18"/>
                                        </p:tgtEl>
                                      </p:cBhvr>
                                    </p:animEffect>
                                    <p:set>
                                      <p:cBhvr>
                                        <p:cTn id="7" dur="1" fill="hold">
                                          <p:stCondLst>
                                            <p:cond delay="2499"/>
                                          </p:stCondLst>
                                        </p:cTn>
                                        <p:tgtEl>
                                          <p:spTgt spid="18"/>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000"/>
                                        <p:tgtEl>
                                          <p:spTgt spid="16"/>
                                        </p:tgtEl>
                                      </p:cBhvr>
                                    </p:animEffect>
                                    <p:set>
                                      <p:cBhvr>
                                        <p:cTn id="10" dur="1" fill="hold">
                                          <p:stCondLst>
                                            <p:cond delay="2999"/>
                                          </p:stCondLst>
                                        </p:cTn>
                                        <p:tgtEl>
                                          <p:spTgt spid="16"/>
                                        </p:tgtEl>
                                        <p:attrNameLst>
                                          <p:attrName>style.visibility</p:attrName>
                                        </p:attrNameLst>
                                      </p:cBhvr>
                                      <p:to>
                                        <p:strVal val="hidden"/>
                                      </p:to>
                                    </p:set>
                                  </p:childTnLst>
                                </p:cTn>
                              </p:par>
                              <p:par>
                                <p:cTn id="11" presetID="7" presetClass="entr" presetSubtype="4"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3000" fill="hold"/>
                                        <p:tgtEl>
                                          <p:spTgt spid="20"/>
                                        </p:tgtEl>
                                        <p:attrNameLst>
                                          <p:attrName>ppt_x</p:attrName>
                                        </p:attrNameLst>
                                      </p:cBhvr>
                                      <p:tavLst>
                                        <p:tav tm="0">
                                          <p:val>
                                            <p:strVal val="#ppt_x"/>
                                          </p:val>
                                        </p:tav>
                                        <p:tav tm="100000">
                                          <p:val>
                                            <p:strVal val="#ppt_x"/>
                                          </p:val>
                                        </p:tav>
                                      </p:tavLst>
                                    </p:anim>
                                    <p:anim calcmode="lin" valueType="num">
                                      <p:cBhvr additive="base">
                                        <p:cTn id="14" dur="3000" fill="hold"/>
                                        <p:tgtEl>
                                          <p:spTgt spid="20"/>
                                        </p:tgtEl>
                                        <p:attrNameLst>
                                          <p:attrName>ppt_y</p:attrName>
                                        </p:attrNameLst>
                                      </p:cBhvr>
                                      <p:tavLst>
                                        <p:tav tm="0">
                                          <p:val>
                                            <p:strVal val="1+#ppt_h/2"/>
                                          </p:val>
                                        </p:tav>
                                        <p:tav tm="100000">
                                          <p:val>
                                            <p:strVal val="#ppt_y"/>
                                          </p:val>
                                        </p:tav>
                                      </p:tavLst>
                                    </p:anim>
                                  </p:childTnLst>
                                </p:cTn>
                              </p:par>
                              <p:par>
                                <p:cTn id="15" presetID="20" presetClass="entr" presetSubtype="0" fill="hold" grpId="1"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edge">
                                      <p:cBhvr>
                                        <p:cTn id="17" dur="3000"/>
                                        <p:tgtEl>
                                          <p:spTgt spid="20"/>
                                        </p:tgtEl>
                                      </p:cBhvr>
                                    </p:animEffect>
                                  </p:childTnLst>
                                </p:cTn>
                              </p:par>
                              <p:par>
                                <p:cTn id="18" presetID="7" presetClass="entr" presetSubtype="4"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3000" fill="hold"/>
                                        <p:tgtEl>
                                          <p:spTgt spid="22"/>
                                        </p:tgtEl>
                                        <p:attrNameLst>
                                          <p:attrName>ppt_x</p:attrName>
                                        </p:attrNameLst>
                                      </p:cBhvr>
                                      <p:tavLst>
                                        <p:tav tm="0">
                                          <p:val>
                                            <p:strVal val="#ppt_x"/>
                                          </p:val>
                                        </p:tav>
                                        <p:tav tm="100000">
                                          <p:val>
                                            <p:strVal val="#ppt_x"/>
                                          </p:val>
                                        </p:tav>
                                      </p:tavLst>
                                    </p:anim>
                                    <p:anim calcmode="lin" valueType="num">
                                      <p:cBhvr additive="base">
                                        <p:cTn id="21" dur="3000" fill="hold"/>
                                        <p:tgtEl>
                                          <p:spTgt spid="22"/>
                                        </p:tgtEl>
                                        <p:attrNameLst>
                                          <p:attrName>ppt_y</p:attrName>
                                        </p:attrNameLst>
                                      </p:cBhvr>
                                      <p:tavLst>
                                        <p:tav tm="0">
                                          <p:val>
                                            <p:strVal val="1+#ppt_h/2"/>
                                          </p:val>
                                        </p:tav>
                                        <p:tav tm="100000">
                                          <p:val>
                                            <p:strVal val="#ppt_y"/>
                                          </p:val>
                                        </p:tav>
                                      </p:tavLst>
                                    </p:anim>
                                  </p:childTnLst>
                                </p:cTn>
                              </p:par>
                              <p:par>
                                <p:cTn id="22" presetID="20" presetClass="entr" presetSubtype="0" fill="hold" grpId="1"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edge">
                                      <p:cBhvr>
                                        <p:cTn id="24" dur="3000"/>
                                        <p:tgtEl>
                                          <p:spTgt spid="22"/>
                                        </p:tgtEl>
                                      </p:cBhvr>
                                    </p:animEffect>
                                  </p:childTnLst>
                                </p:cTn>
                              </p:par>
                              <p:par>
                                <p:cTn id="25" presetID="6" presetClass="entr" presetSubtype="32"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circle(out)">
                                      <p:cBhvr>
                                        <p:cTn id="27" dur="3000"/>
                                        <p:tgtEl>
                                          <p:spTgt spid="17"/>
                                        </p:tgtEl>
                                      </p:cBhvr>
                                    </p:animEffect>
                                  </p:childTnLst>
                                </p:cTn>
                              </p:par>
                            </p:childTnLst>
                          </p:cTn>
                        </p:par>
                        <p:par>
                          <p:cTn id="28" fill="hold">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1"/>
                                          </p:val>
                                        </p:tav>
                                        <p:tav tm="100000">
                                          <p:val>
                                            <p:strVal val="#ppt_x"/>
                                          </p:val>
                                        </p:tav>
                                      </p:tavLst>
                                    </p:anim>
                                    <p:anim calcmode="lin" valueType="num">
                                      <p:cBhvr>
                                        <p:cTn id="33"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2" grpId="0" animBg="1"/>
      <p:bldP spid="22" grpId="1" animBg="1"/>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endParaRPr>
          </a:p>
        </p:txBody>
      </p:sp>
      <p:sp>
        <p:nvSpPr>
          <p:cNvPr id="2" name="1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endParaRPr>
          </a:p>
        </p:txBody>
      </p:sp>
      <p:sp>
        <p:nvSpPr>
          <p:cNvPr id="4" name="3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endParaRPr>
          </a:p>
        </p:txBody>
      </p:sp>
      <p:sp>
        <p:nvSpPr>
          <p:cNvPr id="5" name="4 CuadroTexto"/>
          <p:cNvSpPr txBox="1"/>
          <p:nvPr/>
        </p:nvSpPr>
        <p:spPr>
          <a:xfrm>
            <a:off x="683568"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la Guerra de Sucesión, la Guerra de Independencia y las tres Guerras Carlistas, la ciudad de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pierde su importancia militar en favor de la ciudad portuaria de Cartagena.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ripple dir="ld"/>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50" presetClass="entr" presetSubtype="0" decel="100000" fill="hold" grpId="1"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strVal val="#ppt_w+.3"/>
                                          </p:val>
                                        </p:tav>
                                        <p:tav tm="100000">
                                          <p:val>
                                            <p:strVal val="#ppt_w"/>
                                          </p:val>
                                        </p:tav>
                                      </p:tavLst>
                                    </p:anim>
                                    <p:anim calcmode="lin" valueType="num">
                                      <p:cBhvr>
                                        <p:cTn id="11" dur="3000" fill="hold"/>
                                        <p:tgtEl>
                                          <p:spTgt spid="2"/>
                                        </p:tgtEl>
                                        <p:attrNameLst>
                                          <p:attrName>ppt_h</p:attrName>
                                        </p:attrNameLst>
                                      </p:cBhvr>
                                      <p:tavLst>
                                        <p:tav tm="0">
                                          <p:val>
                                            <p:strVal val="#ppt_h"/>
                                          </p:val>
                                        </p:tav>
                                        <p:tav tm="100000">
                                          <p:val>
                                            <p:strVal val="#ppt_h"/>
                                          </p:val>
                                        </p:tav>
                                      </p:tavLst>
                                    </p:anim>
                                    <p:animEffect transition="in" filter="fade">
                                      <p:cBhvr>
                                        <p:cTn id="12" dur="3000"/>
                                        <p:tgtEl>
                                          <p:spTgt spid="2"/>
                                        </p:tgtEl>
                                      </p:cBhvr>
                                    </p:animEffect>
                                  </p:childTnLst>
                                </p:cTn>
                              </p:par>
                              <p:par>
                                <p:cTn id="13" presetID="8" presetClass="entr" presetSubtype="32"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diamond(out)">
                                      <p:cBhvr>
                                        <p:cTn id="15" dur="3000"/>
                                        <p:tgtEl>
                                          <p:spTgt spid="3"/>
                                        </p:tgtEl>
                                      </p:cBhvr>
                                    </p:animEffect>
                                  </p:childTnLst>
                                </p:cTn>
                              </p:par>
                              <p:par>
                                <p:cTn id="16" presetID="50" presetClass="entr" presetSubtype="0" decel="100000" fill="hold" grpId="1"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3000" fill="hold"/>
                                        <p:tgtEl>
                                          <p:spTgt spid="3"/>
                                        </p:tgtEl>
                                        <p:attrNameLst>
                                          <p:attrName>ppt_w</p:attrName>
                                        </p:attrNameLst>
                                      </p:cBhvr>
                                      <p:tavLst>
                                        <p:tav tm="0">
                                          <p:val>
                                            <p:strVal val="#ppt_w+.3"/>
                                          </p:val>
                                        </p:tav>
                                        <p:tav tm="100000">
                                          <p:val>
                                            <p:strVal val="#ppt_w"/>
                                          </p:val>
                                        </p:tav>
                                      </p:tavLst>
                                    </p:anim>
                                    <p:anim calcmode="lin" valueType="num">
                                      <p:cBhvr>
                                        <p:cTn id="19" dur="3000" fill="hold"/>
                                        <p:tgtEl>
                                          <p:spTgt spid="3"/>
                                        </p:tgtEl>
                                        <p:attrNameLst>
                                          <p:attrName>ppt_h</p:attrName>
                                        </p:attrNameLst>
                                      </p:cBhvr>
                                      <p:tavLst>
                                        <p:tav tm="0">
                                          <p:val>
                                            <p:strVal val="#ppt_h"/>
                                          </p:val>
                                        </p:tav>
                                        <p:tav tm="100000">
                                          <p:val>
                                            <p:strVal val="#ppt_h"/>
                                          </p:val>
                                        </p:tav>
                                      </p:tavLst>
                                    </p:anim>
                                    <p:animEffect transition="in" filter="fade">
                                      <p:cBhvr>
                                        <p:cTn id="20" dur="3000"/>
                                        <p:tgtEl>
                                          <p:spTgt spid="3"/>
                                        </p:tgtEl>
                                      </p:cBhvr>
                                    </p:animEffect>
                                  </p:childTnLst>
                                </p:cTn>
                              </p:par>
                              <p:par>
                                <p:cTn id="21" presetID="21" presetClass="entr" presetSubtype="4"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4)">
                                      <p:cBhvr>
                                        <p:cTn id="23" dur="3000"/>
                                        <p:tgtEl>
                                          <p:spTgt spid="4"/>
                                        </p:tgtEl>
                                      </p:cBhvr>
                                    </p:animEffect>
                                  </p:childTnLst>
                                </p:cTn>
                              </p:par>
                              <p:par>
                                <p:cTn id="24" presetID="50" presetClass="entr" presetSubtype="0" decel="100000" fill="hold" grpId="1"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3000" fill="hold"/>
                                        <p:tgtEl>
                                          <p:spTgt spid="4"/>
                                        </p:tgtEl>
                                        <p:attrNameLst>
                                          <p:attrName>ppt_w</p:attrName>
                                        </p:attrNameLst>
                                      </p:cBhvr>
                                      <p:tavLst>
                                        <p:tav tm="0">
                                          <p:val>
                                            <p:strVal val="#ppt_w+.3"/>
                                          </p:val>
                                        </p:tav>
                                        <p:tav tm="100000">
                                          <p:val>
                                            <p:strVal val="#ppt_w"/>
                                          </p:val>
                                        </p:tav>
                                      </p:tavLst>
                                    </p:anim>
                                    <p:anim calcmode="lin" valueType="num">
                                      <p:cBhvr>
                                        <p:cTn id="27" dur="3000" fill="hold"/>
                                        <p:tgtEl>
                                          <p:spTgt spid="4"/>
                                        </p:tgtEl>
                                        <p:attrNameLst>
                                          <p:attrName>ppt_h</p:attrName>
                                        </p:attrNameLst>
                                      </p:cBhvr>
                                      <p:tavLst>
                                        <p:tav tm="0">
                                          <p:val>
                                            <p:strVal val="#ppt_h"/>
                                          </p:val>
                                        </p:tav>
                                        <p:tav tm="100000">
                                          <p:val>
                                            <p:strVal val="#ppt_h"/>
                                          </p:val>
                                        </p:tav>
                                      </p:tavLst>
                                    </p:anim>
                                    <p:animEffect transition="in" filter="fade">
                                      <p:cBhvr>
                                        <p:cTn id="28" dur="3000"/>
                                        <p:tgtEl>
                                          <p:spTgt spid="4"/>
                                        </p:tgtEl>
                                      </p:cBhvr>
                                    </p:animEffect>
                                  </p:childTnLst>
                                </p:cTn>
                              </p:par>
                            </p:childTnLst>
                          </p:cTn>
                        </p:par>
                        <p:par>
                          <p:cTn id="29" fill="hold">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2" grpId="0" animBg="1"/>
      <p:bldP spid="2" grpId="1" animBg="1"/>
      <p:bldP spid="4" grpId="0" animBg="1"/>
      <p:bldP spid="4" grpId="1" animBg="1"/>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descr="15 Mayo 201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15 Mayo 20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15 Mayo 20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ciudad ha sabido reinventarse constantemente, adaptando las nuevas formas constructivas al entorno histórico que la rodea y creando así un marco en el que el visitante puede disfrutar en cualquier momento de la historia y la cultura del lugar.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ripple dir="rd"/>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5362"/>
                                        </p:tgtEl>
                                        <p:attrNameLst>
                                          <p:attrName>style.visibility</p:attrName>
                                        </p:attrNameLst>
                                      </p:cBhvr>
                                      <p:to>
                                        <p:strVal val="visible"/>
                                      </p:to>
                                    </p:set>
                                    <p:anim calcmode="lin" valueType="num">
                                      <p:cBhvr additive="base">
                                        <p:cTn id="7" dur="4000" fill="hold"/>
                                        <p:tgtEl>
                                          <p:spTgt spid="15362"/>
                                        </p:tgtEl>
                                        <p:attrNameLst>
                                          <p:attrName>ppt_x</p:attrName>
                                        </p:attrNameLst>
                                      </p:cBhvr>
                                      <p:tavLst>
                                        <p:tav tm="0">
                                          <p:val>
                                            <p:strVal val="0-#ppt_w/2"/>
                                          </p:val>
                                        </p:tav>
                                        <p:tav tm="100000">
                                          <p:val>
                                            <p:strVal val="#ppt_x"/>
                                          </p:val>
                                        </p:tav>
                                      </p:tavLst>
                                    </p:anim>
                                    <p:anim calcmode="lin" valueType="num">
                                      <p:cBhvr additive="base">
                                        <p:cTn id="8" dur="4000" fill="hold"/>
                                        <p:tgtEl>
                                          <p:spTgt spid="15362"/>
                                        </p:tgtEl>
                                        <p:attrNameLst>
                                          <p:attrName>ppt_y</p:attrName>
                                        </p:attrNameLst>
                                      </p:cBhvr>
                                      <p:tavLst>
                                        <p:tav tm="0">
                                          <p:val>
                                            <p:strVal val="#ppt_y"/>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15362"/>
                                        </p:tgtEl>
                                        <p:attrNameLst>
                                          <p:attrName>style.visibility</p:attrName>
                                        </p:attrNameLst>
                                      </p:cBhvr>
                                      <p:to>
                                        <p:strVal val="visible"/>
                                      </p:to>
                                    </p:set>
                                    <p:animEffect transition="in" filter="fade">
                                      <p:cBhvr>
                                        <p:cTn id="11" dur="4000"/>
                                        <p:tgtEl>
                                          <p:spTgt spid="15362"/>
                                        </p:tgtEl>
                                      </p:cBhvr>
                                    </p:animEffect>
                                  </p:childTnLst>
                                </p:cTn>
                              </p:par>
                              <p:par>
                                <p:cTn id="12" presetID="2" presetClass="entr" presetSubtype="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4000" fill="hold"/>
                                        <p:tgtEl>
                                          <p:spTgt spid="3"/>
                                        </p:tgtEl>
                                        <p:attrNameLst>
                                          <p:attrName>ppt_x</p:attrName>
                                        </p:attrNameLst>
                                      </p:cBhvr>
                                      <p:tavLst>
                                        <p:tav tm="0">
                                          <p:val>
                                            <p:strVal val="1+#ppt_w/2"/>
                                          </p:val>
                                        </p:tav>
                                        <p:tav tm="100000">
                                          <p:val>
                                            <p:strVal val="#ppt_x"/>
                                          </p:val>
                                        </p:tav>
                                      </p:tavLst>
                                    </p:anim>
                                    <p:anim calcmode="lin" valueType="num">
                                      <p:cBhvr additive="base">
                                        <p:cTn id="15" dur="4000" fill="hold"/>
                                        <p:tgtEl>
                                          <p:spTgt spid="3"/>
                                        </p:tgtEl>
                                        <p:attrNameLst>
                                          <p:attrName>ppt_y</p:attrName>
                                        </p:attrNameLst>
                                      </p:cBhvr>
                                      <p:tavLst>
                                        <p:tav tm="0">
                                          <p:val>
                                            <p:strVal val="#ppt_y"/>
                                          </p:val>
                                        </p:tav>
                                        <p:tav tm="100000">
                                          <p:val>
                                            <p:strVal val="#ppt_y"/>
                                          </p:val>
                                        </p:tav>
                                      </p:tavLst>
                                    </p:anim>
                                  </p:childTnLst>
                                </p:cTn>
                              </p:par>
                              <p:par>
                                <p:cTn id="16" presetID="10"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4000"/>
                                        <p:tgtEl>
                                          <p:spTgt spid="3"/>
                                        </p:tgtEl>
                                      </p:cBhvr>
                                    </p:animEffec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fltVal val="0"/>
                                          </p:val>
                                        </p:tav>
                                        <p:tav tm="100000">
                                          <p:val>
                                            <p:strVal val="#ppt_w"/>
                                          </p:val>
                                        </p:tav>
                                      </p:tavLst>
                                    </p:anim>
                                    <p:anim calcmode="lin" valueType="num">
                                      <p:cBhvr>
                                        <p:cTn id="22" dur="4000" fill="hold"/>
                                        <p:tgtEl>
                                          <p:spTgt spid="4"/>
                                        </p:tgtEl>
                                        <p:attrNameLst>
                                          <p:attrName>ppt_h</p:attrName>
                                        </p:attrNameLst>
                                      </p:cBhvr>
                                      <p:tavLst>
                                        <p:tav tm="0">
                                          <p:val>
                                            <p:strVal val="#ppt_h"/>
                                          </p:val>
                                        </p:tav>
                                        <p:tav tm="100000">
                                          <p:val>
                                            <p:strVal val="#ppt_h"/>
                                          </p:val>
                                        </p:tav>
                                      </p:tavLst>
                                    </p:anim>
                                  </p:childTnLst>
                                </p:cTn>
                              </p:par>
                              <p:par>
                                <p:cTn id="23" presetID="1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13 Primavera 2010.jpg"/>
          <p:cNvPicPr>
            <a:picLocks noChangeAspect="1"/>
          </p:cNvPicPr>
          <p:nvPr/>
        </p:nvPicPr>
        <p:blipFill>
          <a:blip r:embed="rId2" cstate="print"/>
          <a:stretch>
            <a:fillRect/>
          </a:stretch>
        </p:blipFill>
        <p:spPr bwMode="auto">
          <a:xfrm>
            <a:off x="0" y="0"/>
            <a:ext cx="9144000" cy="62418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3314" name="1 Imagen" descr="13 Primavera 2010.jpg"/>
          <p:cNvPicPr>
            <a:picLocks noGrp="1" noChangeAspect="1"/>
          </p:cNvPicPr>
          <p:nvPr isPhoto="1"/>
        </p:nvPicPr>
        <p:blipFill>
          <a:blip r:embed="rId2" cstate="print"/>
          <a:stretch>
            <a:fillRect/>
          </a:stretch>
        </p:blipFill>
        <p:spPr bwMode="auto">
          <a:xfrm flipH="1">
            <a:off x="0" y="0"/>
            <a:ext cx="9144000" cy="62418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13 Primavera 2010.jpg"/>
          <p:cNvPicPr>
            <a:picLocks noChangeAspect="1"/>
          </p:cNvPicPr>
          <p:nvPr/>
        </p:nvPicPr>
        <p:blipFill>
          <a:blip r:embed="rId2" cstate="print"/>
          <a:stretch>
            <a:fillRect/>
          </a:stretch>
        </p:blipFill>
        <p:spPr bwMode="auto">
          <a:xfrm flipH="1">
            <a:off x="0" y="0"/>
            <a:ext cx="9144000" cy="62418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3 Primavera 2010.jpg"/>
          <p:cNvPicPr>
            <a:picLocks noChangeAspect="1"/>
          </p:cNvPicPr>
          <p:nvPr/>
        </p:nvPicPr>
        <p:blipFill>
          <a:blip r:embed="rId2" cstate="print"/>
          <a:stretch>
            <a:fillRect/>
          </a:stretch>
        </p:blipFill>
        <p:spPr bwMode="auto">
          <a:xfrm flipH="1">
            <a:off x="0" y="0"/>
            <a:ext cx="9144000" cy="624187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395536" y="4081636"/>
            <a:ext cx="835292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Estatua del Papa Luna, rinde homenaje al personaje más popular de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el Papa Luna. Fue instalada en 2007 y es obra del escultor Sergio Blanco. La encontraremos en la entrada del castillo y podremos acercarnos a ella para tomarnos las fotos que queramos. Ojo, porque en verano se hace incluso cola para fotografiarse con ella.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9000">
        <p14:ripple/>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xit" presetSubtype="0" fill="hold" nodeType="withEffect">
                                  <p:stCondLst>
                                    <p:cond delay="1000"/>
                                  </p:stCondLst>
                                  <p:childTnLst>
                                    <p:animEffect transition="out" filter="fade">
                                      <p:cBhvr>
                                        <p:cTn id="6" dur="2000"/>
                                        <p:tgtEl>
                                          <p:spTgt spid="5"/>
                                        </p:tgtEl>
                                      </p:cBhvr>
                                    </p:animEffect>
                                    <p:anim calcmode="lin" valueType="num">
                                      <p:cBhvr>
                                        <p:cTn id="7" dur="2000"/>
                                        <p:tgtEl>
                                          <p:spTgt spid="5"/>
                                        </p:tgtEl>
                                        <p:attrNameLst>
                                          <p:attrName>style.rotation</p:attrName>
                                        </p:attrNameLst>
                                      </p:cBhvr>
                                      <p:tavLst>
                                        <p:tav tm="0">
                                          <p:val>
                                            <p:fltVal val="0"/>
                                          </p:val>
                                        </p:tav>
                                        <p:tav tm="100000">
                                          <p:val>
                                            <p:fltVal val="720"/>
                                          </p:val>
                                        </p:tav>
                                      </p:tavLst>
                                    </p:anim>
                                    <p:anim calcmode="lin" valueType="num">
                                      <p:cBhvr>
                                        <p:cTn id="8" dur="2000"/>
                                        <p:tgtEl>
                                          <p:spTgt spid="5"/>
                                        </p:tgtEl>
                                        <p:attrNameLst>
                                          <p:attrName>ppt_h</p:attrName>
                                        </p:attrNameLst>
                                      </p:cBhvr>
                                      <p:tavLst>
                                        <p:tav tm="0">
                                          <p:val>
                                            <p:strVal val="ppt_h"/>
                                          </p:val>
                                        </p:tav>
                                        <p:tav tm="100000">
                                          <p:val>
                                            <p:fltVal val="0"/>
                                          </p:val>
                                        </p:tav>
                                      </p:tavLst>
                                    </p:anim>
                                    <p:anim calcmode="lin" valueType="num">
                                      <p:cBhvr>
                                        <p:cTn id="9" dur="2000"/>
                                        <p:tgtEl>
                                          <p:spTgt spid="5"/>
                                        </p:tgtEl>
                                        <p:attrNameLst>
                                          <p:attrName>ppt_w</p:attrName>
                                        </p:attrNameLst>
                                      </p:cBhvr>
                                      <p:tavLst>
                                        <p:tav tm="0">
                                          <p:val>
                                            <p:strVal val="ppt_w"/>
                                          </p:val>
                                        </p:tav>
                                        <p:tav tm="100000">
                                          <p:val>
                                            <p:fltVal val="0"/>
                                          </p:val>
                                        </p:tav>
                                      </p:tavLst>
                                    </p:anim>
                                    <p:set>
                                      <p:cBhvr>
                                        <p:cTn id="10" dur="1" fill="hold">
                                          <p:stCondLst>
                                            <p:cond delay="1999"/>
                                          </p:stCondLst>
                                        </p:cTn>
                                        <p:tgtEl>
                                          <p:spTgt spid="5"/>
                                        </p:tgtEl>
                                        <p:attrNameLst>
                                          <p:attrName>style.visibility</p:attrName>
                                        </p:attrNameLst>
                                      </p:cBhvr>
                                      <p:to>
                                        <p:strVal val="hidden"/>
                                      </p:to>
                                    </p:set>
                                  </p:childTnLst>
                                </p:cTn>
                              </p:par>
                              <p:par>
                                <p:cTn id="11" presetID="35" presetClass="exit" presetSubtype="0" fill="hold" nodeType="withEffect">
                                  <p:stCondLst>
                                    <p:cond delay="2000"/>
                                  </p:stCondLst>
                                  <p:childTnLst>
                                    <p:animEffect transition="out" filter="fade">
                                      <p:cBhvr>
                                        <p:cTn id="12" dur="2000"/>
                                        <p:tgtEl>
                                          <p:spTgt spid="4"/>
                                        </p:tgtEl>
                                      </p:cBhvr>
                                    </p:animEffect>
                                    <p:anim calcmode="lin" valueType="num">
                                      <p:cBhvr>
                                        <p:cTn id="13" dur="2000"/>
                                        <p:tgtEl>
                                          <p:spTgt spid="4"/>
                                        </p:tgtEl>
                                        <p:attrNameLst>
                                          <p:attrName>style.rotation</p:attrName>
                                        </p:attrNameLst>
                                      </p:cBhvr>
                                      <p:tavLst>
                                        <p:tav tm="0">
                                          <p:val>
                                            <p:fltVal val="0"/>
                                          </p:val>
                                        </p:tav>
                                        <p:tav tm="100000">
                                          <p:val>
                                            <p:fltVal val="720"/>
                                          </p:val>
                                        </p:tav>
                                      </p:tavLst>
                                    </p:anim>
                                    <p:anim calcmode="lin" valueType="num">
                                      <p:cBhvr>
                                        <p:cTn id="14" dur="2000"/>
                                        <p:tgtEl>
                                          <p:spTgt spid="4"/>
                                        </p:tgtEl>
                                        <p:attrNameLst>
                                          <p:attrName>ppt_h</p:attrName>
                                        </p:attrNameLst>
                                      </p:cBhvr>
                                      <p:tavLst>
                                        <p:tav tm="0">
                                          <p:val>
                                            <p:strVal val="ppt_h"/>
                                          </p:val>
                                        </p:tav>
                                        <p:tav tm="100000">
                                          <p:val>
                                            <p:fltVal val="0"/>
                                          </p:val>
                                        </p:tav>
                                      </p:tavLst>
                                    </p:anim>
                                    <p:anim calcmode="lin" valueType="num">
                                      <p:cBhvr>
                                        <p:cTn id="15" dur="2000"/>
                                        <p:tgtEl>
                                          <p:spTgt spid="4"/>
                                        </p:tgtEl>
                                        <p:attrNameLst>
                                          <p:attrName>ppt_w</p:attrName>
                                        </p:attrNameLst>
                                      </p:cBhvr>
                                      <p:tavLst>
                                        <p:tav tm="0">
                                          <p:val>
                                            <p:strVal val="ppt_w"/>
                                          </p:val>
                                        </p:tav>
                                        <p:tav tm="100000">
                                          <p:val>
                                            <p:fltVal val="0"/>
                                          </p:val>
                                        </p:tav>
                                      </p:tavLst>
                                    </p:anim>
                                    <p:set>
                                      <p:cBhvr>
                                        <p:cTn id="16" dur="1" fill="hold">
                                          <p:stCondLst>
                                            <p:cond delay="1999"/>
                                          </p:stCondLst>
                                        </p:cTn>
                                        <p:tgtEl>
                                          <p:spTgt spid="4"/>
                                        </p:tgtEl>
                                        <p:attrNameLst>
                                          <p:attrName>style.visibility</p:attrName>
                                        </p:attrNameLst>
                                      </p:cBhvr>
                                      <p:to>
                                        <p:strVal val="hidden"/>
                                      </p:to>
                                    </p:set>
                                  </p:childTnLst>
                                </p:cTn>
                              </p:par>
                              <p:par>
                                <p:cTn id="17" presetID="35" presetClass="exit" presetSubtype="0" fill="hold" nodeType="withEffect">
                                  <p:stCondLst>
                                    <p:cond delay="3000"/>
                                  </p:stCondLst>
                                  <p:childTnLst>
                                    <p:animEffect transition="out" filter="fade">
                                      <p:cBhvr>
                                        <p:cTn id="18" dur="2000"/>
                                        <p:tgtEl>
                                          <p:spTgt spid="13314"/>
                                        </p:tgtEl>
                                      </p:cBhvr>
                                    </p:animEffect>
                                    <p:anim calcmode="lin" valueType="num">
                                      <p:cBhvr>
                                        <p:cTn id="19" dur="2000"/>
                                        <p:tgtEl>
                                          <p:spTgt spid="13314"/>
                                        </p:tgtEl>
                                        <p:attrNameLst>
                                          <p:attrName>style.rotation</p:attrName>
                                        </p:attrNameLst>
                                      </p:cBhvr>
                                      <p:tavLst>
                                        <p:tav tm="0">
                                          <p:val>
                                            <p:fltVal val="0"/>
                                          </p:val>
                                        </p:tav>
                                        <p:tav tm="100000">
                                          <p:val>
                                            <p:fltVal val="720"/>
                                          </p:val>
                                        </p:tav>
                                      </p:tavLst>
                                    </p:anim>
                                    <p:anim calcmode="lin" valueType="num">
                                      <p:cBhvr>
                                        <p:cTn id="20" dur="2000"/>
                                        <p:tgtEl>
                                          <p:spTgt spid="13314"/>
                                        </p:tgtEl>
                                        <p:attrNameLst>
                                          <p:attrName>ppt_h</p:attrName>
                                        </p:attrNameLst>
                                      </p:cBhvr>
                                      <p:tavLst>
                                        <p:tav tm="0">
                                          <p:val>
                                            <p:strVal val="ppt_h"/>
                                          </p:val>
                                        </p:tav>
                                        <p:tav tm="100000">
                                          <p:val>
                                            <p:fltVal val="0"/>
                                          </p:val>
                                        </p:tav>
                                      </p:tavLst>
                                    </p:anim>
                                    <p:anim calcmode="lin" valueType="num">
                                      <p:cBhvr>
                                        <p:cTn id="21" dur="2000"/>
                                        <p:tgtEl>
                                          <p:spTgt spid="13314"/>
                                        </p:tgtEl>
                                        <p:attrNameLst>
                                          <p:attrName>ppt_w</p:attrName>
                                        </p:attrNameLst>
                                      </p:cBhvr>
                                      <p:tavLst>
                                        <p:tav tm="0">
                                          <p:val>
                                            <p:strVal val="ppt_w"/>
                                          </p:val>
                                        </p:tav>
                                        <p:tav tm="100000">
                                          <p:val>
                                            <p:fltVal val="0"/>
                                          </p:val>
                                        </p:tav>
                                      </p:tavLst>
                                    </p:anim>
                                    <p:set>
                                      <p:cBhvr>
                                        <p:cTn id="22" dur="1" fill="hold">
                                          <p:stCondLst>
                                            <p:cond delay="1999"/>
                                          </p:stCondLst>
                                        </p:cTn>
                                        <p:tgtEl>
                                          <p:spTgt spid="13314"/>
                                        </p:tgtEl>
                                        <p:attrNameLst>
                                          <p:attrName>style.visibility</p:attrName>
                                        </p:attrNameLst>
                                      </p:cBhvr>
                                      <p:to>
                                        <p:strVal val="hidden"/>
                                      </p:to>
                                    </p:set>
                                  </p:childTnLst>
                                </p:cTn>
                              </p:par>
                              <p:par>
                                <p:cTn id="23" presetID="5" presetClass="entr" presetSubtype="10" fill="hold" nodeType="withEffect">
                                  <p:stCondLst>
                                    <p:cond delay="3000"/>
                                  </p:stCondLst>
                                  <p:childTnLst>
                                    <p:set>
                                      <p:cBhvr>
                                        <p:cTn id="24" dur="1" fill="hold">
                                          <p:stCondLst>
                                            <p:cond delay="0"/>
                                          </p:stCondLst>
                                        </p:cTn>
                                        <p:tgtEl>
                                          <p:spTgt spid="3"/>
                                        </p:tgtEl>
                                        <p:attrNameLst>
                                          <p:attrName>style.visibility</p:attrName>
                                        </p:attrNameLst>
                                      </p:cBhvr>
                                      <p:to>
                                        <p:strVal val="visible"/>
                                      </p:to>
                                    </p:set>
                                    <p:animEffect transition="in" filter="checkerboard(across)">
                                      <p:cBhvr>
                                        <p:cTn id="25" dur="2000"/>
                                        <p:tgtEl>
                                          <p:spTgt spid="3"/>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1 Imagen" descr="14 Primavera 2010.jpg"/>
          <p:cNvPicPr>
            <a:picLocks noGrp="1" noChangeAspect="1"/>
          </p:cNvPicPr>
          <p:nvPr isPhoto="1"/>
        </p:nvPicPr>
        <p:blipFill>
          <a:blip r:embed="rId2" cstate="print"/>
          <a:stretch>
            <a:fillRect/>
          </a:stretch>
        </p:blipFill>
        <p:spPr bwMode="auto">
          <a:xfrm>
            <a:off x="0" y="-26634"/>
            <a:ext cx="9144000" cy="608753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14 Primavera 2010.jpg"/>
          <p:cNvPicPr>
            <a:picLocks noChangeAspect="1"/>
          </p:cNvPicPr>
          <p:nvPr/>
        </p:nvPicPr>
        <p:blipFill>
          <a:blip r:embed="rId2" cstate="print"/>
          <a:stretch>
            <a:fillRect/>
          </a:stretch>
        </p:blipFill>
        <p:spPr bwMode="auto">
          <a:xfrm flipH="1">
            <a:off x="0" y="0"/>
            <a:ext cx="9144000" cy="60608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14 Primavera 2010.jpg"/>
          <p:cNvPicPr>
            <a:picLocks noChangeAspect="1"/>
          </p:cNvPicPr>
          <p:nvPr/>
        </p:nvPicPr>
        <p:blipFill>
          <a:blip r:embed="rId2" cstate="print"/>
          <a:stretch>
            <a:fillRect/>
          </a:stretch>
        </p:blipFill>
        <p:spPr bwMode="auto">
          <a:xfrm flipH="1">
            <a:off x="0" y="0"/>
            <a:ext cx="9144000" cy="60608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79512" y="4081636"/>
            <a:ext cx="878497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castillo templario de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del siglo XIV, domina el Mediterráneo desde los 64 metros de su peñón. La ciudad antigua está coronada por esta fortaleza románica, llamada el Castillo del Papa Luna porque aquí vivió el Papa Benedicto XIII, que lo convirtió en su palacio papal y biblioteca pontificia, que fue una de las mejores del mundo en la época.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9000">
        <p14:glitter pattern="hexagon"/>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fltVal val="0"/>
                                          </p:val>
                                        </p:tav>
                                      </p:tavLst>
                                    </p:anim>
                                    <p:anim calcmode="lin" valueType="num">
                                      <p:cBhvr>
                                        <p:cTn id="7" dur="3000"/>
                                        <p:tgtEl>
                                          <p:spTgt spid="3"/>
                                        </p:tgtEl>
                                        <p:attrNameLst>
                                          <p:attrName>ppt_h</p:attrName>
                                        </p:attrNameLst>
                                      </p:cBhvr>
                                      <p:tavLst>
                                        <p:tav tm="0">
                                          <p:val>
                                            <p:strVal val="ppt_h"/>
                                          </p:val>
                                        </p:tav>
                                        <p:tav tm="100000">
                                          <p:val>
                                            <p:fltVal val="0"/>
                                          </p:val>
                                        </p:tav>
                                      </p:tavLst>
                                    </p:anim>
                                    <p:set>
                                      <p:cBhvr>
                                        <p:cTn id="8" dur="1" fill="hold">
                                          <p:stCondLst>
                                            <p:cond delay="2999"/>
                                          </p:stCondLst>
                                        </p:cTn>
                                        <p:tgtEl>
                                          <p:spTgt spid="3"/>
                                        </p:tgtEl>
                                        <p:attrNameLst>
                                          <p:attrName>style.visibility</p:attrName>
                                        </p:attrNameLst>
                                      </p:cBhvr>
                                      <p:to>
                                        <p:strVal val="hidden"/>
                                      </p:to>
                                    </p:set>
                                  </p:childTnLst>
                                </p:cTn>
                              </p:par>
                              <p:par>
                                <p:cTn id="9" presetID="23" presetClass="exit" presetSubtype="20" fill="hold" nodeType="withEffect">
                                  <p:stCondLst>
                                    <p:cond delay="0"/>
                                  </p:stCondLst>
                                  <p:childTnLst>
                                    <p:anim calcmode="lin" valueType="num">
                                      <p:cBhvr>
                                        <p:cTn id="10" dur="3000"/>
                                        <p:tgtEl>
                                          <p:spTgt spid="4"/>
                                        </p:tgtEl>
                                        <p:attrNameLst>
                                          <p:attrName>ppt_w</p:attrName>
                                        </p:attrNameLst>
                                      </p:cBhvr>
                                      <p:tavLst>
                                        <p:tav tm="0">
                                          <p:val>
                                            <p:strVal val="ppt_w"/>
                                          </p:val>
                                        </p:tav>
                                        <p:tav tm="100000">
                                          <p:val>
                                            <p:strVal val="(6*min(max(ppt_w*ppt_h,.3),1)-7.4)/-.7*ppt_w"/>
                                          </p:val>
                                        </p:tav>
                                      </p:tavLst>
                                    </p:anim>
                                    <p:anim calcmode="lin" valueType="num">
                                      <p:cBhvr>
                                        <p:cTn id="11" dur="3000"/>
                                        <p:tgtEl>
                                          <p:spTgt spid="4"/>
                                        </p:tgtEl>
                                        <p:attrNameLst>
                                          <p:attrName>ppt_h</p:attrName>
                                        </p:attrNameLst>
                                      </p:cBhvr>
                                      <p:tavLst>
                                        <p:tav tm="0">
                                          <p:val>
                                            <p:strVal val="ppt_h"/>
                                          </p:val>
                                        </p:tav>
                                        <p:tav tm="100000">
                                          <p:val>
                                            <p:strVal val="(6*min(max(ppt_w*ppt_h,.3),1)-7.4)/-.7*ppt_h"/>
                                          </p:val>
                                        </p:tav>
                                      </p:tavLst>
                                    </p:anim>
                                    <p:anim calcmode="lin" valueType="num">
                                      <p:cBhvr>
                                        <p:cTn id="12" dur="3000"/>
                                        <p:tgtEl>
                                          <p:spTgt spid="4"/>
                                        </p:tgtEl>
                                        <p:attrNameLst>
                                          <p:attrName>ppt_y</p:attrName>
                                        </p:attrNameLst>
                                      </p:cBhvr>
                                      <p:tavLst>
                                        <p:tav tm="0">
                                          <p:val>
                                            <p:strVal val="ppt_y"/>
                                          </p:val>
                                        </p:tav>
                                        <p:tav tm="100000">
                                          <p:val>
                                            <p:strVal val="1+(6*min(max(ppt_w*ppt_h,.3),1)-7.4)/-.7*ppt_h/2"/>
                                          </p:val>
                                        </p:tav>
                                      </p:tavLst>
                                    </p:anim>
                                    <p:set>
                                      <p:cBhvr>
                                        <p:cTn id="13" dur="1" fill="hold">
                                          <p:stCondLst>
                                            <p:cond delay="2999"/>
                                          </p:stCondLst>
                                        </p:cTn>
                                        <p:tgtEl>
                                          <p:spTgt spid="4"/>
                                        </p:tgtEl>
                                        <p:attrNameLst>
                                          <p:attrName>style.visibility</p:attrName>
                                        </p:attrNameLst>
                                      </p:cBhvr>
                                      <p:to>
                                        <p:strVal val="hidden"/>
                                      </p:to>
                                    </p:set>
                                  </p:childTnLst>
                                </p:cTn>
                              </p:par>
                              <p:par>
                                <p:cTn id="14" presetID="53" presetClass="entr" presetSubtype="0" fill="hold" nodeType="withEffect">
                                  <p:stCondLst>
                                    <p:cond delay="0"/>
                                  </p:stCondLst>
                                  <p:childTnLst>
                                    <p:set>
                                      <p:cBhvr>
                                        <p:cTn id="15" dur="1" fill="hold">
                                          <p:stCondLst>
                                            <p:cond delay="0"/>
                                          </p:stCondLst>
                                        </p:cTn>
                                        <p:tgtEl>
                                          <p:spTgt spid="14338"/>
                                        </p:tgtEl>
                                        <p:attrNameLst>
                                          <p:attrName>style.visibility</p:attrName>
                                        </p:attrNameLst>
                                      </p:cBhvr>
                                      <p:to>
                                        <p:strVal val="visible"/>
                                      </p:to>
                                    </p:set>
                                    <p:anim calcmode="lin" valueType="num">
                                      <p:cBhvr>
                                        <p:cTn id="16" dur="3000" fill="hold"/>
                                        <p:tgtEl>
                                          <p:spTgt spid="14338"/>
                                        </p:tgtEl>
                                        <p:attrNameLst>
                                          <p:attrName>ppt_w</p:attrName>
                                        </p:attrNameLst>
                                      </p:cBhvr>
                                      <p:tavLst>
                                        <p:tav tm="0">
                                          <p:val>
                                            <p:fltVal val="0"/>
                                          </p:val>
                                        </p:tav>
                                        <p:tav tm="100000">
                                          <p:val>
                                            <p:strVal val="#ppt_w"/>
                                          </p:val>
                                        </p:tav>
                                      </p:tavLst>
                                    </p:anim>
                                    <p:anim calcmode="lin" valueType="num">
                                      <p:cBhvr>
                                        <p:cTn id="17" dur="3000" fill="hold"/>
                                        <p:tgtEl>
                                          <p:spTgt spid="14338"/>
                                        </p:tgtEl>
                                        <p:attrNameLst>
                                          <p:attrName>ppt_h</p:attrName>
                                        </p:attrNameLst>
                                      </p:cBhvr>
                                      <p:tavLst>
                                        <p:tav tm="0">
                                          <p:val>
                                            <p:fltVal val="0"/>
                                          </p:val>
                                        </p:tav>
                                        <p:tav tm="100000">
                                          <p:val>
                                            <p:strVal val="#ppt_h"/>
                                          </p:val>
                                        </p:tav>
                                      </p:tavLst>
                                    </p:anim>
                                    <p:animEffect transition="in" filter="fade">
                                      <p:cBhvr>
                                        <p:cTn id="18" dur="3000"/>
                                        <p:tgtEl>
                                          <p:spTgt spid="14338"/>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4 Marcador de contenido" descr="5787458138_072fcc8c0b_b.jpg"/>
          <p:cNvPicPr>
            <a:picLocks noGrp="1" noChangeAspect="1"/>
          </p:cNvPicPr>
          <p:nvPr>
            <p:ph idx="1"/>
          </p:nvPr>
        </p:nvPicPr>
        <p:blipFill>
          <a:blip r:embed="rId2" cstate="print"/>
          <a:srcRect/>
          <a:stretch>
            <a:fillRect/>
          </a:stretch>
        </p:blipFill>
        <p:spPr>
          <a:xfrm>
            <a:off x="11895138" y="476251"/>
            <a:ext cx="63500" cy="59972"/>
          </a:xfrm>
          <a:effectLst>
            <a:outerShdw algn="tl" rotWithShape="0">
              <a:srgbClr val="000000">
                <a:alpha val="70000"/>
              </a:srgbClr>
            </a:outerShdw>
          </a:effectLst>
        </p:spPr>
      </p:pic>
      <p:sp>
        <p:nvSpPr>
          <p:cNvPr id="4" name="3 Rectángulo"/>
          <p:cNvSpPr/>
          <p:nvPr/>
        </p:nvSpPr>
        <p:spPr>
          <a:xfrm flipV="1">
            <a:off x="-642974" y="5715002"/>
            <a:ext cx="45719" cy="3809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6" name="5 Rectángulo"/>
          <p:cNvSpPr/>
          <p:nvPr/>
        </p:nvSpPr>
        <p:spPr>
          <a:xfrm flipH="1">
            <a:off x="10501322" y="6131743"/>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Rectángulo"/>
          <p:cNvSpPr/>
          <p:nvPr/>
        </p:nvSpPr>
        <p:spPr>
          <a:xfrm flipH="1" flipV="1">
            <a:off x="11312925" y="6072172"/>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9" name="8 Rectángulo redondeado"/>
          <p:cNvSpPr/>
          <p:nvPr/>
        </p:nvSpPr>
        <p:spPr>
          <a:xfrm flipH="1" flipV="1">
            <a:off x="10644232" y="357171"/>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2" name="11 Rectángulo redondeado"/>
          <p:cNvSpPr/>
          <p:nvPr/>
        </p:nvSpPr>
        <p:spPr>
          <a:xfrm>
            <a:off x="-1143040" y="4941109"/>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pic>
        <p:nvPicPr>
          <p:cNvPr id="15" name="14 Imagen" descr="3843950330_e459fed50b_b.jpg"/>
          <p:cNvPicPr>
            <a:picLocks noChangeAspect="1"/>
          </p:cNvPicPr>
          <p:nvPr/>
        </p:nvPicPr>
        <p:blipFill>
          <a:blip r:embed="rId3" cstate="print"/>
          <a:stretch>
            <a:fillRect/>
          </a:stretch>
        </p:blipFill>
        <p:spPr bwMode="auto">
          <a:xfrm>
            <a:off x="1619672" y="0"/>
            <a:ext cx="597666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8" name="17 Rectángulo"/>
          <p:cNvSpPr/>
          <p:nvPr/>
        </p:nvSpPr>
        <p:spPr>
          <a:xfrm>
            <a:off x="1619672" y="0"/>
            <a:ext cx="2952329" cy="2857500"/>
          </a:xfrm>
          <a:prstGeom prst="rect">
            <a:avLst/>
          </a:prstGeom>
          <a:solidFill>
            <a:schemeClr val="tx2">
              <a:lumMod val="50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9" name="18 Rectángulo"/>
          <p:cNvSpPr/>
          <p:nvPr/>
        </p:nvSpPr>
        <p:spPr>
          <a:xfrm>
            <a:off x="4572001" y="2857500"/>
            <a:ext cx="3024335" cy="2857500"/>
          </a:xfrm>
          <a:prstGeom prst="rect">
            <a:avLst/>
          </a:prstGeom>
          <a:solidFill>
            <a:schemeClr val="tx2">
              <a:lumMod val="50000"/>
              <a:alpha val="84706"/>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0" name="19 Rectángulo"/>
          <p:cNvSpPr/>
          <p:nvPr/>
        </p:nvSpPr>
        <p:spPr>
          <a:xfrm>
            <a:off x="1619672" y="2857500"/>
            <a:ext cx="2952329" cy="2857500"/>
          </a:xfrm>
          <a:prstGeom prst="rect">
            <a:avLst/>
          </a:prstGeom>
          <a:solidFill>
            <a:schemeClr val="accent5">
              <a:lumMod val="75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1" name="20 Rectángulo"/>
          <p:cNvSpPr/>
          <p:nvPr/>
        </p:nvSpPr>
        <p:spPr>
          <a:xfrm>
            <a:off x="4572001" y="0"/>
            <a:ext cx="3024335" cy="2857500"/>
          </a:xfrm>
          <a:prstGeom prst="rect">
            <a:avLst/>
          </a:prstGeom>
          <a:solidFill>
            <a:schemeClr val="accent5">
              <a:lumMod val="75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2" name="21 Rectángulo"/>
          <p:cNvSpPr/>
          <p:nvPr/>
        </p:nvSpPr>
        <p:spPr>
          <a:xfrm>
            <a:off x="7596336" y="0"/>
            <a:ext cx="1547664" cy="5715000"/>
          </a:xfrm>
          <a:prstGeom prst="rect">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25" name="24 Rectángulo"/>
          <p:cNvSpPr/>
          <p:nvPr/>
        </p:nvSpPr>
        <p:spPr>
          <a:xfrm>
            <a:off x="0" y="0"/>
            <a:ext cx="1619672" cy="5715000"/>
          </a:xfrm>
          <a:prstGeom prst="rect">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6" name="15 CuadroTexto"/>
          <p:cNvSpPr txBox="1"/>
          <p:nvPr/>
        </p:nvSpPr>
        <p:spPr>
          <a:xfrm>
            <a:off x="323528" y="4081636"/>
            <a:ext cx="835292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Entrar en las murallas de este castillo, declarado Monumento Histórico Artístico Nacional en 1931, es hacer un viaje al pasado. Las torres y muros de piedra labrada de la imponente pero sobria fortificación funcionan hoy como privilegiados miradores, desde los que podemos contemplar una postal de pintorescas e irregulares azoteas.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8000">
        <p14:glitter dir="u" pattern="hexagon"/>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18"/>
                                        </p:tgtEl>
                                      </p:cBhvr>
                                    </p:animEffect>
                                    <p:set>
                                      <p:cBhvr>
                                        <p:cTn id="7" dur="1" fill="hold">
                                          <p:stCondLst>
                                            <p:cond delay="2999"/>
                                          </p:stCondLst>
                                        </p:cTn>
                                        <p:tgtEl>
                                          <p:spTgt spid="18"/>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19"/>
                                        </p:tgtEl>
                                      </p:cBhvr>
                                    </p:animEffect>
                                    <p:set>
                                      <p:cBhvr>
                                        <p:cTn id="10" dur="1" fill="hold">
                                          <p:stCondLst>
                                            <p:cond delay="2999"/>
                                          </p:stCondLst>
                                        </p:cTn>
                                        <p:tgtEl>
                                          <p:spTgt spid="19"/>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20"/>
                                        </p:tgtEl>
                                      </p:cBhvr>
                                    </p:animEffect>
                                    <p:set>
                                      <p:cBhvr>
                                        <p:cTn id="13" dur="1" fill="hold">
                                          <p:stCondLst>
                                            <p:cond delay="2999"/>
                                          </p:stCondLst>
                                        </p:cTn>
                                        <p:tgtEl>
                                          <p:spTgt spid="20"/>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21"/>
                                        </p:tgtEl>
                                      </p:cBhvr>
                                    </p:animEffect>
                                    <p:set>
                                      <p:cBhvr>
                                        <p:cTn id="16" dur="1" fill="hold">
                                          <p:stCondLst>
                                            <p:cond delay="2999"/>
                                          </p:stCondLst>
                                        </p:cTn>
                                        <p:tgtEl>
                                          <p:spTgt spid="21"/>
                                        </p:tgtEl>
                                        <p:attrNameLst>
                                          <p:attrName>style.visibility</p:attrName>
                                        </p:attrNameLst>
                                      </p:cBhvr>
                                      <p:to>
                                        <p:strVal val="hidden"/>
                                      </p:to>
                                    </p:set>
                                  </p:childTnLst>
                                </p:cTn>
                              </p:par>
                              <p:par>
                                <p:cTn id="17" presetID="3" presetClass="entr" presetSubtype="5"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blinds(vertical)">
                                      <p:cBhvr>
                                        <p:cTn id="19" dur="3000"/>
                                        <p:tgtEl>
                                          <p:spTgt spid="15"/>
                                        </p:tgtEl>
                                      </p:cBhvr>
                                    </p:animEffect>
                                  </p:childTnLst>
                                </p:cTn>
                              </p:par>
                              <p:par>
                                <p:cTn id="20" presetID="23" presetClass="entr" presetSubtype="272"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p:cTn id="22" dur="3000" fill="hold"/>
                                        <p:tgtEl>
                                          <p:spTgt spid="15"/>
                                        </p:tgtEl>
                                        <p:attrNameLst>
                                          <p:attrName>ppt_w</p:attrName>
                                        </p:attrNameLst>
                                      </p:cBhvr>
                                      <p:tavLst>
                                        <p:tav tm="0">
                                          <p:val>
                                            <p:strVal val="2/3*#ppt_w"/>
                                          </p:val>
                                        </p:tav>
                                        <p:tav tm="100000">
                                          <p:val>
                                            <p:strVal val="#ppt_w"/>
                                          </p:val>
                                        </p:tav>
                                      </p:tavLst>
                                    </p:anim>
                                    <p:anim calcmode="lin" valueType="num">
                                      <p:cBhvr>
                                        <p:cTn id="23" dur="3000" fill="hold"/>
                                        <p:tgtEl>
                                          <p:spTgt spid="15"/>
                                        </p:tgtEl>
                                        <p:attrNameLst>
                                          <p:attrName>ppt_h</p:attrName>
                                        </p:attrNameLst>
                                      </p:cBhvr>
                                      <p:tavLst>
                                        <p:tav tm="0">
                                          <p:val>
                                            <p:strVal val="2/3*#ppt_h"/>
                                          </p:val>
                                        </p:tav>
                                        <p:tav tm="100000">
                                          <p:val>
                                            <p:strVal val="#ppt_h"/>
                                          </p:val>
                                        </p:tav>
                                      </p:tavLst>
                                    </p:anim>
                                  </p:childTnLst>
                                </p:cTn>
                              </p:par>
                              <p:par>
                                <p:cTn id="24" presetID="7" presetClass="entr" presetSubtype="1"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3000" fill="hold"/>
                                        <p:tgtEl>
                                          <p:spTgt spid="22"/>
                                        </p:tgtEl>
                                        <p:attrNameLst>
                                          <p:attrName>ppt_x</p:attrName>
                                        </p:attrNameLst>
                                      </p:cBhvr>
                                      <p:tavLst>
                                        <p:tav tm="0">
                                          <p:val>
                                            <p:strVal val="#ppt_x"/>
                                          </p:val>
                                        </p:tav>
                                        <p:tav tm="100000">
                                          <p:val>
                                            <p:strVal val="#ppt_x"/>
                                          </p:val>
                                        </p:tav>
                                      </p:tavLst>
                                    </p:anim>
                                    <p:anim calcmode="lin" valueType="num">
                                      <p:cBhvr additive="base">
                                        <p:cTn id="27" dur="3000" fill="hold"/>
                                        <p:tgtEl>
                                          <p:spTgt spid="22"/>
                                        </p:tgtEl>
                                        <p:attrNameLst>
                                          <p:attrName>ppt_y</p:attrName>
                                        </p:attrNameLst>
                                      </p:cBhvr>
                                      <p:tavLst>
                                        <p:tav tm="0">
                                          <p:val>
                                            <p:strVal val="0-#ppt_h/2"/>
                                          </p:val>
                                        </p:tav>
                                        <p:tav tm="100000">
                                          <p:val>
                                            <p:strVal val="#ppt_y"/>
                                          </p:val>
                                        </p:tav>
                                      </p:tavLst>
                                    </p:anim>
                                  </p:childTnLst>
                                </p:cTn>
                              </p:par>
                              <p:par>
                                <p:cTn id="28" presetID="20" presetClass="entr" presetSubtype="0" fill="hold" grpId="1" nodeType="with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wedge">
                                      <p:cBhvr>
                                        <p:cTn id="30" dur="3000"/>
                                        <p:tgtEl>
                                          <p:spTgt spid="22"/>
                                        </p:tgtEl>
                                      </p:cBhvr>
                                    </p:animEffect>
                                  </p:childTnLst>
                                </p:cTn>
                              </p:par>
                              <p:par>
                                <p:cTn id="31" presetID="7" presetClass="entr" presetSubtype="1"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anim calcmode="lin" valueType="num">
                                      <p:cBhvr additive="base">
                                        <p:cTn id="33" dur="3000" fill="hold"/>
                                        <p:tgtEl>
                                          <p:spTgt spid="25"/>
                                        </p:tgtEl>
                                        <p:attrNameLst>
                                          <p:attrName>ppt_x</p:attrName>
                                        </p:attrNameLst>
                                      </p:cBhvr>
                                      <p:tavLst>
                                        <p:tav tm="0">
                                          <p:val>
                                            <p:strVal val="#ppt_x"/>
                                          </p:val>
                                        </p:tav>
                                        <p:tav tm="100000">
                                          <p:val>
                                            <p:strVal val="#ppt_x"/>
                                          </p:val>
                                        </p:tav>
                                      </p:tavLst>
                                    </p:anim>
                                    <p:anim calcmode="lin" valueType="num">
                                      <p:cBhvr additive="base">
                                        <p:cTn id="34" dur="3000" fill="hold"/>
                                        <p:tgtEl>
                                          <p:spTgt spid="25"/>
                                        </p:tgtEl>
                                        <p:attrNameLst>
                                          <p:attrName>ppt_y</p:attrName>
                                        </p:attrNameLst>
                                      </p:cBhvr>
                                      <p:tavLst>
                                        <p:tav tm="0">
                                          <p:val>
                                            <p:strVal val="0-#ppt_h/2"/>
                                          </p:val>
                                        </p:tav>
                                        <p:tav tm="100000">
                                          <p:val>
                                            <p:strVal val="#ppt_y"/>
                                          </p:val>
                                        </p:tav>
                                      </p:tavLst>
                                    </p:anim>
                                  </p:childTnLst>
                                </p:cTn>
                              </p:par>
                              <p:par>
                                <p:cTn id="35" presetID="20" presetClass="entr" presetSubtype="0" fill="hold" grpId="1"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wedge">
                                      <p:cBhvr>
                                        <p:cTn id="37" dur="3000"/>
                                        <p:tgtEl>
                                          <p:spTgt spid="25"/>
                                        </p:tgtEl>
                                      </p:cBhvr>
                                    </p:animEffect>
                                  </p:childTnLst>
                                </p:cTn>
                              </p:par>
                            </p:childTnLst>
                          </p:cTn>
                        </p:par>
                        <p:par>
                          <p:cTn id="38" fill="hold">
                            <p:stCondLst>
                              <p:cond delay="3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16"/>
                                        </p:tgtEl>
                                        <p:attrNameLst>
                                          <p:attrName>style.visibility</p:attrName>
                                        </p:attrNameLst>
                                      </p:cBhvr>
                                      <p:to>
                                        <p:strVal val="visible"/>
                                      </p:to>
                                    </p:set>
                                    <p:animEffect transition="in" filter="fade">
                                      <p:cBhvr>
                                        <p:cTn id="41" dur="1000"/>
                                        <p:tgtEl>
                                          <p:spTgt spid="16"/>
                                        </p:tgtEl>
                                      </p:cBhvr>
                                    </p:animEffect>
                                    <p:anim calcmode="lin" valueType="num">
                                      <p:cBhvr>
                                        <p:cTn id="42" dur="1000" fill="hold"/>
                                        <p:tgtEl>
                                          <p:spTgt spid="16"/>
                                        </p:tgtEl>
                                        <p:attrNameLst>
                                          <p:attrName>ppt_x</p:attrName>
                                        </p:attrNameLst>
                                      </p:cBhvr>
                                      <p:tavLst>
                                        <p:tav tm="0">
                                          <p:val>
                                            <p:strVal val="#ppt_x-.1"/>
                                          </p:val>
                                        </p:tav>
                                        <p:tav tm="100000">
                                          <p:val>
                                            <p:strVal val="#ppt_x"/>
                                          </p:val>
                                        </p:tav>
                                      </p:tavLst>
                                    </p:anim>
                                    <p:anim calcmode="lin" valueType="num">
                                      <p:cBhvr>
                                        <p:cTn id="43"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5" grpId="0" animBg="1"/>
      <p:bldP spid="25" grpId="1" animBg="1"/>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48x1365_puffin-atlanticheskij-tupik.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2048x1365_puffin-atlanticheskij-tupik2.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179512" y="4873724"/>
            <a:ext cx="871296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conocer más en profundidad el patrimonio cultural marinero de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podemos visitar el </a:t>
            </a:r>
            <a:r>
              <a:rPr lang="es-ES" i="1" dirty="0" err="1" smtClean="0">
                <a:effectLst>
                  <a:glow rad="101600">
                    <a:srgbClr val="C00000">
                      <a:alpha val="60000"/>
                    </a:srgbClr>
                  </a:glow>
                  <a:outerShdw blurRad="38100" dist="38100" dir="2700000" algn="tl">
                    <a:srgbClr val="000000">
                      <a:alpha val="43137"/>
                    </a:srgbClr>
                  </a:outerShdw>
                </a:effectLst>
              </a:rPr>
              <a:t>Museu</a:t>
            </a:r>
            <a:r>
              <a:rPr lang="es-ES" i="1" dirty="0" smtClean="0">
                <a:effectLst>
                  <a:glow rad="101600">
                    <a:srgbClr val="C00000">
                      <a:alpha val="60000"/>
                    </a:srgbClr>
                  </a:glow>
                  <a:outerShdw blurRad="38100" dist="38100" dir="2700000" algn="tl">
                    <a:srgbClr val="000000">
                      <a:alpha val="43137"/>
                    </a:srgbClr>
                  </a:outerShdw>
                </a:effectLst>
              </a:rPr>
              <a:t> de la Mar, que se emplaza sobre el Baluarte del Príncipe.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2000">
        <p14:glitter dir="r" pattern="hexagon"/>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52" presetClass="exit" presetSubtype="0" fill="hold" nodeType="withEffect">
                                  <p:stCondLst>
                                    <p:cond delay="0"/>
                                  </p:stCondLst>
                                  <p:childTnLst>
                                    <p:animScale>
                                      <p:cBhvr>
                                        <p:cTn id="10" dur="3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 dur="3000" accel="50000">
                                          <p:stCondLst>
                                            <p:cond delay="0"/>
                                          </p:stCondLst>
                                        </p:cTn>
                                        <p:tgtEl>
                                          <p:spTgt spid="3"/>
                                        </p:tgtEl>
                                        <p:attrNameLst>
                                          <p:attrName>ppt_x</p:attrName>
                                          <p:attrName>ppt_y</p:attrName>
                                        </p:attrNameLst>
                                      </p:cBhvr>
                                    </p:animMotion>
                                    <p:animEffect transition="out" filter="fade">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anim calcmode="lin" valueType="num">
                                      <p:cBhvr>
                                        <p:cTn id="21" dur="3000" fill="hold"/>
                                        <p:tgtEl>
                                          <p:spTgt spid="2"/>
                                        </p:tgtEl>
                                        <p:attrNameLst>
                                          <p:attrName>ppt_x</p:attrName>
                                        </p:attrNameLst>
                                      </p:cBhvr>
                                      <p:tavLst>
                                        <p:tav tm="0">
                                          <p:val>
                                            <p:strVal val="#ppt_x"/>
                                          </p:val>
                                        </p:tav>
                                        <p:tav tm="100000">
                                          <p:val>
                                            <p:strVal val="#ppt_x"/>
                                          </p:val>
                                        </p:tav>
                                      </p:tavLst>
                                    </p:anim>
                                    <p:anim calcmode="lin" valueType="num">
                                      <p:cBhvr>
                                        <p:cTn id="22" dur="3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191758755_47098cdd28_b.jpg"/>
          <p:cNvPicPr>
            <a:picLocks noChangeAspect="1"/>
          </p:cNvPicPr>
          <p:nvPr/>
        </p:nvPicPr>
        <p:blipFill>
          <a:blip r:embed="rId2" cstate="print"/>
          <a:stretch>
            <a:fillRect/>
          </a:stretch>
        </p:blipFill>
        <p:spPr bwMode="auto">
          <a:xfrm>
            <a:off x="1691680" y="0"/>
            <a:ext cx="5832647"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7524328" y="0"/>
            <a:ext cx="1619673" cy="5715000"/>
          </a:xfrm>
          <a:prstGeom prst="rect">
            <a:avLst/>
          </a:prstGeom>
          <a:gradFill flip="none" rotWithShape="1">
            <a:gsLst>
              <a:gs pos="0">
                <a:schemeClr val="bg2">
                  <a:lumMod val="20000"/>
                  <a:lumOff val="80000"/>
                  <a:shade val="30000"/>
                  <a:satMod val="115000"/>
                </a:schemeClr>
              </a:gs>
              <a:gs pos="50000">
                <a:schemeClr val="bg2">
                  <a:lumMod val="20000"/>
                  <a:lumOff val="80000"/>
                  <a:shade val="67500"/>
                  <a:satMod val="115000"/>
                </a:schemeClr>
              </a:gs>
              <a:gs pos="100000">
                <a:schemeClr val="bg2">
                  <a:lumMod val="20000"/>
                  <a:lumOff val="8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endParaRPr>
          </a:p>
        </p:txBody>
      </p:sp>
      <p:sp>
        <p:nvSpPr>
          <p:cNvPr id="8" name="7 Rectángulo"/>
          <p:cNvSpPr/>
          <p:nvPr/>
        </p:nvSpPr>
        <p:spPr>
          <a:xfrm>
            <a:off x="0" y="0"/>
            <a:ext cx="1571604"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endParaRPr>
          </a:p>
        </p:txBody>
      </p:sp>
      <p:sp>
        <p:nvSpPr>
          <p:cNvPr id="9" name="8 Rectángulo"/>
          <p:cNvSpPr/>
          <p:nvPr/>
        </p:nvSpPr>
        <p:spPr>
          <a:xfrm>
            <a:off x="0" y="0"/>
            <a:ext cx="1691680" cy="5715000"/>
          </a:xfrm>
          <a:prstGeom prst="rect">
            <a:avLst/>
          </a:prstGeom>
          <a:gradFill flip="none" rotWithShape="1">
            <a:gsLst>
              <a:gs pos="0">
                <a:schemeClr val="bg2">
                  <a:lumMod val="20000"/>
                  <a:lumOff val="80000"/>
                  <a:shade val="30000"/>
                  <a:satMod val="115000"/>
                </a:schemeClr>
              </a:gs>
              <a:gs pos="50000">
                <a:schemeClr val="bg2">
                  <a:lumMod val="20000"/>
                  <a:lumOff val="80000"/>
                  <a:shade val="67500"/>
                  <a:satMod val="115000"/>
                </a:schemeClr>
              </a:gs>
              <a:gs pos="100000">
                <a:schemeClr val="bg2">
                  <a:lumMod val="20000"/>
                  <a:lumOff val="8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endParaRPr>
          </a:p>
        </p:txBody>
      </p:sp>
      <p:pic>
        <p:nvPicPr>
          <p:cNvPr id="10" name="9 Imagen" descr="4191758755_47098cdd28_b.jpg"/>
          <p:cNvPicPr>
            <a:picLocks noChangeAspect="1"/>
          </p:cNvPicPr>
          <p:nvPr/>
        </p:nvPicPr>
        <p:blipFill>
          <a:blip r:embed="rId2" cstate="print"/>
          <a:stretch>
            <a:fillRect/>
          </a:stretch>
        </p:blipFill>
        <p:spPr bwMode="auto">
          <a:xfrm>
            <a:off x="1691680" y="0"/>
            <a:ext cx="583264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1" name="10 Rectángulo"/>
          <p:cNvSpPr/>
          <p:nvPr/>
        </p:nvSpPr>
        <p:spPr>
          <a:xfrm>
            <a:off x="1691680" y="0"/>
            <a:ext cx="5832648" cy="5715000"/>
          </a:xfrm>
          <a:prstGeom prst="rect">
            <a:avLst/>
          </a:prstGeom>
          <a:solidFill>
            <a:schemeClr val="tx1">
              <a:lumMod val="9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2" name="11 CuadroTexto"/>
          <p:cNvSpPr txBox="1"/>
          <p:nvPr/>
        </p:nvSpPr>
        <p:spPr>
          <a:xfrm>
            <a:off x="539552"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Dentro de la fortaleza del Castillo de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se encuentra también el faro, que data de 1892 y cuya señal luminosa alcanza una distancia de 35 millas (65 kilómetros).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2000">
        <p14:glitter dir="d" pattern="hexagon"/>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2000"/>
                                        <p:tgtEl>
                                          <p:spTgt spid="10"/>
                                        </p:tgtEl>
                                      </p:cBhvr>
                                    </p:animEffect>
                                    <p:set>
                                      <p:cBhvr>
                                        <p:cTn id="10" dur="1" fill="hold">
                                          <p:stCondLst>
                                            <p:cond delay="1999"/>
                                          </p:stCondLst>
                                        </p:cTn>
                                        <p:tgtEl>
                                          <p:spTgt spid="10"/>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childTnLst>
                                </p:cTn>
                              </p:par>
                              <p:par>
                                <p:cTn id="15" presetID="16" presetClass="entr" presetSubtype="2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Horizontal)">
                                      <p:cBhvr>
                                        <p:cTn id="17" dur="3000"/>
                                        <p:tgtEl>
                                          <p:spTgt spid="4"/>
                                        </p:tgtEl>
                                      </p:cBhvr>
                                    </p:animEffect>
                                  </p:childTnLst>
                                </p:cTn>
                              </p:par>
                              <p:par>
                                <p:cTn id="18" presetID="8"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diamond(out)">
                                      <p:cBhvr>
                                        <p:cTn id="20" dur="2000"/>
                                        <p:tgtEl>
                                          <p:spTgt spid="4"/>
                                        </p:tgtEl>
                                      </p:cBhvr>
                                    </p:animEffect>
                                  </p:childTnLst>
                                </p:cTn>
                              </p:par>
                              <p:par>
                                <p:cTn id="21" presetID="16" presetClass="entr" presetSubtype="26"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Horizontal)">
                                      <p:cBhvr>
                                        <p:cTn id="23" dur="3000"/>
                                        <p:tgtEl>
                                          <p:spTgt spid="7"/>
                                        </p:tgtEl>
                                      </p:cBhvr>
                                    </p:animEffect>
                                  </p:childTnLst>
                                </p:cTn>
                              </p:par>
                              <p:par>
                                <p:cTn id="24" presetID="16" presetClass="entr" presetSubtype="2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barn(inHorizontal)">
                                      <p:cBhvr>
                                        <p:cTn id="26" dur="3000"/>
                                        <p:tgtEl>
                                          <p:spTgt spid="9"/>
                                        </p:tgtEl>
                                      </p:cBhvr>
                                    </p:animEffect>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1"/>
                                          </p:val>
                                        </p:tav>
                                        <p:tav tm="100000">
                                          <p:val>
                                            <p:strVal val="#ppt_x"/>
                                          </p:val>
                                        </p:tav>
                                      </p:tavLst>
                                    </p:anim>
                                    <p:anim calcmode="lin" valueType="num">
                                      <p:cBhvr>
                                        <p:cTn id="32"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1 Imagen" descr="20 Febrero 201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20 Febrero 20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secreto: hay que callejear más allá del faro, porque sus diferentes niveles esconden rincones muy fotogénicos y bonitas terrazas.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advTm="19000">
        <p15:prstTrans prst="curtains"/>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29"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ppt_x</p:attrName>
                                        </p:attrNameLst>
                                      </p:cBhvr>
                                      <p:tavLst>
                                        <p:tav tm="0">
                                          <p:val>
                                            <p:strVal val="#ppt_x-.2"/>
                                          </p:val>
                                        </p:tav>
                                        <p:tav tm="100000">
                                          <p:val>
                                            <p:strVal val="#ppt_x"/>
                                          </p:val>
                                        </p:tav>
                                      </p:tavLst>
                                    </p:anim>
                                    <p:anim calcmode="lin" valueType="num">
                                      <p:cBhvr>
                                        <p:cTn id="11" dur="3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12" dur="3000"/>
                                        <p:tgtEl>
                                          <p:spTgt spid="3"/>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1"/>
            <a:ext cx="9144000" cy="5715001"/>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endParaRPr>
          </a:p>
        </p:txBody>
      </p:sp>
      <p:sp>
        <p:nvSpPr>
          <p:cNvPr id="3" name="2 Rectángulo"/>
          <p:cNvSpPr/>
          <p:nvPr/>
        </p:nvSpPr>
        <p:spPr>
          <a:xfrm flipH="1">
            <a:off x="0" y="-1"/>
            <a:ext cx="9144000" cy="5715001"/>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endParaRPr>
          </a:p>
        </p:txBody>
      </p:sp>
      <p:sp>
        <p:nvSpPr>
          <p:cNvPr id="4" name="3 Rectángulo"/>
          <p:cNvSpPr/>
          <p:nvPr/>
        </p:nvSpPr>
        <p:spPr>
          <a:xfrm flipH="1">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endParaRPr>
          </a:p>
        </p:txBody>
      </p:sp>
      <p:sp>
        <p:nvSpPr>
          <p:cNvPr id="5" name="4 CuadroTexto"/>
          <p:cNvSpPr txBox="1"/>
          <p:nvPr/>
        </p:nvSpPr>
        <p:spPr>
          <a:xfrm>
            <a:off x="179512"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duda la construcción más característica de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es su imponente castillo, que da a la silueta de la ciudad la inconfundible forma que conocemos. El castillo de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es un lugar extraordinario y de visita obligada.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8000">
        <p14:flythrough/>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grpId="0" nodeType="withEffect">
                                  <p:stCondLst>
                                    <p:cond delay="0"/>
                                  </p:stCondLst>
                                  <p:childTnLst>
                                    <p:anim calcmode="lin" valueType="num">
                                      <p:cBhvr>
                                        <p:cTn id="6" dur="3000"/>
                                        <p:tgtEl>
                                          <p:spTgt spid="4"/>
                                        </p:tgtEl>
                                        <p:attrNameLst>
                                          <p:attrName>ppt_w</p:attrName>
                                        </p:attrNameLst>
                                      </p:cBhvr>
                                      <p:tavLst>
                                        <p:tav tm="0">
                                          <p:val>
                                            <p:strVal val="ppt_w"/>
                                          </p:val>
                                        </p:tav>
                                        <p:tav tm="100000">
                                          <p:val>
                                            <p:fltVal val="0"/>
                                          </p:val>
                                        </p:tav>
                                      </p:tavLst>
                                    </p:anim>
                                    <p:anim calcmode="lin" valueType="num">
                                      <p:cBhvr>
                                        <p:cTn id="7" dur="3000"/>
                                        <p:tgtEl>
                                          <p:spTgt spid="4"/>
                                        </p:tgtEl>
                                        <p:attrNameLst>
                                          <p:attrName>ppt_h</p:attrName>
                                        </p:attrNameLst>
                                      </p:cBhvr>
                                      <p:tavLst>
                                        <p:tav tm="0">
                                          <p:val>
                                            <p:strVal val="ppt_h"/>
                                          </p:val>
                                        </p:tav>
                                        <p:tav tm="100000">
                                          <p:val>
                                            <p:fltVal val="0"/>
                                          </p:val>
                                        </p:tav>
                                      </p:tavLst>
                                    </p:anim>
                                    <p:set>
                                      <p:cBhvr>
                                        <p:cTn id="8" dur="1" fill="hold">
                                          <p:stCondLst>
                                            <p:cond delay="2999"/>
                                          </p:stCondLst>
                                        </p:cTn>
                                        <p:tgtEl>
                                          <p:spTgt spid="4"/>
                                        </p:tgtEl>
                                        <p:attrNameLst>
                                          <p:attrName>style.visibility</p:attrName>
                                        </p:attrNameLst>
                                      </p:cBhvr>
                                      <p:to>
                                        <p:strVal val="hidden"/>
                                      </p:to>
                                    </p:set>
                                  </p:childTnLst>
                                </p:cTn>
                              </p:par>
                              <p:par>
                                <p:cTn id="9" presetID="4" presetClass="exit" presetSubtype="32" fill="hold" grpId="1" nodeType="withEffect">
                                  <p:stCondLst>
                                    <p:cond delay="0"/>
                                  </p:stCondLst>
                                  <p:childTnLst>
                                    <p:animEffect transition="out" filter="box(out)">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3" presetClass="exit" presetSubtype="3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fltVal val="0"/>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16"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fltVal val="0"/>
                                          </p:val>
                                        </p:tav>
                                        <p:tav tm="100000">
                                          <p:val>
                                            <p:strVal val="#ppt_w"/>
                                          </p:val>
                                        </p:tav>
                                      </p:tavLst>
                                    </p:anim>
                                    <p:anim calcmode="lin" valueType="num">
                                      <p:cBhvr>
                                        <p:cTn id="22" dur="3000" fill="hold"/>
                                        <p:tgtEl>
                                          <p:spTgt spid="2"/>
                                        </p:tgtEl>
                                        <p:attrNameLst>
                                          <p:attrName>ppt_h</p:attrName>
                                        </p:attrNameLst>
                                      </p:cBhvr>
                                      <p:tavLst>
                                        <p:tav tm="0">
                                          <p:val>
                                            <p:fltVal val="0"/>
                                          </p:val>
                                        </p:tav>
                                        <p:tav tm="100000">
                                          <p:val>
                                            <p:strVal val="#ppt_h"/>
                                          </p:val>
                                        </p:tav>
                                      </p:tavLst>
                                    </p:anim>
                                  </p:childTnLst>
                                </p:cTn>
                              </p:par>
                              <p:par>
                                <p:cTn id="23" presetID="13" presetClass="entr" presetSubtype="32" fill="hold" grpId="1"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plus(out)">
                                      <p:cBhvr>
                                        <p:cTn id="25" dur="3000"/>
                                        <p:tgtEl>
                                          <p:spTgt spid="2"/>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3" grpId="1" animBg="1"/>
      <p:bldP spid="4" grpId="0" animBg="1"/>
      <p:bldP spid="4" grpId="1" animBg="1"/>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1 Imagen" descr="38 Parque nevado enero 2009.jpg"/>
          <p:cNvPicPr>
            <a:picLocks noGrp="1" noChangeAspect="1"/>
          </p:cNvPicPr>
          <p:nvPr isPhoto="1"/>
        </p:nvPicPr>
        <p:blipFill>
          <a:blip r:embed="rId2" cstate="print"/>
          <a:stretch>
            <a:fillRect/>
          </a:stretch>
        </p:blipFill>
        <p:spPr bwMode="auto">
          <a:xfrm flipH="1">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38 Parque nevado enero 200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755576"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Además de ser una fortaleza militar, al ser los templarios monjes, el propio castillo era a la vez un monasterio. Así, por ejemplo, el patio de armas era también un claustro.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14:prism/>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33794"/>
                                        </p:tgtEl>
                                        <p:attrNameLst>
                                          <p:attrName>ppt_x</p:attrName>
                                        </p:attrNameLst>
                                      </p:cBhvr>
                                      <p:tavLst>
                                        <p:tav tm="0">
                                          <p:val>
                                            <p:strVal val="ppt_x"/>
                                          </p:val>
                                        </p:tav>
                                        <p:tav tm="100000">
                                          <p:val>
                                            <p:strVal val="ppt_x-ppt_w/2"/>
                                          </p:val>
                                        </p:tav>
                                      </p:tavLst>
                                    </p:anim>
                                    <p:anim calcmode="lin" valueType="num">
                                      <p:cBhvr>
                                        <p:cTn id="7" dur="3000"/>
                                        <p:tgtEl>
                                          <p:spTgt spid="33794"/>
                                        </p:tgtEl>
                                        <p:attrNameLst>
                                          <p:attrName>ppt_y</p:attrName>
                                        </p:attrNameLst>
                                      </p:cBhvr>
                                      <p:tavLst>
                                        <p:tav tm="0">
                                          <p:val>
                                            <p:strVal val="ppt_y"/>
                                          </p:val>
                                        </p:tav>
                                        <p:tav tm="100000">
                                          <p:val>
                                            <p:strVal val="ppt_y"/>
                                          </p:val>
                                        </p:tav>
                                      </p:tavLst>
                                    </p:anim>
                                    <p:anim calcmode="lin" valueType="num">
                                      <p:cBhvr>
                                        <p:cTn id="8" dur="3000"/>
                                        <p:tgtEl>
                                          <p:spTgt spid="33794"/>
                                        </p:tgtEl>
                                        <p:attrNameLst>
                                          <p:attrName>ppt_w</p:attrName>
                                        </p:attrNameLst>
                                      </p:cBhvr>
                                      <p:tavLst>
                                        <p:tav tm="0">
                                          <p:val>
                                            <p:strVal val="ppt_w"/>
                                          </p:val>
                                        </p:tav>
                                        <p:tav tm="100000">
                                          <p:val>
                                            <p:fltVal val="0"/>
                                          </p:val>
                                        </p:tav>
                                      </p:tavLst>
                                    </p:anim>
                                    <p:anim calcmode="lin" valueType="num">
                                      <p:cBhvr>
                                        <p:cTn id="9" dur="3000"/>
                                        <p:tgtEl>
                                          <p:spTgt spid="33794"/>
                                        </p:tgtEl>
                                        <p:attrNameLst>
                                          <p:attrName>ppt_h</p:attrName>
                                        </p:attrNameLst>
                                      </p:cBhvr>
                                      <p:tavLst>
                                        <p:tav tm="0">
                                          <p:val>
                                            <p:strVal val="ppt_h"/>
                                          </p:val>
                                        </p:tav>
                                        <p:tav tm="100000">
                                          <p:val>
                                            <p:strVal val="ppt_h"/>
                                          </p:val>
                                        </p:tav>
                                      </p:tavLst>
                                    </p:anim>
                                    <p:set>
                                      <p:cBhvr>
                                        <p:cTn id="10" dur="1" fill="hold">
                                          <p:stCondLst>
                                            <p:cond delay="2999"/>
                                          </p:stCondLst>
                                        </p:cTn>
                                        <p:tgtEl>
                                          <p:spTgt spid="33794"/>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ppt_x</p:attrName>
                                        </p:attrNameLst>
                                      </p:cBhvr>
                                      <p:tavLst>
                                        <p:tav tm="0">
                                          <p:val>
                                            <p:strVal val="#ppt_x+#ppt_w/2"/>
                                          </p:val>
                                        </p:tav>
                                        <p:tav tm="100000">
                                          <p:val>
                                            <p:strVal val="#ppt_x"/>
                                          </p:val>
                                        </p:tav>
                                      </p:tavLst>
                                    </p:anim>
                                    <p:anim calcmode="lin" valueType="num">
                                      <p:cBhvr>
                                        <p:cTn id="14" dur="3000" fill="hold"/>
                                        <p:tgtEl>
                                          <p:spTgt spid="3"/>
                                        </p:tgtEl>
                                        <p:attrNameLst>
                                          <p:attrName>ppt_y</p:attrName>
                                        </p:attrNameLst>
                                      </p:cBhvr>
                                      <p:tavLst>
                                        <p:tav tm="0">
                                          <p:val>
                                            <p:strVal val="#ppt_y"/>
                                          </p:val>
                                        </p:tav>
                                        <p:tav tm="100000">
                                          <p:val>
                                            <p:strVal val="#ppt_y"/>
                                          </p:val>
                                        </p:tav>
                                      </p:tavLst>
                                    </p:anim>
                                    <p:anim calcmode="lin" valueType="num">
                                      <p:cBhvr>
                                        <p:cTn id="15" dur="3000" fill="hold"/>
                                        <p:tgtEl>
                                          <p:spTgt spid="3"/>
                                        </p:tgtEl>
                                        <p:attrNameLst>
                                          <p:attrName>ppt_w</p:attrName>
                                        </p:attrNameLst>
                                      </p:cBhvr>
                                      <p:tavLst>
                                        <p:tav tm="0">
                                          <p:val>
                                            <p:fltVal val="0"/>
                                          </p:val>
                                        </p:tav>
                                        <p:tav tm="100000">
                                          <p:val>
                                            <p:strVal val="#ppt_w"/>
                                          </p:val>
                                        </p:tav>
                                      </p:tavLst>
                                    </p:anim>
                                    <p:anim calcmode="lin" valueType="num">
                                      <p:cBhvr>
                                        <p:cTn id="16" dur="3000" fill="hold"/>
                                        <p:tgtEl>
                                          <p:spTgt spid="3"/>
                                        </p:tgtEl>
                                        <p:attrNameLst>
                                          <p:attrName>ppt_h</p:attrName>
                                        </p:attrNameLst>
                                      </p:cBhvr>
                                      <p:tavLst>
                                        <p:tav tm="0">
                                          <p:val>
                                            <p:strVal val="#ppt_h"/>
                                          </p:val>
                                        </p:tav>
                                        <p:tav tm="100000">
                                          <p:val>
                                            <p:strVal val="#ppt_h"/>
                                          </p:val>
                                        </p:tav>
                                      </p:tavLst>
                                    </p:anim>
                                  </p:childTnLst>
                                </p:cTn>
                              </p:par>
                            </p:childTnLst>
                          </p:cTn>
                        </p:par>
                        <p:par>
                          <p:cTn id="17" fill="hold">
                            <p:stCondLst>
                              <p:cond delay="3000"/>
                            </p:stCondLst>
                            <p:childTnLst>
                              <p:par>
                                <p:cTn id="18" presetID="23" presetClass="entr" presetSubtype="28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3000" fill="hold"/>
                                        <p:tgtEl>
                                          <p:spTgt spid="3"/>
                                        </p:tgtEl>
                                        <p:attrNameLst>
                                          <p:attrName>ppt_w</p:attrName>
                                        </p:attrNameLst>
                                      </p:cBhvr>
                                      <p:tavLst>
                                        <p:tav tm="0">
                                          <p:val>
                                            <p:strVal val="4/3*#ppt_w"/>
                                          </p:val>
                                        </p:tav>
                                        <p:tav tm="100000">
                                          <p:val>
                                            <p:strVal val="#ppt_w"/>
                                          </p:val>
                                        </p:tav>
                                      </p:tavLst>
                                    </p:anim>
                                    <p:anim calcmode="lin" valueType="num">
                                      <p:cBhvr>
                                        <p:cTn id="21" dur="3000" fill="hold"/>
                                        <p:tgtEl>
                                          <p:spTgt spid="3"/>
                                        </p:tgtEl>
                                        <p:attrNameLst>
                                          <p:attrName>ppt_h</p:attrName>
                                        </p:attrNameLst>
                                      </p:cBhvr>
                                      <p:tavLst>
                                        <p:tav tm="0">
                                          <p:val>
                                            <p:strVal val="4/3*#ppt_h"/>
                                          </p:val>
                                        </p:tav>
                                        <p:tav tm="100000">
                                          <p:val>
                                            <p:strVal val="#ppt_h"/>
                                          </p:val>
                                        </p:tav>
                                      </p:tavLst>
                                    </p:anim>
                                  </p:childTnLst>
                                </p:cTn>
                              </p:par>
                            </p:childTnLst>
                          </p:cTn>
                        </p:par>
                        <p:par>
                          <p:cTn id="22" fill="hold">
                            <p:stCondLst>
                              <p:cond delay="6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1 Imagen" descr="21 Febrero 201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21 Febrero 20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11560"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zaguán, las caballerizas y establos o los cuerpos de guardia, son testigos del origen templario del castillo, que jamás fue rendido a ningún enemigo.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0000">
        <p14:prism/>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0"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fltVal val="0"/>
                                          </p:val>
                                        </p:tav>
                                      </p:tavLst>
                                    </p:anim>
                                    <p:anim calcmode="lin" valueType="num">
                                      <p:cBhvr>
                                        <p:cTn id="7" dur="3000"/>
                                        <p:tgtEl>
                                          <p:spTgt spid="3"/>
                                        </p:tgtEl>
                                        <p:attrNameLst>
                                          <p:attrName>ppt_h</p:attrName>
                                        </p:attrNameLst>
                                      </p:cBhvr>
                                      <p:tavLst>
                                        <p:tav tm="0">
                                          <p:val>
                                            <p:strVal val="ppt_h"/>
                                          </p:val>
                                        </p:tav>
                                        <p:tav tm="100000">
                                          <p:val>
                                            <p:fltVal val="0"/>
                                          </p:val>
                                        </p:tav>
                                      </p:tavLst>
                                    </p:anim>
                                    <p:animEffect transition="out" filter="fade">
                                      <p:cBhvr>
                                        <p:cTn id="8" dur="3000"/>
                                        <p:tgtEl>
                                          <p:spTgt spid="3"/>
                                        </p:tgtEl>
                                      </p:cBhvr>
                                    </p:animEffect>
                                    <p:set>
                                      <p:cBhvr>
                                        <p:cTn id="9" dur="1" fill="hold">
                                          <p:stCondLst>
                                            <p:cond delay="2999"/>
                                          </p:stCondLst>
                                        </p:cTn>
                                        <p:tgtEl>
                                          <p:spTgt spid="3"/>
                                        </p:tgtEl>
                                        <p:attrNameLst>
                                          <p:attrName>style.visibility</p:attrName>
                                        </p:attrNameLst>
                                      </p:cBhvr>
                                      <p:to>
                                        <p:strVal val="hidden"/>
                                      </p:to>
                                    </p:set>
                                  </p:childTnLst>
                                </p:cTn>
                              </p:par>
                              <p:par>
                                <p:cTn id="10" presetID="6" presetClass="entr" presetSubtype="32" fill="hold" nodeType="withEffect">
                                  <p:stCondLst>
                                    <p:cond delay="0"/>
                                  </p:stCondLst>
                                  <p:childTnLst>
                                    <p:set>
                                      <p:cBhvr>
                                        <p:cTn id="11" dur="1" fill="hold">
                                          <p:stCondLst>
                                            <p:cond delay="0"/>
                                          </p:stCondLst>
                                        </p:cTn>
                                        <p:tgtEl>
                                          <p:spTgt spid="21506"/>
                                        </p:tgtEl>
                                        <p:attrNameLst>
                                          <p:attrName>style.visibility</p:attrName>
                                        </p:attrNameLst>
                                      </p:cBhvr>
                                      <p:to>
                                        <p:strVal val="visible"/>
                                      </p:to>
                                    </p:set>
                                    <p:animEffect transition="in" filter="circle(out)">
                                      <p:cBhvr>
                                        <p:cTn id="12" dur="3000"/>
                                        <p:tgtEl>
                                          <p:spTgt spid="21506"/>
                                        </p:tgtEl>
                                      </p:cBhvr>
                                    </p:animEffec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40 Parque nevado enero 200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5842" name="1 Imagen" descr="40 Parque nevado enero 2009.jpg"/>
          <p:cNvPicPr>
            <a:picLocks noGrp="1" noChangeAspect="1"/>
          </p:cNvPicPr>
          <p:nvPr isPhoto="1"/>
        </p:nvPicPr>
        <p:blipFill>
          <a:blip r:embed="rId2" cstate="print"/>
          <a:stretch>
            <a:fillRect/>
          </a:stretch>
        </p:blipFill>
        <p:spPr bwMode="auto">
          <a:xfrm flipH="1">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Papa Luna se instaló en el castillo en el año 1411 y lo convirtió en la sede de su pontificado, es decir, centro del mundo católico, hasta su muerte en 1423.</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0000">
        <p14:prism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35842"/>
                                        </p:tgtEl>
                                        <p:attrNameLst>
                                          <p:attrName>ppt_w</p:attrName>
                                        </p:attrNameLst>
                                      </p:cBhvr>
                                      <p:tavLst>
                                        <p:tav tm="0">
                                          <p:val>
                                            <p:strVal val="ppt_w"/>
                                          </p:val>
                                        </p:tav>
                                        <p:tav tm="100000">
                                          <p:val>
                                            <p:fltVal val="0"/>
                                          </p:val>
                                        </p:tav>
                                      </p:tavLst>
                                    </p:anim>
                                    <p:anim calcmode="lin" valueType="num">
                                      <p:cBhvr>
                                        <p:cTn id="7" dur="3000"/>
                                        <p:tgtEl>
                                          <p:spTgt spid="35842"/>
                                        </p:tgtEl>
                                        <p:attrNameLst>
                                          <p:attrName>ppt_h</p:attrName>
                                        </p:attrNameLst>
                                      </p:cBhvr>
                                      <p:tavLst>
                                        <p:tav tm="0">
                                          <p:val>
                                            <p:strVal val="ppt_h"/>
                                          </p:val>
                                        </p:tav>
                                        <p:tav tm="100000">
                                          <p:val>
                                            <p:strVal val="ppt_h"/>
                                          </p:val>
                                        </p:tav>
                                      </p:tavLst>
                                    </p:anim>
                                    <p:set>
                                      <p:cBhvr>
                                        <p:cTn id="8" dur="1" fill="hold">
                                          <p:stCondLst>
                                            <p:cond delay="2999"/>
                                          </p:stCondLst>
                                        </p:cTn>
                                        <p:tgtEl>
                                          <p:spTgt spid="35842"/>
                                        </p:tgtEl>
                                        <p:attrNameLst>
                                          <p:attrName>style.visibility</p:attrName>
                                        </p:attrNameLst>
                                      </p:cBhvr>
                                      <p:to>
                                        <p:strVal val="hidden"/>
                                      </p:to>
                                    </p:set>
                                  </p:childTnLst>
                                </p:cTn>
                              </p:par>
                              <p:par>
                                <p:cTn id="9" presetID="17" presetClass="entr" presetSubtype="1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fltVal val="0"/>
                                          </p:val>
                                        </p:tav>
                                        <p:tav tm="100000">
                                          <p:val>
                                            <p:strVal val="#ppt_w"/>
                                          </p:val>
                                        </p:tav>
                                      </p:tavLst>
                                    </p:anim>
                                    <p:anim calcmode="lin" valueType="num">
                                      <p:cBhvr>
                                        <p:cTn id="12" dur="3000" fill="hold"/>
                                        <p:tgtEl>
                                          <p:spTgt spid="3"/>
                                        </p:tgtEl>
                                        <p:attrNameLst>
                                          <p:attrName>ppt_h</p:attrName>
                                        </p:attrNameLst>
                                      </p:cBhvr>
                                      <p:tavLst>
                                        <p:tav tm="0">
                                          <p:val>
                                            <p:strVal val="#ppt_h"/>
                                          </p:val>
                                        </p:tav>
                                        <p:tav tm="100000">
                                          <p:val>
                                            <p:strVal val="#ppt_h"/>
                                          </p:val>
                                        </p:tav>
                                      </p:tavLst>
                                    </p:anim>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1 Imagen" descr="23 Nevada 11 de enero 201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23 Nevada 11 de enero 2010.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552" y="4873724"/>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pleno Cisma de Occidente, el Papa Luna luchó desde aquí para defender la legitimidad de su papado, oponiéndose a la mismísima Roma.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19000">
        <p14:prism dir="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23554"/>
                                        </p:tgtEl>
                                        <p:attrNameLst>
                                          <p:attrName>style.visibility</p:attrName>
                                        </p:attrNameLst>
                                      </p:cBhvr>
                                      <p:to>
                                        <p:strVal val="visible"/>
                                      </p:to>
                                    </p:set>
                                    <p:anim calcmode="lin" valueType="num">
                                      <p:cBhvr>
                                        <p:cTn id="7" dur="3000" fill="hold"/>
                                        <p:tgtEl>
                                          <p:spTgt spid="23554"/>
                                        </p:tgtEl>
                                        <p:attrNameLst>
                                          <p:attrName>ppt_w</p:attrName>
                                        </p:attrNameLst>
                                      </p:cBhvr>
                                      <p:tavLst>
                                        <p:tav tm="0">
                                          <p:val>
                                            <p:fltVal val="0"/>
                                          </p:val>
                                        </p:tav>
                                        <p:tav tm="100000">
                                          <p:val>
                                            <p:strVal val="#ppt_w"/>
                                          </p:val>
                                        </p:tav>
                                      </p:tavLst>
                                    </p:anim>
                                    <p:anim calcmode="lin" valueType="num">
                                      <p:cBhvr>
                                        <p:cTn id="8" dur="3000" fill="hold"/>
                                        <p:tgtEl>
                                          <p:spTgt spid="23554"/>
                                        </p:tgtEl>
                                        <p:attrNameLst>
                                          <p:attrName>ppt_h</p:attrName>
                                        </p:attrNameLst>
                                      </p:cBhvr>
                                      <p:tavLst>
                                        <p:tav tm="0">
                                          <p:val>
                                            <p:strVal val="#ppt_h"/>
                                          </p:val>
                                        </p:tav>
                                        <p:tav tm="100000">
                                          <p:val>
                                            <p:strVal val="#ppt_h"/>
                                          </p:val>
                                        </p:tav>
                                      </p:tavLst>
                                    </p:anim>
                                  </p:childTnLst>
                                </p:cTn>
                              </p:par>
                              <p:par>
                                <p:cTn id="9" presetID="17" presetClass="exit" presetSubtype="10" fill="hold" nodeType="withEffect">
                                  <p:stCondLst>
                                    <p:cond delay="0"/>
                                  </p:stCondLst>
                                  <p:childTnLst>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rusas mas guapas.jpg"/>
          <p:cNvPicPr>
            <a:picLocks noChangeAspect="1"/>
          </p:cNvPicPr>
          <p:nvPr/>
        </p:nvPicPr>
        <p:blipFill>
          <a:blip r:embed="rId2" cstate="print"/>
          <a:stretch>
            <a:fillRect/>
          </a:stretch>
        </p:blipFill>
        <p:spPr bwMode="auto">
          <a:xfrm>
            <a:off x="1763688" y="0"/>
            <a:ext cx="561662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1" y="0"/>
            <a:ext cx="1763687" cy="57150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Rectángulo"/>
          <p:cNvSpPr/>
          <p:nvPr/>
        </p:nvSpPr>
        <p:spPr>
          <a:xfrm>
            <a:off x="7380312" y="0"/>
            <a:ext cx="1763689" cy="5715000"/>
          </a:xfrm>
          <a:prstGeom prst="rect">
            <a:avLst/>
          </a:prstGeom>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0" name="9 Rectángulo"/>
          <p:cNvSpPr/>
          <p:nvPr/>
        </p:nvSpPr>
        <p:spPr>
          <a:xfrm>
            <a:off x="8143900" y="0"/>
            <a:ext cx="214314"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2" name="11 Rectángulo"/>
          <p:cNvSpPr/>
          <p:nvPr/>
        </p:nvSpPr>
        <p:spPr>
          <a:xfrm>
            <a:off x="1763688" y="0"/>
            <a:ext cx="5616624" cy="5715000"/>
          </a:xfrm>
          <a:prstGeom prst="rect">
            <a:avLst/>
          </a:prstGeom>
          <a:solidFill>
            <a:schemeClr val="tx2">
              <a:lumMod val="75000"/>
              <a:alpha val="7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1" name="10 Rectángulo"/>
          <p:cNvSpPr/>
          <p:nvPr/>
        </p:nvSpPr>
        <p:spPr>
          <a:xfrm>
            <a:off x="1763688" y="0"/>
            <a:ext cx="5616624" cy="5715000"/>
          </a:xfrm>
          <a:prstGeom prst="rect">
            <a:avLst/>
          </a:prstGeom>
          <a:solidFill>
            <a:srgbClr val="0070C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9" name="8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Casa de les </a:t>
            </a:r>
            <a:r>
              <a:rPr lang="es-ES" i="1" dirty="0" err="1" smtClean="0">
                <a:effectLst>
                  <a:glow rad="101600">
                    <a:srgbClr val="C00000">
                      <a:alpha val="60000"/>
                    </a:srgbClr>
                  </a:glow>
                  <a:outerShdw blurRad="38100" dist="38100" dir="2700000" algn="tl">
                    <a:srgbClr val="000000">
                      <a:alpha val="43137"/>
                    </a:srgbClr>
                  </a:outerShdw>
                </a:effectLst>
              </a:rPr>
              <a:t>Petxines</a:t>
            </a:r>
            <a:r>
              <a:rPr lang="es-ES" i="1" dirty="0" smtClean="0">
                <a:effectLst>
                  <a:glow rad="101600">
                    <a:srgbClr val="C00000">
                      <a:alpha val="60000"/>
                    </a:srgbClr>
                  </a:glow>
                  <a:outerShdw blurRad="38100" dist="38100" dir="2700000" algn="tl">
                    <a:srgbClr val="000000">
                      <a:alpha val="43137"/>
                    </a:srgbClr>
                  </a:outerShdw>
                </a:effectLst>
              </a:rPr>
              <a:t>. Casa de las conchas en castellano, es uno de los edificios más fotografiados de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Es una casa característica por presentar toda su fachada decorada con conchas, y fue construida y decorada por una familia del pueblo entre los años 50 y 60.</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0000">
        <p14:prism dir="d"/>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par>
                                <p:cTn id="22" presetID="8"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diamond(in)">
                                      <p:cBhvr>
                                        <p:cTn id="24" dur="3000"/>
                                        <p:tgtEl>
                                          <p:spTgt spid="8"/>
                                        </p:tgtEl>
                                      </p:cBhvr>
                                    </p:animEffect>
                                  </p:childTnLst>
                                </p:cTn>
                              </p:par>
                              <p:par>
                                <p:cTn id="25" presetID="8" presetClass="entr" presetSubtype="16"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diamond(in)">
                                      <p:cBhvr>
                                        <p:cTn id="27" dur="3000"/>
                                        <p:tgtEl>
                                          <p:spTgt spid="5"/>
                                        </p:tgtEl>
                                      </p:cBhvr>
                                    </p:animEffect>
                                  </p:childTnLst>
                                </p:cTn>
                              </p:par>
                            </p:childTnLst>
                          </p:cTn>
                        </p:par>
                        <p:par>
                          <p:cTn id="28" fill="hold">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1"/>
                                          </p:val>
                                        </p:tav>
                                        <p:tav tm="100000">
                                          <p:val>
                                            <p:strVal val="#ppt_x"/>
                                          </p:val>
                                        </p:tav>
                                      </p:tavLst>
                                    </p:anim>
                                    <p:anim calcmode="lin" valueType="num">
                                      <p:cBhvr>
                                        <p:cTn id="3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2" grpId="0" animBg="1"/>
      <p:bldP spid="11" grpId="0" animBg="1"/>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endParaRPr>
          </a:p>
        </p:txBody>
      </p:sp>
      <p:sp>
        <p:nvSpPr>
          <p:cNvPr id="3" name="2 Rectángulo"/>
          <p:cNvSpPr/>
          <p:nvPr/>
        </p:nvSpPr>
        <p:spPr>
          <a:xfrm>
            <a:off x="0" y="0"/>
            <a:ext cx="9143999"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endParaRPr>
          </a:p>
        </p:txBody>
      </p:sp>
      <p:sp>
        <p:nvSpPr>
          <p:cNvPr id="4" name="3 Rectángulo"/>
          <p:cNvSpPr/>
          <p:nvPr/>
        </p:nvSpPr>
        <p:spPr>
          <a:xfrm>
            <a:off x="1" y="0"/>
            <a:ext cx="9144000" cy="5714999"/>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endParaRPr>
          </a:p>
        </p:txBody>
      </p:sp>
      <p:sp>
        <p:nvSpPr>
          <p:cNvPr id="5" name="4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matrimonio que edificó la casa fue el primero que se dedicó a realizar visitas guiadas en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como vía de subsistencia ante la falta de trabajo y oportunidades que atravesaban.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gallery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23" presetClass="entr" presetSubtype="272"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strVal val="2/3*#ppt_w"/>
                                          </p:val>
                                        </p:tav>
                                        <p:tav tm="100000">
                                          <p:val>
                                            <p:strVal val="#ppt_w"/>
                                          </p:val>
                                        </p:tav>
                                      </p:tavLst>
                                    </p:anim>
                                    <p:anim calcmode="lin" valueType="num">
                                      <p:cBhvr>
                                        <p:cTn id="14" dur="3000" fill="hold"/>
                                        <p:tgtEl>
                                          <p:spTgt spid="2"/>
                                        </p:tgtEl>
                                        <p:attrNameLst>
                                          <p:attrName>ppt_h</p:attrName>
                                        </p:attrNameLst>
                                      </p:cBhvr>
                                      <p:tavLst>
                                        <p:tav tm="0">
                                          <p:val>
                                            <p:strVal val="2/3*#ppt_h"/>
                                          </p:val>
                                        </p:tav>
                                        <p:tav tm="100000">
                                          <p:val>
                                            <p:strVal val="#ppt_h"/>
                                          </p:val>
                                        </p:tav>
                                      </p:tavLst>
                                    </p:anim>
                                  </p:childTnLst>
                                </p:cTn>
                              </p:par>
                              <p:par>
                                <p:cTn id="15" presetID="6" presetClass="entr" presetSubtype="32" fill="hold" grpId="1"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circle(out)">
                                      <p:cBhvr>
                                        <p:cTn id="17" dur="3000"/>
                                        <p:tgtEl>
                                          <p:spTgt spid="2"/>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rusas mas guapas.jpg"/>
          <p:cNvPicPr>
            <a:picLocks noChangeAspect="1"/>
          </p:cNvPicPr>
          <p:nvPr/>
        </p:nvPicPr>
        <p:blipFill>
          <a:blip r:embed="rId2" cstate="print"/>
          <a:stretch>
            <a:fillRect/>
          </a:stretch>
        </p:blipFill>
        <p:spPr bwMode="auto">
          <a:xfrm>
            <a:off x="1475656" y="0"/>
            <a:ext cx="619268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1" y="0"/>
            <a:ext cx="1475655" cy="5715000"/>
          </a:xfrm>
          <a:prstGeom prst="rect">
            <a:avLst/>
          </a:prstGeom>
          <a:gradFill flip="none" rotWithShape="1">
            <a:gsLst>
              <a:gs pos="0">
                <a:schemeClr val="accent6">
                  <a:lumMod val="40000"/>
                  <a:lumOff val="60000"/>
                  <a:shade val="30000"/>
                  <a:satMod val="115000"/>
                </a:schemeClr>
              </a:gs>
              <a:gs pos="50000">
                <a:schemeClr val="accent6">
                  <a:lumMod val="40000"/>
                  <a:lumOff val="60000"/>
                  <a:shade val="67500"/>
                  <a:satMod val="115000"/>
                </a:schemeClr>
              </a:gs>
              <a:gs pos="100000">
                <a:schemeClr val="accent6">
                  <a:lumMod val="40000"/>
                  <a:lumOff val="6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7668344" y="0"/>
            <a:ext cx="1475656" cy="5715000"/>
          </a:xfrm>
          <a:prstGeom prst="rect">
            <a:avLst/>
          </a:prstGeom>
          <a:gradFill flip="none" rotWithShape="1">
            <a:gsLst>
              <a:gs pos="0">
                <a:schemeClr val="accent6">
                  <a:lumMod val="40000"/>
                  <a:lumOff val="60000"/>
                  <a:shade val="30000"/>
                  <a:satMod val="115000"/>
                </a:schemeClr>
              </a:gs>
              <a:gs pos="50000">
                <a:schemeClr val="accent6">
                  <a:lumMod val="40000"/>
                  <a:lumOff val="60000"/>
                  <a:shade val="67500"/>
                  <a:satMod val="115000"/>
                </a:schemeClr>
              </a:gs>
              <a:gs pos="100000">
                <a:schemeClr val="accent6">
                  <a:lumMod val="40000"/>
                  <a:lumOff val="6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8143900" y="0"/>
            <a:ext cx="214314"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1475656" y="0"/>
            <a:ext cx="6192688" cy="5715000"/>
          </a:xfrm>
          <a:prstGeom prst="rect">
            <a:avLst/>
          </a:prstGeom>
          <a:solidFill>
            <a:schemeClr val="accent6">
              <a:lumMod val="40000"/>
              <a:lumOff val="60000"/>
              <a:alpha val="7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1475656" y="0"/>
            <a:ext cx="6192688" cy="5715000"/>
          </a:xfrm>
          <a:prstGeom prst="rect">
            <a:avLst/>
          </a:prstGeom>
          <a:solidFill>
            <a:schemeClr val="bg2">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Poco a poco, con la progresiva llegada de turistas a la ciudad, las visitas les permitieron vivir más tranquilamente y abrir la primera tienda de </a:t>
            </a:r>
            <a:r>
              <a:rPr lang="es-ES" i="1" dirty="0" err="1" smtClean="0">
                <a:effectLst>
                  <a:glow rad="101600">
                    <a:srgbClr val="C00000">
                      <a:alpha val="60000"/>
                    </a:srgbClr>
                  </a:glow>
                  <a:outerShdw blurRad="38100" dist="38100" dir="2700000" algn="tl">
                    <a:srgbClr val="000000">
                      <a:alpha val="43137"/>
                    </a:srgbClr>
                  </a:outerShdw>
                </a:effectLst>
              </a:rPr>
              <a:t>souvenirs</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e incluso pudieron adquirir un pequeño solar y construir la que hoy es la casa más icónica de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la Casa de las Conchas.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gallery dir="l"/>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3000"/>
                                        <p:tgtEl>
                                          <p:spTgt spid="12"/>
                                        </p:tgtEl>
                                      </p:cBhvr>
                                    </p:animEffect>
                                    <p:set>
                                      <p:cBhvr>
                                        <p:cTn id="7" dur="1" fill="hold">
                                          <p:stCondLst>
                                            <p:cond delay="2999"/>
                                          </p:stCondLst>
                                        </p:cTn>
                                        <p:tgtEl>
                                          <p:spTgt spid="12"/>
                                        </p:tgtEl>
                                        <p:attrNameLst>
                                          <p:attrName>style.visibility</p:attrName>
                                        </p:attrNameLst>
                                      </p:cBhvr>
                                      <p:to>
                                        <p:strVal val="hidden"/>
                                      </p:to>
                                    </p:set>
                                  </p:childTnLst>
                                </p:cTn>
                              </p:par>
                              <p:par>
                                <p:cTn id="8" presetID="6" presetClass="exit" presetSubtype="16" fill="hold" grpId="0" nodeType="withEffect">
                                  <p:stCondLst>
                                    <p:cond delay="0"/>
                                  </p:stCondLst>
                                  <p:childTnLst>
                                    <p:animEffect transition="out" filter="circle(in)">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3000"/>
                                        <p:tgtEl>
                                          <p:spTgt spid="4"/>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horizontal)">
                                      <p:cBhvr>
                                        <p:cTn id="24" dur="3000"/>
                                        <p:tgtEl>
                                          <p:spTgt spid="8"/>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linds(horizontal)">
                                      <p:cBhvr>
                                        <p:cTn id="27" dur="3000"/>
                                        <p:tgtEl>
                                          <p:spTgt spid="5"/>
                                        </p:tgtEl>
                                      </p:cBhvr>
                                    </p:animEffect>
                                  </p:childTnLst>
                                </p:cTn>
                              </p:par>
                            </p:childTnLst>
                          </p:cTn>
                        </p:par>
                        <p:par>
                          <p:cTn id="28" fill="hold">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1"/>
                                          </p:val>
                                        </p:tav>
                                        <p:tav tm="100000">
                                          <p:val>
                                            <p:strVal val="#ppt_x"/>
                                          </p:val>
                                        </p:tav>
                                      </p:tavLst>
                                    </p:anim>
                                    <p:anim calcmode="lin" valueType="num">
                                      <p:cBhvr>
                                        <p:cTn id="3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2" grpId="0" animBg="1"/>
      <p:bldP spid="11" grpId="0" animBg="1"/>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313884"/>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endParaRPr>
          </a:p>
        </p:txBody>
      </p:sp>
      <p:sp>
        <p:nvSpPr>
          <p:cNvPr id="4" name="3 Rectángulo"/>
          <p:cNvSpPr/>
          <p:nvPr/>
        </p:nvSpPr>
        <p:spPr>
          <a:xfrm>
            <a:off x="0" y="0"/>
            <a:ext cx="9144000" cy="6313884"/>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endParaRPr>
          </a:p>
        </p:txBody>
      </p:sp>
      <p:sp>
        <p:nvSpPr>
          <p:cNvPr id="3" name="2 Rectángulo"/>
          <p:cNvSpPr/>
          <p:nvPr/>
        </p:nvSpPr>
        <p:spPr>
          <a:xfrm>
            <a:off x="0" y="0"/>
            <a:ext cx="9144000" cy="5715000"/>
          </a:xfrm>
          <a:prstGeom prst="rect">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endParaRPr>
          </a:p>
        </p:txBody>
      </p:sp>
      <p:sp>
        <p:nvSpPr>
          <p:cNvPr id="7" name="6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iglesia de Nuestra Señora de la Ermitaña es la iglesia que alberga la imagen de la patrona de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la Mare de </a:t>
            </a:r>
            <a:r>
              <a:rPr lang="es-ES" i="1" dirty="0" err="1" smtClean="0">
                <a:effectLst>
                  <a:glow rad="101600">
                    <a:srgbClr val="C00000">
                      <a:alpha val="60000"/>
                    </a:srgbClr>
                  </a:glow>
                  <a:outerShdw blurRad="38100" dist="38100" dir="2700000" algn="tl">
                    <a:srgbClr val="000000">
                      <a:alpha val="43137"/>
                    </a:srgbClr>
                  </a:outerShdw>
                </a:effectLst>
              </a:rPr>
              <a:t>Déu</a:t>
            </a:r>
            <a:r>
              <a:rPr lang="es-ES" i="1" dirty="0" smtClean="0">
                <a:effectLst>
                  <a:glow rad="101600">
                    <a:srgbClr val="C00000">
                      <a:alpha val="60000"/>
                    </a:srgbClr>
                  </a:glow>
                  <a:outerShdw blurRad="38100" dist="38100" dir="2700000" algn="tl">
                    <a:srgbClr val="000000">
                      <a:alpha val="43137"/>
                    </a:srgbClr>
                  </a:outerShdw>
                </a:effectLst>
              </a:rPr>
              <a:t> de </a:t>
            </a:r>
            <a:r>
              <a:rPr lang="es-ES" i="1" dirty="0" err="1" smtClean="0">
                <a:effectLst>
                  <a:glow rad="101600">
                    <a:srgbClr val="C00000">
                      <a:alpha val="60000"/>
                    </a:srgbClr>
                  </a:glow>
                  <a:outerShdw blurRad="38100" dist="38100" dir="2700000" algn="tl">
                    <a:srgbClr val="000000">
                      <a:alpha val="43137"/>
                    </a:srgbClr>
                  </a:outerShdw>
                </a:effectLst>
              </a:rPr>
              <a:t>l'Ermitana</a:t>
            </a:r>
            <a:r>
              <a:rPr lang="es-ES" i="1" dirty="0" smtClean="0">
                <a:effectLst>
                  <a:glow rad="101600">
                    <a:srgbClr val="C00000">
                      <a:alpha val="60000"/>
                    </a:srgbClr>
                  </a:glow>
                  <a:outerShdw blurRad="38100" dist="38100" dir="2700000" algn="tl">
                    <a:srgbClr val="000000">
                      <a:alpha val="43137"/>
                    </a:srgbClr>
                  </a:outerShdw>
                </a:effectLst>
              </a:rPr>
              <a:t>, en cuyo honor se celebran las fiestas patronales en el mes de septiembre. Se encuentra junto al castillo y su visita está cerrada al público habitualmente.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gallery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par>
                                <p:cTn id="8" presetID="16" presetClass="exit" presetSubtype="42" fill="hold" grpId="0" nodeType="withEffect">
                                  <p:stCondLst>
                                    <p:cond delay="0"/>
                                  </p:stCondLst>
                                  <p:childTnLst>
                                    <p:animEffect transition="out" filter="barn(outHorizontal)">
                                      <p:cBhvr>
                                        <p:cTn id="9" dur="2500"/>
                                        <p:tgtEl>
                                          <p:spTgt spid="3"/>
                                        </p:tgtEl>
                                      </p:cBhvr>
                                    </p:animEffect>
                                    <p:set>
                                      <p:cBhvr>
                                        <p:cTn id="10" dur="1" fill="hold">
                                          <p:stCondLst>
                                            <p:cond delay="2499"/>
                                          </p:stCondLst>
                                        </p:cTn>
                                        <p:tgtEl>
                                          <p:spTgt spid="3"/>
                                        </p:tgtEl>
                                        <p:attrNameLst>
                                          <p:attrName>style.visibility</p:attrName>
                                        </p:attrNameLst>
                                      </p:cBhvr>
                                      <p:to>
                                        <p:strVal val="hidden"/>
                                      </p:to>
                                    </p:set>
                                  </p:childTnLst>
                                </p:cTn>
                              </p:par>
                              <p:par>
                                <p:cTn id="11" presetID="21" presetClass="entr" presetSubtype="3" fill="hold" grpId="1"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heel(3)">
                                      <p:cBhvr>
                                        <p:cTn id="13" dur="3000"/>
                                        <p:tgtEl>
                                          <p:spTgt spid="2"/>
                                        </p:tgtEl>
                                      </p:cBhvr>
                                    </p:animEffect>
                                  </p:childTnLst>
                                </p:cTn>
                              </p:par>
                              <p:par>
                                <p:cTn id="14" presetID="23" presetClass="entr" presetSubtype="288"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4" grpId="0" animBg="1"/>
      <p:bldP spid="3" grpId="0" animBg="1"/>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1 Imagen" descr="26 Laguna Mari Pascuala Agosto 2009.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26 Laguna Mari Pascuala Agosto 200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4657700"/>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Playa Norte tiene una extensión de varios kilómetros de arena, que llevan desde los baluartes del castillo hasta la urbanización </a:t>
            </a:r>
            <a:r>
              <a:rPr lang="es-ES" i="1" dirty="0" err="1" smtClean="0">
                <a:effectLst>
                  <a:glow rad="101600">
                    <a:srgbClr val="C00000">
                      <a:alpha val="60000"/>
                    </a:srgbClr>
                  </a:glow>
                  <a:outerShdw blurRad="38100" dist="38100" dir="2700000" algn="tl">
                    <a:srgbClr val="000000">
                      <a:alpha val="43137"/>
                    </a:srgbClr>
                  </a:outerShdw>
                </a:effectLst>
              </a:rPr>
              <a:t>Peñismar</a:t>
            </a:r>
            <a:r>
              <a:rPr lang="es-ES" i="1" dirty="0" smtClean="0">
                <a:effectLst>
                  <a:glow rad="101600">
                    <a:srgbClr val="C00000">
                      <a:alpha val="60000"/>
                    </a:srgbClr>
                  </a:glow>
                  <a:outerShdw blurRad="38100" dist="38100" dir="2700000" algn="tl">
                    <a:srgbClr val="000000">
                      <a:alpha val="43137"/>
                    </a:srgbClr>
                  </a:outerShdw>
                </a:effectLst>
              </a:rPr>
              <a:t>, que sigue formando parte de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y se prolonga todavía hasta llegar al puerto de Benicarló.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8000">
        <p15:prstTrans prst="pageCurlDouble"/>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3000"/>
                                        <p:tgtEl>
                                          <p:spTgt spid="26626"/>
                                        </p:tgtEl>
                                        <p:attrNameLst>
                                          <p:attrName>ppt_x</p:attrName>
                                        </p:attrNameLst>
                                      </p:cBhvr>
                                      <p:tavLst>
                                        <p:tav tm="0">
                                          <p:val>
                                            <p:strVal val="ppt_x"/>
                                          </p:val>
                                        </p:tav>
                                        <p:tav tm="100000">
                                          <p:val>
                                            <p:strVal val="ppt_x"/>
                                          </p:val>
                                        </p:tav>
                                      </p:tavLst>
                                    </p:anim>
                                    <p:anim calcmode="lin" valueType="num">
                                      <p:cBhvr>
                                        <p:cTn id="7" dur="3000"/>
                                        <p:tgtEl>
                                          <p:spTgt spid="26626"/>
                                        </p:tgtEl>
                                        <p:attrNameLst>
                                          <p:attrName>ppt_y</p:attrName>
                                        </p:attrNameLst>
                                      </p:cBhvr>
                                      <p:tavLst>
                                        <p:tav tm="0">
                                          <p:val>
                                            <p:strVal val="ppt_y"/>
                                          </p:val>
                                        </p:tav>
                                        <p:tav tm="100000">
                                          <p:val>
                                            <p:strVal val="ppt_y+ppt_h/2"/>
                                          </p:val>
                                        </p:tav>
                                      </p:tavLst>
                                    </p:anim>
                                    <p:anim calcmode="lin" valueType="num">
                                      <p:cBhvr>
                                        <p:cTn id="8" dur="3000"/>
                                        <p:tgtEl>
                                          <p:spTgt spid="26626"/>
                                        </p:tgtEl>
                                        <p:attrNameLst>
                                          <p:attrName>ppt_w</p:attrName>
                                        </p:attrNameLst>
                                      </p:cBhvr>
                                      <p:tavLst>
                                        <p:tav tm="0">
                                          <p:val>
                                            <p:strVal val="ppt_w"/>
                                          </p:val>
                                        </p:tav>
                                        <p:tav tm="100000">
                                          <p:val>
                                            <p:strVal val="ppt_w"/>
                                          </p:val>
                                        </p:tav>
                                      </p:tavLst>
                                    </p:anim>
                                    <p:anim calcmode="lin" valueType="num">
                                      <p:cBhvr>
                                        <p:cTn id="9" dur="3000"/>
                                        <p:tgtEl>
                                          <p:spTgt spid="26626"/>
                                        </p:tgtEl>
                                        <p:attrNameLst>
                                          <p:attrName>ppt_h</p:attrName>
                                        </p:attrNameLst>
                                      </p:cBhvr>
                                      <p:tavLst>
                                        <p:tav tm="0">
                                          <p:val>
                                            <p:strVal val="ppt_h"/>
                                          </p:val>
                                        </p:tav>
                                        <p:tav tm="100000">
                                          <p:val>
                                            <p:fltVal val="0"/>
                                          </p:val>
                                        </p:tav>
                                      </p:tavLst>
                                    </p:anim>
                                    <p:set>
                                      <p:cBhvr>
                                        <p:cTn id="10" dur="1" fill="hold">
                                          <p:stCondLst>
                                            <p:cond delay="2999"/>
                                          </p:stCondLst>
                                        </p:cTn>
                                        <p:tgtEl>
                                          <p:spTgt spid="26626"/>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3000"/>
                                        <p:tgtEl>
                                          <p:spTgt spid="26626"/>
                                        </p:tgtEl>
                                      </p:cBhvr>
                                    </p:animEffect>
                                    <p:set>
                                      <p:cBhvr>
                                        <p:cTn id="13" dur="1" fill="hold">
                                          <p:stCondLst>
                                            <p:cond delay="2999"/>
                                          </p:stCondLst>
                                        </p:cTn>
                                        <p:tgtEl>
                                          <p:spTgt spid="26626"/>
                                        </p:tgtEl>
                                        <p:attrNameLst>
                                          <p:attrName>style.visibility</p:attrName>
                                        </p:attrNameLst>
                                      </p:cBhvr>
                                      <p:to>
                                        <p:strVal val="hidden"/>
                                      </p:to>
                                    </p:set>
                                  </p:childTnLst>
                                </p:cTn>
                              </p:par>
                              <p:par>
                                <p:cTn id="14" presetID="53" presetClass="entr" presetSubtype="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3000" fill="hold"/>
                                        <p:tgtEl>
                                          <p:spTgt spid="3"/>
                                        </p:tgtEl>
                                        <p:attrNameLst>
                                          <p:attrName>ppt_w</p:attrName>
                                        </p:attrNameLst>
                                      </p:cBhvr>
                                      <p:tavLst>
                                        <p:tav tm="0">
                                          <p:val>
                                            <p:fltVal val="0"/>
                                          </p:val>
                                        </p:tav>
                                        <p:tav tm="100000">
                                          <p:val>
                                            <p:strVal val="#ppt_w"/>
                                          </p:val>
                                        </p:tav>
                                      </p:tavLst>
                                    </p:anim>
                                    <p:anim calcmode="lin" valueType="num">
                                      <p:cBhvr>
                                        <p:cTn id="17" dur="3000" fill="hold"/>
                                        <p:tgtEl>
                                          <p:spTgt spid="3"/>
                                        </p:tgtEl>
                                        <p:attrNameLst>
                                          <p:attrName>ppt_h</p:attrName>
                                        </p:attrNameLst>
                                      </p:cBhvr>
                                      <p:tavLst>
                                        <p:tav tm="0">
                                          <p:val>
                                            <p:fltVal val="0"/>
                                          </p:val>
                                        </p:tav>
                                        <p:tav tm="100000">
                                          <p:val>
                                            <p:strVal val="#ppt_h"/>
                                          </p:val>
                                        </p:tav>
                                      </p:tavLst>
                                    </p:anim>
                                    <p:animEffect transition="in" filter="fade">
                                      <p:cBhvr>
                                        <p:cTn id="18" dur="3000"/>
                                        <p:tgtEl>
                                          <p:spTgt spid="3"/>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153431.jpg"/>
          <p:cNvPicPr>
            <a:picLocks noChangeAspect="1"/>
          </p:cNvPicPr>
          <p:nvPr/>
        </p:nvPicPr>
        <p:blipFill>
          <a:blip r:embed="rId2" cstate="print"/>
          <a:stretch>
            <a:fillRect/>
          </a:stretch>
        </p:blipFill>
        <p:spPr bwMode="auto">
          <a:xfrm>
            <a:off x="1835696" y="0"/>
            <a:ext cx="554461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1" y="0"/>
            <a:ext cx="900113"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6" name="5 Rectángulo"/>
          <p:cNvSpPr/>
          <p:nvPr/>
        </p:nvSpPr>
        <p:spPr>
          <a:xfrm>
            <a:off x="900114" y="0"/>
            <a:ext cx="928687"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7" name="6 Rectángulo"/>
          <p:cNvSpPr/>
          <p:nvPr/>
        </p:nvSpPr>
        <p:spPr>
          <a:xfrm>
            <a:off x="7380288" y="0"/>
            <a:ext cx="863600"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8" name="7 Rectángulo"/>
          <p:cNvSpPr/>
          <p:nvPr/>
        </p:nvSpPr>
        <p:spPr>
          <a:xfrm>
            <a:off x="8243888" y="0"/>
            <a:ext cx="900112" cy="5715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9" name="8 Rectángulo"/>
          <p:cNvSpPr/>
          <p:nvPr/>
        </p:nvSpPr>
        <p:spPr>
          <a:xfrm>
            <a:off x="1835150" y="0"/>
            <a:ext cx="5545138" cy="5715000"/>
          </a:xfrm>
          <a:prstGeom prst="rect">
            <a:avLst/>
          </a:prstGeom>
          <a:solidFill>
            <a:schemeClr val="accent6">
              <a:lumMod val="40000"/>
              <a:lumOff val="60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1" name="10 Rectángulo"/>
          <p:cNvSpPr/>
          <p:nvPr/>
        </p:nvSpPr>
        <p:spPr>
          <a:xfrm>
            <a:off x="2123728" y="337220"/>
            <a:ext cx="4968552" cy="5040560"/>
          </a:xfrm>
          <a:prstGeom prst="rect">
            <a:avLst/>
          </a:prstGeom>
          <a:solidFill>
            <a:schemeClr val="bg2">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endParaRPr>
          </a:p>
        </p:txBody>
      </p:sp>
      <p:sp>
        <p:nvSpPr>
          <p:cNvPr id="10" name="9 CuadroTexto"/>
          <p:cNvSpPr txBox="1"/>
          <p:nvPr/>
        </p:nvSpPr>
        <p:spPr>
          <a:xfrm>
            <a:off x="179512" y="4585692"/>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es recomendable relajarnos un rato en alguna de las playas de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ya sea la interminable Playa Norte de arena fina, la recogida Playa de </a:t>
            </a:r>
            <a:r>
              <a:rPr lang="es-ES" i="1" dirty="0" err="1" smtClean="0">
                <a:effectLst>
                  <a:glow rad="101600">
                    <a:srgbClr val="C00000">
                      <a:alpha val="60000"/>
                    </a:srgbClr>
                  </a:glow>
                  <a:outerShdw blurRad="38100" dist="38100" dir="2700000" algn="tl">
                    <a:srgbClr val="000000">
                      <a:alpha val="43137"/>
                    </a:srgbClr>
                  </a:outerShdw>
                </a:effectLst>
              </a:rPr>
              <a:t>Migjorn</a:t>
            </a:r>
            <a:r>
              <a:rPr lang="es-ES" i="1" dirty="0" smtClean="0">
                <a:effectLst>
                  <a:glow rad="101600">
                    <a:srgbClr val="C00000">
                      <a:alpha val="60000"/>
                    </a:srgbClr>
                  </a:glow>
                  <a:outerShdw blurRad="38100" dist="38100" dir="2700000" algn="tl">
                    <a:srgbClr val="000000">
                      <a:alpha val="43137"/>
                    </a:srgbClr>
                  </a:outerShdw>
                </a:effectLst>
              </a:rPr>
              <a:t> junto al mismo pueblo, o una de las pequeñas y escondidas calas de la sierra de </a:t>
            </a:r>
            <a:r>
              <a:rPr lang="es-ES" i="1" dirty="0" err="1" smtClean="0">
                <a:effectLst>
                  <a:glow rad="101600">
                    <a:srgbClr val="C00000">
                      <a:alpha val="60000"/>
                    </a:srgbClr>
                  </a:glow>
                  <a:outerShdw blurRad="38100" dist="38100" dir="2700000" algn="tl">
                    <a:srgbClr val="000000">
                      <a:alpha val="43137"/>
                    </a:srgbClr>
                  </a:outerShdw>
                </a:effectLst>
              </a:rPr>
              <a:t>Irta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flip dir="r"/>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3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vertical)">
                                      <p:cBhvr>
                                        <p:cTn id="10" dur="3000"/>
                                        <p:tgtEl>
                                          <p:spTgt spid="8"/>
                                        </p:tgtEl>
                                      </p:cBhvr>
                                    </p:animEffect>
                                  </p:childTnLst>
                                </p:cTn>
                              </p:par>
                              <p:par>
                                <p:cTn id="11" presetID="3" presetClass="entr" presetSubtype="1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3000"/>
                                        <p:tgtEl>
                                          <p:spTgt spid="6"/>
                                        </p:tgtEl>
                                      </p:cBhvr>
                                    </p:animEffect>
                                  </p:childTnLst>
                                </p:cTn>
                              </p:par>
                              <p:par>
                                <p:cTn id="14" presetID="3" presetClass="entr" presetSubtype="1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3000"/>
                                        <p:tgtEl>
                                          <p:spTgt spid="7"/>
                                        </p:tgtEl>
                                      </p:cBhvr>
                                    </p:animEffect>
                                  </p:childTnLst>
                                </p:cTn>
                              </p:par>
                              <p:par>
                                <p:cTn id="17" presetID="6" presetClass="exit" presetSubtype="32" fill="hold" nodeType="withEffect">
                                  <p:stCondLst>
                                    <p:cond delay="0"/>
                                  </p:stCondLst>
                                  <p:childTnLst>
                                    <p:animEffect transition="out" filter="circle(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3000"/>
                                        <p:tgtEl>
                                          <p:spTgt spid="11"/>
                                        </p:tgtEl>
                                      </p:cBhvr>
                                    </p:animEffect>
                                    <p:set>
                                      <p:cBhvr>
                                        <p:cTn id="22" dur="1" fill="hold">
                                          <p:stCondLst>
                                            <p:cond delay="2999"/>
                                          </p:stCondLst>
                                        </p:cTn>
                                        <p:tgtEl>
                                          <p:spTgt spid="11"/>
                                        </p:tgtEl>
                                        <p:attrNameLst>
                                          <p:attrName>style.visibility</p:attrName>
                                        </p:attrNameLst>
                                      </p:cBhvr>
                                      <p:to>
                                        <p:strVal val="hidden"/>
                                      </p:to>
                                    </p:set>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1"/>
                                          </p:val>
                                        </p:tav>
                                        <p:tav tm="100000">
                                          <p:val>
                                            <p:strVal val="#ppt_x"/>
                                          </p:val>
                                        </p:tav>
                                      </p:tavLst>
                                    </p:anim>
                                    <p:anim calcmode="lin" valueType="num">
                                      <p:cBhvr>
                                        <p:cTn id="3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1 Imagen" descr="22 Nevada 11 de enero 201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22 Nevada 11 de enero 20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22 Nevada 11 de enero 20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51520" y="4369668"/>
            <a:ext cx="8640960" cy="1231106"/>
          </a:xfrm>
          <a:prstGeom prst="rect">
            <a:avLst/>
          </a:prstGeom>
          <a:noFill/>
        </p:spPr>
        <p:txBody>
          <a:bodyPr wrap="square" rtlCol="0">
            <a:spAutoFit/>
          </a:bodyPr>
          <a:lstStyle/>
          <a:p>
            <a:r>
              <a:rPr lang="es-ES" sz="2000" b="1" i="1" dirty="0" err="1" smtClean="0">
                <a:effectLst>
                  <a:glow rad="101600">
                    <a:srgbClr val="C00000">
                      <a:alpha val="60000"/>
                    </a:srgbClr>
                  </a:glow>
                  <a:outerShdw blurRad="38100" dist="38100" dir="2700000" algn="tl">
                    <a:srgbClr val="000000">
                      <a:alpha val="43137"/>
                    </a:srgbClr>
                  </a:outerShdw>
                </a:effectLst>
              </a:rPr>
              <a:t>Museu</a:t>
            </a:r>
            <a:r>
              <a:rPr lang="es-ES" sz="2000" b="1" i="1" dirty="0" smtClean="0">
                <a:effectLst>
                  <a:glow rad="101600">
                    <a:srgbClr val="C00000">
                      <a:alpha val="60000"/>
                    </a:srgbClr>
                  </a:glow>
                  <a:outerShdw blurRad="38100" dist="38100" dir="2700000" algn="tl">
                    <a:srgbClr val="000000">
                      <a:alpha val="43137"/>
                    </a:srgbClr>
                  </a:outerShdw>
                </a:effectLst>
              </a:rPr>
              <a:t> del Mar.</a:t>
            </a:r>
            <a:r>
              <a:rPr lang="es-ES" i="1" dirty="0" smtClean="0">
                <a:effectLst>
                  <a:glow rad="101600">
                    <a:srgbClr val="C00000">
                      <a:alpha val="60000"/>
                    </a:srgbClr>
                  </a:glow>
                  <a:outerShdw blurRad="38100" dist="38100" dir="2700000" algn="tl">
                    <a:srgbClr val="000000">
                      <a:alpha val="43137"/>
                    </a:srgbClr>
                  </a:outerShdw>
                </a:effectLst>
              </a:rPr>
              <a:t> Este museo gratuito ofrece un paseo por la historia marinera del pueblo y su gente, gracias a una extensa documentación y material audiovisual como fotografías, dibujos y grabados, además de objetos como maquetas de naves, anclas, ánforas y cascos de bronce.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flip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22530"/>
                                        </p:tgtEl>
                                        <p:attrNameLst>
                                          <p:attrName>style.visibility</p:attrName>
                                        </p:attrNameLst>
                                      </p:cBhvr>
                                      <p:to>
                                        <p:strVal val="visible"/>
                                      </p:to>
                                    </p:set>
                                    <p:animScale>
                                      <p:cBhvr>
                                        <p:cTn id="7" dur="4000" decel="50000" fill="hold">
                                          <p:stCondLst>
                                            <p:cond delay="0"/>
                                          </p:stCondLst>
                                        </p:cTn>
                                        <p:tgtEl>
                                          <p:spTgt spid="225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4000" decel="50000" fill="hold">
                                          <p:stCondLst>
                                            <p:cond delay="0"/>
                                          </p:stCondLst>
                                        </p:cTn>
                                        <p:tgtEl>
                                          <p:spTgt spid="22530"/>
                                        </p:tgtEl>
                                        <p:attrNameLst>
                                          <p:attrName>ppt_x</p:attrName>
                                          <p:attrName>ppt_y</p:attrName>
                                        </p:attrNameLst>
                                      </p:cBhvr>
                                    </p:animMotion>
                                    <p:animEffect transition="in" filter="fade">
                                      <p:cBhvr>
                                        <p:cTn id="9" dur="4000"/>
                                        <p:tgtEl>
                                          <p:spTgt spid="22530"/>
                                        </p:tgtEl>
                                      </p:cBhvr>
                                    </p:animEffect>
                                  </p:childTnLst>
                                </p:cTn>
                              </p:par>
                              <p:par>
                                <p:cTn id="10" presetID="52" presetClass="entr" presetSubtype="0" fill="hold" nodeType="withEffect">
                                  <p:stCondLst>
                                    <p:cond delay="500"/>
                                  </p:stCondLst>
                                  <p:childTnLst>
                                    <p:set>
                                      <p:cBhvr>
                                        <p:cTn id="11" dur="1" fill="hold">
                                          <p:stCondLst>
                                            <p:cond delay="0"/>
                                          </p:stCondLst>
                                        </p:cTn>
                                        <p:tgtEl>
                                          <p:spTgt spid="3"/>
                                        </p:tgtEl>
                                        <p:attrNameLst>
                                          <p:attrName>style.visibility</p:attrName>
                                        </p:attrNameLst>
                                      </p:cBhvr>
                                      <p:to>
                                        <p:strVal val="visible"/>
                                      </p:to>
                                    </p:set>
                                    <p:animScale>
                                      <p:cBhvr>
                                        <p:cTn id="12" dur="4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4000" decel="50000" fill="hold">
                                          <p:stCondLst>
                                            <p:cond delay="0"/>
                                          </p:stCondLst>
                                        </p:cTn>
                                        <p:tgtEl>
                                          <p:spTgt spid="3"/>
                                        </p:tgtEl>
                                        <p:attrNameLst>
                                          <p:attrName>ppt_x</p:attrName>
                                          <p:attrName>ppt_y</p:attrName>
                                        </p:attrNameLst>
                                      </p:cBhvr>
                                    </p:animMotion>
                                    <p:animEffect transition="in" filter="fade">
                                      <p:cBhvr>
                                        <p:cTn id="14" dur="4000"/>
                                        <p:tgtEl>
                                          <p:spTgt spid="3"/>
                                        </p:tgtEl>
                                      </p:cBhvr>
                                    </p:animEffect>
                                  </p:childTnLst>
                                </p:cTn>
                              </p:par>
                              <p:par>
                                <p:cTn id="15" presetID="4" presetClass="entr" presetSubtype="32" fill="hold" nodeType="withEffect">
                                  <p:stCondLst>
                                    <p:cond delay="100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4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47 Ánad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48 Ánade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llegada a la ciudad del mar de actores de la talla de Charlton </a:t>
            </a:r>
            <a:r>
              <a:rPr lang="es-ES" i="1" dirty="0" err="1" smtClean="0">
                <a:effectLst>
                  <a:glow rad="101600">
                    <a:srgbClr val="C00000">
                      <a:alpha val="60000"/>
                    </a:srgbClr>
                  </a:glow>
                  <a:outerShdw blurRad="38100" dist="38100" dir="2700000" algn="tl">
                    <a:srgbClr val="000000">
                      <a:alpha val="43137"/>
                    </a:srgbClr>
                  </a:outerShdw>
                </a:effectLst>
              </a:rPr>
              <a:t>Heston</a:t>
            </a:r>
            <a:r>
              <a:rPr lang="es-ES" i="1" dirty="0" smtClean="0">
                <a:effectLst>
                  <a:glow rad="101600">
                    <a:srgbClr val="C00000">
                      <a:alpha val="60000"/>
                    </a:srgbClr>
                  </a:glow>
                  <a:outerShdw blurRad="38100" dist="38100" dir="2700000" algn="tl">
                    <a:srgbClr val="000000">
                      <a:alpha val="43137"/>
                    </a:srgbClr>
                  </a:outerShdw>
                </a:effectLst>
              </a:rPr>
              <a:t>, le </a:t>
            </a:r>
            <a:r>
              <a:rPr lang="es-ES" i="1" dirty="0" err="1" smtClean="0">
                <a:effectLst>
                  <a:glow rad="101600">
                    <a:srgbClr val="C00000">
                      <a:alpha val="60000"/>
                    </a:srgbClr>
                  </a:glow>
                  <a:outerShdw blurRad="38100" dist="38100" dir="2700000" algn="tl">
                    <a:srgbClr val="000000">
                      <a:alpha val="43137"/>
                    </a:srgbClr>
                  </a:outerShdw>
                </a:effectLst>
              </a:rPr>
              <a:t>dió</a:t>
            </a:r>
            <a:r>
              <a:rPr lang="es-ES" i="1" dirty="0" smtClean="0">
                <a:effectLst>
                  <a:glow rad="101600">
                    <a:srgbClr val="C00000">
                      <a:alpha val="60000"/>
                    </a:srgbClr>
                  </a:glow>
                  <a:outerShdw blurRad="38100" dist="38100" dir="2700000" algn="tl">
                    <a:srgbClr val="000000">
                      <a:alpha val="43137"/>
                    </a:srgbClr>
                  </a:outerShdw>
                </a:effectLst>
              </a:rPr>
              <a:t> un punto chic a este pueblecito que a día de hoy sigue y que lo ha convertido en una de las paradas obligatorias en una escapada a Castellón.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switch dir="l"/>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2/3*#ppt_w"/>
                                          </p:val>
                                        </p:tav>
                                        <p:tav tm="100000">
                                          <p:val>
                                            <p:strVal val="#ppt_w"/>
                                          </p:val>
                                        </p:tav>
                                      </p:tavLst>
                                    </p:anim>
                                    <p:anim calcmode="lin" valueType="num">
                                      <p:cBhvr>
                                        <p:cTn id="8" dur="3000" fill="hold"/>
                                        <p:tgtEl>
                                          <p:spTgt spid="3"/>
                                        </p:tgtEl>
                                        <p:attrNameLst>
                                          <p:attrName>ppt_h</p:attrName>
                                        </p:attrNameLst>
                                      </p:cBhvr>
                                      <p:tavLst>
                                        <p:tav tm="0">
                                          <p:val>
                                            <p:strVal val="2/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diamond(in)">
                                      <p:cBhvr>
                                        <p:cTn id="11" dur="3000"/>
                                        <p:tgtEl>
                                          <p:spTgt spid="3"/>
                                        </p:tgtEl>
                                      </p:cBhvr>
                                    </p:animEffect>
                                  </p:childTnLst>
                                </p:cTn>
                              </p:par>
                              <p:par>
                                <p:cTn id="12" presetID="55"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ppt_w*0.7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animEffect transition="in" filter="fade">
                                      <p:cBhvr>
                                        <p:cTn id="16" dur="3000"/>
                                        <p:tgtEl>
                                          <p:spTgt spid="4"/>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29 Primavera 200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8674" name="1 Imagen" descr="28 Primavera 2009.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vecinos de esta famosa localidad de Castellón llevan años acostumbrándose a los focos. Y es que su recinto amurallado, de la época de Felipe II, ha sido elegido como escenario para superproducciones de Hollywood como “El Cid”.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switch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28674"/>
                                        </p:tgtEl>
                                        <p:attrNameLst>
                                          <p:attrName>style.visibility</p:attrName>
                                        </p:attrNameLst>
                                      </p:cBhvr>
                                      <p:to>
                                        <p:strVal val="visible"/>
                                      </p:to>
                                    </p:set>
                                    <p:animEffect transition="in" filter="box(in)">
                                      <p:cBhvr>
                                        <p:cTn id="7" dur="4000"/>
                                        <p:tgtEl>
                                          <p:spTgt spid="2867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28674"/>
                                        </p:tgtEl>
                                        <p:attrNameLst>
                                          <p:attrName>style.visibility</p:attrName>
                                        </p:attrNameLst>
                                      </p:cBhvr>
                                      <p:to>
                                        <p:strVal val="visible"/>
                                      </p:to>
                                    </p:set>
                                    <p:anim calcmode="lin" valueType="num">
                                      <p:cBhvr>
                                        <p:cTn id="10" dur="4000" fill="hold"/>
                                        <p:tgtEl>
                                          <p:spTgt spid="28674"/>
                                        </p:tgtEl>
                                        <p:attrNameLst>
                                          <p:attrName>ppt_w</p:attrName>
                                        </p:attrNameLst>
                                      </p:cBhvr>
                                      <p:tavLst>
                                        <p:tav tm="0">
                                          <p:val>
                                            <p:strVal val="#ppt_w+.3"/>
                                          </p:val>
                                        </p:tav>
                                        <p:tav tm="100000">
                                          <p:val>
                                            <p:strVal val="#ppt_w"/>
                                          </p:val>
                                        </p:tav>
                                      </p:tavLst>
                                    </p:anim>
                                    <p:anim calcmode="lin" valueType="num">
                                      <p:cBhvr>
                                        <p:cTn id="11" dur="4000" fill="hold"/>
                                        <p:tgtEl>
                                          <p:spTgt spid="28674"/>
                                        </p:tgtEl>
                                        <p:attrNameLst>
                                          <p:attrName>ppt_h</p:attrName>
                                        </p:attrNameLst>
                                      </p:cBhvr>
                                      <p:tavLst>
                                        <p:tav tm="0">
                                          <p:val>
                                            <p:strVal val="#ppt_h"/>
                                          </p:val>
                                        </p:tav>
                                        <p:tav tm="100000">
                                          <p:val>
                                            <p:strVal val="#ppt_h"/>
                                          </p:val>
                                        </p:tav>
                                      </p:tavLst>
                                    </p:anim>
                                    <p:animEffect transition="in" filter="fade">
                                      <p:cBhvr>
                                        <p:cTn id="12" dur="4000"/>
                                        <p:tgtEl>
                                          <p:spTgt spid="28674"/>
                                        </p:tgtEl>
                                      </p:cBhvr>
                                    </p:animEffect>
                                  </p:childTnLst>
                                </p:cTn>
                              </p:par>
                              <p:par>
                                <p:cTn id="13" presetID="8" presetClass="entr" presetSubtype="3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diamond(out)">
                                      <p:cBhvr>
                                        <p:cTn id="15" dur="4000"/>
                                        <p:tgtEl>
                                          <p:spTgt spid="3"/>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4000" fill="hold"/>
                                        <p:tgtEl>
                                          <p:spTgt spid="3"/>
                                        </p:tgtEl>
                                        <p:attrNameLst>
                                          <p:attrName>ppt_w</p:attrName>
                                        </p:attrNameLst>
                                      </p:cBhvr>
                                      <p:tavLst>
                                        <p:tav tm="0">
                                          <p:val>
                                            <p:strVal val="#ppt_w+.3"/>
                                          </p:val>
                                        </p:tav>
                                        <p:tav tm="100000">
                                          <p:val>
                                            <p:strVal val="#ppt_w"/>
                                          </p:val>
                                        </p:tav>
                                      </p:tavLst>
                                    </p:anim>
                                    <p:anim calcmode="lin" valueType="num">
                                      <p:cBhvr>
                                        <p:cTn id="19" dur="4000" fill="hold"/>
                                        <p:tgtEl>
                                          <p:spTgt spid="3"/>
                                        </p:tgtEl>
                                        <p:attrNameLst>
                                          <p:attrName>ppt_h</p:attrName>
                                        </p:attrNameLst>
                                      </p:cBhvr>
                                      <p:tavLst>
                                        <p:tav tm="0">
                                          <p:val>
                                            <p:strVal val="#ppt_h"/>
                                          </p:val>
                                        </p:tav>
                                        <p:tav tm="100000">
                                          <p:val>
                                            <p:strVal val="#ppt_h"/>
                                          </p:val>
                                        </p:tav>
                                      </p:tavLst>
                                    </p:anim>
                                    <p:animEffect transition="in" filter="fade">
                                      <p:cBhvr>
                                        <p:cTn id="20" dur="4000"/>
                                        <p:tgtEl>
                                          <p:spTgt spid="3"/>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1 Imagen" descr="31 Flores del parque.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32 Flores del parqu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179512"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más recientemente como “plató” para series exitosas como “El chiringuito de Pepe” o Juego de Tronos donde podemos ver a nuestra ciudad del mar convertida en </a:t>
            </a:r>
            <a:r>
              <a:rPr lang="es-ES" i="1" dirty="0" err="1" smtClean="0">
                <a:effectLst>
                  <a:glow rad="101600">
                    <a:srgbClr val="C00000">
                      <a:alpha val="60000"/>
                    </a:srgbClr>
                  </a:glow>
                  <a:outerShdw blurRad="38100" dist="38100" dir="2700000" algn="tl">
                    <a:srgbClr val="000000">
                      <a:alpha val="43137"/>
                    </a:srgbClr>
                  </a:outerShdw>
                </a:effectLst>
              </a:rPr>
              <a:t>Meereen</a:t>
            </a:r>
            <a:r>
              <a:rPr lang="es-ES" i="1" dirty="0" smtClean="0">
                <a:effectLst>
                  <a:glow rad="101600">
                    <a:srgbClr val="C00000">
                      <a:alpha val="60000"/>
                    </a:srgbClr>
                  </a:glow>
                  <a:outerShdw blurRad="38100" dist="38100" dir="2700000" algn="tl">
                    <a:srgbClr val="000000">
                      <a:alpha val="43137"/>
                    </a:srgbClr>
                  </a:outerShdw>
                </a:effectLst>
              </a:rPr>
              <a:t>, la más grande de las ciudades de la Bahía de los Esclavos.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switch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wedge">
                                      <p:cBhvr>
                                        <p:cTn id="7" dur="4000"/>
                                        <p:tgtEl>
                                          <p:spTgt spid="31746"/>
                                        </p:tgtEl>
                                      </p:cBhvr>
                                    </p:animEffect>
                                  </p:childTnLst>
                                </p:cTn>
                              </p:par>
                              <p:par>
                                <p:cTn id="8" presetID="5"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4000"/>
                                        <p:tgtEl>
                                          <p:spTgt spid="3"/>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3 Laguna de la Recomba primavera 200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3794" name="1 Imagen" descr="33 Laguna de la Recomba primavera 2009.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Dentro del casco urbano, las casas blancas y azules de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que llenan sus antiguas callejuelas y plazas, tan típicas de una población marinera, os regalarán la vista y magníficas fotos para que </a:t>
            </a:r>
            <a:r>
              <a:rPr lang="es-ES" i="1" dirty="0" err="1" smtClean="0">
                <a:effectLst>
                  <a:glow rad="101600">
                    <a:srgbClr val="C00000">
                      <a:alpha val="60000"/>
                    </a:srgbClr>
                  </a:glow>
                  <a:outerShdw blurRad="38100" dist="38100" dir="2700000" algn="tl">
                    <a:srgbClr val="000000">
                      <a:alpha val="43137"/>
                    </a:srgbClr>
                  </a:outerShdw>
                </a:effectLst>
              </a:rPr>
              <a:t>podais</a:t>
            </a:r>
            <a:r>
              <a:rPr lang="es-ES" i="1" dirty="0" smtClean="0">
                <a:effectLst>
                  <a:glow rad="101600">
                    <a:srgbClr val="C00000">
                      <a:alpha val="60000"/>
                    </a:srgbClr>
                  </a:glow>
                  <a:outerShdw blurRad="38100" dist="38100" dir="2700000" algn="tl">
                    <a:srgbClr val="000000">
                      <a:alpha val="43137"/>
                    </a:srgbClr>
                  </a:outerShdw>
                </a:effectLst>
              </a:rPr>
              <a:t> presumir de escapada o vacaciones.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switch dir="l"/>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33794"/>
                                        </p:tgtEl>
                                      </p:cBhvr>
                                    </p:animEffect>
                                    <p:set>
                                      <p:cBhvr>
                                        <p:cTn id="7" dur="1" fill="hold">
                                          <p:stCondLst>
                                            <p:cond delay="2999"/>
                                          </p:stCondLst>
                                        </p:cTn>
                                        <p:tgtEl>
                                          <p:spTgt spid="33794"/>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3000"/>
                                        <p:tgtEl>
                                          <p:spTgt spid="33794"/>
                                        </p:tgtEl>
                                        <p:attrNameLst>
                                          <p:attrName>ppt_w</p:attrName>
                                        </p:attrNameLst>
                                      </p:cBhvr>
                                      <p:tavLst>
                                        <p:tav tm="0">
                                          <p:val>
                                            <p:strVal val="ppt_w"/>
                                          </p:val>
                                        </p:tav>
                                        <p:tav tm="100000">
                                          <p:val>
                                            <p:fltVal val="0"/>
                                          </p:val>
                                        </p:tav>
                                      </p:tavLst>
                                    </p:anim>
                                    <p:anim calcmode="lin" valueType="num">
                                      <p:cBhvr>
                                        <p:cTn id="10" dur="3000"/>
                                        <p:tgtEl>
                                          <p:spTgt spid="33794"/>
                                        </p:tgtEl>
                                        <p:attrNameLst>
                                          <p:attrName>ppt_h</p:attrName>
                                        </p:attrNameLst>
                                      </p:cBhvr>
                                      <p:tavLst>
                                        <p:tav tm="0">
                                          <p:val>
                                            <p:strVal val="ppt_h"/>
                                          </p:val>
                                        </p:tav>
                                        <p:tav tm="100000">
                                          <p:val>
                                            <p:strVal val="ppt_h"/>
                                          </p:val>
                                        </p:tav>
                                      </p:tavLst>
                                    </p:anim>
                                    <p:set>
                                      <p:cBhvr>
                                        <p:cTn id="11" dur="1" fill="hold">
                                          <p:stCondLst>
                                            <p:cond delay="2999"/>
                                          </p:stCondLst>
                                        </p:cTn>
                                        <p:tgtEl>
                                          <p:spTgt spid="33794"/>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strVal val="4/3*#ppt_w"/>
                                          </p:val>
                                        </p:tav>
                                        <p:tav tm="100000">
                                          <p:val>
                                            <p:strVal val="#ppt_w"/>
                                          </p:val>
                                        </p:tav>
                                      </p:tavLst>
                                    </p:anim>
                                    <p:anim calcmode="lin" valueType="num">
                                      <p:cBhvr>
                                        <p:cTn id="15" dur="3000" fill="hold"/>
                                        <p:tgtEl>
                                          <p:spTgt spid="3"/>
                                        </p:tgtEl>
                                        <p:attrNameLst>
                                          <p:attrName>ppt_h</p:attrName>
                                        </p:attrNameLst>
                                      </p:cBhvr>
                                      <p:tavLst>
                                        <p:tav tm="0">
                                          <p:val>
                                            <p:strVal val="4/3*#ppt_h"/>
                                          </p:val>
                                        </p:tav>
                                        <p:tav tm="100000">
                                          <p:val>
                                            <p:strVal val="#ppt_h"/>
                                          </p:val>
                                        </p:tav>
                                      </p:tavLst>
                                    </p:anim>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1 Imagen" descr="34 Laguna de la Recomba y ruinas iglesia S. Pedro 2009.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34 Laguna de la Recomba y ruinas iglesia S. Pedro 200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827584" y="4873724"/>
            <a:ext cx="748883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Podremos acceder al núcleo histórico por las escaleras que suben a la batería del </a:t>
            </a:r>
            <a:r>
              <a:rPr lang="es-ES" i="1" dirty="0" err="1" smtClean="0">
                <a:effectLst>
                  <a:glow rad="101600">
                    <a:srgbClr val="C00000">
                      <a:alpha val="60000"/>
                    </a:srgbClr>
                  </a:glow>
                  <a:outerShdw blurRad="38100" dist="38100" dir="2700000" algn="tl">
                    <a:srgbClr val="000000">
                      <a:alpha val="43137"/>
                    </a:srgbClr>
                  </a:outerShdw>
                </a:effectLst>
              </a:rPr>
              <a:t>Calvari</a:t>
            </a:r>
            <a:r>
              <a:rPr lang="es-ES" i="1" dirty="0" smtClean="0">
                <a:effectLst>
                  <a:glow rad="101600">
                    <a:srgbClr val="C00000">
                      <a:alpha val="60000"/>
                    </a:srgbClr>
                  </a:glow>
                  <a:outerShdw blurRad="38100" dist="38100" dir="2700000" algn="tl">
                    <a:srgbClr val="000000">
                      <a:alpha val="43137"/>
                    </a:srgbClr>
                  </a:outerShdw>
                </a:effectLst>
              </a:rPr>
              <a:t> de camino al Portal </a:t>
            </a:r>
            <a:r>
              <a:rPr lang="es-ES" i="1" dirty="0" err="1" smtClean="0">
                <a:effectLst>
                  <a:glow rad="101600">
                    <a:srgbClr val="C00000">
                      <a:alpha val="60000"/>
                    </a:srgbClr>
                  </a:glow>
                  <a:outerShdw blurRad="38100" dist="38100" dir="2700000" algn="tl">
                    <a:srgbClr val="000000">
                      <a:alpha val="43137"/>
                    </a:srgbClr>
                  </a:outerShdw>
                </a:effectLst>
              </a:rPr>
              <a:t>Fosc</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8000">
        <p14:doors dir="vert"/>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blinds(vertical)">
                                      <p:cBhvr>
                                        <p:cTn id="7" dur="3000"/>
                                        <p:tgtEl>
                                          <p:spTgt spid="29698"/>
                                        </p:tgtEl>
                                      </p:cBhvr>
                                    </p:animEffect>
                                  </p:childTnLst>
                                </p:cTn>
                              </p:par>
                              <p:par>
                                <p:cTn id="8" presetID="16" presetClass="entr" presetSubtype="37" fill="hold" nodeType="withEffect">
                                  <p:stCondLst>
                                    <p:cond delay="0"/>
                                  </p:stCondLst>
                                  <p:childTnLst>
                                    <p:set>
                                      <p:cBhvr>
                                        <p:cTn id="9" dur="1" fill="hold">
                                          <p:stCondLst>
                                            <p:cond delay="0"/>
                                          </p:stCondLst>
                                        </p:cTn>
                                        <p:tgtEl>
                                          <p:spTgt spid="29698"/>
                                        </p:tgtEl>
                                        <p:attrNameLst>
                                          <p:attrName>style.visibility</p:attrName>
                                        </p:attrNameLst>
                                      </p:cBhvr>
                                      <p:to>
                                        <p:strVal val="visible"/>
                                      </p:to>
                                    </p:set>
                                    <p:animEffect transition="in" filter="barn(outVertical)">
                                      <p:cBhvr>
                                        <p:cTn id="10" dur="3000"/>
                                        <p:tgtEl>
                                          <p:spTgt spid="29698"/>
                                        </p:tgtEl>
                                      </p:cBhvr>
                                    </p:animEffect>
                                  </p:childTnLst>
                                </p:cTn>
                              </p:par>
                              <p:par>
                                <p:cTn id="11" presetID="17" presetClass="exit" presetSubtype="1" fill="hold" nodeType="withEffect">
                                  <p:stCondLst>
                                    <p:cond delay="0"/>
                                  </p:stCondLst>
                                  <p:childTnLst>
                                    <p:anim calcmode="lin" valueType="num">
                                      <p:cBhvr>
                                        <p:cTn id="12" dur="3000"/>
                                        <p:tgtEl>
                                          <p:spTgt spid="3"/>
                                        </p:tgtEl>
                                        <p:attrNameLst>
                                          <p:attrName>ppt_x</p:attrName>
                                        </p:attrNameLst>
                                      </p:cBhvr>
                                      <p:tavLst>
                                        <p:tav tm="0">
                                          <p:val>
                                            <p:strVal val="ppt_x"/>
                                          </p:val>
                                        </p:tav>
                                        <p:tav tm="100000">
                                          <p:val>
                                            <p:strVal val="ppt_x"/>
                                          </p:val>
                                        </p:tav>
                                      </p:tavLst>
                                    </p:anim>
                                    <p:anim calcmode="lin" valueType="num">
                                      <p:cBhvr>
                                        <p:cTn id="13" dur="3000"/>
                                        <p:tgtEl>
                                          <p:spTgt spid="3"/>
                                        </p:tgtEl>
                                        <p:attrNameLst>
                                          <p:attrName>ppt_y</p:attrName>
                                        </p:attrNameLst>
                                      </p:cBhvr>
                                      <p:tavLst>
                                        <p:tav tm="0">
                                          <p:val>
                                            <p:strVal val="ppt_y"/>
                                          </p:val>
                                        </p:tav>
                                        <p:tav tm="100000">
                                          <p:val>
                                            <p:strVal val="ppt_y-ppt_h/2"/>
                                          </p:val>
                                        </p:tav>
                                      </p:tavLst>
                                    </p:anim>
                                    <p:anim calcmode="lin" valueType="num">
                                      <p:cBhvr>
                                        <p:cTn id="14" dur="3000"/>
                                        <p:tgtEl>
                                          <p:spTgt spid="3"/>
                                        </p:tgtEl>
                                        <p:attrNameLst>
                                          <p:attrName>ppt_w</p:attrName>
                                        </p:attrNameLst>
                                      </p:cBhvr>
                                      <p:tavLst>
                                        <p:tav tm="0">
                                          <p:val>
                                            <p:strVal val="ppt_w"/>
                                          </p:val>
                                        </p:tav>
                                        <p:tav tm="100000">
                                          <p:val>
                                            <p:strVal val="ppt_w"/>
                                          </p:val>
                                        </p:tav>
                                      </p:tavLst>
                                    </p:anim>
                                    <p:anim calcmode="lin" valueType="num">
                                      <p:cBhvr>
                                        <p:cTn id="15" dur="3000"/>
                                        <p:tgtEl>
                                          <p:spTgt spid="3"/>
                                        </p:tgtEl>
                                        <p:attrNameLst>
                                          <p:attrName>ppt_h</p:attrName>
                                        </p:attrNameLst>
                                      </p:cBhvr>
                                      <p:tavLst>
                                        <p:tav tm="0">
                                          <p:val>
                                            <p:strVal val="ppt_h"/>
                                          </p:val>
                                        </p:tav>
                                        <p:tav tm="100000">
                                          <p:val>
                                            <p:fltVal val="0"/>
                                          </p:val>
                                        </p:tav>
                                      </p:tavLst>
                                    </p:anim>
                                    <p:set>
                                      <p:cBhvr>
                                        <p:cTn id="16" dur="1" fill="hold">
                                          <p:stCondLst>
                                            <p:cond delay="2999"/>
                                          </p:stCondLst>
                                        </p:cTn>
                                        <p:tgtEl>
                                          <p:spTgt spid="3"/>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3000"/>
                                        <p:tgtEl>
                                          <p:spTgt spid="3"/>
                                        </p:tgtEl>
                                      </p:cBhvr>
                                    </p:animEffect>
                                    <p:set>
                                      <p:cBhvr>
                                        <p:cTn id="19" dur="1" fill="hold">
                                          <p:stCondLst>
                                            <p:cond delay="2999"/>
                                          </p:stCondLst>
                                        </p:cTn>
                                        <p:tgtEl>
                                          <p:spTgt spid="3"/>
                                        </p:tgtEl>
                                        <p:attrNameLst>
                                          <p:attrName>style.visibility</p:attrName>
                                        </p:attrNameLst>
                                      </p:cBhvr>
                                      <p:to>
                                        <p:strVal val="hidden"/>
                                      </p:to>
                                    </p:set>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1 Imagen" descr="35 Laguna de la Recomba primavera 2009.jpg"/>
          <p:cNvPicPr>
            <a:picLocks noGrp="1" noChangeAspect="1"/>
          </p:cNvPicPr>
          <p:nvPr isPhoto="1"/>
        </p:nvPicPr>
        <p:blipFill>
          <a:blip r:embed="rId2" cstate="print"/>
          <a:stretch>
            <a:fillRect/>
          </a:stretch>
        </p:blipFill>
        <p:spPr bwMode="auto">
          <a:xfrm flipH="1">
            <a:off x="0" y="0"/>
            <a:ext cx="9144000"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35 Laguna de la Recomba primavera 2009.jpg"/>
          <p:cNvPicPr>
            <a:picLocks noChangeAspect="1"/>
          </p:cNvPicPr>
          <p:nvPr/>
        </p:nvPicPr>
        <p:blipFill>
          <a:blip r:embed="rId2" cstate="print"/>
          <a:stretch>
            <a:fillRect/>
          </a:stretch>
        </p:blipFill>
        <p:spPr bwMode="auto">
          <a:xfrm>
            <a:off x="0" y="0"/>
            <a:ext cx="9144000"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11560"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Nos sentiremos dentro de un pueblo marinero de cuento que, además, se encuentra rodeado de unas imponentes defensas militares. Una sensación que encontraremos en muy pocos lugares del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doors/>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circle(out)">
                                      <p:cBhvr>
                                        <p:cTn id="7" dur="3000"/>
                                        <p:tgtEl>
                                          <p:spTgt spid="30722"/>
                                        </p:tgtEl>
                                      </p:cBhvr>
                                    </p:animEffect>
                                  </p:childTnLst>
                                </p:cTn>
                              </p:par>
                            </p:childTnLst>
                          </p:cTn>
                        </p:par>
                        <p:par>
                          <p:cTn id="8" fill="hold">
                            <p:stCondLst>
                              <p:cond delay="3000"/>
                            </p:stCondLst>
                            <p:childTnLst>
                              <p:par>
                                <p:cTn id="9" presetID="2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3000"/>
                                        <p:tgtEl>
                                          <p:spTgt spid="3"/>
                                        </p:tgtEl>
                                      </p:cBhvr>
                                    </p:animEffect>
                                  </p:childTnLst>
                                </p:cTn>
                              </p:par>
                            </p:childTnLst>
                          </p:cTn>
                        </p:par>
                        <p:par>
                          <p:cTn id="12" fill="hold">
                            <p:stCondLst>
                              <p:cond delay="6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1 Imagen" descr="50 Ánade.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50 Ánad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50 Ánad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50 Ánad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50 Ánade.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Le llaman la Península Mediterránea: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medieval y marinera, tiene una profusa historia gracias a las remotas civilizaciones que la han poblado. Íberos, fenicios procedentes de </a:t>
            </a:r>
            <a:r>
              <a:rPr lang="es-ES" i="1" dirty="0" err="1" smtClean="0">
                <a:effectLst>
                  <a:glow rad="101600">
                    <a:srgbClr val="C00000">
                      <a:alpha val="60000"/>
                    </a:srgbClr>
                  </a:glow>
                  <a:outerShdw blurRad="38100" dist="38100" dir="2700000" algn="tl">
                    <a:srgbClr val="000000">
                      <a:alpha val="43137"/>
                    </a:srgbClr>
                  </a:outerShdw>
                </a:effectLst>
              </a:rPr>
              <a:t>Tyro</a:t>
            </a:r>
            <a:r>
              <a:rPr lang="es-ES" i="1" dirty="0" smtClean="0">
                <a:effectLst>
                  <a:glow rad="101600">
                    <a:srgbClr val="C00000">
                      <a:alpha val="60000"/>
                    </a:srgbClr>
                  </a:glow>
                  <a:outerShdw blurRad="38100" dist="38100" dir="2700000" algn="tl">
                    <a:srgbClr val="000000">
                      <a:alpha val="43137"/>
                    </a:srgbClr>
                  </a:outerShdw>
                </a:effectLst>
              </a:rPr>
              <a:t>, griegos de </a:t>
            </a:r>
            <a:r>
              <a:rPr lang="es-ES" i="1" dirty="0" err="1" smtClean="0">
                <a:effectLst>
                  <a:glow rad="101600">
                    <a:srgbClr val="C00000">
                      <a:alpha val="60000"/>
                    </a:srgbClr>
                  </a:glow>
                  <a:outerShdw blurRad="38100" dist="38100" dir="2700000" algn="tl">
                    <a:srgbClr val="000000">
                      <a:alpha val="43137"/>
                    </a:srgbClr>
                  </a:outerShdw>
                </a:effectLst>
              </a:rPr>
              <a:t>Zakynthos</a:t>
            </a:r>
            <a:r>
              <a:rPr lang="es-ES" i="1" dirty="0" smtClean="0">
                <a:effectLst>
                  <a:glow rad="101600">
                    <a:srgbClr val="C00000">
                      <a:alpha val="60000"/>
                    </a:srgbClr>
                  </a:glow>
                  <a:outerShdw blurRad="38100" dist="38100" dir="2700000" algn="tl">
                    <a:srgbClr val="000000">
                      <a:alpha val="43137"/>
                    </a:srgbClr>
                  </a:outerShdw>
                </a:effectLst>
              </a:rPr>
              <a:t>, cartagineses, romanos, bizantinos y árabes.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2000">
        <p15:prstTrans prst="airplan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3000"/>
                                        <p:tgtEl>
                                          <p:spTgt spid="3"/>
                                        </p:tgtEl>
                                        <p:attrNameLst>
                                          <p:attrName>ppt_x</p:attrName>
                                        </p:attrNameLst>
                                      </p:cBhvr>
                                      <p:tavLst>
                                        <p:tav tm="0">
                                          <p:val>
                                            <p:strVal val="ppt_x"/>
                                          </p:val>
                                        </p:tav>
                                        <p:tav tm="100000">
                                          <p:val>
                                            <p:strVal val="ppt_x"/>
                                          </p:val>
                                        </p:tav>
                                      </p:tavLst>
                                    </p:anim>
                                    <p:anim calcmode="lin" valueType="num">
                                      <p:cBhvr>
                                        <p:cTn id="7" dur="3000"/>
                                        <p:tgtEl>
                                          <p:spTgt spid="3"/>
                                        </p:tgtEl>
                                        <p:attrNameLst>
                                          <p:attrName>ppt_y</p:attrName>
                                        </p:attrNameLst>
                                      </p:cBhvr>
                                      <p:tavLst>
                                        <p:tav tm="0">
                                          <p:val>
                                            <p:strVal val="ppt_y"/>
                                          </p:val>
                                        </p:tav>
                                        <p:tav tm="100000">
                                          <p:val>
                                            <p:strVal val="ppt_y-ppt_h/2"/>
                                          </p:val>
                                        </p:tav>
                                      </p:tavLst>
                                    </p:anim>
                                    <p:anim calcmode="lin" valueType="num">
                                      <p:cBhvr>
                                        <p:cTn id="8" dur="3000"/>
                                        <p:tgtEl>
                                          <p:spTgt spid="3"/>
                                        </p:tgtEl>
                                        <p:attrNameLst>
                                          <p:attrName>ppt_w</p:attrName>
                                        </p:attrNameLst>
                                      </p:cBhvr>
                                      <p:tavLst>
                                        <p:tav tm="0">
                                          <p:val>
                                            <p:strVal val="ppt_w"/>
                                          </p:val>
                                        </p:tav>
                                        <p:tav tm="100000">
                                          <p:val>
                                            <p:strVal val="ppt_w"/>
                                          </p:val>
                                        </p:tav>
                                      </p:tavLst>
                                    </p:anim>
                                    <p:anim calcmode="lin" valueType="num">
                                      <p:cBhvr>
                                        <p:cTn id="9" dur="3000"/>
                                        <p:tgtEl>
                                          <p:spTgt spid="3"/>
                                        </p:tgtEl>
                                        <p:attrNameLst>
                                          <p:attrName>ppt_h</p:attrName>
                                        </p:attrNameLst>
                                      </p:cBhvr>
                                      <p:tavLst>
                                        <p:tav tm="0">
                                          <p:val>
                                            <p:strVal val="ppt_h"/>
                                          </p:val>
                                        </p:tav>
                                        <p:tav tm="100000">
                                          <p:val>
                                            <p:fltVal val="0"/>
                                          </p:val>
                                        </p:tav>
                                      </p:tavLst>
                                    </p:anim>
                                    <p:set>
                                      <p:cBhvr>
                                        <p:cTn id="10" dur="1" fill="hold">
                                          <p:stCondLst>
                                            <p:cond delay="2999"/>
                                          </p:stCondLst>
                                        </p:cTn>
                                        <p:tgtEl>
                                          <p:spTgt spid="3"/>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17" presetClass="exit" presetSubtype="4" fill="hold" nodeType="withEffect">
                                  <p:stCondLst>
                                    <p:cond delay="0"/>
                                  </p:stCondLst>
                                  <p:childTnLst>
                                    <p:anim calcmode="lin" valueType="num">
                                      <p:cBhvr>
                                        <p:cTn id="15" dur="3000"/>
                                        <p:tgtEl>
                                          <p:spTgt spid="4"/>
                                        </p:tgtEl>
                                        <p:attrNameLst>
                                          <p:attrName>ppt_x</p:attrName>
                                        </p:attrNameLst>
                                      </p:cBhvr>
                                      <p:tavLst>
                                        <p:tav tm="0">
                                          <p:val>
                                            <p:strVal val="ppt_x"/>
                                          </p:val>
                                        </p:tav>
                                        <p:tav tm="100000">
                                          <p:val>
                                            <p:strVal val="ppt_x"/>
                                          </p:val>
                                        </p:tav>
                                      </p:tavLst>
                                    </p:anim>
                                    <p:anim calcmode="lin" valueType="num">
                                      <p:cBhvr>
                                        <p:cTn id="16" dur="3000"/>
                                        <p:tgtEl>
                                          <p:spTgt spid="4"/>
                                        </p:tgtEl>
                                        <p:attrNameLst>
                                          <p:attrName>ppt_y</p:attrName>
                                        </p:attrNameLst>
                                      </p:cBhvr>
                                      <p:tavLst>
                                        <p:tav tm="0">
                                          <p:val>
                                            <p:strVal val="ppt_y"/>
                                          </p:val>
                                        </p:tav>
                                        <p:tav tm="100000">
                                          <p:val>
                                            <p:strVal val="ppt_y+ppt_h/2"/>
                                          </p:val>
                                        </p:tav>
                                      </p:tavLst>
                                    </p:anim>
                                    <p:anim calcmode="lin" valueType="num">
                                      <p:cBhvr>
                                        <p:cTn id="17" dur="3000"/>
                                        <p:tgtEl>
                                          <p:spTgt spid="4"/>
                                        </p:tgtEl>
                                        <p:attrNameLst>
                                          <p:attrName>ppt_w</p:attrName>
                                        </p:attrNameLst>
                                      </p:cBhvr>
                                      <p:tavLst>
                                        <p:tav tm="0">
                                          <p:val>
                                            <p:strVal val="ppt_w"/>
                                          </p:val>
                                        </p:tav>
                                        <p:tav tm="100000">
                                          <p:val>
                                            <p:strVal val="ppt_w"/>
                                          </p:val>
                                        </p:tav>
                                      </p:tavLst>
                                    </p:anim>
                                    <p:anim calcmode="lin" valueType="num">
                                      <p:cBhvr>
                                        <p:cTn id="18" dur="3000"/>
                                        <p:tgtEl>
                                          <p:spTgt spid="4"/>
                                        </p:tgtEl>
                                        <p:attrNameLst>
                                          <p:attrName>ppt_h</p:attrName>
                                        </p:attrNameLst>
                                      </p:cBhvr>
                                      <p:tavLst>
                                        <p:tav tm="0">
                                          <p:val>
                                            <p:strVal val="ppt_h"/>
                                          </p:val>
                                        </p:tav>
                                        <p:tav tm="100000">
                                          <p:val>
                                            <p:fltVal val="0"/>
                                          </p:val>
                                        </p:tav>
                                      </p:tavLst>
                                    </p:anim>
                                    <p:set>
                                      <p:cBhvr>
                                        <p:cTn id="19" dur="1" fill="hold">
                                          <p:stCondLst>
                                            <p:cond delay="2999"/>
                                          </p:stCondLst>
                                        </p:cTn>
                                        <p:tgtEl>
                                          <p:spTgt spid="4"/>
                                        </p:tgtEl>
                                        <p:attrNameLst>
                                          <p:attrName>style.visibility</p:attrName>
                                        </p:attrNameLst>
                                      </p:cBhvr>
                                      <p:to>
                                        <p:strVal val="hidden"/>
                                      </p:to>
                                    </p:set>
                                  </p:childTnLst>
                                </p:cTn>
                              </p:par>
                              <p:par>
                                <p:cTn id="20" presetID="8" presetClass="exit" presetSubtype="16" fill="hold" nodeType="withEffect">
                                  <p:stCondLst>
                                    <p:cond delay="0"/>
                                  </p:stCondLst>
                                  <p:childTnLst>
                                    <p:animEffect transition="out" filter="diamond(in)">
                                      <p:cBhvr>
                                        <p:cTn id="21" dur="3000"/>
                                        <p:tgtEl>
                                          <p:spTgt spid="4"/>
                                        </p:tgtEl>
                                      </p:cBhvr>
                                    </p:animEffect>
                                    <p:set>
                                      <p:cBhvr>
                                        <p:cTn id="22" dur="1" fill="hold">
                                          <p:stCondLst>
                                            <p:cond delay="2999"/>
                                          </p:stCondLst>
                                        </p:cTn>
                                        <p:tgtEl>
                                          <p:spTgt spid="4"/>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3000"/>
                                        <p:tgtEl>
                                          <p:spTgt spid="5"/>
                                        </p:tgtEl>
                                        <p:attrNameLst>
                                          <p:attrName>ppt_x</p:attrName>
                                        </p:attrNameLst>
                                      </p:cBhvr>
                                      <p:tavLst>
                                        <p:tav tm="0">
                                          <p:val>
                                            <p:strVal val="ppt_x"/>
                                          </p:val>
                                        </p:tav>
                                        <p:tav tm="100000">
                                          <p:val>
                                            <p:strVal val="ppt_x-ppt_w/2"/>
                                          </p:val>
                                        </p:tav>
                                      </p:tavLst>
                                    </p:anim>
                                    <p:anim calcmode="lin" valueType="num">
                                      <p:cBhvr>
                                        <p:cTn id="25" dur="3000"/>
                                        <p:tgtEl>
                                          <p:spTgt spid="5"/>
                                        </p:tgtEl>
                                        <p:attrNameLst>
                                          <p:attrName>ppt_y</p:attrName>
                                        </p:attrNameLst>
                                      </p:cBhvr>
                                      <p:tavLst>
                                        <p:tav tm="0">
                                          <p:val>
                                            <p:strVal val="ppt_y"/>
                                          </p:val>
                                        </p:tav>
                                        <p:tav tm="100000">
                                          <p:val>
                                            <p:strVal val="ppt_y"/>
                                          </p:val>
                                        </p:tav>
                                      </p:tavLst>
                                    </p:anim>
                                    <p:anim calcmode="lin" valueType="num">
                                      <p:cBhvr>
                                        <p:cTn id="26" dur="3000"/>
                                        <p:tgtEl>
                                          <p:spTgt spid="5"/>
                                        </p:tgtEl>
                                        <p:attrNameLst>
                                          <p:attrName>ppt_w</p:attrName>
                                        </p:attrNameLst>
                                      </p:cBhvr>
                                      <p:tavLst>
                                        <p:tav tm="0">
                                          <p:val>
                                            <p:strVal val="ppt_w"/>
                                          </p:val>
                                        </p:tav>
                                        <p:tav tm="100000">
                                          <p:val>
                                            <p:fltVal val="0"/>
                                          </p:val>
                                        </p:tav>
                                      </p:tavLst>
                                    </p:anim>
                                    <p:anim calcmode="lin" valueType="num">
                                      <p:cBhvr>
                                        <p:cTn id="27" dur="3000"/>
                                        <p:tgtEl>
                                          <p:spTgt spid="5"/>
                                        </p:tgtEl>
                                        <p:attrNameLst>
                                          <p:attrName>ppt_h</p:attrName>
                                        </p:attrNameLst>
                                      </p:cBhvr>
                                      <p:tavLst>
                                        <p:tav tm="0">
                                          <p:val>
                                            <p:strVal val="ppt_h"/>
                                          </p:val>
                                        </p:tav>
                                        <p:tav tm="100000">
                                          <p:val>
                                            <p:strVal val="ppt_h"/>
                                          </p:val>
                                        </p:tav>
                                      </p:tavLst>
                                    </p:anim>
                                    <p:set>
                                      <p:cBhvr>
                                        <p:cTn id="28" dur="1" fill="hold">
                                          <p:stCondLst>
                                            <p:cond delay="2999"/>
                                          </p:stCondLst>
                                        </p:cTn>
                                        <p:tgtEl>
                                          <p:spTgt spid="5"/>
                                        </p:tgtEl>
                                        <p:attrNameLst>
                                          <p:attrName>style.visibility</p:attrName>
                                        </p:attrNameLst>
                                      </p:cBhvr>
                                      <p:to>
                                        <p:strVal val="hidden"/>
                                      </p:to>
                                    </p:set>
                                  </p:childTnLst>
                                </p:cTn>
                              </p:par>
                              <p:par>
                                <p:cTn id="29" presetID="8" presetClass="exit" presetSubtype="16" fill="hold" nodeType="withEffect">
                                  <p:stCondLst>
                                    <p:cond delay="0"/>
                                  </p:stCondLst>
                                  <p:childTnLst>
                                    <p:animEffect transition="out" filter="diamond(in)">
                                      <p:cBhvr>
                                        <p:cTn id="30" dur="3000"/>
                                        <p:tgtEl>
                                          <p:spTgt spid="5"/>
                                        </p:tgtEl>
                                      </p:cBhvr>
                                    </p:animEffect>
                                    <p:set>
                                      <p:cBhvr>
                                        <p:cTn id="31" dur="1" fill="hold">
                                          <p:stCondLst>
                                            <p:cond delay="2999"/>
                                          </p:stCondLst>
                                        </p:cTn>
                                        <p:tgtEl>
                                          <p:spTgt spid="5"/>
                                        </p:tgtEl>
                                        <p:attrNameLst>
                                          <p:attrName>style.visibility</p:attrName>
                                        </p:attrNameLst>
                                      </p:cBhvr>
                                      <p:to>
                                        <p:strVal val="hidden"/>
                                      </p:to>
                                    </p:set>
                                  </p:childTnLst>
                                </p:cTn>
                              </p:par>
                              <p:par>
                                <p:cTn id="32" presetID="17" presetClass="exit" presetSubtype="2" fill="hold" nodeType="withEffect">
                                  <p:stCondLst>
                                    <p:cond delay="0"/>
                                  </p:stCondLst>
                                  <p:childTnLst>
                                    <p:anim calcmode="lin" valueType="num">
                                      <p:cBhvr>
                                        <p:cTn id="33" dur="3000"/>
                                        <p:tgtEl>
                                          <p:spTgt spid="6"/>
                                        </p:tgtEl>
                                        <p:attrNameLst>
                                          <p:attrName>ppt_x</p:attrName>
                                        </p:attrNameLst>
                                      </p:cBhvr>
                                      <p:tavLst>
                                        <p:tav tm="0">
                                          <p:val>
                                            <p:strVal val="ppt_x"/>
                                          </p:val>
                                        </p:tav>
                                        <p:tav tm="100000">
                                          <p:val>
                                            <p:strVal val="ppt_x+ppt_w/2"/>
                                          </p:val>
                                        </p:tav>
                                      </p:tavLst>
                                    </p:anim>
                                    <p:anim calcmode="lin" valueType="num">
                                      <p:cBhvr>
                                        <p:cTn id="34" dur="3000"/>
                                        <p:tgtEl>
                                          <p:spTgt spid="6"/>
                                        </p:tgtEl>
                                        <p:attrNameLst>
                                          <p:attrName>ppt_y</p:attrName>
                                        </p:attrNameLst>
                                      </p:cBhvr>
                                      <p:tavLst>
                                        <p:tav tm="0">
                                          <p:val>
                                            <p:strVal val="ppt_y"/>
                                          </p:val>
                                        </p:tav>
                                        <p:tav tm="100000">
                                          <p:val>
                                            <p:strVal val="ppt_y"/>
                                          </p:val>
                                        </p:tav>
                                      </p:tavLst>
                                    </p:anim>
                                    <p:anim calcmode="lin" valueType="num">
                                      <p:cBhvr>
                                        <p:cTn id="35" dur="3000"/>
                                        <p:tgtEl>
                                          <p:spTgt spid="6"/>
                                        </p:tgtEl>
                                        <p:attrNameLst>
                                          <p:attrName>ppt_w</p:attrName>
                                        </p:attrNameLst>
                                      </p:cBhvr>
                                      <p:tavLst>
                                        <p:tav tm="0">
                                          <p:val>
                                            <p:strVal val="ppt_w"/>
                                          </p:val>
                                        </p:tav>
                                        <p:tav tm="100000">
                                          <p:val>
                                            <p:fltVal val="0"/>
                                          </p:val>
                                        </p:tav>
                                      </p:tavLst>
                                    </p:anim>
                                    <p:anim calcmode="lin" valueType="num">
                                      <p:cBhvr>
                                        <p:cTn id="36" dur="3000"/>
                                        <p:tgtEl>
                                          <p:spTgt spid="6"/>
                                        </p:tgtEl>
                                        <p:attrNameLst>
                                          <p:attrName>ppt_h</p:attrName>
                                        </p:attrNameLst>
                                      </p:cBhvr>
                                      <p:tavLst>
                                        <p:tav tm="0">
                                          <p:val>
                                            <p:strVal val="ppt_h"/>
                                          </p:val>
                                        </p:tav>
                                        <p:tav tm="100000">
                                          <p:val>
                                            <p:strVal val="ppt_h"/>
                                          </p:val>
                                        </p:tav>
                                      </p:tavLst>
                                    </p:anim>
                                    <p:set>
                                      <p:cBhvr>
                                        <p:cTn id="37" dur="1" fill="hold">
                                          <p:stCondLst>
                                            <p:cond delay="2999"/>
                                          </p:stCondLst>
                                        </p:cTn>
                                        <p:tgtEl>
                                          <p:spTgt spid="6"/>
                                        </p:tgtEl>
                                        <p:attrNameLst>
                                          <p:attrName>style.visibility</p:attrName>
                                        </p:attrNameLst>
                                      </p:cBhvr>
                                      <p:to>
                                        <p:strVal val="hidden"/>
                                      </p:to>
                                    </p:set>
                                  </p:childTnLst>
                                </p:cTn>
                              </p:par>
                              <p:par>
                                <p:cTn id="38" presetID="8" presetClass="exit" presetSubtype="16" fill="hold" nodeType="withEffect">
                                  <p:stCondLst>
                                    <p:cond delay="0"/>
                                  </p:stCondLst>
                                  <p:childTnLst>
                                    <p:animEffect transition="out" filter="diamond(in)">
                                      <p:cBhvr>
                                        <p:cTn id="39" dur="3000"/>
                                        <p:tgtEl>
                                          <p:spTgt spid="6"/>
                                        </p:tgtEl>
                                      </p:cBhvr>
                                    </p:animEffect>
                                    <p:set>
                                      <p:cBhvr>
                                        <p:cTn id="40" dur="1" fill="hold">
                                          <p:stCondLst>
                                            <p:cond delay="2999"/>
                                          </p:stCondLst>
                                        </p:cTn>
                                        <p:tgtEl>
                                          <p:spTgt spid="6"/>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46082"/>
                                        </p:tgtEl>
                                        <p:attrNameLst>
                                          <p:attrName>style.visibility</p:attrName>
                                        </p:attrNameLst>
                                      </p:cBhvr>
                                      <p:to>
                                        <p:strVal val="visible"/>
                                      </p:to>
                                    </p:set>
                                    <p:anim calcmode="lin" valueType="num">
                                      <p:cBhvr>
                                        <p:cTn id="43" dur="4000" fill="hold"/>
                                        <p:tgtEl>
                                          <p:spTgt spid="46082"/>
                                        </p:tgtEl>
                                        <p:attrNameLst>
                                          <p:attrName>ppt_w</p:attrName>
                                        </p:attrNameLst>
                                      </p:cBhvr>
                                      <p:tavLst>
                                        <p:tav tm="0">
                                          <p:val>
                                            <p:strVal val="4/3*#ppt_w"/>
                                          </p:val>
                                        </p:tav>
                                        <p:tav tm="100000">
                                          <p:val>
                                            <p:strVal val="#ppt_w"/>
                                          </p:val>
                                        </p:tav>
                                      </p:tavLst>
                                    </p:anim>
                                    <p:anim calcmode="lin" valueType="num">
                                      <p:cBhvr>
                                        <p:cTn id="44" dur="4000" fill="hold"/>
                                        <p:tgtEl>
                                          <p:spTgt spid="46082"/>
                                        </p:tgtEl>
                                        <p:attrNameLst>
                                          <p:attrName>ppt_h</p:attrName>
                                        </p:attrNameLst>
                                      </p:cBhvr>
                                      <p:tavLst>
                                        <p:tav tm="0">
                                          <p:val>
                                            <p:strVal val="4/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7"/>
                                        </p:tgtEl>
                                        <p:attrNameLst>
                                          <p:attrName>style.visibility</p:attrName>
                                        </p:attrNameLst>
                                      </p:cBhvr>
                                      <p:to>
                                        <p:strVal val="visible"/>
                                      </p:to>
                                    </p:set>
                                    <p:animEffect transition="in" filter="fade">
                                      <p:cBhvr>
                                        <p:cTn id="48" dur="1000"/>
                                        <p:tgtEl>
                                          <p:spTgt spid="7"/>
                                        </p:tgtEl>
                                      </p:cBhvr>
                                    </p:animEffect>
                                    <p:anim calcmode="lin" valueType="num">
                                      <p:cBhvr>
                                        <p:cTn id="49" dur="1000" fill="hold"/>
                                        <p:tgtEl>
                                          <p:spTgt spid="7"/>
                                        </p:tgtEl>
                                        <p:attrNameLst>
                                          <p:attrName>ppt_x</p:attrName>
                                        </p:attrNameLst>
                                      </p:cBhvr>
                                      <p:tavLst>
                                        <p:tav tm="0">
                                          <p:val>
                                            <p:strVal val="#ppt_x-.1"/>
                                          </p:val>
                                        </p:tav>
                                        <p:tav tm="100000">
                                          <p:val>
                                            <p:strVal val="#ppt_x"/>
                                          </p:val>
                                        </p:tav>
                                      </p:tavLst>
                                    </p:anim>
                                    <p:anim calcmode="lin" valueType="num">
                                      <p:cBhvr>
                                        <p:cTn id="5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1.03.2014_dzhimi_ross_morskie_popugaychiki_0.jpg"/>
          <p:cNvPicPr>
            <a:picLocks noGrp="1" noChangeAspect="1"/>
          </p:cNvPicPr>
          <p:nvPr isPhoto="1"/>
        </p:nvPicPr>
        <p:blipFill>
          <a:blip r:embed="rId2" cstate="print"/>
          <a:stretch>
            <a:fillRect/>
          </a:stretch>
        </p:blipFill>
        <p:spPr bwMode="auto">
          <a:xfrm>
            <a:off x="0" y="0"/>
            <a:ext cx="5715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31.03.2014_dzhimi_ross_morskie_popugaychiki_30.jpg"/>
          <p:cNvPicPr>
            <a:picLocks noChangeAspect="1"/>
          </p:cNvPicPr>
          <p:nvPr/>
        </p:nvPicPr>
        <p:blipFill>
          <a:blip r:embed="rId2" cstate="print"/>
          <a:stretch>
            <a:fillRect/>
          </a:stretch>
        </p:blipFill>
        <p:spPr bwMode="auto">
          <a:xfrm>
            <a:off x="1764" y="1"/>
            <a:ext cx="5711472" cy="571147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868144" y="1489348"/>
            <a:ext cx="3096344"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Fueron los griegos quienes la llamaron por primera vez “península” (</a:t>
            </a:r>
            <a:r>
              <a:rPr lang="es-ES" sz="2000" i="1" dirty="0" err="1" smtClean="0">
                <a:effectLst>
                  <a:glow rad="101600">
                    <a:srgbClr val="C00000">
                      <a:alpha val="60000"/>
                    </a:srgbClr>
                  </a:glow>
                  <a:outerShdw blurRad="38100" dist="38100" dir="2700000" algn="tl">
                    <a:srgbClr val="000000">
                      <a:alpha val="43137"/>
                    </a:srgbClr>
                  </a:outerShdw>
                </a:effectLst>
              </a:rPr>
              <a:t>Chersonesos</a:t>
            </a:r>
            <a:r>
              <a:rPr lang="es-ES" sz="2000" i="1" dirty="0" smtClean="0">
                <a:effectLst>
                  <a:glow rad="101600">
                    <a:srgbClr val="C00000">
                      <a:alpha val="60000"/>
                    </a:srgbClr>
                  </a:glow>
                  <a:outerShdw blurRad="38100" dist="38100" dir="2700000" algn="tl">
                    <a:srgbClr val="000000">
                      <a:alpha val="43137"/>
                    </a:srgbClr>
                  </a:outerShdw>
                </a:effectLst>
              </a:rPr>
              <a:t>) y los romanos quienes tradujeron al latín ese nombre a pene + </a:t>
            </a:r>
            <a:r>
              <a:rPr lang="es-ES" sz="2000" i="1" dirty="0" err="1" smtClean="0">
                <a:effectLst>
                  <a:glow rad="101600">
                    <a:srgbClr val="C00000">
                      <a:alpha val="60000"/>
                    </a:srgbClr>
                  </a:glow>
                  <a:outerShdw blurRad="38100" dist="38100" dir="2700000" algn="tl">
                    <a:srgbClr val="000000">
                      <a:alpha val="43137"/>
                    </a:srgbClr>
                  </a:outerShdw>
                </a:effectLst>
              </a:rPr>
              <a:t>iscola</a:t>
            </a:r>
            <a:r>
              <a:rPr lang="es-ES" sz="2000" i="1" dirty="0" smtClean="0">
                <a:effectLst>
                  <a:glow rad="101600">
                    <a:srgbClr val="C00000">
                      <a:alpha val="60000"/>
                    </a:srgbClr>
                  </a:glow>
                  <a:outerShdw blurRad="38100" dist="38100" dir="2700000" algn="tl">
                    <a:srgbClr val="000000">
                      <a:alpha val="43137"/>
                    </a:srgbClr>
                  </a:outerShdw>
                </a:effectLst>
              </a:rPr>
              <a:t> (“casi isla”), de donde procede su topónimo actual.</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prism dir="u" isInverted="1"/>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outVertical)">
                                      <p:cBhvr>
                                        <p:cTn id="18" dur="3000"/>
                                        <p:tgtEl>
                                          <p:spTgt spid="2"/>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36 Laguna de la Recomba primavera 2009.jpg"/>
          <p:cNvPicPr>
            <a:picLocks noChangeAspect="1"/>
          </p:cNvPicPr>
          <p:nvPr/>
        </p:nvPicPr>
        <p:blipFill>
          <a:blip r:embed="rId2" cstate="print"/>
          <a:stretch>
            <a:fillRect/>
          </a:stretch>
        </p:blipFill>
        <p:spPr bwMode="auto">
          <a:xfrm>
            <a:off x="0" y="0"/>
            <a:ext cx="5715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1746" name="1 Imagen" descr="36 Laguna de la Recomba primavera 2009.jpg"/>
          <p:cNvPicPr>
            <a:picLocks noGrp="1" noChangeAspect="1"/>
          </p:cNvPicPr>
          <p:nvPr isPhoto="1"/>
        </p:nvPicPr>
        <p:blipFill>
          <a:blip r:embed="rId2" cstate="print"/>
          <a:stretch>
            <a:fillRect/>
          </a:stretch>
        </p:blipFill>
        <p:spPr bwMode="auto">
          <a:xfrm>
            <a:off x="0" y="0"/>
            <a:ext cx="5715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868144" y="1273324"/>
            <a:ext cx="3096344" cy="3785652"/>
          </a:xfrm>
          <a:prstGeom prst="rect">
            <a:avLst/>
          </a:prstGeom>
          <a:noFill/>
        </p:spPr>
        <p:txBody>
          <a:bodyPr wrap="square" rtlCol="0">
            <a:spAutoFit/>
          </a:bodyPr>
          <a:lstStyle/>
          <a:p>
            <a:r>
              <a:rPr lang="es-ES" sz="2000" i="1" dirty="0" err="1" smtClean="0">
                <a:effectLst>
                  <a:glow rad="101600">
                    <a:srgbClr val="C00000">
                      <a:alpha val="60000"/>
                    </a:srgbClr>
                  </a:glow>
                  <a:outerShdw blurRad="38100" dist="38100" dir="2700000" algn="tl">
                    <a:srgbClr val="000000">
                      <a:alpha val="43137"/>
                    </a:srgbClr>
                  </a:outerShdw>
                </a:effectLst>
              </a:rPr>
              <a:t>Peñíscola</a:t>
            </a:r>
            <a:r>
              <a:rPr lang="es-ES" sz="2000" i="1" dirty="0" smtClean="0">
                <a:effectLst>
                  <a:glow rad="101600">
                    <a:srgbClr val="C00000">
                      <a:alpha val="60000"/>
                    </a:srgbClr>
                  </a:glow>
                  <a:outerShdw blurRad="38100" dist="38100" dir="2700000" algn="tl">
                    <a:srgbClr val="000000">
                      <a:alpha val="43137"/>
                    </a:srgbClr>
                  </a:outerShdw>
                </a:effectLst>
              </a:rPr>
              <a:t> también fue musulmana, bajo el nombre de </a:t>
            </a:r>
            <a:r>
              <a:rPr lang="es-ES" sz="2000" i="1" dirty="0" err="1" smtClean="0">
                <a:effectLst>
                  <a:glow rad="101600">
                    <a:srgbClr val="C00000">
                      <a:alpha val="60000"/>
                    </a:srgbClr>
                  </a:glow>
                  <a:outerShdw blurRad="38100" dist="38100" dir="2700000" algn="tl">
                    <a:srgbClr val="000000">
                      <a:alpha val="43137"/>
                    </a:srgbClr>
                  </a:outerShdw>
                </a:effectLst>
              </a:rPr>
              <a:t>Banáskula</a:t>
            </a:r>
            <a:r>
              <a:rPr lang="es-ES" sz="2000" i="1" dirty="0" smtClean="0">
                <a:effectLst>
                  <a:glow rad="101600">
                    <a:srgbClr val="C00000">
                      <a:alpha val="60000"/>
                    </a:srgbClr>
                  </a:glow>
                  <a:outerShdw blurRad="38100" dist="38100" dir="2700000" algn="tl">
                    <a:srgbClr val="000000">
                      <a:alpha val="43137"/>
                    </a:srgbClr>
                  </a:outerShdw>
                </a:effectLst>
              </a:rPr>
              <a:t> o </a:t>
            </a:r>
            <a:r>
              <a:rPr lang="es-ES" sz="2000" i="1" dirty="0" err="1" smtClean="0">
                <a:effectLst>
                  <a:glow rad="101600">
                    <a:srgbClr val="C00000">
                      <a:alpha val="60000"/>
                    </a:srgbClr>
                  </a:glow>
                  <a:outerShdw blurRad="38100" dist="38100" dir="2700000" algn="tl">
                    <a:srgbClr val="000000">
                      <a:alpha val="43137"/>
                    </a:srgbClr>
                  </a:outerShdw>
                </a:effectLst>
              </a:rPr>
              <a:t>Baniskula</a:t>
            </a:r>
            <a:r>
              <a:rPr lang="es-ES" sz="2000" i="1" dirty="0" smtClean="0">
                <a:effectLst>
                  <a:glow rad="101600">
                    <a:srgbClr val="C00000">
                      <a:alpha val="60000"/>
                    </a:srgbClr>
                  </a:glow>
                  <a:outerShdw blurRad="38100" dist="38100" dir="2700000" algn="tl">
                    <a:srgbClr val="000000">
                      <a:alpha val="43137"/>
                    </a:srgbClr>
                  </a:outerShdw>
                </a:effectLst>
              </a:rPr>
              <a:t>, desde 718 hasta 1233, cuando Jaime I conquistó pacíficamente la ciudad. En 1251, </a:t>
            </a:r>
            <a:r>
              <a:rPr lang="es-ES" sz="2000" i="1" dirty="0" err="1" smtClean="0">
                <a:effectLst>
                  <a:glow rad="101600">
                    <a:srgbClr val="C00000">
                      <a:alpha val="60000"/>
                    </a:srgbClr>
                  </a:glow>
                  <a:outerShdw blurRad="38100" dist="38100" dir="2700000" algn="tl">
                    <a:srgbClr val="000000">
                      <a:alpha val="43137"/>
                    </a:srgbClr>
                  </a:outerShdw>
                </a:effectLst>
              </a:rPr>
              <a:t>Peñíscola</a:t>
            </a:r>
            <a:r>
              <a:rPr lang="es-ES" sz="2000" i="1" dirty="0" smtClean="0">
                <a:effectLst>
                  <a:glow rad="101600">
                    <a:srgbClr val="C00000">
                      <a:alpha val="60000"/>
                    </a:srgbClr>
                  </a:glow>
                  <a:outerShdw blurRad="38100" dist="38100" dir="2700000" algn="tl">
                    <a:srgbClr val="000000">
                      <a:alpha val="43137"/>
                    </a:srgbClr>
                  </a:outerShdw>
                </a:effectLst>
              </a:rPr>
              <a:t> pasa a ser cristiana. Fue entre 1294 y 1307 cuando fue construido el actual castillo templario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prism dir="d" isInverted="1"/>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31746"/>
                                        </p:tgtEl>
                                      </p:cBhvr>
                                    </p:animEffect>
                                    <p:set>
                                      <p:cBhvr>
                                        <p:cTn id="7" dur="1" fill="hold">
                                          <p:stCondLst>
                                            <p:cond delay="2999"/>
                                          </p:stCondLst>
                                        </p:cTn>
                                        <p:tgtEl>
                                          <p:spTgt spid="31746"/>
                                        </p:tgtEl>
                                        <p:attrNameLst>
                                          <p:attrName>style.visibility</p:attrName>
                                        </p:attrNameLst>
                                      </p:cBhvr>
                                      <p:to>
                                        <p:strVal val="hidden"/>
                                      </p:to>
                                    </p:set>
                                  </p:childTnLst>
                                </p:cTn>
                              </p:par>
                              <p:par>
                                <p:cTn id="8" presetID="16" presetClass="entr" presetSubtype="21"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3000"/>
                                        <p:tgtEl>
                                          <p:spTgt spid="3"/>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1 Imagen" descr="37 Ánade.jpg"/>
          <p:cNvPicPr>
            <a:picLocks noGrp="1" noChangeAspect="1"/>
          </p:cNvPicPr>
          <p:nvPr isPhoto="1"/>
        </p:nvPicPr>
        <p:blipFill>
          <a:blip r:embed="rId2" cstate="print"/>
          <a:stretch>
            <a:fillRect/>
          </a:stretch>
        </p:blipFill>
        <p:spPr bwMode="auto">
          <a:xfrm>
            <a:off x="0" y="0"/>
            <a:ext cx="507605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37 Ánade.jpg"/>
          <p:cNvPicPr>
            <a:picLocks noChangeAspect="1"/>
          </p:cNvPicPr>
          <p:nvPr/>
        </p:nvPicPr>
        <p:blipFill>
          <a:blip r:embed="rId2" cstate="print"/>
          <a:stretch>
            <a:fillRect/>
          </a:stretch>
        </p:blipFill>
        <p:spPr bwMode="auto">
          <a:xfrm>
            <a:off x="0" y="0"/>
            <a:ext cx="507605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220072" y="1849388"/>
            <a:ext cx="3600400"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Durante el recorrido pasarás por empinadas callejuelas adoquinadas como la calle Mayor o la Escaleta, rodeadas de casas antiguas marineras de fachadas pintadas de blanco y repletas de flores de todos los colores.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7000">
        <p14:prism dir="u" isInverted="1"/>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4000"/>
                                        <p:tgtEl>
                                          <p:spTgt spid="32770"/>
                                        </p:tgtEl>
                                        <p:attrNameLst>
                                          <p:attrName>ppt_x</p:attrName>
                                        </p:attrNameLst>
                                      </p:cBhvr>
                                      <p:tavLst>
                                        <p:tav tm="0">
                                          <p:val>
                                            <p:strVal val="ppt_x"/>
                                          </p:val>
                                        </p:tav>
                                        <p:tav tm="100000">
                                          <p:val>
                                            <p:strVal val="ppt_x"/>
                                          </p:val>
                                        </p:tav>
                                      </p:tavLst>
                                    </p:anim>
                                    <p:anim calcmode="lin" valueType="num">
                                      <p:cBhvr>
                                        <p:cTn id="7" dur="4000"/>
                                        <p:tgtEl>
                                          <p:spTgt spid="32770"/>
                                        </p:tgtEl>
                                        <p:attrNameLst>
                                          <p:attrName>ppt_y</p:attrName>
                                        </p:attrNameLst>
                                      </p:cBhvr>
                                      <p:tavLst>
                                        <p:tav tm="0">
                                          <p:val>
                                            <p:strVal val="ppt_y"/>
                                          </p:val>
                                        </p:tav>
                                        <p:tav tm="100000">
                                          <p:val>
                                            <p:strVal val="ppt_y+ppt_h/2"/>
                                          </p:val>
                                        </p:tav>
                                      </p:tavLst>
                                    </p:anim>
                                    <p:anim calcmode="lin" valueType="num">
                                      <p:cBhvr>
                                        <p:cTn id="8" dur="4000"/>
                                        <p:tgtEl>
                                          <p:spTgt spid="32770"/>
                                        </p:tgtEl>
                                        <p:attrNameLst>
                                          <p:attrName>ppt_w</p:attrName>
                                        </p:attrNameLst>
                                      </p:cBhvr>
                                      <p:tavLst>
                                        <p:tav tm="0">
                                          <p:val>
                                            <p:strVal val="ppt_w"/>
                                          </p:val>
                                        </p:tav>
                                        <p:tav tm="100000">
                                          <p:val>
                                            <p:strVal val="ppt_w"/>
                                          </p:val>
                                        </p:tav>
                                      </p:tavLst>
                                    </p:anim>
                                    <p:anim calcmode="lin" valueType="num">
                                      <p:cBhvr>
                                        <p:cTn id="9" dur="4000"/>
                                        <p:tgtEl>
                                          <p:spTgt spid="32770"/>
                                        </p:tgtEl>
                                        <p:attrNameLst>
                                          <p:attrName>ppt_h</p:attrName>
                                        </p:attrNameLst>
                                      </p:cBhvr>
                                      <p:tavLst>
                                        <p:tav tm="0">
                                          <p:val>
                                            <p:strVal val="ppt_h"/>
                                          </p:val>
                                        </p:tav>
                                        <p:tav tm="100000">
                                          <p:val>
                                            <p:fltVal val="0"/>
                                          </p:val>
                                        </p:tav>
                                      </p:tavLst>
                                    </p:anim>
                                    <p:set>
                                      <p:cBhvr>
                                        <p:cTn id="10" dur="1" fill="hold">
                                          <p:stCondLst>
                                            <p:cond delay="3999"/>
                                          </p:stCondLst>
                                        </p:cTn>
                                        <p:tgtEl>
                                          <p:spTgt spid="32770"/>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4000"/>
                                        <p:tgtEl>
                                          <p:spTgt spid="32770"/>
                                        </p:tgtEl>
                                      </p:cBhvr>
                                    </p:animEffect>
                                    <p:set>
                                      <p:cBhvr>
                                        <p:cTn id="13" dur="1" fill="hold">
                                          <p:stCondLst>
                                            <p:cond delay="3999"/>
                                          </p:stCondLst>
                                        </p:cTn>
                                        <p:tgtEl>
                                          <p:spTgt spid="32770"/>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4000" fill="hold"/>
                                        <p:tgtEl>
                                          <p:spTgt spid="3"/>
                                        </p:tgtEl>
                                        <p:attrNameLst>
                                          <p:attrName>ppt_x</p:attrName>
                                        </p:attrNameLst>
                                      </p:cBhvr>
                                      <p:tavLst>
                                        <p:tav tm="0">
                                          <p:val>
                                            <p:strVal val="#ppt_x"/>
                                          </p:val>
                                        </p:tav>
                                        <p:tav tm="100000">
                                          <p:val>
                                            <p:strVal val="#ppt_x"/>
                                          </p:val>
                                        </p:tav>
                                      </p:tavLst>
                                    </p:anim>
                                    <p:anim calcmode="lin" valueType="num">
                                      <p:cBhvr>
                                        <p:cTn id="17" dur="4000" fill="hold"/>
                                        <p:tgtEl>
                                          <p:spTgt spid="3"/>
                                        </p:tgtEl>
                                        <p:attrNameLst>
                                          <p:attrName>ppt_y</p:attrName>
                                        </p:attrNameLst>
                                      </p:cBhvr>
                                      <p:tavLst>
                                        <p:tav tm="0">
                                          <p:val>
                                            <p:strVal val="#ppt_y-#ppt_h/2"/>
                                          </p:val>
                                        </p:tav>
                                        <p:tav tm="100000">
                                          <p:val>
                                            <p:strVal val="#ppt_y"/>
                                          </p:val>
                                        </p:tav>
                                      </p:tavLst>
                                    </p:anim>
                                    <p:anim calcmode="lin" valueType="num">
                                      <p:cBhvr>
                                        <p:cTn id="18" dur="4000" fill="hold"/>
                                        <p:tgtEl>
                                          <p:spTgt spid="3"/>
                                        </p:tgtEl>
                                        <p:attrNameLst>
                                          <p:attrName>ppt_w</p:attrName>
                                        </p:attrNameLst>
                                      </p:cBhvr>
                                      <p:tavLst>
                                        <p:tav tm="0">
                                          <p:val>
                                            <p:strVal val="#ppt_w"/>
                                          </p:val>
                                        </p:tav>
                                        <p:tav tm="100000">
                                          <p:val>
                                            <p:strVal val="#ppt_w"/>
                                          </p:val>
                                        </p:tav>
                                      </p:tavLst>
                                    </p:anim>
                                    <p:anim calcmode="lin" valueType="num">
                                      <p:cBhvr>
                                        <p:cTn id="19" dur="4000" fill="hold"/>
                                        <p:tgtEl>
                                          <p:spTgt spid="3"/>
                                        </p:tgtEl>
                                        <p:attrNameLst>
                                          <p:attrName>ppt_h</p:attrName>
                                        </p:attrNameLst>
                                      </p:cBhvr>
                                      <p:tavLst>
                                        <p:tav tm="0">
                                          <p:val>
                                            <p:fltVal val="0"/>
                                          </p:val>
                                        </p:tav>
                                        <p:tav tm="100000">
                                          <p:val>
                                            <p:strVal val="#ppt_h"/>
                                          </p:val>
                                        </p:tav>
                                      </p:tavLst>
                                    </p:anim>
                                  </p:childTnLst>
                                </p:cTn>
                              </p:par>
                              <p:par>
                                <p:cTn id="20" presetID="16" presetClass="entr" presetSubtype="37"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outVertical)">
                                      <p:cBhvr>
                                        <p:cTn id="22" dur="4000"/>
                                        <p:tgtEl>
                                          <p:spTgt spid="3"/>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1 Imagen" descr="42 Atardecer Laguna Mari Pascual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42 Atardecer Laguna Mari Pascual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42 Atardecer Laguna Mari Pascual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585692"/>
            <a:ext cx="8424936" cy="954107"/>
          </a:xfrm>
          <a:prstGeom prst="rect">
            <a:avLst/>
          </a:prstGeom>
          <a:noFill/>
        </p:spPr>
        <p:txBody>
          <a:bodyPr wrap="square" rtlCol="0">
            <a:spAutoFit/>
          </a:bodyPr>
          <a:lstStyle/>
          <a:p>
            <a:r>
              <a:rPr lang="es-ES" sz="2000" b="1" i="1" dirty="0" err="1" smtClean="0">
                <a:effectLst>
                  <a:glow rad="101600">
                    <a:srgbClr val="C00000">
                      <a:alpha val="60000"/>
                    </a:srgbClr>
                  </a:glow>
                  <a:outerShdw blurRad="38100" dist="38100" dir="2700000" algn="tl">
                    <a:srgbClr val="000000">
                      <a:alpha val="43137"/>
                    </a:srgbClr>
                  </a:outerShdw>
                </a:effectLst>
              </a:rPr>
              <a:t>Peñíscola</a:t>
            </a:r>
            <a:r>
              <a:rPr lang="es-ES" sz="2000" b="1" i="1" dirty="0" smtClean="0">
                <a:effectLst>
                  <a:glow rad="101600">
                    <a:srgbClr val="C00000">
                      <a:alpha val="60000"/>
                    </a:srgbClr>
                  </a:glow>
                  <a:outerShdw blurRad="38100" dist="38100" dir="2700000" algn="tl">
                    <a:srgbClr val="000000">
                      <a:alpha val="43137"/>
                    </a:srgbClr>
                  </a:outerShdw>
                </a:effectLst>
              </a:rPr>
              <a:t>,</a:t>
            </a:r>
            <a:r>
              <a:rPr lang="es-ES" i="1" dirty="0" smtClean="0">
                <a:effectLst>
                  <a:glow rad="101600">
                    <a:srgbClr val="C00000">
                      <a:alpha val="60000"/>
                    </a:srgbClr>
                  </a:glow>
                  <a:outerShdw blurRad="38100" dist="38100" dir="2700000" algn="tl">
                    <a:srgbClr val="000000">
                      <a:alpha val="43137"/>
                    </a:srgbClr>
                  </a:outerShdw>
                </a:effectLst>
              </a:rPr>
              <a:t> joya indiscutible de la Costa del Azahar, enamora por sus arenales, sus calas, acantilados y por un bello caserío blanco que ha servido de escenario para superproducciones cinematográficas.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6000">
        <p14:prism isInverted="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3"/>
                                        </p:tgtEl>
                                        <p:attrNameLst>
                                          <p:attrName>ppt_x</p:attrName>
                                        </p:attrNameLst>
                                      </p:cBhvr>
                                      <p:tavLst>
                                        <p:tav tm="0">
                                          <p:val>
                                            <p:strVal val="ppt_x"/>
                                          </p:val>
                                        </p:tav>
                                        <p:tav tm="100000">
                                          <p:val>
                                            <p:strVal val="ppt_x-ppt_w/2"/>
                                          </p:val>
                                        </p:tav>
                                      </p:tavLst>
                                    </p:anim>
                                    <p:anim calcmode="lin" valueType="num">
                                      <p:cBhvr>
                                        <p:cTn id="7" dur="3000"/>
                                        <p:tgtEl>
                                          <p:spTgt spid="3"/>
                                        </p:tgtEl>
                                        <p:attrNameLst>
                                          <p:attrName>ppt_y</p:attrName>
                                        </p:attrNameLst>
                                      </p:cBhvr>
                                      <p:tavLst>
                                        <p:tav tm="0">
                                          <p:val>
                                            <p:strVal val="ppt_y"/>
                                          </p:val>
                                        </p:tav>
                                        <p:tav tm="100000">
                                          <p:val>
                                            <p:strVal val="ppt_y"/>
                                          </p:val>
                                        </p:tav>
                                      </p:tavLst>
                                    </p:anim>
                                    <p:anim calcmode="lin" valueType="num">
                                      <p:cBhvr>
                                        <p:cTn id="8" dur="3000"/>
                                        <p:tgtEl>
                                          <p:spTgt spid="3"/>
                                        </p:tgtEl>
                                        <p:attrNameLst>
                                          <p:attrName>ppt_w</p:attrName>
                                        </p:attrNameLst>
                                      </p:cBhvr>
                                      <p:tavLst>
                                        <p:tav tm="0">
                                          <p:val>
                                            <p:strVal val="ppt_w"/>
                                          </p:val>
                                        </p:tav>
                                        <p:tav tm="100000">
                                          <p:val>
                                            <p:fltVal val="0"/>
                                          </p:val>
                                        </p:tav>
                                      </p:tavLst>
                                    </p:anim>
                                    <p:anim calcmode="lin" valueType="num">
                                      <p:cBhvr>
                                        <p:cTn id="9" dur="3000"/>
                                        <p:tgtEl>
                                          <p:spTgt spid="3"/>
                                        </p:tgtEl>
                                        <p:attrNameLst>
                                          <p:attrName>ppt_h</p:attrName>
                                        </p:attrNameLst>
                                      </p:cBhvr>
                                      <p:tavLst>
                                        <p:tav tm="0">
                                          <p:val>
                                            <p:strVal val="ppt_h"/>
                                          </p:val>
                                        </p:tav>
                                        <p:tav tm="100000">
                                          <p:val>
                                            <p:strVal val="ppt_h"/>
                                          </p:val>
                                        </p:tav>
                                      </p:tavLst>
                                    </p:anim>
                                    <p:set>
                                      <p:cBhvr>
                                        <p:cTn id="10" dur="1" fill="hold">
                                          <p:stCondLst>
                                            <p:cond delay="2999"/>
                                          </p:stCondLst>
                                        </p:cTn>
                                        <p:tgtEl>
                                          <p:spTgt spid="3"/>
                                        </p:tgtEl>
                                        <p:attrNameLst>
                                          <p:attrName>style.visibility</p:attrName>
                                        </p:attrNameLst>
                                      </p:cBhvr>
                                      <p:to>
                                        <p:strVal val="hidden"/>
                                      </p:to>
                                    </p:set>
                                  </p:childTnLst>
                                </p:cTn>
                              </p:par>
                              <p:par>
                                <p:cTn id="11" presetID="6" presetClass="exit" presetSubtype="16" fill="hold" nodeType="withEffect">
                                  <p:stCondLst>
                                    <p:cond delay="0"/>
                                  </p:stCondLst>
                                  <p:childTnLst>
                                    <p:animEffect transition="out" filter="circle(in)">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3000"/>
                                        <p:tgtEl>
                                          <p:spTgt spid="4"/>
                                        </p:tgtEl>
                                        <p:attrNameLst>
                                          <p:attrName>ppt_x</p:attrName>
                                        </p:attrNameLst>
                                      </p:cBhvr>
                                      <p:tavLst>
                                        <p:tav tm="0">
                                          <p:val>
                                            <p:strVal val="ppt_x"/>
                                          </p:val>
                                        </p:tav>
                                        <p:tav tm="100000">
                                          <p:val>
                                            <p:strVal val="ppt_x+ppt_w/2"/>
                                          </p:val>
                                        </p:tav>
                                      </p:tavLst>
                                    </p:anim>
                                    <p:anim calcmode="lin" valueType="num">
                                      <p:cBhvr>
                                        <p:cTn id="16" dur="3000"/>
                                        <p:tgtEl>
                                          <p:spTgt spid="4"/>
                                        </p:tgtEl>
                                        <p:attrNameLst>
                                          <p:attrName>ppt_y</p:attrName>
                                        </p:attrNameLst>
                                      </p:cBhvr>
                                      <p:tavLst>
                                        <p:tav tm="0">
                                          <p:val>
                                            <p:strVal val="ppt_y"/>
                                          </p:val>
                                        </p:tav>
                                        <p:tav tm="100000">
                                          <p:val>
                                            <p:strVal val="ppt_y"/>
                                          </p:val>
                                        </p:tav>
                                      </p:tavLst>
                                    </p:anim>
                                    <p:anim calcmode="lin" valueType="num">
                                      <p:cBhvr>
                                        <p:cTn id="17" dur="3000"/>
                                        <p:tgtEl>
                                          <p:spTgt spid="4"/>
                                        </p:tgtEl>
                                        <p:attrNameLst>
                                          <p:attrName>ppt_w</p:attrName>
                                        </p:attrNameLst>
                                      </p:cBhvr>
                                      <p:tavLst>
                                        <p:tav tm="0">
                                          <p:val>
                                            <p:strVal val="ppt_w"/>
                                          </p:val>
                                        </p:tav>
                                        <p:tav tm="100000">
                                          <p:val>
                                            <p:fltVal val="0"/>
                                          </p:val>
                                        </p:tav>
                                      </p:tavLst>
                                    </p:anim>
                                    <p:anim calcmode="lin" valueType="num">
                                      <p:cBhvr>
                                        <p:cTn id="18" dur="3000"/>
                                        <p:tgtEl>
                                          <p:spTgt spid="4"/>
                                        </p:tgtEl>
                                        <p:attrNameLst>
                                          <p:attrName>ppt_h</p:attrName>
                                        </p:attrNameLst>
                                      </p:cBhvr>
                                      <p:tavLst>
                                        <p:tav tm="0">
                                          <p:val>
                                            <p:strVal val="ppt_h"/>
                                          </p:val>
                                        </p:tav>
                                        <p:tav tm="100000">
                                          <p:val>
                                            <p:strVal val="ppt_h"/>
                                          </p:val>
                                        </p:tav>
                                      </p:tavLst>
                                    </p:anim>
                                    <p:set>
                                      <p:cBhvr>
                                        <p:cTn id="19" dur="1" fill="hold">
                                          <p:stCondLst>
                                            <p:cond delay="2999"/>
                                          </p:stCondLst>
                                        </p:cTn>
                                        <p:tgtEl>
                                          <p:spTgt spid="4"/>
                                        </p:tgtEl>
                                        <p:attrNameLst>
                                          <p:attrName>style.visibility</p:attrName>
                                        </p:attrNameLst>
                                      </p:cBhvr>
                                      <p:to>
                                        <p:strVal val="hidden"/>
                                      </p:to>
                                    </p:set>
                                  </p:childTnLst>
                                </p:cTn>
                              </p:par>
                              <p:par>
                                <p:cTn id="20" presetID="6" presetClass="exit" presetSubtype="16" fill="hold" nodeType="withEffect">
                                  <p:stCondLst>
                                    <p:cond delay="0"/>
                                  </p:stCondLst>
                                  <p:childTnLst>
                                    <p:animEffect transition="out" filter="circle(in)">
                                      <p:cBhvr>
                                        <p:cTn id="21" dur="3000"/>
                                        <p:tgtEl>
                                          <p:spTgt spid="4"/>
                                        </p:tgtEl>
                                      </p:cBhvr>
                                    </p:animEffect>
                                    <p:set>
                                      <p:cBhvr>
                                        <p:cTn id="22" dur="1" fill="hold">
                                          <p:stCondLst>
                                            <p:cond delay="2999"/>
                                          </p:stCondLst>
                                        </p:cTn>
                                        <p:tgtEl>
                                          <p:spTgt spid="4"/>
                                        </p:tgtEl>
                                        <p:attrNameLst>
                                          <p:attrName>style.visibility</p:attrName>
                                        </p:attrNameLst>
                                      </p:cBhvr>
                                      <p:to>
                                        <p:strVal val="hidden"/>
                                      </p:to>
                                    </p:set>
                                  </p:childTnLst>
                                </p:cTn>
                              </p:par>
                              <p:par>
                                <p:cTn id="23" presetID="50" presetClass="entr" presetSubtype="0" decel="100000" fill="hold" nodeType="withEffect">
                                  <p:stCondLst>
                                    <p:cond delay="0"/>
                                  </p:stCondLst>
                                  <p:childTnLst>
                                    <p:set>
                                      <p:cBhvr>
                                        <p:cTn id="24" dur="1" fill="hold">
                                          <p:stCondLst>
                                            <p:cond delay="0"/>
                                          </p:stCondLst>
                                        </p:cTn>
                                        <p:tgtEl>
                                          <p:spTgt spid="43010"/>
                                        </p:tgtEl>
                                        <p:attrNameLst>
                                          <p:attrName>style.visibility</p:attrName>
                                        </p:attrNameLst>
                                      </p:cBhvr>
                                      <p:to>
                                        <p:strVal val="visible"/>
                                      </p:to>
                                    </p:set>
                                    <p:anim calcmode="lin" valueType="num">
                                      <p:cBhvr>
                                        <p:cTn id="25" dur="3000" fill="hold"/>
                                        <p:tgtEl>
                                          <p:spTgt spid="43010"/>
                                        </p:tgtEl>
                                        <p:attrNameLst>
                                          <p:attrName>ppt_w</p:attrName>
                                        </p:attrNameLst>
                                      </p:cBhvr>
                                      <p:tavLst>
                                        <p:tav tm="0">
                                          <p:val>
                                            <p:strVal val="#ppt_w+.3"/>
                                          </p:val>
                                        </p:tav>
                                        <p:tav tm="100000">
                                          <p:val>
                                            <p:strVal val="#ppt_w"/>
                                          </p:val>
                                        </p:tav>
                                      </p:tavLst>
                                    </p:anim>
                                    <p:anim calcmode="lin" valueType="num">
                                      <p:cBhvr>
                                        <p:cTn id="26" dur="3000" fill="hold"/>
                                        <p:tgtEl>
                                          <p:spTgt spid="43010"/>
                                        </p:tgtEl>
                                        <p:attrNameLst>
                                          <p:attrName>ppt_h</p:attrName>
                                        </p:attrNameLst>
                                      </p:cBhvr>
                                      <p:tavLst>
                                        <p:tav tm="0">
                                          <p:val>
                                            <p:strVal val="#ppt_h"/>
                                          </p:val>
                                        </p:tav>
                                        <p:tav tm="100000">
                                          <p:val>
                                            <p:strVal val="#ppt_h"/>
                                          </p:val>
                                        </p:tav>
                                      </p:tavLst>
                                    </p:anim>
                                    <p:animEffect transition="in" filter="fade">
                                      <p:cBhvr>
                                        <p:cTn id="27" dur="3000"/>
                                        <p:tgtEl>
                                          <p:spTgt spid="43010"/>
                                        </p:tgtEl>
                                      </p:cBhvr>
                                    </p:animEffect>
                                  </p:childTnLst>
                                </p:cTn>
                              </p:par>
                            </p:childTnLst>
                          </p:cTn>
                        </p:par>
                        <p:par>
                          <p:cTn id="28" fill="hold">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43 Laguna Mari Pascuala.jpg"/>
          <p:cNvPicPr>
            <a:picLocks noChangeAspect="1"/>
          </p:cNvPicPr>
          <p:nvPr/>
        </p:nvPicPr>
        <p:blipFill>
          <a:blip r:embed="rId2" cstate="print"/>
          <a:stretch>
            <a:fillRect/>
          </a:stretch>
        </p:blipFill>
        <p:spPr bwMode="auto">
          <a:xfrm>
            <a:off x="0" y="0"/>
            <a:ext cx="486003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8914" name="1 Imagen" descr="43 Laguna Mari Pascuala.jpg"/>
          <p:cNvPicPr>
            <a:picLocks noGrp="1" noChangeAspect="1"/>
          </p:cNvPicPr>
          <p:nvPr isPhoto="1"/>
        </p:nvPicPr>
        <p:blipFill>
          <a:blip r:embed="rId2" cstate="print"/>
          <a:stretch>
            <a:fillRect/>
          </a:stretch>
        </p:blipFill>
        <p:spPr bwMode="auto">
          <a:xfrm>
            <a:off x="0" y="0"/>
            <a:ext cx="486003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076056" y="625252"/>
            <a:ext cx="3888432" cy="4708981"/>
          </a:xfrm>
          <a:prstGeom prst="rect">
            <a:avLst/>
          </a:prstGeom>
          <a:noFill/>
        </p:spPr>
        <p:txBody>
          <a:bodyPr wrap="square" rtlCol="0">
            <a:spAutoFit/>
          </a:bodyPr>
          <a:lstStyle/>
          <a:p>
            <a:r>
              <a:rPr lang="es-ES" sz="2000" i="1" dirty="0" err="1" smtClean="0">
                <a:effectLst>
                  <a:glow rad="101600">
                    <a:srgbClr val="C00000">
                      <a:alpha val="60000"/>
                    </a:srgbClr>
                  </a:glow>
                  <a:outerShdw blurRad="38100" dist="38100" dir="2700000" algn="tl">
                    <a:srgbClr val="000000">
                      <a:alpha val="43137"/>
                    </a:srgbClr>
                  </a:outerShdw>
                </a:effectLst>
              </a:rPr>
              <a:t>Peñíscola</a:t>
            </a:r>
            <a:r>
              <a:rPr lang="es-ES" sz="2000" i="1" dirty="0" smtClean="0">
                <a:effectLst>
                  <a:glow rad="101600">
                    <a:srgbClr val="C00000">
                      <a:alpha val="60000"/>
                    </a:srgbClr>
                  </a:glow>
                  <a:outerShdw blurRad="38100" dist="38100" dir="2700000" algn="tl">
                    <a:srgbClr val="000000">
                      <a:alpha val="43137"/>
                    </a:srgbClr>
                  </a:outerShdw>
                </a:effectLst>
              </a:rPr>
              <a:t> disfruta en las primeras semanas de septiembre, de las fiestas en honor a la Virgen de </a:t>
            </a:r>
            <a:r>
              <a:rPr lang="es-ES" sz="2000" i="1" dirty="0" err="1" smtClean="0">
                <a:effectLst>
                  <a:glow rad="101600">
                    <a:srgbClr val="C00000">
                      <a:alpha val="60000"/>
                    </a:srgbClr>
                  </a:glow>
                  <a:outerShdw blurRad="38100" dist="38100" dir="2700000" algn="tl">
                    <a:srgbClr val="000000">
                      <a:alpha val="43137"/>
                    </a:srgbClr>
                  </a:outerShdw>
                </a:effectLst>
              </a:rPr>
              <a:t>Ermitana</a:t>
            </a:r>
            <a:r>
              <a:rPr lang="es-ES" sz="2000" i="1" dirty="0" smtClean="0">
                <a:effectLst>
                  <a:glow rad="101600">
                    <a:srgbClr val="C00000">
                      <a:alpha val="60000"/>
                    </a:srgbClr>
                  </a:glow>
                  <a:outerShdw blurRad="38100" dist="38100" dir="2700000" algn="tl">
                    <a:srgbClr val="000000">
                      <a:alpha val="43137"/>
                    </a:srgbClr>
                  </a:outerShdw>
                </a:effectLst>
              </a:rPr>
              <a:t>, patrona de </a:t>
            </a:r>
            <a:r>
              <a:rPr lang="es-ES" sz="2000" i="1" dirty="0" err="1" smtClean="0">
                <a:effectLst>
                  <a:glow rad="101600">
                    <a:srgbClr val="C00000">
                      <a:alpha val="60000"/>
                    </a:srgbClr>
                  </a:glow>
                  <a:outerShdw blurRad="38100" dist="38100" dir="2700000" algn="tl">
                    <a:srgbClr val="000000">
                      <a:alpha val="43137"/>
                    </a:srgbClr>
                  </a:outerShdw>
                </a:effectLst>
              </a:rPr>
              <a:t>Peñíscola</a:t>
            </a:r>
            <a:r>
              <a:rPr lang="es-ES" sz="2000" i="1" dirty="0" smtClean="0">
                <a:effectLst>
                  <a:glow rad="101600">
                    <a:srgbClr val="C00000">
                      <a:alpha val="60000"/>
                    </a:srgbClr>
                  </a:glow>
                  <a:outerShdw blurRad="38100" dist="38100" dir="2700000" algn="tl">
                    <a:srgbClr val="000000">
                      <a:alpha val="43137"/>
                    </a:srgbClr>
                  </a:outerShdw>
                </a:effectLst>
              </a:rPr>
              <a:t> y declaradas de Interés Turístico Nacional. El escenario es irrepetible: la </a:t>
            </a:r>
            <a:r>
              <a:rPr lang="es-ES" sz="2000" i="1" dirty="0" err="1" smtClean="0">
                <a:effectLst>
                  <a:glow rad="101600">
                    <a:srgbClr val="C00000">
                      <a:alpha val="60000"/>
                    </a:srgbClr>
                  </a:glow>
                  <a:outerShdw blurRad="38100" dist="38100" dir="2700000" algn="tl">
                    <a:srgbClr val="000000">
                      <a:alpha val="43137"/>
                    </a:srgbClr>
                  </a:outerShdw>
                </a:effectLst>
              </a:rPr>
              <a:t>Plaça</a:t>
            </a:r>
            <a:r>
              <a:rPr lang="es-ES" sz="2000" i="1" dirty="0" smtClean="0">
                <a:effectLst>
                  <a:glow rad="101600">
                    <a:srgbClr val="C00000">
                      <a:alpha val="60000"/>
                    </a:srgbClr>
                  </a:glow>
                  <a:outerShdw blurRad="38100" dist="38100" dir="2700000" algn="tl">
                    <a:srgbClr val="000000">
                      <a:alpha val="43137"/>
                    </a:srgbClr>
                  </a:outerShdw>
                </a:effectLst>
              </a:rPr>
              <a:t> </a:t>
            </a:r>
            <a:r>
              <a:rPr lang="es-ES" sz="2000" i="1" dirty="0" err="1" smtClean="0">
                <a:effectLst>
                  <a:glow rad="101600">
                    <a:srgbClr val="C00000">
                      <a:alpha val="60000"/>
                    </a:srgbClr>
                  </a:glow>
                  <a:outerShdw blurRad="38100" dist="38100" dir="2700000" algn="tl">
                    <a:srgbClr val="000000">
                      <a:alpha val="43137"/>
                    </a:srgbClr>
                  </a:outerShdw>
                </a:effectLst>
              </a:rPr>
              <a:t>d’Armes</a:t>
            </a:r>
            <a:r>
              <a:rPr lang="es-ES" sz="2000" i="1" dirty="0" smtClean="0">
                <a:effectLst>
                  <a:glow rad="101600">
                    <a:srgbClr val="C00000">
                      <a:alpha val="60000"/>
                    </a:srgbClr>
                  </a:glow>
                  <a:outerShdw blurRad="38100" dist="38100" dir="2700000" algn="tl">
                    <a:srgbClr val="000000">
                      <a:alpha val="43137"/>
                    </a:srgbClr>
                  </a:outerShdw>
                </a:effectLst>
              </a:rPr>
              <a:t>, dentro del recinto de la ciudad fortificada, con la iglesia y el castillo al fondo. Es un 8 de septiembre y la Virgen de la </a:t>
            </a:r>
            <a:r>
              <a:rPr lang="es-ES" sz="2000" i="1" dirty="0" err="1" smtClean="0">
                <a:effectLst>
                  <a:glow rad="101600">
                    <a:srgbClr val="C00000">
                      <a:alpha val="60000"/>
                    </a:srgbClr>
                  </a:glow>
                  <a:outerShdw blurRad="38100" dist="38100" dir="2700000" algn="tl">
                    <a:srgbClr val="000000">
                      <a:alpha val="43137"/>
                    </a:srgbClr>
                  </a:outerShdw>
                </a:effectLst>
              </a:rPr>
              <a:t>Ermitana</a:t>
            </a:r>
            <a:r>
              <a:rPr lang="es-ES" sz="2000" i="1" dirty="0" smtClean="0">
                <a:effectLst>
                  <a:glow rad="101600">
                    <a:srgbClr val="C00000">
                      <a:alpha val="60000"/>
                    </a:srgbClr>
                  </a:glow>
                  <a:outerShdw blurRad="38100" dist="38100" dir="2700000" algn="tl">
                    <a:srgbClr val="000000">
                      <a:alpha val="43137"/>
                    </a:srgbClr>
                  </a:outerShdw>
                </a:effectLst>
              </a:rPr>
              <a:t> sale de la iglesia en procesión a hombros de marineros.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4000">
        <p:comb dir="vert"/>
      </p:transition>
    </mc:Choice>
    <mc:Fallback>
      <p:transition spd="slow" advTm="44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4000"/>
                                        <p:tgtEl>
                                          <p:spTgt spid="38914"/>
                                        </p:tgtEl>
                                        <p:attrNameLst>
                                          <p:attrName>ppt_w</p:attrName>
                                        </p:attrNameLst>
                                      </p:cBhvr>
                                      <p:tavLst>
                                        <p:tav tm="0">
                                          <p:val>
                                            <p:strVal val="ppt_w"/>
                                          </p:val>
                                        </p:tav>
                                        <p:tav tm="100000">
                                          <p:val>
                                            <p:fltVal val="0"/>
                                          </p:val>
                                        </p:tav>
                                      </p:tavLst>
                                    </p:anim>
                                    <p:anim calcmode="lin" valueType="num">
                                      <p:cBhvr>
                                        <p:cTn id="7" dur="4000"/>
                                        <p:tgtEl>
                                          <p:spTgt spid="38914"/>
                                        </p:tgtEl>
                                        <p:attrNameLst>
                                          <p:attrName>ppt_h</p:attrName>
                                        </p:attrNameLst>
                                      </p:cBhvr>
                                      <p:tavLst>
                                        <p:tav tm="0">
                                          <p:val>
                                            <p:strVal val="ppt_h"/>
                                          </p:val>
                                        </p:tav>
                                        <p:tav tm="100000">
                                          <p:val>
                                            <p:strVal val="ppt_h"/>
                                          </p:val>
                                        </p:tav>
                                      </p:tavLst>
                                    </p:anim>
                                    <p:set>
                                      <p:cBhvr>
                                        <p:cTn id="8" dur="1" fill="hold">
                                          <p:stCondLst>
                                            <p:cond delay="3999"/>
                                          </p:stCondLst>
                                        </p:cTn>
                                        <p:tgtEl>
                                          <p:spTgt spid="38914"/>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4000"/>
                                        <p:tgtEl>
                                          <p:spTgt spid="38914"/>
                                        </p:tgtEl>
                                      </p:cBhvr>
                                    </p:animEffect>
                                    <p:set>
                                      <p:cBhvr>
                                        <p:cTn id="11" dur="1" fill="hold">
                                          <p:stCondLst>
                                            <p:cond delay="3999"/>
                                          </p:stCondLst>
                                        </p:cTn>
                                        <p:tgtEl>
                                          <p:spTgt spid="38914"/>
                                        </p:tgtEl>
                                        <p:attrNameLst>
                                          <p:attrName>style.visibility</p:attrName>
                                        </p:attrNameLst>
                                      </p:cBhvr>
                                      <p:to>
                                        <p:strVal val="hidden"/>
                                      </p:to>
                                    </p:set>
                                  </p:childTnLst>
                                </p:cTn>
                              </p:par>
                              <p:par>
                                <p:cTn id="12" presetID="8" presetClass="entr" presetSubtype="3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diamond(out)">
                                      <p:cBhvr>
                                        <p:cTn id="14" dur="4000"/>
                                        <p:tgtEl>
                                          <p:spTgt spid="3"/>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1 Imagen" descr="44 Praderas y Pinare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44 Praderas y Pinare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44 Praderas y Pinare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Sus impresionantes vistas. Las vistas desde el castillo de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son únicas. Desde su azotea, poblada de almenas medievales, podréis ver la caída libre hasta el mar, los jardines del parque de artillería con una perspectiva aérea impresionante.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comb/>
      </p:transition>
    </mc:Choice>
    <mc:Fallback>
      <p:transition spd="slow" advTm="30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9938"/>
                                        </p:tgtEl>
                                        <p:attrNameLst>
                                          <p:attrName>style.visibility</p:attrName>
                                        </p:attrNameLst>
                                      </p:cBhvr>
                                      <p:to>
                                        <p:strVal val="visible"/>
                                      </p:to>
                                    </p:set>
                                    <p:anim calcmode="lin" valueType="num">
                                      <p:cBhvr additive="base">
                                        <p:cTn id="7" dur="4000" fill="hold"/>
                                        <p:tgtEl>
                                          <p:spTgt spid="39938"/>
                                        </p:tgtEl>
                                        <p:attrNameLst>
                                          <p:attrName>ppt_x</p:attrName>
                                        </p:attrNameLst>
                                      </p:cBhvr>
                                      <p:tavLst>
                                        <p:tav tm="0">
                                          <p:val>
                                            <p:strVal val="1+#ppt_w/2"/>
                                          </p:val>
                                        </p:tav>
                                        <p:tav tm="100000">
                                          <p:val>
                                            <p:strVal val="#ppt_x"/>
                                          </p:val>
                                        </p:tav>
                                      </p:tavLst>
                                    </p:anim>
                                    <p:anim calcmode="lin" valueType="num">
                                      <p:cBhvr additive="base">
                                        <p:cTn id="8" dur="4000" fill="hold"/>
                                        <p:tgtEl>
                                          <p:spTgt spid="3993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4000" fill="hold"/>
                                        <p:tgtEl>
                                          <p:spTgt spid="3"/>
                                        </p:tgtEl>
                                        <p:attrNameLst>
                                          <p:attrName>ppt_x</p:attrName>
                                        </p:attrNameLst>
                                      </p:cBhvr>
                                      <p:tavLst>
                                        <p:tav tm="0">
                                          <p:val>
                                            <p:strVal val="0-#ppt_w/2"/>
                                          </p:val>
                                        </p:tav>
                                        <p:tav tm="100000">
                                          <p:val>
                                            <p:strVal val="#ppt_x"/>
                                          </p:val>
                                        </p:tav>
                                      </p:tavLst>
                                    </p:anim>
                                    <p:anim calcmode="lin" valueType="num">
                                      <p:cBhvr additive="base">
                                        <p:cTn id="12" dur="4000" fill="hold"/>
                                        <p:tgtEl>
                                          <p:spTgt spid="3"/>
                                        </p:tgtEl>
                                        <p:attrNameLst>
                                          <p:attrName>ppt_y</p:attrName>
                                        </p:attrNameLst>
                                      </p:cBhvr>
                                      <p:tavLst>
                                        <p:tav tm="0">
                                          <p:val>
                                            <p:strVal val="#ppt_y"/>
                                          </p:val>
                                        </p:tav>
                                        <p:tav tm="100000">
                                          <p:val>
                                            <p:strVal val="#ppt_y"/>
                                          </p:val>
                                        </p:tav>
                                      </p:tavLst>
                                    </p:anim>
                                  </p:childTnLst>
                                </p:cTn>
                              </p:par>
                              <p:par>
                                <p:cTn id="13" presetID="17"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4000" fill="hold"/>
                                        <p:tgtEl>
                                          <p:spTgt spid="4"/>
                                        </p:tgtEl>
                                        <p:attrNameLst>
                                          <p:attrName>ppt_w</p:attrName>
                                        </p:attrNameLst>
                                      </p:cBhvr>
                                      <p:tavLst>
                                        <p:tav tm="0">
                                          <p:val>
                                            <p:fltVal val="0"/>
                                          </p:val>
                                        </p:tav>
                                        <p:tav tm="100000">
                                          <p:val>
                                            <p:strVal val="#ppt_w"/>
                                          </p:val>
                                        </p:tav>
                                      </p:tavLst>
                                    </p:anim>
                                    <p:anim calcmode="lin" valueType="num">
                                      <p:cBhvr>
                                        <p:cTn id="16" dur="4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F:\MIS COSAS\DOCUMENTOS ANA\PAISAJES\NEVADOS\Nueva carpeta\409432__winter-wonderland-v_p.jpg"/>
          <p:cNvPicPr>
            <a:picLocks noChangeAspect="1" noChangeArrowheads="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4" name="Picture 2" descr="F:\MIS COSAS\DOCUMENTOS ANA\PAISAJES\NEVADOS\Nueva carpeta\115587__after-the-storm_p.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5" name="Picture 2" descr="F:\MIS COSAS\DOCUMENTOS ANA\PAISAJES\NEVADOS\Nueva carpeta\115587__after-the-storm_p.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6" name="Picture 2" descr="F:\MIS COSAS\DOCUMENTOS ANA\PAISAJES\NEVADOS\Nueva carpeta\115587__after-the-storm_p.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7" name="Picture 2" descr="F:\MIS COSAS\DOCUMENTOS ANA\PAISAJES\NEVADOS\Nueva carpeta\115587__after-the-storm_p.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8" name="7 CuadroTexto"/>
          <p:cNvSpPr txBox="1"/>
          <p:nvPr/>
        </p:nvSpPr>
        <p:spPr>
          <a:xfrm>
            <a:off x="179512"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costa levantina hasta las montañas del Delta del Ebro y </a:t>
            </a:r>
            <a:r>
              <a:rPr lang="es-ES" i="1" dirty="0" err="1" smtClean="0">
                <a:effectLst>
                  <a:glow rad="101600">
                    <a:srgbClr val="C00000">
                      <a:alpha val="60000"/>
                    </a:srgbClr>
                  </a:glow>
                  <a:outerShdw blurRad="38100" dist="38100" dir="2700000" algn="tl">
                    <a:srgbClr val="000000">
                      <a:alpha val="43137"/>
                    </a:srgbClr>
                  </a:outerShdw>
                </a:effectLst>
              </a:rPr>
              <a:t>dels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Ports</a:t>
            </a:r>
            <a:r>
              <a:rPr lang="es-ES" i="1" dirty="0" smtClean="0">
                <a:effectLst>
                  <a:glow rad="101600">
                    <a:srgbClr val="C00000">
                      <a:alpha val="60000"/>
                    </a:srgbClr>
                  </a:glow>
                  <a:outerShdw blurRad="38100" dist="38100" dir="2700000" algn="tl">
                    <a:srgbClr val="000000">
                      <a:alpha val="43137"/>
                    </a:srgbClr>
                  </a:outerShdw>
                </a:effectLst>
              </a:rPr>
              <a:t>, la península de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poblada de tejados e iglesias, las dos playas que flanquean la localidad y la inmensidad del mar. Una panorámica inolvidable, de la que podemos decir que solamente por ella ya vale la pena visitar el castillo.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6000">
        <p14:warp dir="in"/>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withEffect">
                                  <p:stCondLst>
                                    <p:cond delay="0"/>
                                  </p:stCondLst>
                                  <p:childTnLst>
                                    <p:animEffect transition="out" filter="strips(downLef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18" presetClass="exit" presetSubtype="6" fill="hold" nodeType="withEffect">
                                  <p:stCondLst>
                                    <p:cond delay="0"/>
                                  </p:stCondLst>
                                  <p:childTnLst>
                                    <p:animEffect transition="out" filter="strips(downRight)">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18" presetClass="exit" presetSubtype="6" fill="hold" nodeType="withEffect">
                                  <p:stCondLst>
                                    <p:cond delay="0"/>
                                  </p:stCondLst>
                                  <p:childTnLst>
                                    <p:animEffect transition="out" filter="strips(downRight)">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18" presetClass="exit" presetSubtype="12" fill="hold" nodeType="withEffect">
                                  <p:stCondLst>
                                    <p:cond delay="0"/>
                                  </p:stCondLst>
                                  <p:childTnLst>
                                    <p:animEffect transition="out" filter="strips(downLeft)">
                                      <p:cBhvr>
                                        <p:cTn id="15" dur="4000"/>
                                        <p:tgtEl>
                                          <p:spTgt spid="7"/>
                                        </p:tgtEl>
                                      </p:cBhvr>
                                    </p:animEffect>
                                    <p:set>
                                      <p:cBhvr>
                                        <p:cTn id="16" dur="1" fill="hold">
                                          <p:stCondLst>
                                            <p:cond delay="3999"/>
                                          </p:stCondLst>
                                        </p:cTn>
                                        <p:tgtEl>
                                          <p:spTgt spid="7"/>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3074"/>
                                        </p:tgtEl>
                                        <p:attrNameLst>
                                          <p:attrName>style.visibility</p:attrName>
                                        </p:attrNameLst>
                                      </p:cBhvr>
                                      <p:to>
                                        <p:strVal val="visible"/>
                                      </p:to>
                                    </p:set>
                                    <p:anim calcmode="lin" valueType="num">
                                      <p:cBhvr>
                                        <p:cTn id="19" dur="5000" fill="hold"/>
                                        <p:tgtEl>
                                          <p:spTgt spid="3074"/>
                                        </p:tgtEl>
                                        <p:attrNameLst>
                                          <p:attrName>ppt_w</p:attrName>
                                        </p:attrNameLst>
                                      </p:cBhvr>
                                      <p:tavLst>
                                        <p:tav tm="0">
                                          <p:val>
                                            <p:strVal val="4/3*#ppt_w"/>
                                          </p:val>
                                        </p:tav>
                                        <p:tav tm="100000">
                                          <p:val>
                                            <p:strVal val="#ppt_w"/>
                                          </p:val>
                                        </p:tav>
                                      </p:tavLst>
                                    </p:anim>
                                    <p:anim calcmode="lin" valueType="num">
                                      <p:cBhvr>
                                        <p:cTn id="20" dur="5000" fill="hold"/>
                                        <p:tgtEl>
                                          <p:spTgt spid="3074"/>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1 Imagen" descr="45 Caminos y sendero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45 Caminos y sendero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179512" y="4873724"/>
            <a:ext cx="8784976" cy="677108"/>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Parque de artillería.</a:t>
            </a:r>
            <a:r>
              <a:rPr lang="es-ES" b="1"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El parque de artillería es a la vez el jardín del castillo. Forma parte del mismo recinto que el castillo, aunque tienen dos accesos diferenciados.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2000">
        <p15:prstTrans prst="prestige"/>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0962"/>
                                        </p:tgtEl>
                                        <p:attrNameLst>
                                          <p:attrName>style.visibility</p:attrName>
                                        </p:attrNameLst>
                                      </p:cBhvr>
                                      <p:to>
                                        <p:strVal val="visible"/>
                                      </p:to>
                                    </p:set>
                                    <p:animEffect transition="in" filter="wedge">
                                      <p:cBhvr>
                                        <p:cTn id="7" dur="3000"/>
                                        <p:tgtEl>
                                          <p:spTgt spid="40962"/>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0962"/>
                                        </p:tgtEl>
                                        <p:attrNameLst>
                                          <p:attrName>style.visibility</p:attrName>
                                        </p:attrNameLst>
                                      </p:cBhvr>
                                      <p:to>
                                        <p:strVal val="visible"/>
                                      </p:to>
                                    </p:set>
                                    <p:anim calcmode="lin" valueType="num">
                                      <p:cBhvr>
                                        <p:cTn id="10" dur="3000" fill="hold"/>
                                        <p:tgtEl>
                                          <p:spTgt spid="40962"/>
                                        </p:tgtEl>
                                        <p:attrNameLst>
                                          <p:attrName>ppt_w</p:attrName>
                                        </p:attrNameLst>
                                      </p:cBhvr>
                                      <p:tavLst>
                                        <p:tav tm="0">
                                          <p:val>
                                            <p:strVal val="#ppt_w+.3"/>
                                          </p:val>
                                        </p:tav>
                                        <p:tav tm="100000">
                                          <p:val>
                                            <p:strVal val="#ppt_w"/>
                                          </p:val>
                                        </p:tav>
                                      </p:tavLst>
                                    </p:anim>
                                    <p:anim calcmode="lin" valueType="num">
                                      <p:cBhvr>
                                        <p:cTn id="11" dur="3000" fill="hold"/>
                                        <p:tgtEl>
                                          <p:spTgt spid="40962"/>
                                        </p:tgtEl>
                                        <p:attrNameLst>
                                          <p:attrName>ppt_h</p:attrName>
                                        </p:attrNameLst>
                                      </p:cBhvr>
                                      <p:tavLst>
                                        <p:tav tm="0">
                                          <p:val>
                                            <p:strVal val="#ppt_h"/>
                                          </p:val>
                                        </p:tav>
                                        <p:tav tm="100000">
                                          <p:val>
                                            <p:strVal val="#ppt_h"/>
                                          </p:val>
                                        </p:tav>
                                      </p:tavLst>
                                    </p:anim>
                                    <p:animEffect transition="in" filter="fade">
                                      <p:cBhvr>
                                        <p:cTn id="12" dur="3000"/>
                                        <p:tgtEl>
                                          <p:spTgt spid="40962"/>
                                        </p:tgtEl>
                                      </p:cBhvr>
                                    </p:animEffect>
                                  </p:childTnLst>
                                </p:cTn>
                              </p:par>
                              <p:par>
                                <p:cTn id="13" presetID="16" presetClass="entr" presetSubtype="26"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inHorizontal)">
                                      <p:cBhvr>
                                        <p:cTn id="15" dur="3000"/>
                                        <p:tgtEl>
                                          <p:spTgt spid="3"/>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3000" fill="hold"/>
                                        <p:tgtEl>
                                          <p:spTgt spid="3"/>
                                        </p:tgtEl>
                                        <p:attrNameLst>
                                          <p:attrName>ppt_w</p:attrName>
                                        </p:attrNameLst>
                                      </p:cBhvr>
                                      <p:tavLst>
                                        <p:tav tm="0">
                                          <p:val>
                                            <p:strVal val="#ppt_w+.3"/>
                                          </p:val>
                                        </p:tav>
                                        <p:tav tm="100000">
                                          <p:val>
                                            <p:strVal val="#ppt_w"/>
                                          </p:val>
                                        </p:tav>
                                      </p:tavLst>
                                    </p:anim>
                                    <p:anim calcmode="lin" valueType="num">
                                      <p:cBhvr>
                                        <p:cTn id="19" dur="3000" fill="hold"/>
                                        <p:tgtEl>
                                          <p:spTgt spid="3"/>
                                        </p:tgtEl>
                                        <p:attrNameLst>
                                          <p:attrName>ppt_h</p:attrName>
                                        </p:attrNameLst>
                                      </p:cBhvr>
                                      <p:tavLst>
                                        <p:tav tm="0">
                                          <p:val>
                                            <p:strVal val="#ppt_h"/>
                                          </p:val>
                                        </p:tav>
                                        <p:tav tm="100000">
                                          <p:val>
                                            <p:strVal val="#ppt_h"/>
                                          </p:val>
                                        </p:tav>
                                      </p:tavLst>
                                    </p:anim>
                                    <p:animEffect transition="in" filter="fade">
                                      <p:cBhvr>
                                        <p:cTn id="20" dur="3000"/>
                                        <p:tgtEl>
                                          <p:spTgt spid="3"/>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endParaRPr>
          </a:p>
        </p:txBody>
      </p:sp>
      <p:sp>
        <p:nvSpPr>
          <p:cNvPr id="6" name="5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endParaRPr>
          </a:p>
        </p:txBody>
      </p:sp>
      <p:sp>
        <p:nvSpPr>
          <p:cNvPr id="4" name="3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bueno de todo es que desde el día en que compréis las entradas, dispondréis de un año entero para gastar los dos pases. Es decir, que podéis ir al castillo un día y al parque de artillería el día siguiente o incluso otro fin de semana, antes de que caduque el ticket al cabo de un año.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ferris dir="l"/>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29" presetClass="exit" presetSubtype="0" fill="hold" grpId="1" nodeType="withEffect">
                                  <p:stCondLst>
                                    <p:cond delay="0"/>
                                  </p:stCondLst>
                                  <p:childTnLst>
                                    <p:anim calcmode="lin" valueType="num">
                                      <p:cBhvr>
                                        <p:cTn id="10" dur="4000"/>
                                        <p:tgtEl>
                                          <p:spTgt spid="6"/>
                                        </p:tgtEl>
                                        <p:attrNameLst>
                                          <p:attrName>ppt_x</p:attrName>
                                        </p:attrNameLst>
                                      </p:cBhvr>
                                      <p:tavLst>
                                        <p:tav tm="0">
                                          <p:val>
                                            <p:strVal val="ppt_x"/>
                                          </p:val>
                                        </p:tav>
                                        <p:tav tm="100000">
                                          <p:val>
                                            <p:strVal val="ppt_x-.2"/>
                                          </p:val>
                                        </p:tav>
                                      </p:tavLst>
                                    </p:anim>
                                    <p:anim calcmode="lin" valueType="num">
                                      <p:cBhvr>
                                        <p:cTn id="11" dur="4000"/>
                                        <p:tgtEl>
                                          <p:spTgt spid="6"/>
                                        </p:tgtEl>
                                        <p:attrNameLst>
                                          <p:attrName>ppt_y</p:attrName>
                                        </p:attrNameLst>
                                      </p:cBhvr>
                                      <p:tavLst>
                                        <p:tav tm="0">
                                          <p:val>
                                            <p:strVal val="ppt_y"/>
                                          </p:val>
                                        </p:tav>
                                        <p:tav tm="100000">
                                          <p:val>
                                            <p:strVal val="ppt_y"/>
                                          </p:val>
                                        </p:tav>
                                      </p:tavLst>
                                    </p:anim>
                                    <p:animEffect transition="out" filter="fade">
                                      <p:cBhvr>
                                        <p:cTn id="12" dur="4000"/>
                                        <p:tgtEl>
                                          <p:spTgt spid="6"/>
                                        </p:tgtEl>
                                      </p:cBhvr>
                                    </p:animEffect>
                                    <p:set>
                                      <p:cBhvr>
                                        <p:cTn id="13" dur="1" fill="hold">
                                          <p:stCondLst>
                                            <p:cond delay="3999"/>
                                          </p:stCondLst>
                                        </p:cTn>
                                        <p:tgtEl>
                                          <p:spTgt spid="6"/>
                                        </p:tgtEl>
                                        <p:attrNameLst>
                                          <p:attrName>style.visibility</p:attrName>
                                        </p:attrNameLst>
                                      </p:cBhvr>
                                      <p:to>
                                        <p:strVal val="hidden"/>
                                      </p:to>
                                    </p:set>
                                  </p:childTnLst>
                                </p:cTn>
                              </p:par>
                              <p:par>
                                <p:cTn id="14" presetID="23" presetClass="entr" presetSubtype="28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4000" fill="hold"/>
                                        <p:tgtEl>
                                          <p:spTgt spid="7"/>
                                        </p:tgtEl>
                                        <p:attrNameLst>
                                          <p:attrName>ppt_w</p:attrName>
                                        </p:attrNameLst>
                                      </p:cBhvr>
                                      <p:tavLst>
                                        <p:tav tm="0">
                                          <p:val>
                                            <p:strVal val="4/3*#ppt_w"/>
                                          </p:val>
                                        </p:tav>
                                        <p:tav tm="100000">
                                          <p:val>
                                            <p:strVal val="#ppt_w"/>
                                          </p:val>
                                        </p:tav>
                                      </p:tavLst>
                                    </p:anim>
                                    <p:anim calcmode="lin" valueType="num">
                                      <p:cBhvr>
                                        <p:cTn id="17" dur="4000" fill="hold"/>
                                        <p:tgtEl>
                                          <p:spTgt spid="7"/>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1"/>
                                          </p:val>
                                        </p:tav>
                                        <p:tav tm="100000">
                                          <p:val>
                                            <p:strVal val="#ppt_x"/>
                                          </p:val>
                                        </p:tav>
                                      </p:tavLst>
                                    </p:anim>
                                    <p:anim calcmode="lin" valueType="num">
                                      <p:cBhvr>
                                        <p:cTn id="2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animBg="1"/>
      <p:bldP spid="6" grpId="1" animBg="1"/>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parque-artilleria-castillo-peñiscola.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parque-artilleria-castillo-peñiscola.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parque-artilleria-castillo-peñiscola.jpg"/>
          <p:cNvPicPr>
            <a:picLocks noChangeAspect="1"/>
          </p:cNvPicPr>
          <p:nvPr/>
        </p:nvPicPr>
        <p:blipFill>
          <a:blip r:embed="rId2" cstate="print"/>
          <a:stretch>
            <a:fillRect/>
          </a:stretch>
        </p:blipFill>
        <p:spPr>
          <a:xfrm>
            <a:off x="0" y="0"/>
            <a:ext cx="9144000" cy="571500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de artillería son unos magníficos jardines verdes y cuidados en pleno sistema fortificado de defensas de artillería moderna, combinando la belleza de palmeras, plantas y césped verde claro con el característico color turquesa del mar de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ferris dir="l"/>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8"/>
                                        </p:tgtEl>
                                        <p:attrNameLst>
                                          <p:attrName>ppt_w</p:attrName>
                                        </p:attrNameLst>
                                      </p:cBhvr>
                                      <p:tavLst>
                                        <p:tav tm="0">
                                          <p:val>
                                            <p:strVal val="ppt_w"/>
                                          </p:val>
                                        </p:tav>
                                        <p:tav tm="100000">
                                          <p:val>
                                            <p:strVal val="4/3*ppt_w"/>
                                          </p:val>
                                        </p:tav>
                                      </p:tavLst>
                                    </p:anim>
                                    <p:anim calcmode="lin" valueType="num">
                                      <p:cBhvr>
                                        <p:cTn id="7" dur="4000"/>
                                        <p:tgtEl>
                                          <p:spTgt spid="8"/>
                                        </p:tgtEl>
                                        <p:attrNameLst>
                                          <p:attrName>ppt_h</p:attrName>
                                        </p:attrNameLst>
                                      </p:cBhvr>
                                      <p:tavLst>
                                        <p:tav tm="0">
                                          <p:val>
                                            <p:strVal val="ppt_h"/>
                                          </p:val>
                                        </p:tav>
                                        <p:tav tm="100000">
                                          <p:val>
                                            <p:strVal val="4/3*ppt_h"/>
                                          </p:val>
                                        </p:tav>
                                      </p:tavLst>
                                    </p:anim>
                                    <p:set>
                                      <p:cBhvr>
                                        <p:cTn id="8" dur="1" fill="hold">
                                          <p:stCondLst>
                                            <p:cond delay="3999"/>
                                          </p:stCondLst>
                                        </p:cTn>
                                        <p:tgtEl>
                                          <p:spTgt spid="8"/>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4000"/>
                                        <p:tgtEl>
                                          <p:spTgt spid="8"/>
                                        </p:tgtEl>
                                      </p:cBhvr>
                                    </p:animEffect>
                                    <p:set>
                                      <p:cBhvr>
                                        <p:cTn id="11" dur="1" fill="hold">
                                          <p:stCondLst>
                                            <p:cond delay="3999"/>
                                          </p:stCondLst>
                                        </p:cTn>
                                        <p:tgtEl>
                                          <p:spTgt spid="8"/>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4000"/>
                                        <p:tgtEl>
                                          <p:spTgt spid="7"/>
                                        </p:tgtEl>
                                        <p:attrNameLst>
                                          <p:attrName>ppt_w</p:attrName>
                                        </p:attrNameLst>
                                      </p:cBhvr>
                                      <p:tavLst>
                                        <p:tav tm="0">
                                          <p:val>
                                            <p:strVal val="ppt_w"/>
                                          </p:val>
                                        </p:tav>
                                        <p:tav tm="100000">
                                          <p:val>
                                            <p:strVal val="2/3*ppt_w"/>
                                          </p:val>
                                        </p:tav>
                                      </p:tavLst>
                                    </p:anim>
                                    <p:anim calcmode="lin" valueType="num">
                                      <p:cBhvr>
                                        <p:cTn id="14" dur="4000"/>
                                        <p:tgtEl>
                                          <p:spTgt spid="7"/>
                                        </p:tgtEl>
                                        <p:attrNameLst>
                                          <p:attrName>ppt_h</p:attrName>
                                        </p:attrNameLst>
                                      </p:cBhvr>
                                      <p:tavLst>
                                        <p:tav tm="0">
                                          <p:val>
                                            <p:strVal val="ppt_h"/>
                                          </p:val>
                                        </p:tav>
                                        <p:tav tm="100000">
                                          <p:val>
                                            <p:strVal val="2/3*ppt_h"/>
                                          </p:val>
                                        </p:tav>
                                      </p:tavLst>
                                    </p:anim>
                                    <p:set>
                                      <p:cBhvr>
                                        <p:cTn id="15" dur="1" fill="hold">
                                          <p:stCondLst>
                                            <p:cond delay="3999"/>
                                          </p:stCondLst>
                                        </p:cTn>
                                        <p:tgtEl>
                                          <p:spTgt spid="7"/>
                                        </p:tgtEl>
                                        <p:attrNameLst>
                                          <p:attrName>style.visibility</p:attrName>
                                        </p:attrNameLst>
                                      </p:cBhvr>
                                      <p:to>
                                        <p:strVal val="hidden"/>
                                      </p:to>
                                    </p:set>
                                  </p:childTnLst>
                                </p:cTn>
                              </p:par>
                              <p:par>
                                <p:cTn id="16" presetID="6" presetClass="exit" presetSubtype="32" fill="hold" nodeType="withEffect">
                                  <p:stCondLst>
                                    <p:cond delay="0"/>
                                  </p:stCondLst>
                                  <p:childTnLst>
                                    <p:animEffect transition="out" filter="circle(out)">
                                      <p:cBhvr>
                                        <p:cTn id="17" dur="4000"/>
                                        <p:tgtEl>
                                          <p:spTgt spid="7"/>
                                        </p:tgtEl>
                                      </p:cBhvr>
                                    </p:animEffect>
                                    <p:set>
                                      <p:cBhvr>
                                        <p:cTn id="18" dur="1" fill="hold">
                                          <p:stCondLst>
                                            <p:cond delay="3999"/>
                                          </p:stCondLst>
                                        </p:cTn>
                                        <p:tgtEl>
                                          <p:spTgt spid="7"/>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2/3*#ppt_w"/>
                                          </p:val>
                                        </p:tav>
                                        <p:tav tm="100000">
                                          <p:val>
                                            <p:strVal val="#ppt_w"/>
                                          </p:val>
                                        </p:tav>
                                      </p:tavLst>
                                    </p:anim>
                                    <p:anim calcmode="lin" valueType="num">
                                      <p:cBhvr>
                                        <p:cTn id="22" dur="4000" fill="hold"/>
                                        <p:tgtEl>
                                          <p:spTgt spid="6"/>
                                        </p:tgtEl>
                                        <p:attrNameLst>
                                          <p:attrName>ppt_h</p:attrName>
                                        </p:attrNameLst>
                                      </p:cBhvr>
                                      <p:tavLst>
                                        <p:tav tm="0">
                                          <p:val>
                                            <p:strVal val="2/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out)">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railecillo_3.pn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Frailecillo_3..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081636"/>
            <a:ext cx="84249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Ciudad amurallada de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callejones y portales. Uno de los encantos de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es su antiguo casco urbano amurallado.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es una península que se adentra en el mar (de ahí su nombre </a:t>
            </a:r>
            <a:r>
              <a:rPr lang="es-ES" i="1" dirty="0" err="1" smtClean="0">
                <a:effectLst>
                  <a:glow rad="101600">
                    <a:srgbClr val="C00000">
                      <a:alpha val="60000"/>
                    </a:srgbClr>
                  </a:glow>
                  <a:outerShdw blurRad="38100" dist="38100" dir="2700000" algn="tl">
                    <a:srgbClr val="000000">
                      <a:alpha val="43137"/>
                    </a:srgbClr>
                  </a:outerShdw>
                </a:effectLst>
              </a:rPr>
              <a:t>Peníscola</a:t>
            </a:r>
            <a:r>
              <a:rPr lang="es-ES" i="1" dirty="0" smtClean="0">
                <a:effectLst>
                  <a:glow rad="101600">
                    <a:srgbClr val="C00000">
                      <a:alpha val="60000"/>
                    </a:srgbClr>
                  </a:glow>
                  <a:outerShdw blurRad="38100" dist="38100" dir="2700000" algn="tl">
                    <a:srgbClr val="000000">
                      <a:alpha val="43137"/>
                    </a:srgbClr>
                  </a:outerShdw>
                </a:effectLst>
              </a:rPr>
              <a:t>, del romano (“</a:t>
            </a:r>
            <a:r>
              <a:rPr lang="es-ES" i="1" dirty="0" err="1" smtClean="0">
                <a:effectLst>
                  <a:glow rad="101600">
                    <a:srgbClr val="C00000">
                      <a:alpha val="60000"/>
                    </a:srgbClr>
                  </a:glow>
                  <a:outerShdw blurRad="38100" dist="38100" dir="2700000" algn="tl">
                    <a:srgbClr val="000000">
                      <a:alpha val="43137"/>
                    </a:srgbClr>
                  </a:outerShdw>
                </a:effectLst>
              </a:rPr>
              <a:t>Peninsulae</a:t>
            </a:r>
            <a:r>
              <a:rPr lang="es-ES" i="1" dirty="0" smtClean="0">
                <a:effectLst>
                  <a:glow rad="101600">
                    <a:srgbClr val="C00000">
                      <a:alpha val="60000"/>
                    </a:srgbClr>
                  </a:glow>
                  <a:outerShdw blurRad="38100" dist="38100" dir="2700000" algn="tl">
                    <a:srgbClr val="000000">
                      <a:alpha val="43137"/>
                    </a:srgbClr>
                  </a:outerShdw>
                </a:effectLst>
              </a:rPr>
              <a:t>” “Península”) unida a tierra por un estrecho brazo que hoy está flanqueado por dos playas de arena, una a cada lado.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9000">
        <p14:ferris dir="r"/>
      </p:transition>
    </mc:Choice>
    <mc:Fallback>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xit" presetSubtype="0" fill="hold" nodeType="withEffect">
                                  <p:stCondLst>
                                    <p:cond delay="0"/>
                                  </p:stCondLst>
                                  <p:childTnLst>
                                    <p:animScale>
                                      <p:cBhvr>
                                        <p:cTn id="6" dur="4000" accel="50000">
                                          <p:stCondLst>
                                            <p:cond delay="0"/>
                                          </p:stCondLst>
                                        </p:cTn>
                                        <p:tgtEl>
                                          <p:spTgt spid="3"/>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7" dur="4000" accel="50000">
                                          <p:stCondLst>
                                            <p:cond delay="0"/>
                                          </p:stCondLst>
                                        </p:cTn>
                                        <p:tgtEl>
                                          <p:spTgt spid="3"/>
                                        </p:tgtEl>
                                        <p:attrNameLst>
                                          <p:attrName>ppt_x</p:attrName>
                                          <p:attrName>ppt_y</p:attrName>
                                        </p:attrNameLst>
                                      </p:cBhvr>
                                    </p:animMotion>
                                    <p:animEffect transition="out" filter="fade">
                                      <p:cBhvr>
                                        <p:cTn id="8" dur="4000"/>
                                        <p:tgtEl>
                                          <p:spTgt spid="3"/>
                                        </p:tgtEl>
                                      </p:cBhvr>
                                    </p:animEffect>
                                    <p:set>
                                      <p:cBhvr>
                                        <p:cTn id="9" dur="1" fill="hold">
                                          <p:stCondLst>
                                            <p:cond delay="3999"/>
                                          </p:stCondLst>
                                        </p:cTn>
                                        <p:tgtEl>
                                          <p:spTgt spid="3"/>
                                        </p:tgtEl>
                                        <p:attrNameLst>
                                          <p:attrName>style.visibility</p:attrName>
                                        </p:attrNameLst>
                                      </p:cBhvr>
                                      <p:to>
                                        <p:strVal val="hidden"/>
                                      </p:to>
                                    </p:set>
                                  </p:childTnLst>
                                </p:cTn>
                              </p:par>
                              <p:par>
                                <p:cTn id="10" presetID="23" presetClass="exit" presetSubtype="272" fill="hold" nodeType="withEffect">
                                  <p:stCondLst>
                                    <p:cond delay="0"/>
                                  </p:stCondLst>
                                  <p:childTnLst>
                                    <p:anim calcmode="lin" valueType="num">
                                      <p:cBhvr>
                                        <p:cTn id="11" dur="4000"/>
                                        <p:tgtEl>
                                          <p:spTgt spid="3"/>
                                        </p:tgtEl>
                                        <p:attrNameLst>
                                          <p:attrName>ppt_w</p:attrName>
                                        </p:attrNameLst>
                                      </p:cBhvr>
                                      <p:tavLst>
                                        <p:tav tm="0">
                                          <p:val>
                                            <p:strVal val="ppt_w"/>
                                          </p:val>
                                        </p:tav>
                                        <p:tav tm="100000">
                                          <p:val>
                                            <p:strVal val="4/3*ppt_w"/>
                                          </p:val>
                                        </p:tav>
                                      </p:tavLst>
                                    </p:anim>
                                    <p:anim calcmode="lin" valueType="num">
                                      <p:cBhvr>
                                        <p:cTn id="12" dur="4000"/>
                                        <p:tgtEl>
                                          <p:spTgt spid="3"/>
                                        </p:tgtEl>
                                        <p:attrNameLst>
                                          <p:attrName>ppt_h</p:attrName>
                                        </p:attrNameLst>
                                      </p:cBhvr>
                                      <p:tavLst>
                                        <p:tav tm="0">
                                          <p:val>
                                            <p:strVal val="ppt_h"/>
                                          </p:val>
                                        </p:tav>
                                        <p:tav tm="100000">
                                          <p:val>
                                            <p:strVal val="4/3*ppt_h"/>
                                          </p:val>
                                        </p:tav>
                                      </p:tavLst>
                                    </p:anim>
                                    <p:set>
                                      <p:cBhvr>
                                        <p:cTn id="13" dur="1" fill="hold">
                                          <p:stCondLst>
                                            <p:cond delay="3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par>
                                <p:cTn id="18" presetID="5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Scale>
                                      <p:cBhvr>
                                        <p:cTn id="20" dur="4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4000" decel="50000" fill="hold">
                                          <p:stCondLst>
                                            <p:cond delay="0"/>
                                          </p:stCondLst>
                                        </p:cTn>
                                        <p:tgtEl>
                                          <p:spTgt spid="2"/>
                                        </p:tgtEl>
                                        <p:attrNameLst>
                                          <p:attrName>ppt_x</p:attrName>
                                          <p:attrName>ppt_y</p:attrName>
                                        </p:attrNameLst>
                                      </p:cBhvr>
                                    </p:animMotion>
                                    <p:animEffect transition="in" filter="fade">
                                      <p:cBhvr>
                                        <p:cTn id="22" dur="4000"/>
                                        <p:tgtEl>
                                          <p:spTgt spid="2"/>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49 Vegetación de ribera y camino.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552"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paseo marítimo con sus bares y restaurantes. La pequeña península de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está rodeada de una imponente muralla de origen medieval que fue reforzada en el siglo XVI para adaptarla a la guerra moderna basada en la pólvora y el armamento pesado.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conveyor dir="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4000" fill="hold"/>
                                        <p:tgtEl>
                                          <p:spTgt spid="3"/>
                                        </p:tgtEl>
                                        <p:attrNameLst>
                                          <p:attrName>ppt_x</p:attrName>
                                        </p:attrNameLst>
                                      </p:cBhvr>
                                      <p:tavLst>
                                        <p:tav tm="0">
                                          <p:val>
                                            <p:strVal val="#ppt_x"/>
                                          </p:val>
                                        </p:tav>
                                        <p:tav tm="100000">
                                          <p:val>
                                            <p:strVal val="#ppt_x"/>
                                          </p:val>
                                        </p:tav>
                                      </p:tavLst>
                                    </p:anim>
                                    <p:anim calcmode="lin" valueType="num">
                                      <p:cBhvr>
                                        <p:cTn id="8" dur="4000" fill="hold"/>
                                        <p:tgtEl>
                                          <p:spTgt spid="3"/>
                                        </p:tgtEl>
                                        <p:attrNameLst>
                                          <p:attrName>ppt_y</p:attrName>
                                        </p:attrNameLst>
                                      </p:cBhvr>
                                      <p:tavLst>
                                        <p:tav tm="0">
                                          <p:val>
                                            <p:strVal val="#ppt_y+#ppt_h/2"/>
                                          </p:val>
                                        </p:tav>
                                        <p:tav tm="100000">
                                          <p:val>
                                            <p:strVal val="#ppt_y"/>
                                          </p:val>
                                        </p:tav>
                                      </p:tavLst>
                                    </p:anim>
                                    <p:anim calcmode="lin" valueType="num">
                                      <p:cBhvr>
                                        <p:cTn id="9" dur="4000" fill="hold"/>
                                        <p:tgtEl>
                                          <p:spTgt spid="3"/>
                                        </p:tgtEl>
                                        <p:attrNameLst>
                                          <p:attrName>ppt_w</p:attrName>
                                        </p:attrNameLst>
                                      </p:cBhvr>
                                      <p:tavLst>
                                        <p:tav tm="0">
                                          <p:val>
                                            <p:strVal val="#ppt_w"/>
                                          </p:val>
                                        </p:tav>
                                        <p:tav tm="100000">
                                          <p:val>
                                            <p:strVal val="#ppt_w"/>
                                          </p:val>
                                        </p:tav>
                                      </p:tavLst>
                                    </p:anim>
                                    <p:anim calcmode="lin" valueType="num">
                                      <p:cBhvr>
                                        <p:cTn id="10" dur="4000" fill="hold"/>
                                        <p:tgtEl>
                                          <p:spTgt spid="3"/>
                                        </p:tgtEl>
                                        <p:attrNameLst>
                                          <p:attrName>ppt_h</p:attrName>
                                        </p:attrNameLst>
                                      </p:cBhvr>
                                      <p:tavLst>
                                        <p:tav tm="0">
                                          <p:val>
                                            <p:fltVal val="0"/>
                                          </p:val>
                                        </p:tav>
                                        <p:tav tm="100000">
                                          <p:val>
                                            <p:strVal val="#ppt_h"/>
                                          </p:val>
                                        </p:tav>
                                      </p:tavLst>
                                    </p:anim>
                                  </p:childTnLst>
                                </p:cTn>
                              </p:par>
                              <p:par>
                                <p:cTn id="11" presetID="3" presetClass="entr" presetSubtype="5"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linds(vertical)">
                                      <p:cBhvr>
                                        <p:cTn id="13" dur="4000"/>
                                        <p:tgtEl>
                                          <p:spTgt spid="3"/>
                                        </p:tgtEl>
                                      </p:cBhvr>
                                    </p:animEffect>
                                  </p:childTnLst>
                                </p:cTn>
                              </p:par>
                              <p:par>
                                <p:cTn id="14" presetID="8" presetClass="emph" presetSubtype="0" fill="hold" nodeType="withEffect">
                                  <p:stCondLst>
                                    <p:cond delay="0"/>
                                  </p:stCondLst>
                                  <p:childTnLst>
                                    <p:animRot by="21600000">
                                      <p:cBhvr>
                                        <p:cTn id="15" dur="3000" fill="hold"/>
                                        <p:tgtEl>
                                          <p:spTgt spid="3"/>
                                        </p:tgtEl>
                                        <p:attrNameLst>
                                          <p:attrName>r</p:attrName>
                                        </p:attrNameLst>
                                      </p:cBhvr>
                                    </p:animRo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3 Imagen" descr="54 Merendero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 name="1 Imagen" descr="54 Merendero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54 Merenderos.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4369668"/>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forma de península, con el recinto amurallado sobresaliendo del mar y coronado por la inconfundible silueta del castillo templario, es una de las estampas más llamativas de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Para disfrutar de estas vistas podemos hacerlo desde la Playa Norte, desde donde podremos ver la ciudad desde diferentes ángulos.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conveyor dir="r"/>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ppt_w/2"/>
                                          </p:val>
                                        </p:tav>
                                        <p:tav tm="100000">
                                          <p:val>
                                            <p:strVal val="#ppt_x"/>
                                          </p:val>
                                        </p:tav>
                                      </p:tavLst>
                                    </p:anim>
                                    <p:anim calcmode="lin" valueType="num">
                                      <p:cBhvr>
                                        <p:cTn id="8" dur="3000" fill="hold"/>
                                        <p:tgtEl>
                                          <p:spTgt spid="2"/>
                                        </p:tgtEl>
                                        <p:attrNameLst>
                                          <p:attrName>ppt_y</p:attrName>
                                        </p:attrNameLst>
                                      </p:cBhvr>
                                      <p:tavLst>
                                        <p:tav tm="0">
                                          <p:val>
                                            <p:strVal val="#ppt_y"/>
                                          </p:val>
                                        </p:tav>
                                        <p:tav tm="100000">
                                          <p:val>
                                            <p:strVal val="#ppt_y"/>
                                          </p:val>
                                        </p:tav>
                                      </p:tavLst>
                                    </p:anim>
                                    <p:anim calcmode="lin" valueType="num">
                                      <p:cBhvr>
                                        <p:cTn id="9" dur="3000" fill="hold"/>
                                        <p:tgtEl>
                                          <p:spTgt spid="2"/>
                                        </p:tgtEl>
                                        <p:attrNameLst>
                                          <p:attrName>ppt_w</p:attrName>
                                        </p:attrNameLst>
                                      </p:cBhvr>
                                      <p:tavLst>
                                        <p:tav tm="0">
                                          <p:val>
                                            <p:fltVal val="0"/>
                                          </p:val>
                                        </p:tav>
                                        <p:tav tm="100000">
                                          <p:val>
                                            <p:strVal val="#ppt_w"/>
                                          </p:val>
                                        </p:tav>
                                      </p:tavLst>
                                    </p:anim>
                                    <p:anim calcmode="lin" valueType="num">
                                      <p:cBhvr>
                                        <p:cTn id="10" dur="3000" fill="hold"/>
                                        <p:tgtEl>
                                          <p:spTgt spid="2"/>
                                        </p:tgtEl>
                                        <p:attrNameLst>
                                          <p:attrName>ppt_h</p:attrName>
                                        </p:attrNameLst>
                                      </p:cBhvr>
                                      <p:tavLst>
                                        <p:tav tm="0">
                                          <p:val>
                                            <p:strVal val="#ppt_h"/>
                                          </p:val>
                                        </p:tav>
                                        <p:tav tm="100000">
                                          <p:val>
                                            <p:strVal val="#ppt_h"/>
                                          </p:val>
                                        </p:tav>
                                      </p:tavLst>
                                    </p:anim>
                                  </p:childTnLst>
                                </p:cTn>
                              </p:par>
                              <p:par>
                                <p:cTn id="11" presetID="8" presetClass="entr" presetSubtype="32"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diamond(out)">
                                      <p:cBhvr>
                                        <p:cTn id="13" dur="3000"/>
                                        <p:tgtEl>
                                          <p:spTgt spid="2"/>
                                        </p:tgtEl>
                                      </p:cBhvr>
                                    </p:animEffect>
                                  </p:childTnLst>
                                </p:cTn>
                              </p:par>
                              <p:par>
                                <p:cTn id="14" presetID="17" presetClass="entr" presetSubtype="2"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3000" fill="hold"/>
                                        <p:tgtEl>
                                          <p:spTgt spid="3"/>
                                        </p:tgtEl>
                                        <p:attrNameLst>
                                          <p:attrName>ppt_x</p:attrName>
                                        </p:attrNameLst>
                                      </p:cBhvr>
                                      <p:tavLst>
                                        <p:tav tm="0">
                                          <p:val>
                                            <p:strVal val="#ppt_x+#ppt_w/2"/>
                                          </p:val>
                                        </p:tav>
                                        <p:tav tm="100000">
                                          <p:val>
                                            <p:strVal val="#ppt_x"/>
                                          </p:val>
                                        </p:tav>
                                      </p:tavLst>
                                    </p:anim>
                                    <p:anim calcmode="lin" valueType="num">
                                      <p:cBhvr>
                                        <p:cTn id="17" dur="3000" fill="hold"/>
                                        <p:tgtEl>
                                          <p:spTgt spid="3"/>
                                        </p:tgtEl>
                                        <p:attrNameLst>
                                          <p:attrName>ppt_y</p:attrName>
                                        </p:attrNameLst>
                                      </p:cBhvr>
                                      <p:tavLst>
                                        <p:tav tm="0">
                                          <p:val>
                                            <p:strVal val="#ppt_y"/>
                                          </p:val>
                                        </p:tav>
                                        <p:tav tm="100000">
                                          <p:val>
                                            <p:strVal val="#ppt_y"/>
                                          </p:val>
                                        </p:tav>
                                      </p:tavLst>
                                    </p:anim>
                                    <p:anim calcmode="lin" valueType="num">
                                      <p:cBhvr>
                                        <p:cTn id="18" dur="3000" fill="hold"/>
                                        <p:tgtEl>
                                          <p:spTgt spid="3"/>
                                        </p:tgtEl>
                                        <p:attrNameLst>
                                          <p:attrName>ppt_w</p:attrName>
                                        </p:attrNameLst>
                                      </p:cBhvr>
                                      <p:tavLst>
                                        <p:tav tm="0">
                                          <p:val>
                                            <p:fltVal val="0"/>
                                          </p:val>
                                        </p:tav>
                                        <p:tav tm="100000">
                                          <p:val>
                                            <p:strVal val="#ppt_w"/>
                                          </p:val>
                                        </p:tav>
                                      </p:tavLst>
                                    </p:anim>
                                    <p:anim calcmode="lin" valueType="num">
                                      <p:cBhvr>
                                        <p:cTn id="19" dur="3000" fill="hold"/>
                                        <p:tgtEl>
                                          <p:spTgt spid="3"/>
                                        </p:tgtEl>
                                        <p:attrNameLst>
                                          <p:attrName>ppt_h</p:attrName>
                                        </p:attrNameLst>
                                      </p:cBhvr>
                                      <p:tavLst>
                                        <p:tav tm="0">
                                          <p:val>
                                            <p:strVal val="#ppt_h"/>
                                          </p:val>
                                        </p:tav>
                                        <p:tav tm="100000">
                                          <p:val>
                                            <p:strVal val="#ppt_h"/>
                                          </p:val>
                                        </p:tav>
                                      </p:tavLst>
                                    </p:anim>
                                  </p:childTnLst>
                                </p:cTn>
                              </p:par>
                              <p:par>
                                <p:cTn id="20" presetID="8" presetClass="entr" presetSubtype="32"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3000"/>
                                        <p:tgtEl>
                                          <p:spTgt spid="3"/>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endParaRPr>
          </a:p>
        </p:txBody>
      </p:sp>
      <p:sp>
        <p:nvSpPr>
          <p:cNvPr id="3" name="2 Rectángulo"/>
          <p:cNvSpPr/>
          <p:nvPr/>
        </p:nvSpPr>
        <p:spPr>
          <a:xfrm>
            <a:off x="1" y="0"/>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endParaRPr>
          </a:p>
        </p:txBody>
      </p:sp>
      <p:sp>
        <p:nvSpPr>
          <p:cNvPr id="4" name="3 Rectángulo"/>
          <p:cNvSpPr/>
          <p:nvPr/>
        </p:nvSpPr>
        <p:spPr>
          <a:xfrm>
            <a:off x="0" y="1"/>
            <a:ext cx="9143999"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endParaRPr>
          </a:p>
        </p:txBody>
      </p:sp>
      <p:sp>
        <p:nvSpPr>
          <p:cNvPr id="5" name="4 CuadroTexto"/>
          <p:cNvSpPr txBox="1"/>
          <p:nvPr/>
        </p:nvSpPr>
        <p:spPr>
          <a:xfrm>
            <a:off x="611560"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días de fuerte oleaje, la potencia de las olas al estrellarse con las rocas hace que el agua pueda llegar hasta el otro extremo del </a:t>
            </a:r>
            <a:r>
              <a:rPr lang="es-ES" i="1" dirty="0" err="1" smtClean="0">
                <a:effectLst>
                  <a:glow rad="101600">
                    <a:srgbClr val="C00000">
                      <a:alpha val="60000"/>
                    </a:srgbClr>
                  </a:glow>
                  <a:outerShdw blurRad="38100" dist="38100" dir="2700000" algn="tl">
                    <a:srgbClr val="000000">
                      <a:alpha val="43137"/>
                    </a:srgbClr>
                  </a:outerShdw>
                </a:effectLst>
              </a:rPr>
              <a:t>bufador</a:t>
            </a:r>
            <a:r>
              <a:rPr lang="es-ES" i="1" dirty="0" smtClean="0">
                <a:effectLst>
                  <a:glow rad="101600">
                    <a:srgbClr val="C00000">
                      <a:alpha val="60000"/>
                    </a:srgbClr>
                  </a:glow>
                  <a:outerShdw blurRad="38100" dist="38100" dir="2700000" algn="tl">
                    <a:srgbClr val="000000">
                      <a:alpha val="43137"/>
                    </a:srgbClr>
                  </a:outerShdw>
                </a:effectLst>
              </a:rPr>
              <a:t> saliendo disparada como si fuera un pequeño géiser.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prism isContent="1"/>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grpId="0" nodeType="withEffect">
                                  <p:stCondLst>
                                    <p:cond delay="0"/>
                                  </p:stCondLst>
                                  <p:childTnLst>
                                    <p:animEffect transition="out" filter="box(out)">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21" presetClass="exit" presetSubtype="4" fill="hold" grpId="0" nodeType="withEffect">
                                  <p:stCondLst>
                                    <p:cond delay="0"/>
                                  </p:stCondLst>
                                  <p:childTnLst>
                                    <p:animEffect transition="out" filter="wheel(4)">
                                      <p:cBhvr>
                                        <p:cTn id="9" dur="4000"/>
                                        <p:tgtEl>
                                          <p:spTgt spid="3"/>
                                        </p:tgtEl>
                                      </p:cBhvr>
                                    </p:animEffect>
                                    <p:set>
                                      <p:cBhvr>
                                        <p:cTn id="10" dur="1" fill="hold">
                                          <p:stCondLst>
                                            <p:cond delay="3999"/>
                                          </p:stCondLst>
                                        </p:cTn>
                                        <p:tgtEl>
                                          <p:spTgt spid="3"/>
                                        </p:tgtEl>
                                        <p:attrNameLst>
                                          <p:attrName>style.visibility</p:attrName>
                                        </p:attrNameLst>
                                      </p:cBhvr>
                                      <p:to>
                                        <p:strVal val="hidden"/>
                                      </p:to>
                                    </p:set>
                                  </p:childTnLst>
                                </p:cTn>
                              </p:par>
                              <p:par>
                                <p:cTn id="11" presetID="13" presetClass="entr" presetSubtype="32" fill="hold" grpId="1"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plus(out)">
                                      <p:cBhvr>
                                        <p:cTn id="13" dur="4000"/>
                                        <p:tgtEl>
                                          <p:spTgt spid="2"/>
                                        </p:tgtEl>
                                      </p:cBhvr>
                                    </p:animEffect>
                                  </p:childTnLst>
                                </p:cTn>
                              </p:par>
                              <p:par>
                                <p:cTn id="14" presetID="23" presetClass="entr" presetSubtype="288"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4/3*#ppt_w"/>
                                          </p:val>
                                        </p:tav>
                                        <p:tav tm="100000">
                                          <p:val>
                                            <p:strVal val="#ppt_w"/>
                                          </p:val>
                                        </p:tav>
                                      </p:tavLst>
                                    </p:anim>
                                    <p:anim calcmode="lin" valueType="num">
                                      <p:cBhvr>
                                        <p:cTn id="17" dur="4000" fill="hold"/>
                                        <p:tgtEl>
                                          <p:spTgt spid="2"/>
                                        </p:tgtEl>
                                        <p:attrNameLst>
                                          <p:attrName>ppt_h</p:attrName>
                                        </p:attrNameLst>
                                      </p:cBhvr>
                                      <p:tavLst>
                                        <p:tav tm="0">
                                          <p:val>
                                            <p:strVal val="4/3*#ppt_h"/>
                                          </p:val>
                                        </p:tav>
                                        <p:tav tm="100000">
                                          <p:val>
                                            <p:strVal val="#ppt_h"/>
                                          </p:val>
                                        </p:tav>
                                      </p:tavLst>
                                    </p:anim>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F:\MIS COSAS\DOCUMENTOS ANA\PAISAJES\NEVADOS\Nueva carpeta\1040203__red-rose-for-winter_p.jpg"/>
          <p:cNvPicPr>
            <a:picLocks noChangeAspect="1" noChangeArrowheads="1"/>
          </p:cNvPicPr>
          <p:nvPr/>
        </p:nvPicPr>
        <p:blipFill>
          <a:blip r:embed="rId2" cstate="print"/>
          <a:stretch>
            <a:fillRect/>
          </a:stretch>
        </p:blipFill>
        <p:spPr bwMode="auto">
          <a:xfrm>
            <a:off x="1" y="-1"/>
            <a:ext cx="9144000" cy="5715001"/>
          </a:xfrm>
          <a:prstGeom prst="rect">
            <a:avLst/>
          </a:prstGeom>
          <a:blipFill dpi="0" rotWithShape="1">
            <a:blip r:embed="rId3" cstate="print"/>
            <a:srcRect/>
            <a:stretch>
              <a:fillRect/>
            </a:stretch>
          </a:bli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050" name="Picture 2" descr="F:\MIS COSAS\DOCUMENTOS ANA\PAISAJES\NEVADOS\Nueva carpeta\1040203__red-rose-for-winter_p.jpg"/>
          <p:cNvPicPr>
            <a:picLocks noChangeAspect="1" noChangeArrowheads="1"/>
          </p:cNvPicPr>
          <p:nvPr/>
        </p:nvPicPr>
        <p:blipFill>
          <a:blip r:embed="rId2" cstate="print"/>
          <a:stretch>
            <a:fillRect/>
          </a:stretch>
        </p:blipFill>
        <p:spPr bwMode="auto">
          <a:xfrm>
            <a:off x="1" y="1"/>
            <a:ext cx="9144000" cy="5715000"/>
          </a:xfrm>
          <a:prstGeom prst="rect">
            <a:avLst/>
          </a:prstGeom>
          <a:blipFill dpi="0" rotWithShape="1">
            <a:blip r:embed="rId4" cstate="print"/>
            <a:srcRect/>
            <a:stretch>
              <a:fillRect/>
            </a:stretch>
          </a:bli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Rectángulo"/>
          <p:cNvSpPr/>
          <p:nvPr/>
        </p:nvSpPr>
        <p:spPr>
          <a:xfrm>
            <a:off x="0" y="1"/>
            <a:ext cx="9144000" cy="5715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CL">
              <a:solidFill>
                <a:srgbClr val="FFFFFF"/>
              </a:solidFill>
            </a:endParaRPr>
          </a:p>
        </p:txBody>
      </p:sp>
      <p:sp>
        <p:nvSpPr>
          <p:cNvPr id="5" name="4 CuadroTexto"/>
          <p:cNvSpPr txBox="1"/>
          <p:nvPr/>
        </p:nvSpPr>
        <p:spPr>
          <a:xfrm>
            <a:off x="539552"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el mar no está tan bravo, oiremos el aullido de las olas haciendo silbar el aire dentro de la caverna y proyectándose por el </a:t>
            </a:r>
            <a:r>
              <a:rPr lang="es-ES" i="1" dirty="0" err="1" smtClean="0">
                <a:effectLst>
                  <a:glow rad="101600">
                    <a:srgbClr val="C00000">
                      <a:alpha val="60000"/>
                    </a:srgbClr>
                  </a:glow>
                  <a:outerShdw blurRad="38100" dist="38100" dir="2700000" algn="tl">
                    <a:srgbClr val="000000">
                      <a:alpha val="43137"/>
                    </a:srgbClr>
                  </a:outerShdw>
                </a:effectLst>
              </a:rPr>
              <a:t>bufador</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0000">
        <p14:prism dir="r" isContent="1"/>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grpId="0" nodeType="withEffect">
                                  <p:stCondLst>
                                    <p:cond delay="0"/>
                                  </p:stCondLst>
                                  <p:childTnLst>
                                    <p:anim calcmode="lin" valueType="num">
                                      <p:cBhvr>
                                        <p:cTn id="6" dur="3000"/>
                                        <p:tgtEl>
                                          <p:spTgt spid="2"/>
                                        </p:tgtEl>
                                        <p:attrNameLst>
                                          <p:attrName>ppt_w</p:attrName>
                                        </p:attrNameLst>
                                      </p:cBhvr>
                                      <p:tavLst>
                                        <p:tav tm="0">
                                          <p:val>
                                            <p:strVal val="ppt_w"/>
                                          </p:val>
                                        </p:tav>
                                        <p:tav tm="100000">
                                          <p:val>
                                            <p:strVal val="ppt_w+.3"/>
                                          </p:val>
                                        </p:tav>
                                      </p:tavLst>
                                    </p:anim>
                                    <p:anim calcmode="lin" valueType="num">
                                      <p:cBhvr>
                                        <p:cTn id="7" dur="3000"/>
                                        <p:tgtEl>
                                          <p:spTgt spid="2"/>
                                        </p:tgtEl>
                                        <p:attrNameLst>
                                          <p:attrName>ppt_h</p:attrName>
                                        </p:attrNameLst>
                                      </p:cBhvr>
                                      <p:tavLst>
                                        <p:tav tm="0">
                                          <p:val>
                                            <p:strVal val="ppt_h"/>
                                          </p:val>
                                        </p:tav>
                                        <p:tav tm="100000">
                                          <p:val>
                                            <p:strVal val="ppt_h"/>
                                          </p:val>
                                        </p:tav>
                                      </p:tavLst>
                                    </p:anim>
                                    <p:animEffect transition="out" filter="fade">
                                      <p:cBhvr>
                                        <p:cTn id="8" dur="3000"/>
                                        <p:tgtEl>
                                          <p:spTgt spid="2"/>
                                        </p:tgtEl>
                                      </p:cBhvr>
                                    </p:animEffect>
                                    <p:set>
                                      <p:cBhvr>
                                        <p:cTn id="9" dur="1" fill="hold">
                                          <p:stCondLst>
                                            <p:cond delay="2999"/>
                                          </p:stCondLst>
                                        </p:cTn>
                                        <p:tgtEl>
                                          <p:spTgt spid="2"/>
                                        </p:tgtEl>
                                        <p:attrNameLst>
                                          <p:attrName>style.visibility</p:attrName>
                                        </p:attrNameLst>
                                      </p:cBhvr>
                                      <p:to>
                                        <p:strVal val="hidden"/>
                                      </p:to>
                                    </p:set>
                                  </p:childTnLst>
                                </p:cTn>
                              </p:par>
                              <p:par>
                                <p:cTn id="10" presetID="17" presetClass="exit" presetSubtype="10" fill="hold" nodeType="withEffect">
                                  <p:stCondLst>
                                    <p:cond delay="0"/>
                                  </p:stCondLst>
                                  <p:childTnLst>
                                    <p:anim calcmode="lin" valueType="num">
                                      <p:cBhvr>
                                        <p:cTn id="11" dur="4000"/>
                                        <p:tgtEl>
                                          <p:spTgt spid="2050"/>
                                        </p:tgtEl>
                                        <p:attrNameLst>
                                          <p:attrName>ppt_w</p:attrName>
                                        </p:attrNameLst>
                                      </p:cBhvr>
                                      <p:tavLst>
                                        <p:tav tm="0">
                                          <p:val>
                                            <p:strVal val="ppt_w"/>
                                          </p:val>
                                        </p:tav>
                                        <p:tav tm="100000">
                                          <p:val>
                                            <p:fltVal val="0"/>
                                          </p:val>
                                        </p:tav>
                                      </p:tavLst>
                                    </p:anim>
                                    <p:anim calcmode="lin" valueType="num">
                                      <p:cBhvr>
                                        <p:cTn id="12" dur="4000"/>
                                        <p:tgtEl>
                                          <p:spTgt spid="2050"/>
                                        </p:tgtEl>
                                        <p:attrNameLst>
                                          <p:attrName>ppt_h</p:attrName>
                                        </p:attrNameLst>
                                      </p:cBhvr>
                                      <p:tavLst>
                                        <p:tav tm="0">
                                          <p:val>
                                            <p:strVal val="ppt_h"/>
                                          </p:val>
                                        </p:tav>
                                        <p:tav tm="100000">
                                          <p:val>
                                            <p:strVal val="ppt_h"/>
                                          </p:val>
                                        </p:tav>
                                      </p:tavLst>
                                    </p:anim>
                                    <p:set>
                                      <p:cBhvr>
                                        <p:cTn id="13" dur="1" fill="hold">
                                          <p:stCondLst>
                                            <p:cond delay="3999"/>
                                          </p:stCondLst>
                                        </p:cTn>
                                        <p:tgtEl>
                                          <p:spTgt spid="2050"/>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4000"/>
                                        <p:tgtEl>
                                          <p:spTgt spid="2050"/>
                                        </p:tgtEl>
                                      </p:cBhvr>
                                    </p:animEffect>
                                    <p:set>
                                      <p:cBhvr>
                                        <p:cTn id="16" dur="1" fill="hold">
                                          <p:stCondLst>
                                            <p:cond delay="3999"/>
                                          </p:stCondLst>
                                        </p:cTn>
                                        <p:tgtEl>
                                          <p:spTgt spid="2050"/>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fltVal val="0"/>
                                          </p:val>
                                        </p:tav>
                                        <p:tav tm="100000">
                                          <p:val>
                                            <p:strVal val="#ppt_w"/>
                                          </p:val>
                                        </p:tav>
                                      </p:tavLst>
                                    </p:anim>
                                    <p:anim calcmode="lin" valueType="num">
                                      <p:cBhvr>
                                        <p:cTn id="20" dur="4000" fill="hold"/>
                                        <p:tgtEl>
                                          <p:spTgt spid="4"/>
                                        </p:tgtEl>
                                        <p:attrNameLst>
                                          <p:attrName>ppt_h</p:attrName>
                                        </p:attrNameLst>
                                      </p:cBhvr>
                                      <p:tavLst>
                                        <p:tav tm="0">
                                          <p:val>
                                            <p:strVal val="#ppt_h"/>
                                          </p:val>
                                        </p:tav>
                                        <p:tav tm="100000">
                                          <p:val>
                                            <p:strVal val="#ppt_h"/>
                                          </p:val>
                                        </p:tav>
                                      </p:tavLst>
                                    </p:anim>
                                  </p:childTnLst>
                                </p:cTn>
                              </p:par>
                              <p:par>
                                <p:cTn id="21" presetID="3"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horizontal)">
                                      <p:cBhvr>
                                        <p:cTn id="23" dur="4000"/>
                                        <p:tgtEl>
                                          <p:spTgt spid="4"/>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1 Imagen" descr="51 Laguna de la Recomb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51 Laguna de la Recomb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51 Laguna de la Recomb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585692"/>
            <a:ext cx="8424936" cy="954107"/>
          </a:xfrm>
          <a:prstGeom prst="rect">
            <a:avLst/>
          </a:prstGeom>
          <a:noFill/>
        </p:spPr>
        <p:txBody>
          <a:bodyPr wrap="square" rtlCol="0">
            <a:spAutoFit/>
          </a:bodyPr>
          <a:lstStyle/>
          <a:p>
            <a:r>
              <a:rPr lang="es-ES" sz="2000" b="1" i="1" dirty="0" err="1" smtClean="0">
                <a:effectLst>
                  <a:glow rad="101600">
                    <a:srgbClr val="C00000">
                      <a:alpha val="60000"/>
                    </a:srgbClr>
                  </a:glow>
                  <a:outerShdw blurRad="38100" dist="38100" dir="2700000" algn="tl">
                    <a:srgbClr val="000000">
                      <a:alpha val="43137"/>
                    </a:srgbClr>
                  </a:outerShdw>
                </a:effectLst>
              </a:rPr>
              <a:t>Peñíscola</a:t>
            </a:r>
            <a:r>
              <a:rPr lang="es-ES" sz="2000" b="1" i="1" dirty="0" smtClean="0">
                <a:effectLst>
                  <a:glow rad="101600">
                    <a:srgbClr val="C00000">
                      <a:alpha val="60000"/>
                    </a:srgbClr>
                  </a:glow>
                  <a:outerShdw blurRad="38100" dist="38100" dir="2700000" algn="tl">
                    <a:srgbClr val="000000">
                      <a:alpha val="43137"/>
                    </a:srgbClr>
                  </a:outerShdw>
                </a:effectLst>
              </a:rPr>
              <a:t> de noche. </a:t>
            </a:r>
            <a:r>
              <a:rPr lang="es-ES" i="1" dirty="0" smtClean="0">
                <a:effectLst>
                  <a:glow rad="101600">
                    <a:srgbClr val="C00000">
                      <a:alpha val="60000"/>
                    </a:srgbClr>
                  </a:glow>
                  <a:outerShdw blurRad="38100" dist="38100" dir="2700000" algn="tl">
                    <a:srgbClr val="000000">
                      <a:alpha val="43137"/>
                    </a:srgbClr>
                  </a:outerShdw>
                </a:effectLst>
              </a:rPr>
              <a:t>Al llegar la noche,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ofrece a los visitantes una buena oferta de pubs y bares musicales donde terminar el día. Los encontraréis sobretodo en el casco antiguo.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window dir="ver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7106"/>
                                        </p:tgtEl>
                                        <p:attrNameLst>
                                          <p:attrName>style.visibility</p:attrName>
                                        </p:attrNameLst>
                                      </p:cBhvr>
                                      <p:to>
                                        <p:strVal val="visible"/>
                                      </p:to>
                                    </p:set>
                                    <p:anim calcmode="lin" valueType="num">
                                      <p:cBhvr>
                                        <p:cTn id="7" dur="3000" fill="hold"/>
                                        <p:tgtEl>
                                          <p:spTgt spid="47106"/>
                                        </p:tgtEl>
                                        <p:attrNameLst>
                                          <p:attrName>ppt_w</p:attrName>
                                        </p:attrNameLst>
                                      </p:cBhvr>
                                      <p:tavLst>
                                        <p:tav tm="0">
                                          <p:val>
                                            <p:strVal val="4/3*#ppt_w"/>
                                          </p:val>
                                        </p:tav>
                                        <p:tav tm="100000">
                                          <p:val>
                                            <p:strVal val="#ppt_w"/>
                                          </p:val>
                                        </p:tav>
                                      </p:tavLst>
                                    </p:anim>
                                    <p:anim calcmode="lin" valueType="num">
                                      <p:cBhvr>
                                        <p:cTn id="8" dur="3000" fill="hold"/>
                                        <p:tgtEl>
                                          <p:spTgt spid="47106"/>
                                        </p:tgtEl>
                                        <p:attrNameLst>
                                          <p:attrName>ppt_h</p:attrName>
                                        </p:attrNameLst>
                                      </p:cBhvr>
                                      <p:tavLst>
                                        <p:tav tm="0">
                                          <p:val>
                                            <p:strVal val="4/3*#ppt_h"/>
                                          </p:val>
                                        </p:tav>
                                        <p:tav tm="100000">
                                          <p:val>
                                            <p:strVal val="#ppt_h"/>
                                          </p:val>
                                        </p:tav>
                                      </p:tavLst>
                                    </p:anim>
                                  </p:childTnLst>
                                </p:cTn>
                              </p:par>
                              <p:par>
                                <p:cTn id="9" presetID="17" presetClass="entr" presetSubtype="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ppt_x</p:attrName>
                                        </p:attrNameLst>
                                      </p:cBhvr>
                                      <p:tavLst>
                                        <p:tav tm="0">
                                          <p:val>
                                            <p:strVal val="#ppt_x+#ppt_w/2"/>
                                          </p:val>
                                        </p:tav>
                                        <p:tav tm="100000">
                                          <p:val>
                                            <p:strVal val="#ppt_x"/>
                                          </p:val>
                                        </p:tav>
                                      </p:tavLst>
                                    </p:anim>
                                    <p:anim calcmode="lin" valueType="num">
                                      <p:cBhvr>
                                        <p:cTn id="12" dur="3000" fill="hold"/>
                                        <p:tgtEl>
                                          <p:spTgt spid="3"/>
                                        </p:tgtEl>
                                        <p:attrNameLst>
                                          <p:attrName>ppt_y</p:attrName>
                                        </p:attrNameLst>
                                      </p:cBhvr>
                                      <p:tavLst>
                                        <p:tav tm="0">
                                          <p:val>
                                            <p:strVal val="#ppt_y"/>
                                          </p:val>
                                        </p:tav>
                                        <p:tav tm="100000">
                                          <p:val>
                                            <p:strVal val="#ppt_y"/>
                                          </p:val>
                                        </p:tav>
                                      </p:tavLst>
                                    </p:anim>
                                    <p:anim calcmode="lin" valueType="num">
                                      <p:cBhvr>
                                        <p:cTn id="13" dur="3000" fill="hold"/>
                                        <p:tgtEl>
                                          <p:spTgt spid="3"/>
                                        </p:tgtEl>
                                        <p:attrNameLst>
                                          <p:attrName>ppt_w</p:attrName>
                                        </p:attrNameLst>
                                      </p:cBhvr>
                                      <p:tavLst>
                                        <p:tav tm="0">
                                          <p:val>
                                            <p:fltVal val="0"/>
                                          </p:val>
                                        </p:tav>
                                        <p:tav tm="100000">
                                          <p:val>
                                            <p:strVal val="#ppt_w"/>
                                          </p:val>
                                        </p:tav>
                                      </p:tavLst>
                                    </p:anim>
                                    <p:anim calcmode="lin" valueType="num">
                                      <p:cBhvr>
                                        <p:cTn id="14" dur="3000" fill="hold"/>
                                        <p:tgtEl>
                                          <p:spTgt spid="3"/>
                                        </p:tgtEl>
                                        <p:attrNameLst>
                                          <p:attrName>ppt_h</p:attrName>
                                        </p:attrNameLst>
                                      </p:cBhvr>
                                      <p:tavLst>
                                        <p:tav tm="0">
                                          <p:val>
                                            <p:strVal val="#ppt_h"/>
                                          </p:val>
                                        </p:tav>
                                        <p:tav tm="100000">
                                          <p:val>
                                            <p:strVal val="#ppt_h"/>
                                          </p:val>
                                        </p:tav>
                                      </p:tavLst>
                                    </p:anim>
                                  </p:childTnLst>
                                </p:cTn>
                              </p:par>
                              <p:par>
                                <p:cTn id="15" presetID="10" presetClass="entr" presetSubtype="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3000"/>
                                        <p:tgtEl>
                                          <p:spTgt spid="3"/>
                                        </p:tgtEl>
                                      </p:cBhvr>
                                    </p:animEffect>
                                  </p:childTnLst>
                                </p:cTn>
                              </p:par>
                              <p:par>
                                <p:cTn id="18" presetID="17" presetClass="entr" presetSubtype="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ppt_x</p:attrName>
                                        </p:attrNameLst>
                                      </p:cBhvr>
                                      <p:tavLst>
                                        <p:tav tm="0">
                                          <p:val>
                                            <p:strVal val="#ppt_x-#ppt_w/2"/>
                                          </p:val>
                                        </p:tav>
                                        <p:tav tm="100000">
                                          <p:val>
                                            <p:strVal val="#ppt_x"/>
                                          </p:val>
                                        </p:tav>
                                      </p:tavLst>
                                    </p:anim>
                                    <p:anim calcmode="lin" valueType="num">
                                      <p:cBhvr>
                                        <p:cTn id="21" dur="3000" fill="hold"/>
                                        <p:tgtEl>
                                          <p:spTgt spid="4"/>
                                        </p:tgtEl>
                                        <p:attrNameLst>
                                          <p:attrName>ppt_y</p:attrName>
                                        </p:attrNameLst>
                                      </p:cBhvr>
                                      <p:tavLst>
                                        <p:tav tm="0">
                                          <p:val>
                                            <p:strVal val="#ppt_y"/>
                                          </p:val>
                                        </p:tav>
                                        <p:tav tm="100000">
                                          <p:val>
                                            <p:strVal val="#ppt_y"/>
                                          </p:val>
                                        </p:tav>
                                      </p:tavLst>
                                    </p:anim>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strVal val="#ppt_h"/>
                                          </p:val>
                                        </p:tav>
                                        <p:tav tm="100000">
                                          <p:val>
                                            <p:strVal val="#ppt_h"/>
                                          </p:val>
                                        </p:tav>
                                      </p:tavLst>
                                    </p:anim>
                                  </p:childTnLst>
                                </p:cTn>
                              </p:par>
                              <p:par>
                                <p:cTn id="24" presetID="10" presetClass="entr" presetSubtype="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3000"/>
                                        <p:tgtEl>
                                          <p:spTgt spid="4"/>
                                        </p:tgtEl>
                                      </p:cBhvr>
                                    </p:animEffect>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5"/>
                                        </p:tgtEl>
                                        <p:attrNameLst>
                                          <p:attrName>style.visibility</p:attrName>
                                        </p:attrNameLst>
                                      </p:cBhvr>
                                      <p:to>
                                        <p:strVal val="visible"/>
                                      </p:to>
                                    </p:set>
                                    <p:animEffect transition="in" filter="fade">
                                      <p:cBhvr>
                                        <p:cTn id="30" dur="1000"/>
                                        <p:tgtEl>
                                          <p:spTgt spid="5"/>
                                        </p:tgtEl>
                                      </p:cBhvr>
                                    </p:animEffect>
                                    <p:anim calcmode="lin" valueType="num">
                                      <p:cBhvr>
                                        <p:cTn id="31" dur="1000" fill="hold"/>
                                        <p:tgtEl>
                                          <p:spTgt spid="5"/>
                                        </p:tgtEl>
                                        <p:attrNameLst>
                                          <p:attrName>ppt_x</p:attrName>
                                        </p:attrNameLst>
                                      </p:cBhvr>
                                      <p:tavLst>
                                        <p:tav tm="0">
                                          <p:val>
                                            <p:strVal val="#ppt_x-.1"/>
                                          </p:val>
                                        </p:tav>
                                        <p:tav tm="100000">
                                          <p:val>
                                            <p:strVal val="#ppt_x"/>
                                          </p:val>
                                        </p:tav>
                                      </p:tavLst>
                                    </p:anim>
                                    <p:anim calcmode="lin" valueType="num">
                                      <p:cBhvr>
                                        <p:cTn id="3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52 Laguna de la Recomba.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8130" name="1 Imagen" descr="52 Laguna de la Recomba.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hora del ocaso es la mejor del día para volver al núcleo antiguo de la ciudad y perderse entre tenderetes de </a:t>
            </a:r>
            <a:r>
              <a:rPr lang="es-ES" i="1" dirty="0" err="1" smtClean="0">
                <a:effectLst>
                  <a:glow rad="101600">
                    <a:srgbClr val="C00000">
                      <a:alpha val="60000"/>
                    </a:srgbClr>
                  </a:glow>
                  <a:outerShdw blurRad="38100" dist="38100" dir="2700000" algn="tl">
                    <a:srgbClr val="000000">
                      <a:alpha val="43137"/>
                    </a:srgbClr>
                  </a:outerShdw>
                </a:effectLst>
              </a:rPr>
              <a:t>souvenirs</a:t>
            </a:r>
            <a:r>
              <a:rPr lang="es-ES" i="1" dirty="0" smtClean="0">
                <a:effectLst>
                  <a:glow rad="101600">
                    <a:srgbClr val="C00000">
                      <a:alpha val="60000"/>
                    </a:srgbClr>
                  </a:glow>
                  <a:outerShdw blurRad="38100" dist="38100" dir="2700000" algn="tl">
                    <a:srgbClr val="000000">
                      <a:alpha val="43137"/>
                    </a:srgbClr>
                  </a:outerShdw>
                </a:effectLst>
              </a:rPr>
              <a:t>, terracitas con vistas al mar, restaurantes que empiezan el servicio de noche y una increíble paleta de colores que el sol de la última hora del día os regalará sobre el decorado marinero de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7000">
        <p15:prstTrans prst="peelOff"/>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nodeType="withEffect">
                                  <p:stCondLst>
                                    <p:cond delay="0"/>
                                  </p:stCondLst>
                                  <p:childTnLst>
                                    <p:animEffect transition="out" filter="wheel(2)">
                                      <p:cBhvr>
                                        <p:cTn id="6" dur="4000"/>
                                        <p:tgtEl>
                                          <p:spTgt spid="48130"/>
                                        </p:tgtEl>
                                      </p:cBhvr>
                                    </p:animEffect>
                                    <p:set>
                                      <p:cBhvr>
                                        <p:cTn id="7" dur="1" fill="hold">
                                          <p:stCondLst>
                                            <p:cond delay="3999"/>
                                          </p:stCondLst>
                                        </p:cTn>
                                        <p:tgtEl>
                                          <p:spTgt spid="48130"/>
                                        </p:tgtEl>
                                        <p:attrNameLst>
                                          <p:attrName>style.visibility</p:attrName>
                                        </p:attrNameLst>
                                      </p:cBhvr>
                                      <p:to>
                                        <p:strVal val="hidden"/>
                                      </p:to>
                                    </p:set>
                                  </p:childTnLst>
                                </p:cTn>
                              </p:par>
                              <p:par>
                                <p:cTn id="8" presetID="53"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4000" fill="hold"/>
                                        <p:tgtEl>
                                          <p:spTgt spid="3"/>
                                        </p:tgtEl>
                                        <p:attrNameLst>
                                          <p:attrName>ppt_w</p:attrName>
                                        </p:attrNameLst>
                                      </p:cBhvr>
                                      <p:tavLst>
                                        <p:tav tm="0">
                                          <p:val>
                                            <p:fltVal val="0"/>
                                          </p:val>
                                        </p:tav>
                                        <p:tav tm="100000">
                                          <p:val>
                                            <p:strVal val="#ppt_w"/>
                                          </p:val>
                                        </p:tav>
                                      </p:tavLst>
                                    </p:anim>
                                    <p:anim calcmode="lin" valueType="num">
                                      <p:cBhvr>
                                        <p:cTn id="11" dur="4000" fill="hold"/>
                                        <p:tgtEl>
                                          <p:spTgt spid="3"/>
                                        </p:tgtEl>
                                        <p:attrNameLst>
                                          <p:attrName>ppt_h</p:attrName>
                                        </p:attrNameLst>
                                      </p:cBhvr>
                                      <p:tavLst>
                                        <p:tav tm="0">
                                          <p:val>
                                            <p:fltVal val="0"/>
                                          </p:val>
                                        </p:tav>
                                        <p:tav tm="100000">
                                          <p:val>
                                            <p:strVal val="#ppt_h"/>
                                          </p:val>
                                        </p:tav>
                                      </p:tavLst>
                                    </p:anim>
                                    <p:animEffect transition="in" filter="fade">
                                      <p:cBhvr>
                                        <p:cTn id="12" dur="4000"/>
                                        <p:tgtEl>
                                          <p:spTgt spid="3"/>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3 Imagen" descr="53 Laguna de la Recomba.jpg"/>
          <p:cNvPicPr>
            <a:picLocks noChangeAspect="1"/>
          </p:cNvPicPr>
          <p:nvPr/>
        </p:nvPicPr>
        <p:blipFill>
          <a:blip r:embed="rId2" cstate="print"/>
          <a:stretch>
            <a:fillRect/>
          </a:stretch>
        </p:blipFill>
        <p:spPr bwMode="auto">
          <a:xfrm>
            <a:off x="0" y="0"/>
            <a:ext cx="5715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 name="1 Imagen" descr="53 Laguna de la Recomba.jpg"/>
          <p:cNvPicPr>
            <a:picLocks noGrp="1" noChangeAspect="1"/>
          </p:cNvPicPr>
          <p:nvPr isPhoto="1"/>
        </p:nvPicPr>
        <p:blipFill>
          <a:blip r:embed="rId2" cstate="print"/>
          <a:stretch>
            <a:fillRect/>
          </a:stretch>
        </p:blipFill>
        <p:spPr bwMode="auto">
          <a:xfrm>
            <a:off x="0" y="0"/>
            <a:ext cx="5715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53 Laguna de la Recomba.jpg"/>
          <p:cNvPicPr>
            <a:picLocks noChangeAspect="1"/>
          </p:cNvPicPr>
          <p:nvPr/>
        </p:nvPicPr>
        <p:blipFill>
          <a:blip r:embed="rId2" cstate="print"/>
          <a:stretch>
            <a:fillRect/>
          </a:stretch>
        </p:blipFill>
        <p:spPr bwMode="auto">
          <a:xfrm>
            <a:off x="0" y="0"/>
            <a:ext cx="5715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868144" y="1633364"/>
            <a:ext cx="3024336"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En verano hace bastante calor presentando una temperatura media de 25,3ºC en algunos meses, pero se aconseja llevar una chaqueta fina por si refresca por las noches.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3000">
        <p14:flythrough/>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47106"/>
                                        </p:tgtEl>
                                        <p:attrNameLst>
                                          <p:attrName>style.visibility</p:attrName>
                                        </p:attrNameLst>
                                      </p:cBhvr>
                                      <p:to>
                                        <p:strVal val="visible"/>
                                      </p:to>
                                    </p:set>
                                    <p:anim calcmode="lin" valueType="num">
                                      <p:cBhvr>
                                        <p:cTn id="7" dur="4000" fill="hold"/>
                                        <p:tgtEl>
                                          <p:spTgt spid="47106"/>
                                        </p:tgtEl>
                                        <p:attrNameLst>
                                          <p:attrName>ppt_w</p:attrName>
                                        </p:attrNameLst>
                                      </p:cBhvr>
                                      <p:tavLst>
                                        <p:tav tm="0">
                                          <p:val>
                                            <p:strVal val="#ppt_w+.3"/>
                                          </p:val>
                                        </p:tav>
                                        <p:tav tm="100000">
                                          <p:val>
                                            <p:strVal val="#ppt_w"/>
                                          </p:val>
                                        </p:tav>
                                      </p:tavLst>
                                    </p:anim>
                                    <p:anim calcmode="lin" valueType="num">
                                      <p:cBhvr>
                                        <p:cTn id="8" dur="4000" fill="hold"/>
                                        <p:tgtEl>
                                          <p:spTgt spid="47106"/>
                                        </p:tgtEl>
                                        <p:attrNameLst>
                                          <p:attrName>ppt_h</p:attrName>
                                        </p:attrNameLst>
                                      </p:cBhvr>
                                      <p:tavLst>
                                        <p:tav tm="0">
                                          <p:val>
                                            <p:strVal val="#ppt_h"/>
                                          </p:val>
                                        </p:tav>
                                        <p:tav tm="100000">
                                          <p:val>
                                            <p:strVal val="#ppt_h"/>
                                          </p:val>
                                        </p:tav>
                                      </p:tavLst>
                                    </p:anim>
                                    <p:animEffect transition="in" filter="fade">
                                      <p:cBhvr>
                                        <p:cTn id="9" dur="4000"/>
                                        <p:tgtEl>
                                          <p:spTgt spid="47106"/>
                                        </p:tgtEl>
                                      </p:cBhvr>
                                    </p:animEffect>
                                  </p:childTnLst>
                                </p:cTn>
                              </p:par>
                              <p:par>
                                <p:cTn id="10" presetID="17" presetClass="entr" presetSubtype="8"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4000" fill="hold"/>
                                        <p:tgtEl>
                                          <p:spTgt spid="2"/>
                                        </p:tgtEl>
                                        <p:attrNameLst>
                                          <p:attrName>ppt_x</p:attrName>
                                        </p:attrNameLst>
                                      </p:cBhvr>
                                      <p:tavLst>
                                        <p:tav tm="0">
                                          <p:val>
                                            <p:strVal val="#ppt_x-#ppt_w/2"/>
                                          </p:val>
                                        </p:tav>
                                        <p:tav tm="100000">
                                          <p:val>
                                            <p:strVal val="#ppt_x"/>
                                          </p:val>
                                        </p:tav>
                                      </p:tavLst>
                                    </p:anim>
                                    <p:anim calcmode="lin" valueType="num">
                                      <p:cBhvr>
                                        <p:cTn id="13" dur="4000" fill="hold"/>
                                        <p:tgtEl>
                                          <p:spTgt spid="2"/>
                                        </p:tgtEl>
                                        <p:attrNameLst>
                                          <p:attrName>ppt_y</p:attrName>
                                        </p:attrNameLst>
                                      </p:cBhvr>
                                      <p:tavLst>
                                        <p:tav tm="0">
                                          <p:val>
                                            <p:strVal val="#ppt_y"/>
                                          </p:val>
                                        </p:tav>
                                        <p:tav tm="100000">
                                          <p:val>
                                            <p:strVal val="#ppt_y"/>
                                          </p:val>
                                        </p:tav>
                                      </p:tavLst>
                                    </p:anim>
                                    <p:anim calcmode="lin" valueType="num">
                                      <p:cBhvr>
                                        <p:cTn id="14" dur="4000" fill="hold"/>
                                        <p:tgtEl>
                                          <p:spTgt spid="2"/>
                                        </p:tgtEl>
                                        <p:attrNameLst>
                                          <p:attrName>ppt_w</p:attrName>
                                        </p:attrNameLst>
                                      </p:cBhvr>
                                      <p:tavLst>
                                        <p:tav tm="0">
                                          <p:val>
                                            <p:fltVal val="0"/>
                                          </p:val>
                                        </p:tav>
                                        <p:tav tm="100000">
                                          <p:val>
                                            <p:strVal val="#ppt_w"/>
                                          </p:val>
                                        </p:tav>
                                      </p:tavLst>
                                    </p:anim>
                                    <p:anim calcmode="lin" valueType="num">
                                      <p:cBhvr>
                                        <p:cTn id="15" dur="4000" fill="hold"/>
                                        <p:tgtEl>
                                          <p:spTgt spid="2"/>
                                        </p:tgtEl>
                                        <p:attrNameLst>
                                          <p:attrName>ppt_h</p:attrName>
                                        </p:attrNameLst>
                                      </p:cBhvr>
                                      <p:tavLst>
                                        <p:tav tm="0">
                                          <p:val>
                                            <p:strVal val="#ppt_h"/>
                                          </p:val>
                                        </p:tav>
                                        <p:tav tm="100000">
                                          <p:val>
                                            <p:strVal val="#ppt_h"/>
                                          </p:val>
                                        </p:tav>
                                      </p:tavLst>
                                    </p:anim>
                                  </p:childTnLst>
                                </p:cTn>
                              </p:par>
                              <p:par>
                                <p:cTn id="16" presetID="18" presetClass="exit" presetSubtype="12" fill="hold" nodeType="withEffect">
                                  <p:stCondLst>
                                    <p:cond delay="0"/>
                                  </p:stCondLst>
                                  <p:childTnLst>
                                    <p:animEffect transition="out" filter="strips(downLeft)">
                                      <p:cBhvr>
                                        <p:cTn id="17" dur="4000"/>
                                        <p:tgtEl>
                                          <p:spTgt spid="2"/>
                                        </p:tgtEl>
                                      </p:cBhvr>
                                    </p:animEffect>
                                    <p:set>
                                      <p:cBhvr>
                                        <p:cTn id="18" dur="1" fill="hold">
                                          <p:stCondLst>
                                            <p:cond delay="3999"/>
                                          </p:stCondLst>
                                        </p:cTn>
                                        <p:tgtEl>
                                          <p:spTgt spid="2"/>
                                        </p:tgtEl>
                                        <p:attrNameLst>
                                          <p:attrName>style.visibility</p:attrName>
                                        </p:attrNameLst>
                                      </p:cBhvr>
                                      <p:to>
                                        <p:strVal val="hidden"/>
                                      </p:to>
                                    </p:set>
                                  </p:childTnLst>
                                </p:cTn>
                              </p:par>
                              <p:par>
                                <p:cTn id="19" presetID="17" presetClass="entr" presetSubtype="2"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4000" fill="hold"/>
                                        <p:tgtEl>
                                          <p:spTgt spid="3"/>
                                        </p:tgtEl>
                                        <p:attrNameLst>
                                          <p:attrName>ppt_x</p:attrName>
                                        </p:attrNameLst>
                                      </p:cBhvr>
                                      <p:tavLst>
                                        <p:tav tm="0">
                                          <p:val>
                                            <p:strVal val="#ppt_x+#ppt_w/2"/>
                                          </p:val>
                                        </p:tav>
                                        <p:tav tm="100000">
                                          <p:val>
                                            <p:strVal val="#ppt_x"/>
                                          </p:val>
                                        </p:tav>
                                      </p:tavLst>
                                    </p:anim>
                                    <p:anim calcmode="lin" valueType="num">
                                      <p:cBhvr>
                                        <p:cTn id="22" dur="4000" fill="hold"/>
                                        <p:tgtEl>
                                          <p:spTgt spid="3"/>
                                        </p:tgtEl>
                                        <p:attrNameLst>
                                          <p:attrName>ppt_y</p:attrName>
                                        </p:attrNameLst>
                                      </p:cBhvr>
                                      <p:tavLst>
                                        <p:tav tm="0">
                                          <p:val>
                                            <p:strVal val="#ppt_y"/>
                                          </p:val>
                                        </p:tav>
                                        <p:tav tm="100000">
                                          <p:val>
                                            <p:strVal val="#ppt_y"/>
                                          </p:val>
                                        </p:tav>
                                      </p:tavLst>
                                    </p:anim>
                                    <p:anim calcmode="lin" valueType="num">
                                      <p:cBhvr>
                                        <p:cTn id="23" dur="4000" fill="hold"/>
                                        <p:tgtEl>
                                          <p:spTgt spid="3"/>
                                        </p:tgtEl>
                                        <p:attrNameLst>
                                          <p:attrName>ppt_w</p:attrName>
                                        </p:attrNameLst>
                                      </p:cBhvr>
                                      <p:tavLst>
                                        <p:tav tm="0">
                                          <p:val>
                                            <p:fltVal val="0"/>
                                          </p:val>
                                        </p:tav>
                                        <p:tav tm="100000">
                                          <p:val>
                                            <p:strVal val="#ppt_w"/>
                                          </p:val>
                                        </p:tav>
                                      </p:tavLst>
                                    </p:anim>
                                    <p:anim calcmode="lin" valueType="num">
                                      <p:cBhvr>
                                        <p:cTn id="24" dur="4000" fill="hold"/>
                                        <p:tgtEl>
                                          <p:spTgt spid="3"/>
                                        </p:tgtEl>
                                        <p:attrNameLst>
                                          <p:attrName>ppt_h</p:attrName>
                                        </p:attrNameLst>
                                      </p:cBhvr>
                                      <p:tavLst>
                                        <p:tav tm="0">
                                          <p:val>
                                            <p:strVal val="#ppt_h"/>
                                          </p:val>
                                        </p:tav>
                                        <p:tav tm="100000">
                                          <p:val>
                                            <p:strVal val="#ppt_h"/>
                                          </p:val>
                                        </p:tav>
                                      </p:tavLst>
                                    </p:anim>
                                  </p:childTnLst>
                                </p:cTn>
                              </p:par>
                              <p:par>
                                <p:cTn id="25" presetID="18" presetClass="exit" presetSubtype="6" fill="hold" nodeType="withEffect">
                                  <p:stCondLst>
                                    <p:cond delay="0"/>
                                  </p:stCondLst>
                                  <p:childTnLst>
                                    <p:animEffect transition="out" filter="strips(downRight)">
                                      <p:cBhvr>
                                        <p:cTn id="26" dur="4000"/>
                                        <p:tgtEl>
                                          <p:spTgt spid="3"/>
                                        </p:tgtEl>
                                      </p:cBhvr>
                                    </p:animEffect>
                                    <p:set>
                                      <p:cBhvr>
                                        <p:cTn id="27" dur="1" fill="hold">
                                          <p:stCondLst>
                                            <p:cond delay="3999"/>
                                          </p:stCondLst>
                                        </p:cTn>
                                        <p:tgtEl>
                                          <p:spTgt spid="3"/>
                                        </p:tgtEl>
                                        <p:attrNameLst>
                                          <p:attrName>style.visibility</p:attrName>
                                        </p:attrNameLst>
                                      </p:cBhvr>
                                      <p:to>
                                        <p:strVal val="hidden"/>
                                      </p:to>
                                    </p:set>
                                  </p:childTnLst>
                                </p:cTn>
                              </p:par>
                            </p:childTnLst>
                          </p:cTn>
                        </p:par>
                        <p:par>
                          <p:cTn id="28" fill="hold">
                            <p:stCondLst>
                              <p:cond delay="4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descr="0fd9476e7c0c1ff1a8d02f0b489eb29gh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poder disfrutar de un maravilloso día en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es aconsejable seguir el recorrido y los monumentos principales que vayamos a visitar, y además, que nos informen de la meteorología antes de ir para pasar más cómodamente nuestra estancia en </a:t>
            </a:r>
            <a:r>
              <a:rPr lang="es-ES" i="1" dirty="0" err="1" smtClean="0">
                <a:effectLst>
                  <a:glow rad="101600">
                    <a:srgbClr val="C00000">
                      <a:alpha val="60000"/>
                    </a:srgbClr>
                  </a:glow>
                  <a:outerShdw blurRad="38100" dist="38100" dir="2700000" algn="tl">
                    <a:srgbClr val="000000">
                      <a:alpha val="43137"/>
                    </a:srgbClr>
                  </a:outerShdw>
                </a:effectLst>
              </a:rPr>
              <a:t>Peñíscola</a:t>
            </a:r>
            <a:r>
              <a:rPr lang="es-ES" i="1" dirty="0" smtClean="0">
                <a:effectLst>
                  <a:glow rad="101600">
                    <a:srgbClr val="C00000">
                      <a:alpha val="60000"/>
                    </a:srgbClr>
                  </a:glow>
                  <a:outerShdw blurRad="38100" dist="38100" dir="2700000" algn="tl">
                    <a:srgbClr val="000000">
                      <a:alpha val="43137"/>
                    </a:srgbClr>
                  </a:outerShdw>
                </a:effectLst>
              </a:rPr>
              <a:t>, la “Península del Mediterráneo”.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6000">
        <p14:vortex dir="r"/>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3"/>
                                        </p:tgtEl>
                                        <p:attrNameLst>
                                          <p:attrName>ppt_w</p:attrName>
                                        </p:attrNameLst>
                                      </p:cBhvr>
                                      <p:tavLst>
                                        <p:tav tm="0">
                                          <p:val>
                                            <p:strVal val="ppt_w"/>
                                          </p:val>
                                        </p:tav>
                                        <p:tav tm="100000">
                                          <p:val>
                                            <p:strVal val="4/3*ppt_w"/>
                                          </p:val>
                                        </p:tav>
                                      </p:tavLst>
                                    </p:anim>
                                    <p:anim calcmode="lin" valueType="num">
                                      <p:cBhvr>
                                        <p:cTn id="7" dur="4000"/>
                                        <p:tgtEl>
                                          <p:spTgt spid="3"/>
                                        </p:tgtEl>
                                        <p:attrNameLst>
                                          <p:attrName>ppt_h</p:attrName>
                                        </p:attrNameLst>
                                      </p:cBhvr>
                                      <p:tavLst>
                                        <p:tav tm="0">
                                          <p:val>
                                            <p:strVal val="ppt_h"/>
                                          </p:val>
                                        </p:tav>
                                        <p:tav tm="100000">
                                          <p:val>
                                            <p:strVal val="4/3*ppt_h"/>
                                          </p:val>
                                        </p:tav>
                                      </p:tavLst>
                                    </p:anim>
                                    <p:set>
                                      <p:cBhvr>
                                        <p:cTn id="8" dur="1" fill="hold">
                                          <p:stCondLst>
                                            <p:cond delay="3999"/>
                                          </p:stCondLst>
                                        </p:cTn>
                                        <p:tgtEl>
                                          <p:spTgt spid="3"/>
                                        </p:tgtEl>
                                        <p:attrNameLst>
                                          <p:attrName>style.visibility</p:attrName>
                                        </p:attrNameLst>
                                      </p:cBhvr>
                                      <p:to>
                                        <p:strVal val="hidden"/>
                                      </p:to>
                                    </p:set>
                                  </p:childTnLst>
                                </p:cTn>
                              </p:par>
                              <p:par>
                                <p:cTn id="9" presetID="16" presetClass="exit" presetSubtype="37" fill="hold" nodeType="withEffect">
                                  <p:stCondLst>
                                    <p:cond delay="0"/>
                                  </p:stCondLst>
                                  <p:childTnLst>
                                    <p:animEffect transition="out" filter="barn(outVertical)">
                                      <p:cBhvr>
                                        <p:cTn id="10" dur="4000"/>
                                        <p:tgtEl>
                                          <p:spTgt spid="3"/>
                                        </p:tgtEl>
                                      </p:cBhvr>
                                    </p:animEffect>
                                    <p:set>
                                      <p:cBhvr>
                                        <p:cTn id="11" dur="1" fill="hold">
                                          <p:stCondLst>
                                            <p:cond delay="3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4000" fill="hold"/>
                                        <p:tgtEl>
                                          <p:spTgt spid="2"/>
                                        </p:tgtEl>
                                        <p:attrNameLst>
                                          <p:attrName>ppt_w</p:attrName>
                                        </p:attrNameLst>
                                      </p:cBhvr>
                                      <p:tavLst>
                                        <p:tav tm="0">
                                          <p:val>
                                            <p:strVal val="4/3*#ppt_w"/>
                                          </p:val>
                                        </p:tav>
                                        <p:tav tm="100000">
                                          <p:val>
                                            <p:strVal val="#ppt_w"/>
                                          </p:val>
                                        </p:tav>
                                      </p:tavLst>
                                    </p:anim>
                                    <p:anim calcmode="lin" valueType="num">
                                      <p:cBhvr>
                                        <p:cTn id="15" dur="4000" fill="hold"/>
                                        <p:tgtEl>
                                          <p:spTgt spid="2"/>
                                        </p:tgtEl>
                                        <p:attrNameLst>
                                          <p:attrName>ppt_h</p:attrName>
                                        </p:attrNameLst>
                                      </p:cBhvr>
                                      <p:tavLst>
                                        <p:tav tm="0">
                                          <p:val>
                                            <p:strVal val="4/3*#ppt_h"/>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outHorizontal)">
                                      <p:cBhvr>
                                        <p:cTn id="18" dur="4000"/>
                                        <p:tgtEl>
                                          <p:spTgt spid="2"/>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WordArt 2"/>
          <p:cNvSpPr>
            <a:spLocks noChangeArrowheads="1" noChangeShapeType="1" noTextEdit="1"/>
          </p:cNvSpPr>
          <p:nvPr/>
        </p:nvSpPr>
        <p:spPr bwMode="auto">
          <a:xfrm>
            <a:off x="827584" y="0"/>
            <a:ext cx="6911975" cy="781403"/>
          </a:xfrm>
          <a:prstGeom prst="rect">
            <a:avLst/>
          </a:prstGeom>
        </p:spPr>
        <p:txBody>
          <a:bodyPr wrap="none" fromWordArt="1">
            <a:prstTxWarp prst="textChevron">
              <a:avLst>
                <a:gd name="adj" fmla="val 3330"/>
              </a:avLst>
            </a:prstTxWarp>
            <a:scene3d>
              <a:camera prst="perspectiveAbove"/>
              <a:lightRig rig="legacyHarsh3" dir="t"/>
            </a:scene3d>
            <a:sp3d extrusionH="887400" prstMaterial="legacyMatte">
              <a:bevelT w="38100" h="38100" prst="angle"/>
              <a:extrusionClr>
                <a:srgbClr val="FF6600"/>
              </a:extrusionClr>
            </a:sp3d>
          </a:bodyPr>
          <a:lstStyle/>
          <a:p>
            <a:pPr algn="ctr"/>
            <a:r>
              <a:rPr lang="es-ES" sz="3600" b="1" kern="10" dirty="0" smtClean="0">
                <a:ln w="9525">
                  <a:round/>
                  <a:headEnd/>
                  <a:tailEnd/>
                </a:ln>
                <a:gradFill rotWithShape="1">
                  <a:gsLst>
                    <a:gs pos="0">
                      <a:srgbClr val="FFE701"/>
                    </a:gs>
                    <a:gs pos="100000">
                      <a:srgbClr val="FE3E02"/>
                    </a:gs>
                  </a:gsLst>
                  <a:lin ang="5400000" scaled="1"/>
                </a:gradFill>
                <a:latin typeface="High Tower Text"/>
              </a:rPr>
              <a:t> </a:t>
            </a:r>
            <a:r>
              <a:rPr lang="es-ES" sz="3600" b="1" kern="10" dirty="0" smtClean="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a:t>
            </a:r>
            <a:r>
              <a:rPr lang="es-ES" sz="3600" b="1"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Enlazada</a:t>
            </a:r>
            <a:r>
              <a:rPr lang="es-ES" sz="3600" b="1" kern="10" dirty="0" smtClean="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 </a:t>
            </a:r>
            <a:endParaRPr lang="es-ES" sz="3600" b="1"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endParaRPr>
          </a:p>
        </p:txBody>
      </p:sp>
      <p:sp>
        <p:nvSpPr>
          <p:cNvPr id="52229" name="WordArt 5"/>
          <p:cNvSpPr>
            <a:spLocks noChangeArrowheads="1" noChangeShapeType="1" noTextEdit="1"/>
          </p:cNvSpPr>
          <p:nvPr/>
        </p:nvSpPr>
        <p:spPr bwMode="auto">
          <a:xfrm>
            <a:off x="1475656" y="1057300"/>
            <a:ext cx="5832648" cy="736082"/>
          </a:xfrm>
          <a:prstGeom prst="rect">
            <a:avLst/>
          </a:prstGeom>
        </p:spPr>
        <p:txBody>
          <a:bodyPr wrap="none" fromWordArt="1">
            <a:prstTxWarp prst="textInflate">
              <a:avLst>
                <a:gd name="adj" fmla="val 0"/>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600" kern="10" dirty="0" smtClean="0">
                <a:ln w="9525">
                  <a:round/>
                  <a:headEnd/>
                  <a:tailEnd/>
                </a:ln>
                <a:gradFill rotWithShape="1">
                  <a:gsLst>
                    <a:gs pos="0">
                      <a:srgbClr val="707070"/>
                    </a:gs>
                    <a:gs pos="50000">
                      <a:srgbClr val="FFFFFF"/>
                    </a:gs>
                    <a:gs pos="100000">
                      <a:srgbClr val="707070"/>
                    </a:gs>
                  </a:gsLst>
                  <a:lin ang="2700000" scaled="1"/>
                </a:gradFill>
                <a:latin typeface="Imprint MT Shadow"/>
              </a:rPr>
              <a:t> </a:t>
            </a:r>
            <a:r>
              <a:rPr lang="es-ES" sz="3600" kern="10" dirty="0" smtClean="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Imprint MT Shadow"/>
              </a:rPr>
              <a:t>Títulos:</a:t>
            </a:r>
            <a:r>
              <a:rPr lang="es-ES" sz="3600" kern="10" dirty="0" smtClean="0">
                <a:ln w="9525">
                  <a:round/>
                  <a:headEnd/>
                  <a:tailEnd/>
                </a:ln>
                <a:gradFill rotWithShape="1">
                  <a:gsLst>
                    <a:gs pos="0">
                      <a:srgbClr val="707070"/>
                    </a:gs>
                    <a:gs pos="50000">
                      <a:srgbClr val="FFFFFF"/>
                    </a:gs>
                    <a:gs pos="100000">
                      <a:srgbClr val="707070"/>
                    </a:gs>
                  </a:gsLst>
                  <a:lin ang="2700000" scaled="1"/>
                </a:gradFill>
                <a:latin typeface="Imprint MT Shadow"/>
              </a:rPr>
              <a:t> </a:t>
            </a:r>
            <a:endParaRPr lang="es-ES" sz="3600" kern="10" dirty="0">
              <a:ln w="9525">
                <a:round/>
                <a:headEnd/>
                <a:tailEnd/>
              </a:ln>
              <a:gradFill rotWithShape="1">
                <a:gsLst>
                  <a:gs pos="0">
                    <a:srgbClr val="707070"/>
                  </a:gs>
                  <a:gs pos="50000">
                    <a:srgbClr val="FFFFFF"/>
                  </a:gs>
                  <a:gs pos="100000">
                    <a:srgbClr val="707070"/>
                  </a:gs>
                </a:gsLst>
                <a:lin ang="2700000" scaled="1"/>
              </a:gradFill>
              <a:latin typeface="Imprint MT Shadow"/>
            </a:endParaRPr>
          </a:p>
        </p:txBody>
      </p:sp>
      <p:sp>
        <p:nvSpPr>
          <p:cNvPr id="62474" name="WordArt 10"/>
          <p:cNvSpPr>
            <a:spLocks noChangeArrowheads="1" noChangeShapeType="1" noTextEdit="1"/>
          </p:cNvSpPr>
          <p:nvPr/>
        </p:nvSpPr>
        <p:spPr bwMode="auto">
          <a:xfrm>
            <a:off x="1403648" y="2137420"/>
            <a:ext cx="6048672" cy="640071"/>
          </a:xfrm>
          <a:prstGeom prst="rect">
            <a:avLst/>
          </a:prstGeom>
        </p:spPr>
        <p:txBody>
          <a:bodyPr wrap="none" fromWordArt="1">
            <a:prstTxWarp prst="textFadeUp">
              <a:avLst>
                <a:gd name="adj" fmla="val 652"/>
              </a:avLst>
            </a:prstTxWarp>
            <a:scene3d>
              <a:camera prst="perspectiveRelaxedModerately"/>
              <a:lightRig rig="threePt" dir="t"/>
            </a:scene3d>
            <a:sp3d extrusionH="57150">
              <a:bevelT w="38100" h="38100" prst="angle"/>
            </a:sp3d>
          </a:bodyPr>
          <a:lstStyle/>
          <a:p>
            <a:pPr algn="ct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Luna de París ( Raúl di </a:t>
            </a:r>
            <a:r>
              <a:rPr lang="es-ES" sz="3200" kern="10" dirty="0" err="1"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Blasio</a:t>
            </a: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 ) </a:t>
            </a:r>
            <a:endPar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endParaRPr>
          </a:p>
        </p:txBody>
      </p:sp>
      <p:sp>
        <p:nvSpPr>
          <p:cNvPr id="62475" name="WordArt 11"/>
          <p:cNvSpPr>
            <a:spLocks noChangeArrowheads="1" noChangeShapeType="1" noTextEdit="1"/>
          </p:cNvSpPr>
          <p:nvPr/>
        </p:nvSpPr>
        <p:spPr bwMode="auto">
          <a:xfrm>
            <a:off x="1259632" y="3001516"/>
            <a:ext cx="5976664" cy="64029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smtClean="0">
                <a:ln w="19050">
                  <a:noFill/>
                  <a:round/>
                  <a:headEnd/>
                  <a:tailEnd/>
                </a:ln>
                <a:solidFill>
                  <a:srgbClr val="00FF00"/>
                </a:solidFill>
                <a:effectLst>
                  <a:prstShdw prst="shdw17" dist="17961" dir="2700000">
                    <a:srgbClr val="009900"/>
                  </a:prstShdw>
                </a:effectLst>
                <a:latin typeface="High Tower Text"/>
              </a:rPr>
              <a:t>  </a:t>
            </a:r>
            <a:r>
              <a:rPr lang="es-ES" sz="3600" kern="10" dirty="0" smtClean="0">
                <a:ln w="19050">
                  <a:noFill/>
                  <a:round/>
                  <a:headEnd/>
                  <a:tailEnd/>
                </a:ln>
                <a:solidFill>
                  <a:srgbClr val="00FF00"/>
                </a:solidFill>
                <a:effectLst>
                  <a:prstShdw prst="shdw17" dist="17961" dir="2700000">
                    <a:srgbClr val="009900"/>
                  </a:prstShdw>
                  <a:reflection blurRad="6350" stA="60000" endA="900" endPos="58000" dir="5400000" sy="-100000" algn="bl" rotWithShape="0"/>
                </a:effectLst>
                <a:latin typeface="High Tower Text"/>
              </a:rPr>
              <a:t>- </a:t>
            </a:r>
            <a:r>
              <a:rPr lang="es-ES" sz="3600" kern="10" dirty="0" err="1" smtClean="0">
                <a:ln w="19050">
                  <a:noFill/>
                  <a:round/>
                  <a:headEnd/>
                  <a:tailEnd/>
                </a:ln>
                <a:solidFill>
                  <a:srgbClr val="00FF00"/>
                </a:solidFill>
                <a:effectLst>
                  <a:prstShdw prst="shdw17" dist="17961" dir="2700000">
                    <a:srgbClr val="009900"/>
                  </a:prstShdw>
                  <a:reflection blurRad="6350" stA="60000" endA="900" endPos="58000" dir="5400000" sy="-100000" algn="bl" rotWithShape="0"/>
                </a:effectLst>
                <a:latin typeface="High Tower Text"/>
              </a:rPr>
              <a:t>Dark</a:t>
            </a:r>
            <a:r>
              <a:rPr lang="es-ES" sz="3600" kern="10" dirty="0" smtClean="0">
                <a:ln w="19050">
                  <a:noFill/>
                  <a:round/>
                  <a:headEnd/>
                  <a:tailEnd/>
                </a:ln>
                <a:solidFill>
                  <a:srgbClr val="00FF00"/>
                </a:solidFill>
                <a:effectLst>
                  <a:prstShdw prst="shdw17" dist="17961" dir="2700000">
                    <a:srgbClr val="009900"/>
                  </a:prstShdw>
                  <a:reflection blurRad="6350" stA="60000" endA="900" endPos="58000" dir="5400000" sy="-100000" algn="bl" rotWithShape="0"/>
                </a:effectLst>
                <a:latin typeface="High Tower Text"/>
              </a:rPr>
              <a:t> </a:t>
            </a:r>
            <a:r>
              <a:rPr lang="es-ES" sz="3600" kern="10" dirty="0" err="1" smtClean="0">
                <a:ln w="19050">
                  <a:noFill/>
                  <a:round/>
                  <a:headEnd/>
                  <a:tailEnd/>
                </a:ln>
                <a:solidFill>
                  <a:srgbClr val="00FF00"/>
                </a:solidFill>
                <a:effectLst>
                  <a:prstShdw prst="shdw17" dist="17961" dir="2700000">
                    <a:srgbClr val="009900"/>
                  </a:prstShdw>
                  <a:reflection blurRad="6350" stA="60000" endA="900" endPos="58000" dir="5400000" sy="-100000" algn="bl" rotWithShape="0"/>
                </a:effectLst>
                <a:latin typeface="High Tower Text"/>
              </a:rPr>
              <a:t>Gipsy</a:t>
            </a:r>
            <a:r>
              <a:rPr lang="es-ES" sz="3600" kern="10" dirty="0" smtClean="0">
                <a:ln w="19050">
                  <a:noFill/>
                  <a:round/>
                  <a:headEnd/>
                  <a:tailEnd/>
                </a:ln>
                <a:solidFill>
                  <a:srgbClr val="00FF00"/>
                </a:solidFill>
                <a:effectLst>
                  <a:prstShdw prst="shdw17" dist="17961" dir="2700000">
                    <a:srgbClr val="009900"/>
                  </a:prstShdw>
                  <a:reflection blurRad="6350" stA="60000" endA="900" endPos="58000" dir="5400000" sy="-100000" algn="bl" rotWithShape="0"/>
                </a:effectLst>
                <a:latin typeface="High Tower Text"/>
              </a:rPr>
              <a:t> ( Al Marconi )  </a:t>
            </a:r>
            <a:endParaRPr lang="es-ES" sz="3600" kern="10" dirty="0">
              <a:ln w="19050">
                <a:noFill/>
                <a:round/>
                <a:headEnd/>
                <a:tailEnd/>
              </a:ln>
              <a:solidFill>
                <a:srgbClr val="00FF00"/>
              </a:solidFill>
              <a:effectLst>
                <a:prstShdw prst="shdw17" dist="17961" dir="2700000">
                  <a:srgbClr val="009900"/>
                </a:prstShdw>
                <a:reflection blurRad="6350" stA="60000" endA="900" endPos="58000" dir="5400000" sy="-100000" algn="bl" rotWithShape="0"/>
              </a:effectLst>
              <a:latin typeface="High Tower Text"/>
            </a:endParaRPr>
          </a:p>
        </p:txBody>
      </p:sp>
      <p:sp>
        <p:nvSpPr>
          <p:cNvPr id="62476" name="WordArt 12"/>
          <p:cNvSpPr>
            <a:spLocks noChangeArrowheads="1" noChangeShapeType="1" noTextEdit="1"/>
          </p:cNvSpPr>
          <p:nvPr/>
        </p:nvSpPr>
        <p:spPr bwMode="auto">
          <a:xfrm>
            <a:off x="1331640" y="3721596"/>
            <a:ext cx="6120681" cy="720080"/>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r>
              <a:rPr lang="es-ES" sz="3600" kern="10" dirty="0" smtClean="0">
                <a:ln w="9525">
                  <a:noFill/>
                  <a:round/>
                  <a:headEnd/>
                  <a:tailEnd/>
                </a:ln>
                <a:gradFill rotWithShape="1">
                  <a:gsLst>
                    <a:gs pos="0">
                      <a:srgbClr val="6600CC"/>
                    </a:gs>
                    <a:gs pos="100000">
                      <a:srgbClr val="CC00CC"/>
                    </a:gs>
                  </a:gsLst>
                  <a:lin ang="5400000" scaled="1"/>
                </a:gradFill>
                <a:effectLst>
                  <a:prstShdw prst="shdw17" dist="17961" dir="13500000">
                    <a:srgbClr val="3D007A"/>
                  </a:prstShdw>
                </a:effectLst>
                <a:latin typeface="High Tower Text"/>
              </a:rPr>
              <a:t> </a:t>
            </a:r>
            <a:r>
              <a:rPr lang="es-ES" sz="3600" kern="10" dirty="0" smtClean="0">
                <a:ln w="9525">
                  <a:noFill/>
                  <a:round/>
                  <a:headEnd/>
                  <a:tailEnd/>
                </a:ln>
                <a:gradFill rotWithShape="1">
                  <a:gsLst>
                    <a:gs pos="0">
                      <a:srgbClr val="6600CC"/>
                    </a:gs>
                    <a:gs pos="100000">
                      <a:srgbClr val="CC00CC"/>
                    </a:gs>
                  </a:gsLst>
                  <a:lin ang="5400000" scaled="1"/>
                </a:gradFill>
                <a:effectLst>
                  <a:prstShdw prst="shdw17" dist="17961" dir="13500000">
                    <a:srgbClr val="3D007A"/>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6600CC"/>
                    </a:gs>
                    <a:gs pos="100000">
                      <a:srgbClr val="CC00CC"/>
                    </a:gs>
                  </a:gsLst>
                  <a:lin ang="5400000" scaled="1"/>
                </a:gradFill>
                <a:effectLst>
                  <a:prstShdw prst="shdw17" dist="17961" dir="13500000">
                    <a:srgbClr val="3D007A"/>
                  </a:prstShdw>
                  <a:reflection blurRad="6350" stA="60000" endA="900" endPos="58000" dir="5400000" sy="-100000" algn="bl" rotWithShape="0"/>
                </a:effectLst>
                <a:latin typeface="High Tower Text"/>
              </a:rPr>
              <a:t>Insomnia</a:t>
            </a:r>
            <a:r>
              <a:rPr lang="es-ES" sz="3600" kern="10" dirty="0" smtClean="0">
                <a:ln w="9525">
                  <a:noFill/>
                  <a:round/>
                  <a:headEnd/>
                  <a:tailEnd/>
                </a:ln>
                <a:gradFill rotWithShape="1">
                  <a:gsLst>
                    <a:gs pos="0">
                      <a:srgbClr val="6600CC"/>
                    </a:gs>
                    <a:gs pos="100000">
                      <a:srgbClr val="CC00CC"/>
                    </a:gs>
                  </a:gsLst>
                  <a:lin ang="5400000" scaled="1"/>
                </a:gradFill>
                <a:effectLst>
                  <a:prstShdw prst="shdw17" dist="17961" dir="13500000">
                    <a:srgbClr val="3D007A"/>
                  </a:prstShdw>
                  <a:reflection blurRad="6350" stA="60000" endA="900" endPos="58000" dir="5400000" sy="-100000" algn="bl" rotWithShape="0"/>
                </a:effectLst>
                <a:latin typeface="High Tower Text"/>
              </a:rPr>
              <a:t> ( Al Marconi )  </a:t>
            </a:r>
            <a:endParaRPr lang="es-ES" sz="3600" kern="10" dirty="0">
              <a:ln w="9525">
                <a:noFill/>
                <a:round/>
                <a:headEnd/>
                <a:tailEnd/>
              </a:ln>
              <a:gradFill rotWithShape="1">
                <a:gsLst>
                  <a:gs pos="0">
                    <a:srgbClr val="6600CC"/>
                  </a:gs>
                  <a:gs pos="100000">
                    <a:srgbClr val="CC00CC"/>
                  </a:gs>
                </a:gsLst>
                <a:lin ang="5400000" scaled="1"/>
              </a:gradFill>
              <a:effectLst>
                <a:prstShdw prst="shdw17" dist="17961" dir="13500000">
                  <a:srgbClr val="3D007A"/>
                </a:prstShdw>
                <a:reflection blurRad="6350" stA="60000" endA="900" endPos="58000" dir="5400000" sy="-100000" algn="bl" rotWithShape="0"/>
              </a:effectLst>
              <a:latin typeface="High Tower Text"/>
            </a:endParaRPr>
          </a:p>
        </p:txBody>
      </p:sp>
      <p:sp>
        <p:nvSpPr>
          <p:cNvPr id="62477" name="WordArt 13"/>
          <p:cNvSpPr>
            <a:spLocks noChangeArrowheads="1" noChangeShapeType="1" noTextEdit="1"/>
          </p:cNvSpPr>
          <p:nvPr/>
        </p:nvSpPr>
        <p:spPr bwMode="auto">
          <a:xfrm>
            <a:off x="1259632" y="4585692"/>
            <a:ext cx="6336704" cy="69271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200" kern="10" dirty="0" smtClean="0">
                <a:ln w="12700">
                  <a:noFill/>
                  <a:round/>
                  <a:headEnd/>
                  <a:tailEnd/>
                </a:ln>
                <a:solidFill>
                  <a:schemeClr val="folHlink">
                    <a:alpha val="50195"/>
                  </a:schemeClr>
                </a:solidFill>
                <a:effectLst>
                  <a:prstShdw prst="shdw17" dist="17961" dir="13500000">
                    <a:srgbClr val="4D004D"/>
                  </a:prstShdw>
                </a:effectLst>
                <a:latin typeface="Arial Black"/>
              </a:rPr>
              <a:t> </a:t>
            </a:r>
            <a:r>
              <a:rPr lang="es-ES" sz="3200" kern="10" dirty="0" smtClean="0">
                <a:ln w="12700">
                  <a:noFill/>
                  <a:round/>
                  <a:headEnd/>
                  <a:tailEnd/>
                </a:ln>
                <a:solidFill>
                  <a:schemeClr val="folHlink">
                    <a:alpha val="50195"/>
                  </a:schemeClr>
                </a:solidFill>
                <a:effectLst>
                  <a:prstShdw prst="shdw17" dist="17961" dir="13500000">
                    <a:srgbClr val="4D004D"/>
                  </a:prstShdw>
                  <a:reflection blurRad="6350" stA="60000" endA="900" endPos="58000" dir="5400000" sy="-100000" algn="bl" rotWithShape="0"/>
                </a:effectLst>
                <a:latin typeface="Arial Black"/>
              </a:rPr>
              <a:t>- La Colina </a:t>
            </a:r>
            <a:r>
              <a:rPr lang="es-ES" sz="3200" kern="10" dirty="0" smtClean="0">
                <a:ln w="12700">
                  <a:noFill/>
                  <a:round/>
                  <a:headEnd/>
                  <a:tailEnd/>
                </a:ln>
                <a:solidFill>
                  <a:schemeClr val="folHlink">
                    <a:alpha val="50195"/>
                  </a:schemeClr>
                </a:solidFill>
                <a:effectLst>
                  <a:prstShdw prst="shdw17" dist="17961" dir="13500000">
                    <a:srgbClr val="4D004D"/>
                  </a:prstShdw>
                  <a:reflection blurRad="6350" stA="60000" endA="900" endPos="58000" dir="5400000" sy="-100000" algn="bl" rotWithShape="0"/>
                </a:effectLst>
                <a:latin typeface="Arial Black"/>
              </a:rPr>
              <a:t>del </a:t>
            </a:r>
            <a:r>
              <a:rPr lang="es-ES" sz="3200" kern="10" dirty="0" err="1" smtClean="0">
                <a:ln w="12700">
                  <a:noFill/>
                  <a:round/>
                  <a:headEnd/>
                  <a:tailEnd/>
                </a:ln>
                <a:solidFill>
                  <a:schemeClr val="folHlink">
                    <a:alpha val="50195"/>
                  </a:schemeClr>
                </a:solidFill>
                <a:effectLst>
                  <a:prstShdw prst="shdw17" dist="17961" dir="13500000">
                    <a:srgbClr val="4D004D"/>
                  </a:prstShdw>
                  <a:reflection blurRad="6350" stA="60000" endA="900" endPos="58000" dir="5400000" sy="-100000" algn="bl" rotWithShape="0"/>
                </a:effectLst>
                <a:latin typeface="Arial Black"/>
              </a:rPr>
              <a:t>Adios</a:t>
            </a:r>
            <a:r>
              <a:rPr lang="es-ES" sz="3200" kern="10" dirty="0" smtClean="0">
                <a:ln w="12700">
                  <a:noFill/>
                  <a:round/>
                  <a:headEnd/>
                  <a:tailEnd/>
                </a:ln>
                <a:solidFill>
                  <a:schemeClr val="folHlink">
                    <a:alpha val="50195"/>
                  </a:schemeClr>
                </a:solidFill>
                <a:effectLst>
                  <a:prstShdw prst="shdw17" dist="17961" dir="13500000">
                    <a:srgbClr val="4D004D"/>
                  </a:prstShdw>
                  <a:reflection blurRad="6350" stA="60000" endA="900" endPos="58000" dir="5400000" sy="-100000" algn="bl" rotWithShape="0"/>
                </a:effectLst>
                <a:latin typeface="Arial Black"/>
              </a:rPr>
              <a:t> ( Xabier </a:t>
            </a:r>
            <a:r>
              <a:rPr lang="es-ES" sz="3200" kern="10" dirty="0" err="1" smtClean="0">
                <a:ln w="12700">
                  <a:noFill/>
                  <a:round/>
                  <a:headEnd/>
                  <a:tailEnd/>
                </a:ln>
                <a:solidFill>
                  <a:schemeClr val="folHlink">
                    <a:alpha val="50195"/>
                  </a:schemeClr>
                </a:solidFill>
                <a:effectLst>
                  <a:prstShdw prst="shdw17" dist="17961" dir="13500000">
                    <a:srgbClr val="4D004D"/>
                  </a:prstShdw>
                  <a:reflection blurRad="6350" stA="60000" endA="900" endPos="58000" dir="5400000" sy="-100000" algn="bl" rotWithShape="0"/>
                </a:effectLst>
                <a:latin typeface="Arial Black"/>
              </a:rPr>
              <a:t>Cugat</a:t>
            </a:r>
            <a:r>
              <a:rPr lang="es-ES" sz="3200" kern="10" dirty="0" smtClean="0">
                <a:ln w="12700">
                  <a:noFill/>
                  <a:round/>
                  <a:headEnd/>
                  <a:tailEnd/>
                </a:ln>
                <a:solidFill>
                  <a:schemeClr val="folHlink">
                    <a:alpha val="50195"/>
                  </a:schemeClr>
                </a:solidFill>
                <a:effectLst>
                  <a:prstShdw prst="shdw17" dist="17961" dir="13500000">
                    <a:srgbClr val="4D004D"/>
                  </a:prstShdw>
                  <a:reflection blurRad="6350" stA="60000" endA="900" endPos="58000" dir="5400000" sy="-100000" algn="bl" rotWithShape="0"/>
                </a:effectLst>
                <a:latin typeface="Arial Black"/>
              </a:rPr>
              <a:t> )  </a:t>
            </a:r>
            <a:endParaRPr lang="es-ES" sz="3200" kern="10" dirty="0">
              <a:ln w="12700">
                <a:noFill/>
                <a:round/>
                <a:headEnd/>
                <a:tailEnd/>
              </a:ln>
              <a:solidFill>
                <a:schemeClr val="folHlink">
                  <a:alpha val="50195"/>
                </a:schemeClr>
              </a:solidFill>
              <a:effectLst>
                <a:prstShdw prst="shdw17" dist="17961" dir="13500000">
                  <a:srgbClr val="4D004D"/>
                </a:prstShdw>
                <a:reflection blurRad="6350" stA="60000" endA="900" endPos="58000" dir="5400000" sy="-100000" algn="bl" rotWithShape="0"/>
              </a:effectLst>
              <a:latin typeface="Arial Black"/>
            </a:endParaRPr>
          </a:p>
        </p:txBody>
      </p:sp>
    </p:spTree>
  </p:cSld>
  <p:clrMapOvr>
    <a:masterClrMapping/>
  </p:clrMapOvr>
  <mc:AlternateContent xmlns:mc="http://schemas.openxmlformats.org/markup-compatibility/2006">
    <mc:Choice xmlns:p14="http://schemas.microsoft.com/office/powerpoint/2010/main" Requires="p14">
      <p:transition spd="slow" p14:dur="350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fade">
                                      <p:cBhvr>
                                        <p:cTn id="7" dur="2000"/>
                                        <p:tgtEl>
                                          <p:spTgt spid="51202"/>
                                        </p:tgtEl>
                                      </p:cBhvr>
                                    </p:animEffect>
                                    <p:anim calcmode="lin" valueType="num">
                                      <p:cBhvr>
                                        <p:cTn id="8" dur="2000" fill="hold"/>
                                        <p:tgtEl>
                                          <p:spTgt spid="51202"/>
                                        </p:tgtEl>
                                        <p:attrNameLst>
                                          <p:attrName>ppt_x</p:attrName>
                                        </p:attrNameLst>
                                      </p:cBhvr>
                                      <p:tavLst>
                                        <p:tav tm="0">
                                          <p:val>
                                            <p:strVal val="#ppt_x"/>
                                          </p:val>
                                        </p:tav>
                                        <p:tav tm="100000">
                                          <p:val>
                                            <p:strVal val="#ppt_x"/>
                                          </p:val>
                                        </p:tav>
                                      </p:tavLst>
                                    </p:anim>
                                    <p:anim calcmode="lin" valueType="num">
                                      <p:cBhvr>
                                        <p:cTn id="9" dur="2000" fill="hold"/>
                                        <p:tgtEl>
                                          <p:spTgt spid="5120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55" presetClass="entr" presetSubtype="0" fill="hold" grpId="0" nodeType="afterEffect">
                                  <p:stCondLst>
                                    <p:cond delay="500"/>
                                  </p:stCondLst>
                                  <p:childTnLst>
                                    <p:set>
                                      <p:cBhvr>
                                        <p:cTn id="12" dur="1" fill="hold">
                                          <p:stCondLst>
                                            <p:cond delay="0"/>
                                          </p:stCondLst>
                                        </p:cTn>
                                        <p:tgtEl>
                                          <p:spTgt spid="52229"/>
                                        </p:tgtEl>
                                        <p:attrNameLst>
                                          <p:attrName>style.visibility</p:attrName>
                                        </p:attrNameLst>
                                      </p:cBhvr>
                                      <p:to>
                                        <p:strVal val="visible"/>
                                      </p:to>
                                    </p:set>
                                    <p:anim calcmode="lin" valueType="num">
                                      <p:cBhvr>
                                        <p:cTn id="13" dur="2000" fill="hold"/>
                                        <p:tgtEl>
                                          <p:spTgt spid="52229"/>
                                        </p:tgtEl>
                                        <p:attrNameLst>
                                          <p:attrName>ppt_w</p:attrName>
                                        </p:attrNameLst>
                                      </p:cBhvr>
                                      <p:tavLst>
                                        <p:tav tm="0">
                                          <p:val>
                                            <p:strVal val="#ppt_w*0.70"/>
                                          </p:val>
                                        </p:tav>
                                        <p:tav tm="100000">
                                          <p:val>
                                            <p:strVal val="#ppt_w"/>
                                          </p:val>
                                        </p:tav>
                                      </p:tavLst>
                                    </p:anim>
                                    <p:anim calcmode="lin" valueType="num">
                                      <p:cBhvr>
                                        <p:cTn id="14" dur="2000" fill="hold"/>
                                        <p:tgtEl>
                                          <p:spTgt spid="52229"/>
                                        </p:tgtEl>
                                        <p:attrNameLst>
                                          <p:attrName>ppt_h</p:attrName>
                                        </p:attrNameLst>
                                      </p:cBhvr>
                                      <p:tavLst>
                                        <p:tav tm="0">
                                          <p:val>
                                            <p:strVal val="#ppt_h"/>
                                          </p:val>
                                        </p:tav>
                                        <p:tav tm="100000">
                                          <p:val>
                                            <p:strVal val="#ppt_h"/>
                                          </p:val>
                                        </p:tav>
                                      </p:tavLst>
                                    </p:anim>
                                    <p:animEffect transition="in" filter="fade">
                                      <p:cBhvr>
                                        <p:cTn id="15" dur="2000"/>
                                        <p:tgtEl>
                                          <p:spTgt spid="52229"/>
                                        </p:tgtEl>
                                      </p:cBhvr>
                                    </p:animEffect>
                                  </p:childTnLst>
                                </p:cTn>
                              </p:par>
                            </p:childTnLst>
                          </p:cTn>
                        </p:par>
                        <p:par>
                          <p:cTn id="16" fill="hold">
                            <p:stCondLst>
                              <p:cond delay="4500"/>
                            </p:stCondLst>
                            <p:childTnLst>
                              <p:par>
                                <p:cTn id="17" presetID="42" presetClass="entr" presetSubtype="0" fill="hold" grpId="0" nodeType="afterEffect">
                                  <p:stCondLst>
                                    <p:cond delay="500"/>
                                  </p:stCondLst>
                                  <p:childTnLst>
                                    <p:set>
                                      <p:cBhvr>
                                        <p:cTn id="18" dur="1" fill="hold">
                                          <p:stCondLst>
                                            <p:cond delay="0"/>
                                          </p:stCondLst>
                                        </p:cTn>
                                        <p:tgtEl>
                                          <p:spTgt spid="62474"/>
                                        </p:tgtEl>
                                        <p:attrNameLst>
                                          <p:attrName>style.visibility</p:attrName>
                                        </p:attrNameLst>
                                      </p:cBhvr>
                                      <p:to>
                                        <p:strVal val="visible"/>
                                      </p:to>
                                    </p:set>
                                    <p:animEffect transition="in" filter="fade">
                                      <p:cBhvr>
                                        <p:cTn id="19" dur="2000"/>
                                        <p:tgtEl>
                                          <p:spTgt spid="62474"/>
                                        </p:tgtEl>
                                      </p:cBhvr>
                                    </p:animEffect>
                                    <p:anim calcmode="lin" valueType="num">
                                      <p:cBhvr>
                                        <p:cTn id="20" dur="2000" fill="hold"/>
                                        <p:tgtEl>
                                          <p:spTgt spid="62474"/>
                                        </p:tgtEl>
                                        <p:attrNameLst>
                                          <p:attrName>ppt_x</p:attrName>
                                        </p:attrNameLst>
                                      </p:cBhvr>
                                      <p:tavLst>
                                        <p:tav tm="0">
                                          <p:val>
                                            <p:strVal val="#ppt_x"/>
                                          </p:val>
                                        </p:tav>
                                        <p:tav tm="100000">
                                          <p:val>
                                            <p:strVal val="#ppt_x"/>
                                          </p:val>
                                        </p:tav>
                                      </p:tavLst>
                                    </p:anim>
                                    <p:anim calcmode="lin" valueType="num">
                                      <p:cBhvr>
                                        <p:cTn id="21" dur="2000" fill="hold"/>
                                        <p:tgtEl>
                                          <p:spTgt spid="62474"/>
                                        </p:tgtEl>
                                        <p:attrNameLst>
                                          <p:attrName>ppt_y</p:attrName>
                                        </p:attrNameLst>
                                      </p:cBhvr>
                                      <p:tavLst>
                                        <p:tav tm="0">
                                          <p:val>
                                            <p:strVal val="#ppt_y+.1"/>
                                          </p:val>
                                        </p:tav>
                                        <p:tav tm="100000">
                                          <p:val>
                                            <p:strVal val="#ppt_y"/>
                                          </p:val>
                                        </p:tav>
                                      </p:tavLst>
                                    </p:anim>
                                  </p:childTnLst>
                                </p:cTn>
                              </p:par>
                            </p:childTnLst>
                          </p:cTn>
                        </p:par>
                        <p:par>
                          <p:cTn id="22" fill="hold">
                            <p:stCondLst>
                              <p:cond delay="7000"/>
                            </p:stCondLst>
                            <p:childTnLst>
                              <p:par>
                                <p:cTn id="23" presetID="2" presetClass="entr" presetSubtype="8" fill="hold" grpId="0" nodeType="afterEffect">
                                  <p:stCondLst>
                                    <p:cond delay="500"/>
                                  </p:stCondLst>
                                  <p:childTnLst>
                                    <p:set>
                                      <p:cBhvr>
                                        <p:cTn id="24" dur="1" fill="hold">
                                          <p:stCondLst>
                                            <p:cond delay="0"/>
                                          </p:stCondLst>
                                        </p:cTn>
                                        <p:tgtEl>
                                          <p:spTgt spid="62475"/>
                                        </p:tgtEl>
                                        <p:attrNameLst>
                                          <p:attrName>style.visibility</p:attrName>
                                        </p:attrNameLst>
                                      </p:cBhvr>
                                      <p:to>
                                        <p:strVal val="visible"/>
                                      </p:to>
                                    </p:set>
                                    <p:anim calcmode="lin" valueType="num">
                                      <p:cBhvr additive="base">
                                        <p:cTn id="25" dur="2000" fill="hold"/>
                                        <p:tgtEl>
                                          <p:spTgt spid="62475"/>
                                        </p:tgtEl>
                                        <p:attrNameLst>
                                          <p:attrName>ppt_x</p:attrName>
                                        </p:attrNameLst>
                                      </p:cBhvr>
                                      <p:tavLst>
                                        <p:tav tm="0">
                                          <p:val>
                                            <p:strVal val="0-#ppt_w/2"/>
                                          </p:val>
                                        </p:tav>
                                        <p:tav tm="100000">
                                          <p:val>
                                            <p:strVal val="#ppt_x"/>
                                          </p:val>
                                        </p:tav>
                                      </p:tavLst>
                                    </p:anim>
                                    <p:anim calcmode="lin" valueType="num">
                                      <p:cBhvr additive="base">
                                        <p:cTn id="26" dur="2000" fill="hold"/>
                                        <p:tgtEl>
                                          <p:spTgt spid="62475"/>
                                        </p:tgtEl>
                                        <p:attrNameLst>
                                          <p:attrName>ppt_y</p:attrName>
                                        </p:attrNameLst>
                                      </p:cBhvr>
                                      <p:tavLst>
                                        <p:tav tm="0">
                                          <p:val>
                                            <p:strVal val="#ppt_y"/>
                                          </p:val>
                                        </p:tav>
                                        <p:tav tm="100000">
                                          <p:val>
                                            <p:strVal val="#ppt_y"/>
                                          </p:val>
                                        </p:tav>
                                      </p:tavLst>
                                    </p:anim>
                                  </p:childTnLst>
                                </p:cTn>
                              </p:par>
                            </p:childTnLst>
                          </p:cTn>
                        </p:par>
                        <p:par>
                          <p:cTn id="27" fill="hold">
                            <p:stCondLst>
                              <p:cond delay="9500"/>
                            </p:stCondLst>
                            <p:childTnLst>
                              <p:par>
                                <p:cTn id="28" presetID="2" presetClass="entr" presetSubtype="2" fill="hold" grpId="0" nodeType="afterEffect">
                                  <p:stCondLst>
                                    <p:cond delay="500"/>
                                  </p:stCondLst>
                                  <p:childTnLst>
                                    <p:set>
                                      <p:cBhvr>
                                        <p:cTn id="29" dur="1" fill="hold">
                                          <p:stCondLst>
                                            <p:cond delay="0"/>
                                          </p:stCondLst>
                                        </p:cTn>
                                        <p:tgtEl>
                                          <p:spTgt spid="62476"/>
                                        </p:tgtEl>
                                        <p:attrNameLst>
                                          <p:attrName>style.visibility</p:attrName>
                                        </p:attrNameLst>
                                      </p:cBhvr>
                                      <p:to>
                                        <p:strVal val="visible"/>
                                      </p:to>
                                    </p:set>
                                    <p:anim calcmode="lin" valueType="num">
                                      <p:cBhvr additive="base">
                                        <p:cTn id="30" dur="2000" fill="hold"/>
                                        <p:tgtEl>
                                          <p:spTgt spid="62476"/>
                                        </p:tgtEl>
                                        <p:attrNameLst>
                                          <p:attrName>ppt_x</p:attrName>
                                        </p:attrNameLst>
                                      </p:cBhvr>
                                      <p:tavLst>
                                        <p:tav tm="0">
                                          <p:val>
                                            <p:strVal val="1+#ppt_w/2"/>
                                          </p:val>
                                        </p:tav>
                                        <p:tav tm="100000">
                                          <p:val>
                                            <p:strVal val="#ppt_x"/>
                                          </p:val>
                                        </p:tav>
                                      </p:tavLst>
                                    </p:anim>
                                    <p:anim calcmode="lin" valueType="num">
                                      <p:cBhvr additive="base">
                                        <p:cTn id="31" dur="2000" fill="hold"/>
                                        <p:tgtEl>
                                          <p:spTgt spid="62476"/>
                                        </p:tgtEl>
                                        <p:attrNameLst>
                                          <p:attrName>ppt_y</p:attrName>
                                        </p:attrNameLst>
                                      </p:cBhvr>
                                      <p:tavLst>
                                        <p:tav tm="0">
                                          <p:val>
                                            <p:strVal val="#ppt_y"/>
                                          </p:val>
                                        </p:tav>
                                        <p:tav tm="100000">
                                          <p:val>
                                            <p:strVal val="#ppt_y"/>
                                          </p:val>
                                        </p:tav>
                                      </p:tavLst>
                                    </p:anim>
                                  </p:childTnLst>
                                </p:cTn>
                              </p:par>
                            </p:childTnLst>
                          </p:cTn>
                        </p:par>
                        <p:par>
                          <p:cTn id="32" fill="hold">
                            <p:stCondLst>
                              <p:cond delay="12000"/>
                            </p:stCondLst>
                            <p:childTnLst>
                              <p:par>
                                <p:cTn id="33" presetID="2" presetClass="entr" presetSubtype="4" fill="hold" grpId="0" nodeType="afterEffect">
                                  <p:stCondLst>
                                    <p:cond delay="500"/>
                                  </p:stCondLst>
                                  <p:childTnLst>
                                    <p:set>
                                      <p:cBhvr>
                                        <p:cTn id="34" dur="1" fill="hold">
                                          <p:stCondLst>
                                            <p:cond delay="0"/>
                                          </p:stCondLst>
                                        </p:cTn>
                                        <p:tgtEl>
                                          <p:spTgt spid="62477"/>
                                        </p:tgtEl>
                                        <p:attrNameLst>
                                          <p:attrName>style.visibility</p:attrName>
                                        </p:attrNameLst>
                                      </p:cBhvr>
                                      <p:to>
                                        <p:strVal val="visible"/>
                                      </p:to>
                                    </p:set>
                                    <p:anim calcmode="lin" valueType="num">
                                      <p:cBhvr additive="base">
                                        <p:cTn id="35" dur="2000" fill="hold"/>
                                        <p:tgtEl>
                                          <p:spTgt spid="62477"/>
                                        </p:tgtEl>
                                        <p:attrNameLst>
                                          <p:attrName>ppt_x</p:attrName>
                                        </p:attrNameLst>
                                      </p:cBhvr>
                                      <p:tavLst>
                                        <p:tav tm="0">
                                          <p:val>
                                            <p:strVal val="#ppt_x"/>
                                          </p:val>
                                        </p:tav>
                                        <p:tav tm="100000">
                                          <p:val>
                                            <p:strVal val="#ppt_x"/>
                                          </p:val>
                                        </p:tav>
                                      </p:tavLst>
                                    </p:anim>
                                    <p:anim calcmode="lin" valueType="num">
                                      <p:cBhvr additive="base">
                                        <p:cTn id="36" dur="2000" fill="hold"/>
                                        <p:tgtEl>
                                          <p:spTgt spid="624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animBg="1"/>
      <p:bldP spid="52229" grpId="0" animBg="1"/>
      <p:bldP spid="62474" grpId="0" animBg="1"/>
      <p:bldP spid="62475" grpId="0" animBg="1"/>
      <p:bldP spid="62476" grpId="0" animBg="1"/>
      <p:bldP spid="62477"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20730753"/>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6192</TotalTime>
  <Words>2689</Words>
  <Application>Microsoft Office PowerPoint</Application>
  <PresentationFormat>Presentación en pantalla (16:10)</PresentationFormat>
  <Paragraphs>73</Paragraphs>
  <Slides>61</Slides>
  <Notes>0</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61</vt:i4>
      </vt:variant>
    </vt:vector>
  </HeadingPairs>
  <TitlesOfParts>
    <vt:vector size="72" baseType="lpstr">
      <vt:lpstr>Arial</vt:lpstr>
      <vt:lpstr>Arial Black</vt:lpstr>
      <vt:lpstr>Britannic Bold</vt:lpstr>
      <vt:lpstr>Calibri</vt:lpstr>
      <vt:lpstr>Californian FB</vt:lpstr>
      <vt:lpstr>High Tower Text</vt:lpstr>
      <vt:lpstr>Imprint MT Shadow</vt:lpstr>
      <vt:lpstr>Kristen ITC</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Casa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494</cp:revision>
  <dcterms:created xsi:type="dcterms:W3CDTF">2012-03-08T09:01:23Z</dcterms:created>
  <dcterms:modified xsi:type="dcterms:W3CDTF">2024-05-08T21:44:11Z</dcterms:modified>
</cp:coreProperties>
</file>