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8"/>
  </p:notesMasterIdLst>
  <p:sldIdLst>
    <p:sldId id="410" r:id="rId3"/>
    <p:sldId id="558" r:id="rId4"/>
    <p:sldId id="478" r:id="rId5"/>
    <p:sldId id="545" r:id="rId6"/>
    <p:sldId id="525" r:id="rId7"/>
    <p:sldId id="546" r:id="rId8"/>
    <p:sldId id="413" r:id="rId9"/>
    <p:sldId id="544" r:id="rId10"/>
    <p:sldId id="513" r:id="rId11"/>
    <p:sldId id="531" r:id="rId12"/>
    <p:sldId id="491" r:id="rId13"/>
    <p:sldId id="550" r:id="rId14"/>
    <p:sldId id="547" r:id="rId15"/>
    <p:sldId id="548" r:id="rId16"/>
    <p:sldId id="549" r:id="rId17"/>
    <p:sldId id="553" r:id="rId18"/>
    <p:sldId id="537" r:id="rId19"/>
    <p:sldId id="554" r:id="rId20"/>
    <p:sldId id="555" r:id="rId21"/>
    <p:sldId id="557" r:id="rId22"/>
    <p:sldId id="551" r:id="rId23"/>
    <p:sldId id="519" r:id="rId24"/>
    <p:sldId id="520" r:id="rId25"/>
    <p:sldId id="521" r:id="rId26"/>
    <p:sldId id="523" r:id="rId27"/>
    <p:sldId id="527" r:id="rId28"/>
    <p:sldId id="528" r:id="rId29"/>
    <p:sldId id="529" r:id="rId30"/>
    <p:sldId id="542" r:id="rId31"/>
    <p:sldId id="556" r:id="rId32"/>
    <p:sldId id="530" r:id="rId33"/>
    <p:sldId id="532" r:id="rId34"/>
    <p:sldId id="536" r:id="rId35"/>
    <p:sldId id="480" r:id="rId36"/>
    <p:sldId id="485" r:id="rId37"/>
    <p:sldId id="486" r:id="rId38"/>
    <p:sldId id="487" r:id="rId39"/>
    <p:sldId id="488" r:id="rId40"/>
    <p:sldId id="509" r:id="rId41"/>
    <p:sldId id="495" r:id="rId42"/>
    <p:sldId id="496" r:id="rId43"/>
    <p:sldId id="508" r:id="rId44"/>
    <p:sldId id="500" r:id="rId45"/>
    <p:sldId id="501" r:id="rId46"/>
    <p:sldId id="483" r:id="rId47"/>
    <p:sldId id="499" r:id="rId48"/>
    <p:sldId id="502" r:id="rId49"/>
    <p:sldId id="503" r:id="rId50"/>
    <p:sldId id="504" r:id="rId51"/>
    <p:sldId id="505" r:id="rId52"/>
    <p:sldId id="507" r:id="rId53"/>
    <p:sldId id="511" r:id="rId54"/>
    <p:sldId id="512" r:id="rId55"/>
    <p:sldId id="515" r:id="rId56"/>
    <p:sldId id="498" r:id="rId57"/>
    <p:sldId id="489" r:id="rId58"/>
    <p:sldId id="497" r:id="rId59"/>
    <p:sldId id="490" r:id="rId60"/>
    <p:sldId id="492" r:id="rId61"/>
    <p:sldId id="494" r:id="rId62"/>
    <p:sldId id="524" r:id="rId63"/>
    <p:sldId id="534" r:id="rId64"/>
    <p:sldId id="479" r:id="rId65"/>
    <p:sldId id="411" r:id="rId66"/>
    <p:sldId id="559" r:id="rId67"/>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q3FSXYoxrgiNVmYNgofQw" hashData="6gGURw3a5/12Tw+k9yb1X7bijI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627" autoAdjust="0"/>
  </p:normalViewPr>
  <p:slideViewPr>
    <p:cSldViewPr>
      <p:cViewPr>
        <p:scale>
          <a:sx n="50" d="100"/>
          <a:sy n="50" d="100"/>
        </p:scale>
        <p:origin x="-1680" y="-864"/>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02/05/2018</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399"/>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7"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7"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7"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7"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79"/>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8" y="260971"/>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520562"/>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02/05/2018</a:t>
            </a:fld>
            <a:endParaRPr lang="es-ES"/>
          </a:p>
        </p:txBody>
      </p:sp>
      <p:sp>
        <p:nvSpPr>
          <p:cNvPr id="5" name="4 Marcador de pie de página"/>
          <p:cNvSpPr>
            <a:spLocks noGrp="1"/>
          </p:cNvSpPr>
          <p:nvPr>
            <p:ph type="ftr" sz="quarter" idx="3"/>
          </p:nvPr>
        </p:nvSpPr>
        <p:spPr>
          <a:xfrm>
            <a:off x="3690462"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1.gif"/><Relationship Id="rId1" Type="http://schemas.openxmlformats.org/officeDocument/2006/relationships/slideLayout" Target="../slideLayouts/slideLayout1.xml"/><Relationship Id="rId5" Type="http://schemas.openxmlformats.org/officeDocument/2006/relationships/image" Target="../media/image16.gif"/><Relationship Id="rId4" Type="http://schemas.openxmlformats.org/officeDocument/2006/relationships/image" Target="../media/image15.gif"/></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8.gif"/><Relationship Id="rId1" Type="http://schemas.openxmlformats.org/officeDocument/2006/relationships/slideLayout" Target="../slideLayouts/slideLayout7.xml"/><Relationship Id="rId6" Type="http://schemas.openxmlformats.org/officeDocument/2006/relationships/image" Target="../media/image16.gif"/><Relationship Id="rId5" Type="http://schemas.openxmlformats.org/officeDocument/2006/relationships/image" Target="../media/image23.jpe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1.gif"/><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4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6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5.jpeg"/><Relationship Id="rId4" Type="http://schemas.openxmlformats.org/officeDocument/2006/relationships/image" Target="../media/image3.gif"/></Relationships>
</file>

<file path=ppt/slides/_rels/slide65.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Jose Luis\Desktop\sunset-photos-ocean.jpg"/>
          <p:cNvPicPr>
            <a:picLocks noChangeAspect="1" noChangeArrowheads="1"/>
          </p:cNvPicPr>
          <p:nvPr/>
        </p:nvPicPr>
        <p:blipFill>
          <a:blip r:embed="rId3" cstate="print"/>
          <a:srcRect/>
          <a:stretch>
            <a:fillRect/>
          </a:stretch>
        </p:blipFill>
        <p:spPr bwMode="auto">
          <a:xfrm>
            <a:off x="1" y="0"/>
            <a:ext cx="10801350" cy="6750844"/>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0" y="0"/>
            <a:ext cx="10801351"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898" y="556636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85767" y="2115336"/>
            <a:ext cx="9429816" cy="2569205"/>
          </a:xfrm>
          <a:prstGeom prst="rect">
            <a:avLst/>
          </a:prstGeom>
        </p:spPr>
        <p:txBody>
          <a:bodyPr wrap="none" lIns="81272" tIns="40636" rIns="81272" bIns="40636" fromWordArt="1">
            <a:prstTxWarp prst="textPlain">
              <a:avLst>
                <a:gd name="adj" fmla="val 50000"/>
              </a:avLst>
            </a:prstTxWarp>
          </a:bodyPr>
          <a:lstStyle/>
          <a:p>
            <a:pPr algn="ctr"/>
            <a:r>
              <a:rPr lang="es-ES" sz="1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PENINSULA  DE  SAMANÁ</a:t>
            </a:r>
          </a:p>
          <a:p>
            <a:pPr algn="ctr"/>
            <a:r>
              <a:rPr lang="es-ES" sz="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REPÚBLICA  DOMINICANA</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1"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89" y="726646"/>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49" y="179253"/>
            <a:ext cx="922615" cy="1013707"/>
          </a:xfrm>
          <a:prstGeom prst="rect">
            <a:avLst/>
          </a:prstGeom>
          <a:noFill/>
          <a:ln w="9525">
            <a:noFill/>
            <a:miter lim="800000"/>
            <a:headEnd/>
            <a:tailEnd/>
          </a:ln>
        </p:spPr>
      </p:pic>
    </p:spTree>
  </p:cSld>
  <p:clrMapOvr>
    <a:masterClrMapping/>
  </p:clrMapOvr>
  <p:transition spd="med" advTm="11000">
    <p:random/>
    <p:sndAc>
      <p:stSnd loop="1">
        <p:snd r:embed="rId2" name="la sonora dinamita - cumbias colombianas - la pollera colo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C:\Users\Jose Luis\Desktop\340371c8df7d234e72c8182e2145a07f.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Jose Luis\Desktop\605_w.gif"/>
          <p:cNvPicPr>
            <a:picLocks noChangeAspect="1" noChangeArrowheads="1"/>
          </p:cNvPicPr>
          <p:nvPr/>
        </p:nvPicPr>
        <p:blipFill>
          <a:blip r:embed="rId2"/>
          <a:srcRect/>
          <a:stretch>
            <a:fillRect/>
          </a:stretch>
        </p:blipFill>
        <p:spPr bwMode="auto">
          <a:xfrm>
            <a:off x="-1" y="0"/>
            <a:ext cx="10456129" cy="6258740"/>
          </a:xfrm>
          <a:prstGeom prst="rect">
            <a:avLst/>
          </a:prstGeom>
          <a:noFill/>
        </p:spPr>
      </p:pic>
      <p:sp>
        <p:nvSpPr>
          <p:cNvPr id="9" name="8 Forma libre"/>
          <p:cNvSpPr/>
          <p:nvPr/>
        </p:nvSpPr>
        <p:spPr>
          <a:xfrm rot="3892753" flipH="1">
            <a:off x="3967405" y="47587"/>
            <a:ext cx="3030448" cy="3111937"/>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3" name="12 Forma libre"/>
          <p:cNvSpPr/>
          <p:nvPr/>
        </p:nvSpPr>
        <p:spPr>
          <a:xfrm rot="17707247" flipH="1" flipV="1">
            <a:off x="3958810" y="3400377"/>
            <a:ext cx="3030448" cy="3111937"/>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4" name="13 Forma libre"/>
          <p:cNvSpPr/>
          <p:nvPr/>
        </p:nvSpPr>
        <p:spPr>
          <a:xfrm rot="9292753" flipH="1">
            <a:off x="5542829" y="2127019"/>
            <a:ext cx="3767205" cy="2503332"/>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5" name="14 Forma libre"/>
          <p:cNvSpPr/>
          <p:nvPr/>
        </p:nvSpPr>
        <p:spPr>
          <a:xfrm rot="20092753" flipH="1">
            <a:off x="1390587" y="1952616"/>
            <a:ext cx="3767205" cy="2503332"/>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Tree>
    <p:extLst>
      <p:ext uri="{BB962C8B-B14F-4D97-AF65-F5344CB8AC3E}">
        <p14:creationId xmlns="" xmlns:p14="http://schemas.microsoft.com/office/powerpoint/2010/main" val="73048306"/>
      </p:ext>
    </p:extLst>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4000" fill="hold" grpId="0" nodeType="withEffect">
                                  <p:stCondLst>
                                    <p:cond delay="0"/>
                                  </p:stCondLst>
                                  <p:childTnLst>
                                    <p:animRot by="21600000">
                                      <p:cBhvr>
                                        <p:cTn id="6" dur="750" fill="hold"/>
                                        <p:tgtEl>
                                          <p:spTgt spid="15"/>
                                        </p:tgtEl>
                                        <p:attrNameLst>
                                          <p:attrName>r</p:attrName>
                                        </p:attrNameLst>
                                      </p:cBhvr>
                                    </p:animRot>
                                  </p:childTnLst>
                                </p:cTn>
                              </p:par>
                              <p:par>
                                <p:cTn id="7" presetID="2" presetClass="entr" presetSubtype="2" fill="hold" grpId="1"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3000" fill="hold"/>
                                        <p:tgtEl>
                                          <p:spTgt spid="15"/>
                                        </p:tgtEl>
                                        <p:attrNameLst>
                                          <p:attrName>ppt_x</p:attrName>
                                        </p:attrNameLst>
                                      </p:cBhvr>
                                      <p:tavLst>
                                        <p:tav tm="0">
                                          <p:val>
                                            <p:strVal val="1+#ppt_w/2"/>
                                          </p:val>
                                        </p:tav>
                                        <p:tav tm="100000">
                                          <p:val>
                                            <p:strVal val="#ppt_x"/>
                                          </p:val>
                                        </p:tav>
                                      </p:tavLst>
                                    </p:anim>
                                    <p:anim calcmode="lin" valueType="num">
                                      <p:cBhvr additive="base">
                                        <p:cTn id="10" dur="3000" fill="hold"/>
                                        <p:tgtEl>
                                          <p:spTgt spid="15"/>
                                        </p:tgtEl>
                                        <p:attrNameLst>
                                          <p:attrName>ppt_y</p:attrName>
                                        </p:attrNameLst>
                                      </p:cBhvr>
                                      <p:tavLst>
                                        <p:tav tm="0">
                                          <p:val>
                                            <p:strVal val="#ppt_y"/>
                                          </p:val>
                                        </p:tav>
                                        <p:tav tm="100000">
                                          <p:val>
                                            <p:strVal val="#ppt_y"/>
                                          </p:val>
                                        </p:tav>
                                      </p:tavLst>
                                    </p:anim>
                                  </p:childTnLst>
                                </p:cTn>
                              </p:par>
                              <p:par>
                                <p:cTn id="11" presetID="8" presetClass="emph" presetSubtype="0" repeatCount="4000" fill="hold" grpId="0" nodeType="withEffect">
                                  <p:stCondLst>
                                    <p:cond delay="0"/>
                                  </p:stCondLst>
                                  <p:childTnLst>
                                    <p:animRot by="21600000">
                                      <p:cBhvr>
                                        <p:cTn id="12" dur="750" fill="hold"/>
                                        <p:tgtEl>
                                          <p:spTgt spid="9"/>
                                        </p:tgtEl>
                                        <p:attrNameLst>
                                          <p:attrName>r</p:attrName>
                                        </p:attrNameLst>
                                      </p:cBhvr>
                                    </p:animRot>
                                  </p:childTnLst>
                                </p:cTn>
                              </p:par>
                              <p:par>
                                <p:cTn id="13" presetID="2" presetClass="entr" presetSubtype="4"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8" presetClass="emph" presetSubtype="0" repeatCount="4000" fill="hold" grpId="0" nodeType="withEffect">
                                  <p:stCondLst>
                                    <p:cond delay="0"/>
                                  </p:stCondLst>
                                  <p:childTnLst>
                                    <p:animRot by="21600000">
                                      <p:cBhvr>
                                        <p:cTn id="18" dur="750" fill="hold"/>
                                        <p:tgtEl>
                                          <p:spTgt spid="14"/>
                                        </p:tgtEl>
                                        <p:attrNameLst>
                                          <p:attrName>r</p:attrName>
                                        </p:attrNameLst>
                                      </p:cBhvr>
                                    </p:animRot>
                                  </p:childTnLst>
                                </p:cTn>
                              </p:par>
                              <p:par>
                                <p:cTn id="19" presetID="2" presetClass="entr" presetSubtype="8" fill="hold" grpId="1"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0-#ppt_w/2"/>
                                          </p:val>
                                        </p:tav>
                                        <p:tav tm="100000">
                                          <p:val>
                                            <p:strVal val="#ppt_x"/>
                                          </p:val>
                                        </p:tav>
                                      </p:tavLst>
                                    </p:anim>
                                    <p:anim calcmode="lin" valueType="num">
                                      <p:cBhvr additive="base">
                                        <p:cTn id="22" dur="3000" fill="hold"/>
                                        <p:tgtEl>
                                          <p:spTgt spid="14"/>
                                        </p:tgtEl>
                                        <p:attrNameLst>
                                          <p:attrName>ppt_y</p:attrName>
                                        </p:attrNameLst>
                                      </p:cBhvr>
                                      <p:tavLst>
                                        <p:tav tm="0">
                                          <p:val>
                                            <p:strVal val="#ppt_y"/>
                                          </p:val>
                                        </p:tav>
                                        <p:tav tm="100000">
                                          <p:val>
                                            <p:strVal val="#ppt_y"/>
                                          </p:val>
                                        </p:tav>
                                      </p:tavLst>
                                    </p:anim>
                                  </p:childTnLst>
                                </p:cTn>
                              </p:par>
                              <p:par>
                                <p:cTn id="23" presetID="8" presetClass="emph" presetSubtype="0" repeatCount="4000" fill="hold" grpId="0" nodeType="withEffect">
                                  <p:stCondLst>
                                    <p:cond delay="0"/>
                                  </p:stCondLst>
                                  <p:childTnLst>
                                    <p:animRot by="21600000">
                                      <p:cBhvr>
                                        <p:cTn id="24" dur="750" fill="hold"/>
                                        <p:tgtEl>
                                          <p:spTgt spid="13"/>
                                        </p:tgtEl>
                                        <p:attrNameLst>
                                          <p:attrName>r</p:attrName>
                                        </p:attrNameLst>
                                      </p:cBhvr>
                                    </p:animRot>
                                  </p:childTnLst>
                                </p:cTn>
                              </p:par>
                              <p:par>
                                <p:cTn id="25" presetID="2" presetClass="entr" presetSubtype="1" fill="hold" grpId="1"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8" fill="hold" grpId="2" nodeType="afterEffect">
                                  <p:stCondLst>
                                    <p:cond delay="0"/>
                                  </p:stCondLst>
                                  <p:childTnLst>
                                    <p:anim calcmode="lin" valueType="num">
                                      <p:cBhvr additive="base">
                                        <p:cTn id="31" dur="3000"/>
                                        <p:tgtEl>
                                          <p:spTgt spid="14"/>
                                        </p:tgtEl>
                                        <p:attrNameLst>
                                          <p:attrName>ppt_x</p:attrName>
                                        </p:attrNameLst>
                                      </p:cBhvr>
                                      <p:tavLst>
                                        <p:tav tm="0">
                                          <p:val>
                                            <p:strVal val="ppt_x"/>
                                          </p:val>
                                        </p:tav>
                                        <p:tav tm="100000">
                                          <p:val>
                                            <p:strVal val="0-ppt_w/2"/>
                                          </p:val>
                                        </p:tav>
                                      </p:tavLst>
                                    </p:anim>
                                    <p:anim calcmode="lin" valueType="num">
                                      <p:cBhvr additive="base">
                                        <p:cTn id="32" dur="3000"/>
                                        <p:tgtEl>
                                          <p:spTgt spid="14"/>
                                        </p:tgtEl>
                                        <p:attrNameLst>
                                          <p:attrName>ppt_y</p:attrName>
                                        </p:attrNameLst>
                                      </p:cBhvr>
                                      <p:tavLst>
                                        <p:tav tm="0">
                                          <p:val>
                                            <p:strVal val="ppt_y"/>
                                          </p:val>
                                        </p:tav>
                                        <p:tav tm="100000">
                                          <p:val>
                                            <p:strVal val="ppt_y"/>
                                          </p:val>
                                        </p:tav>
                                      </p:tavLst>
                                    </p:anim>
                                    <p:set>
                                      <p:cBhvr>
                                        <p:cTn id="33" dur="1" fill="hold">
                                          <p:stCondLst>
                                            <p:cond delay="2999"/>
                                          </p:stCondLst>
                                        </p:cTn>
                                        <p:tgtEl>
                                          <p:spTgt spid="14"/>
                                        </p:tgtEl>
                                        <p:attrNameLst>
                                          <p:attrName>style.visibility</p:attrName>
                                        </p:attrNameLst>
                                      </p:cBhvr>
                                      <p:to>
                                        <p:strVal val="hidden"/>
                                      </p:to>
                                    </p:set>
                                  </p:childTnLst>
                                </p:cTn>
                              </p:par>
                              <p:par>
                                <p:cTn id="34" presetID="2" presetClass="exit" presetSubtype="1" fill="hold" grpId="2" nodeType="withEffect">
                                  <p:stCondLst>
                                    <p:cond delay="0"/>
                                  </p:stCondLst>
                                  <p:childTnLst>
                                    <p:anim calcmode="lin" valueType="num">
                                      <p:cBhvr additive="base">
                                        <p:cTn id="35" dur="3000"/>
                                        <p:tgtEl>
                                          <p:spTgt spid="13"/>
                                        </p:tgtEl>
                                        <p:attrNameLst>
                                          <p:attrName>ppt_x</p:attrName>
                                        </p:attrNameLst>
                                      </p:cBhvr>
                                      <p:tavLst>
                                        <p:tav tm="0">
                                          <p:val>
                                            <p:strVal val="ppt_x"/>
                                          </p:val>
                                        </p:tav>
                                        <p:tav tm="100000">
                                          <p:val>
                                            <p:strVal val="ppt_x"/>
                                          </p:val>
                                        </p:tav>
                                      </p:tavLst>
                                    </p:anim>
                                    <p:anim calcmode="lin" valueType="num">
                                      <p:cBhvr additive="base">
                                        <p:cTn id="36" dur="3000"/>
                                        <p:tgtEl>
                                          <p:spTgt spid="13"/>
                                        </p:tgtEl>
                                        <p:attrNameLst>
                                          <p:attrName>ppt_y</p:attrName>
                                        </p:attrNameLst>
                                      </p:cBhvr>
                                      <p:tavLst>
                                        <p:tav tm="0">
                                          <p:val>
                                            <p:strVal val="ppt_y"/>
                                          </p:val>
                                        </p:tav>
                                        <p:tav tm="100000">
                                          <p:val>
                                            <p:strVal val="0-ppt_h/2"/>
                                          </p:val>
                                        </p:tav>
                                      </p:tavLst>
                                    </p:anim>
                                    <p:set>
                                      <p:cBhvr>
                                        <p:cTn id="37" dur="1" fill="hold">
                                          <p:stCondLst>
                                            <p:cond delay="2999"/>
                                          </p:stCondLst>
                                        </p:cTn>
                                        <p:tgtEl>
                                          <p:spTgt spid="13"/>
                                        </p:tgtEl>
                                        <p:attrNameLst>
                                          <p:attrName>style.visibility</p:attrName>
                                        </p:attrNameLst>
                                      </p:cBhvr>
                                      <p:to>
                                        <p:strVal val="hidden"/>
                                      </p:to>
                                    </p:set>
                                  </p:childTnLst>
                                </p:cTn>
                              </p:par>
                              <p:par>
                                <p:cTn id="38" presetID="2" presetClass="exit" presetSubtype="4" fill="hold" grpId="2"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ppt_x"/>
                                          </p:val>
                                        </p:tav>
                                      </p:tavLst>
                                    </p:anim>
                                    <p:anim calcmode="lin" valueType="num">
                                      <p:cBhvr additive="base">
                                        <p:cTn id="40" dur="3000"/>
                                        <p:tgtEl>
                                          <p:spTgt spid="9"/>
                                        </p:tgtEl>
                                        <p:attrNameLst>
                                          <p:attrName>ppt_y</p:attrName>
                                        </p:attrNameLst>
                                      </p:cBhvr>
                                      <p:tavLst>
                                        <p:tav tm="0">
                                          <p:val>
                                            <p:strVal val="ppt_y"/>
                                          </p:val>
                                        </p:tav>
                                        <p:tav tm="100000">
                                          <p:val>
                                            <p:strVal val="1+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5"/>
                                        </p:tgtEl>
                                        <p:attrNameLst>
                                          <p:attrName>ppt_x</p:attrName>
                                        </p:attrNameLst>
                                      </p:cBhvr>
                                      <p:tavLst>
                                        <p:tav tm="0">
                                          <p:val>
                                            <p:strVal val="ppt_x"/>
                                          </p:val>
                                        </p:tav>
                                        <p:tav tm="100000">
                                          <p:val>
                                            <p:strVal val="1+ppt_w/2"/>
                                          </p:val>
                                        </p:tav>
                                      </p:tavLst>
                                    </p:anim>
                                    <p:anim calcmode="lin" valueType="num">
                                      <p:cBhvr additive="base">
                                        <p:cTn id="44" dur="3000"/>
                                        <p:tgtEl>
                                          <p:spTgt spid="15"/>
                                        </p:tgtEl>
                                        <p:attrNameLst>
                                          <p:attrName>ppt_y</p:attrName>
                                        </p:attrNameLst>
                                      </p:cBhvr>
                                      <p:tavLst>
                                        <p:tav tm="0">
                                          <p:val>
                                            <p:strVal val="ppt_y"/>
                                          </p:val>
                                        </p:tav>
                                        <p:tav tm="100000">
                                          <p:val>
                                            <p:strVal val="ppt_y"/>
                                          </p:val>
                                        </p:tav>
                                      </p:tavLst>
                                    </p:anim>
                                    <p:set>
                                      <p:cBhvr>
                                        <p:cTn id="45" dur="1" fill="hold">
                                          <p:stCondLst>
                                            <p:cond delay="2999"/>
                                          </p:stCondLst>
                                        </p:cTn>
                                        <p:tgtEl>
                                          <p:spTgt spid="15"/>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2000" fill="hold"/>
                                        <p:tgtEl>
                                          <p:spTgt spid="6"/>
                                        </p:tgtEl>
                                        <p:attrNameLst>
                                          <p:attrName>ppt_w</p:attrName>
                                        </p:attrNameLst>
                                      </p:cBhvr>
                                      <p:tavLst>
                                        <p:tav tm="0">
                                          <p:val>
                                            <p:fltVal val="0"/>
                                          </p:val>
                                        </p:tav>
                                        <p:tav tm="100000">
                                          <p:val>
                                            <p:strVal val="#ppt_w"/>
                                          </p:val>
                                        </p:tav>
                                      </p:tavLst>
                                    </p:anim>
                                    <p:anim calcmode="lin" valueType="num">
                                      <p:cBhvr>
                                        <p:cTn id="49"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C:\Users\Jose Luis\Desktop\images.jpg"/>
          <p:cNvPicPr>
            <a:picLocks noChangeAspect="1" noChangeArrowheads="1"/>
          </p:cNvPicPr>
          <p:nvPr/>
        </p:nvPicPr>
        <p:blipFill>
          <a:blip r:embed="rId2"/>
          <a:srcRect/>
          <a:stretch>
            <a:fillRect/>
          </a:stretch>
        </p:blipFill>
        <p:spPr bwMode="auto">
          <a:xfrm>
            <a:off x="-1" y="0"/>
            <a:ext cx="10801451"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pic>
        <p:nvPicPr>
          <p:cNvPr id="37890" name="Picture 2" descr="C:\Users\Jose Luis\Desktop\Peninsula-Samana-mapa.jpg"/>
          <p:cNvPicPr>
            <a:picLocks noChangeAspect="1" noChangeArrowheads="1"/>
          </p:cNvPicPr>
          <p:nvPr/>
        </p:nvPicPr>
        <p:blipFill>
          <a:blip r:embed="rId3"/>
          <a:srcRect t="6526" b="6727"/>
          <a:stretch>
            <a:fillRect/>
          </a:stretch>
        </p:blipFill>
        <p:spPr bwMode="auto">
          <a:xfrm>
            <a:off x="0" y="972328"/>
            <a:ext cx="11379200" cy="4429156"/>
          </a:xfrm>
          <a:prstGeom prst="rect">
            <a:avLst/>
          </a:prstGeom>
          <a:noFill/>
        </p:spPr>
      </p:pic>
    </p:spTree>
  </p:cSld>
  <p:clrMapOvr>
    <a:masterClrMapping/>
  </p:clrMapOvr>
  <p:transition spd="med"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C:\Users\Jose Luis\Desktop\samana.jpg"/>
          <p:cNvPicPr>
            <a:picLocks noChangeAspect="1" noChangeArrowheads="1"/>
          </p:cNvPicPr>
          <p:nvPr/>
        </p:nvPicPr>
        <p:blipFill>
          <a:blip r:embed="rId2" cstate="print"/>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sp>
        <p:nvSpPr>
          <p:cNvPr id="5124" name="Rectangle 4" descr="271"/>
          <p:cNvSpPr>
            <a:spLocks noChangeArrowheads="1"/>
          </p:cNvSpPr>
          <p:nvPr/>
        </p:nvSpPr>
        <p:spPr bwMode="auto">
          <a:xfrm>
            <a:off x="0" y="0"/>
            <a:ext cx="10801350" cy="6516688"/>
          </a:xfrm>
          <a:prstGeom prst="rect">
            <a:avLst/>
          </a:prstGeom>
          <a:blipFill dpi="0" rotWithShape="1">
            <a:blip r:embed="rId3"/>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23" name="Rectangle 3"/>
          <p:cNvSpPr>
            <a:spLocks noGrp="1" noChangeArrowheads="1"/>
          </p:cNvSpPr>
          <p:nvPr>
            <p:ph type="subTitle" idx="1"/>
          </p:nvPr>
        </p:nvSpPr>
        <p:spPr>
          <a:xfrm>
            <a:off x="1621054" y="3692151"/>
            <a:ext cx="7560945" cy="1665437"/>
          </a:xfrm>
        </p:spPr>
        <p:txBody>
          <a:bodyPr/>
          <a:lstStyle/>
          <a:p>
            <a:pPr eaLnBrk="1">
              <a:spcAft>
                <a:spcPct val="0"/>
              </a:spcAft>
            </a:pPr>
            <a:endParaRPr lang="es-ES" altLang="es-ES" sz="2900" dirty="0" smtClean="0"/>
          </a:p>
        </p:txBody>
      </p:sp>
      <p:pic>
        <p:nvPicPr>
          <p:cNvPr id="5127" name="Picture 7" descr="148"/>
          <p:cNvPicPr>
            <a:picLocks noChangeAspect="1" noChangeArrowheads="1" noCrop="1"/>
          </p:cNvPicPr>
          <p:nvPr/>
        </p:nvPicPr>
        <p:blipFill>
          <a:blip r:embed="rId4" cstate="print"/>
          <a:srcRect/>
          <a:stretch>
            <a:fillRect/>
          </a:stretch>
        </p:blipFill>
        <p:spPr bwMode="auto">
          <a:xfrm flipH="1" flipV="1">
            <a:off x="12515958" y="3893318"/>
            <a:ext cx="137781" cy="110846"/>
          </a:xfrm>
          <a:prstGeom prst="rect">
            <a:avLst/>
          </a:prstGeom>
          <a:noFill/>
          <a:ln w="9525">
            <a:noFill/>
            <a:miter lim="800000"/>
            <a:headEnd/>
            <a:tailEnd/>
          </a:ln>
        </p:spPr>
      </p:pic>
      <p:sp>
        <p:nvSpPr>
          <p:cNvPr id="82953" name="Oval 9"/>
          <p:cNvSpPr>
            <a:spLocks noChangeArrowheads="1"/>
          </p:cNvSpPr>
          <p:nvPr/>
        </p:nvSpPr>
        <p:spPr bwMode="auto">
          <a:xfrm>
            <a:off x="1156681" y="216220"/>
            <a:ext cx="8795871" cy="6084249"/>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4" name="Oval 10"/>
          <p:cNvSpPr>
            <a:spLocks noChangeArrowheads="1"/>
          </p:cNvSpPr>
          <p:nvPr/>
        </p:nvSpPr>
        <p:spPr bwMode="auto">
          <a:xfrm>
            <a:off x="1466262" y="340753"/>
            <a:ext cx="8254953" cy="5773604"/>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5" name="Oval 11"/>
          <p:cNvSpPr>
            <a:spLocks noChangeArrowheads="1"/>
          </p:cNvSpPr>
          <p:nvPr/>
        </p:nvSpPr>
        <p:spPr bwMode="auto">
          <a:xfrm>
            <a:off x="1619352" y="465283"/>
            <a:ext cx="7947072" cy="5524543"/>
          </a:xfrm>
          <a:prstGeom prst="ellipse">
            <a:avLst/>
          </a:prstGeom>
          <a:solidFill>
            <a:srgbClr val="FF0000"/>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6" name="Oval 12"/>
          <p:cNvSpPr>
            <a:spLocks noChangeArrowheads="1"/>
          </p:cNvSpPr>
          <p:nvPr/>
        </p:nvSpPr>
        <p:spPr bwMode="auto">
          <a:xfrm>
            <a:off x="1774143" y="589814"/>
            <a:ext cx="7715736" cy="5337061"/>
          </a:xfrm>
          <a:prstGeom prst="ellipse">
            <a:avLst/>
          </a:prstGeom>
          <a:solidFill>
            <a:srgbClr val="00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4165750" y="2327780"/>
            <a:ext cx="3009069" cy="2296305"/>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2" name="11 Rectángulo"/>
          <p:cNvSpPr/>
          <p:nvPr/>
        </p:nvSpPr>
        <p:spPr>
          <a:xfrm>
            <a:off x="2686031" y="1758146"/>
            <a:ext cx="5400675" cy="3170099"/>
          </a:xfrm>
          <a:prstGeom prst="rect">
            <a:avLst/>
          </a:prstGeom>
        </p:spPr>
        <p:txBody>
          <a:bodyPr>
            <a:spAutoFit/>
          </a:bodyPr>
          <a:lstStyle/>
          <a:p>
            <a:pPr algn="ctr"/>
            <a:r>
              <a:rPr lang="es-ES" sz="2000" b="1" dirty="0" err="1" smtClean="0">
                <a:latin typeface="Arial Narrow" pitchFamily="34" charset="0"/>
              </a:rPr>
              <a:t>Samaná</a:t>
            </a:r>
            <a:r>
              <a:rPr lang="es-ES" sz="2000" b="1" dirty="0" smtClean="0">
                <a:latin typeface="Arial Narrow" pitchFamily="34" charset="0"/>
              </a:rPr>
              <a:t> es una provincia ubicada en la costa atlántica del noreste de la República Dominicana. Compuesta principalmente por una península, se caracteriza por su exuberante terreno montañoso y por sus playas de arena blanca. La playa Rincón, situada en un lugar remoto del extremo oriental de la península, es conocida por sus aguas tranquilas de color turquesa y por una costa relativamente poco urbanizada. Cayo Levantado es un islote con tres playas y vistas panorámicas del mar.</a:t>
            </a:r>
            <a:endParaRPr lang="es-ES" sz="2000" b="1" dirty="0">
              <a:latin typeface="Arial Narrow" pitchFamily="34" charset="0"/>
            </a:endParaRPr>
          </a:p>
        </p:txBody>
      </p:sp>
      <p:pic>
        <p:nvPicPr>
          <p:cNvPr id="13" name="Picture 2" descr="E:\formas montar\2cxx0f8.gif"/>
          <p:cNvPicPr>
            <a:picLocks noChangeAspect="1" noChangeArrowheads="1" noCrop="1"/>
          </p:cNvPicPr>
          <p:nvPr/>
        </p:nvPicPr>
        <p:blipFill>
          <a:blip r:embed="rId5"/>
          <a:srcRect/>
          <a:stretch>
            <a:fillRect/>
          </a:stretch>
        </p:blipFill>
        <p:spPr bwMode="auto">
          <a:xfrm>
            <a:off x="0" y="5217957"/>
            <a:ext cx="1701869" cy="1298731"/>
          </a:xfrm>
          <a:prstGeom prst="rect">
            <a:avLst/>
          </a:prstGeom>
          <a:noFill/>
        </p:spPr>
      </p:pic>
    </p:spTree>
  </p:cSld>
  <p:clrMapOvr>
    <a:masterClrMapping/>
  </p:clrMapOvr>
  <p:transition spd="med" advTm="2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5000"/>
                                        <p:tgtEl>
                                          <p:spTgt spid="82956"/>
                                        </p:tgtEl>
                                        <p:attrNameLst>
                                          <p:attrName>ppt_x</p:attrName>
                                        </p:attrNameLst>
                                      </p:cBhvr>
                                      <p:tavLst>
                                        <p:tav tm="0">
                                          <p:val>
                                            <p:strVal val="ppt_x"/>
                                          </p:val>
                                        </p:tav>
                                        <p:tav tm="100000">
                                          <p:val>
                                            <p:strVal val="ppt_x-ppt_w/2"/>
                                          </p:val>
                                        </p:tav>
                                      </p:tavLst>
                                    </p:anim>
                                    <p:anim calcmode="lin" valueType="num">
                                      <p:cBhvr>
                                        <p:cTn id="7" dur="5000"/>
                                        <p:tgtEl>
                                          <p:spTgt spid="82956"/>
                                        </p:tgtEl>
                                        <p:attrNameLst>
                                          <p:attrName>ppt_y</p:attrName>
                                        </p:attrNameLst>
                                      </p:cBhvr>
                                      <p:tavLst>
                                        <p:tav tm="0">
                                          <p:val>
                                            <p:strVal val="ppt_y"/>
                                          </p:val>
                                        </p:tav>
                                        <p:tav tm="100000">
                                          <p:val>
                                            <p:strVal val="ppt_y"/>
                                          </p:val>
                                        </p:tav>
                                      </p:tavLst>
                                    </p:anim>
                                    <p:anim calcmode="lin" valueType="num">
                                      <p:cBhvr>
                                        <p:cTn id="8" dur="5000"/>
                                        <p:tgtEl>
                                          <p:spTgt spid="82956"/>
                                        </p:tgtEl>
                                        <p:attrNameLst>
                                          <p:attrName>ppt_w</p:attrName>
                                        </p:attrNameLst>
                                      </p:cBhvr>
                                      <p:tavLst>
                                        <p:tav tm="0">
                                          <p:val>
                                            <p:strVal val="ppt_w"/>
                                          </p:val>
                                        </p:tav>
                                        <p:tav tm="100000">
                                          <p:val>
                                            <p:fltVal val="0"/>
                                          </p:val>
                                        </p:tav>
                                      </p:tavLst>
                                    </p:anim>
                                    <p:anim calcmode="lin" valueType="num">
                                      <p:cBhvr>
                                        <p:cTn id="9" dur="5000"/>
                                        <p:tgtEl>
                                          <p:spTgt spid="82956"/>
                                        </p:tgtEl>
                                        <p:attrNameLst>
                                          <p:attrName>ppt_h</p:attrName>
                                        </p:attrNameLst>
                                      </p:cBhvr>
                                      <p:tavLst>
                                        <p:tav tm="0">
                                          <p:val>
                                            <p:strVal val="ppt_h"/>
                                          </p:val>
                                        </p:tav>
                                        <p:tav tm="100000">
                                          <p:val>
                                            <p:strVal val="ppt_h"/>
                                          </p:val>
                                        </p:tav>
                                      </p:tavLst>
                                    </p:anim>
                                    <p:set>
                                      <p:cBhvr>
                                        <p:cTn id="10" dur="1" fill="hold">
                                          <p:stCondLst>
                                            <p:cond delay="4999"/>
                                          </p:stCondLst>
                                        </p:cTn>
                                        <p:tgtEl>
                                          <p:spTgt spid="8295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2955"/>
                                        </p:tgtEl>
                                        <p:attrNameLst>
                                          <p:attrName>ppt_x</p:attrName>
                                        </p:attrNameLst>
                                      </p:cBhvr>
                                      <p:tavLst>
                                        <p:tav tm="0">
                                          <p:val>
                                            <p:strVal val="ppt_x"/>
                                          </p:val>
                                        </p:tav>
                                        <p:tav tm="100000">
                                          <p:val>
                                            <p:strVal val="ppt_x+ppt_w/2"/>
                                          </p:val>
                                        </p:tav>
                                      </p:tavLst>
                                    </p:anim>
                                    <p:anim calcmode="lin" valueType="num">
                                      <p:cBhvr>
                                        <p:cTn id="13" dur="5000"/>
                                        <p:tgtEl>
                                          <p:spTgt spid="82955"/>
                                        </p:tgtEl>
                                        <p:attrNameLst>
                                          <p:attrName>ppt_y</p:attrName>
                                        </p:attrNameLst>
                                      </p:cBhvr>
                                      <p:tavLst>
                                        <p:tav tm="0">
                                          <p:val>
                                            <p:strVal val="ppt_y"/>
                                          </p:val>
                                        </p:tav>
                                        <p:tav tm="100000">
                                          <p:val>
                                            <p:strVal val="ppt_y"/>
                                          </p:val>
                                        </p:tav>
                                      </p:tavLst>
                                    </p:anim>
                                    <p:anim calcmode="lin" valueType="num">
                                      <p:cBhvr>
                                        <p:cTn id="14" dur="5000"/>
                                        <p:tgtEl>
                                          <p:spTgt spid="82955"/>
                                        </p:tgtEl>
                                        <p:attrNameLst>
                                          <p:attrName>ppt_w</p:attrName>
                                        </p:attrNameLst>
                                      </p:cBhvr>
                                      <p:tavLst>
                                        <p:tav tm="0">
                                          <p:val>
                                            <p:strVal val="ppt_w"/>
                                          </p:val>
                                        </p:tav>
                                        <p:tav tm="100000">
                                          <p:val>
                                            <p:fltVal val="0"/>
                                          </p:val>
                                        </p:tav>
                                      </p:tavLst>
                                    </p:anim>
                                    <p:anim calcmode="lin" valueType="num">
                                      <p:cBhvr>
                                        <p:cTn id="15" dur="5000"/>
                                        <p:tgtEl>
                                          <p:spTgt spid="82955"/>
                                        </p:tgtEl>
                                        <p:attrNameLst>
                                          <p:attrName>ppt_h</p:attrName>
                                        </p:attrNameLst>
                                      </p:cBhvr>
                                      <p:tavLst>
                                        <p:tav tm="0">
                                          <p:val>
                                            <p:strVal val="ppt_h"/>
                                          </p:val>
                                        </p:tav>
                                        <p:tav tm="100000">
                                          <p:val>
                                            <p:strVal val="ppt_h"/>
                                          </p:val>
                                        </p:tav>
                                      </p:tavLst>
                                    </p:anim>
                                    <p:set>
                                      <p:cBhvr>
                                        <p:cTn id="16" dur="1" fill="hold">
                                          <p:stCondLst>
                                            <p:cond delay="4999"/>
                                          </p:stCondLst>
                                        </p:cTn>
                                        <p:tgtEl>
                                          <p:spTgt spid="82955"/>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5000"/>
                                        <p:tgtEl>
                                          <p:spTgt spid="82954"/>
                                        </p:tgtEl>
                                        <p:attrNameLst>
                                          <p:attrName>ppt_x</p:attrName>
                                        </p:attrNameLst>
                                      </p:cBhvr>
                                      <p:tavLst>
                                        <p:tav tm="0">
                                          <p:val>
                                            <p:strVal val="ppt_x"/>
                                          </p:val>
                                        </p:tav>
                                        <p:tav tm="100000">
                                          <p:val>
                                            <p:strVal val="ppt_x"/>
                                          </p:val>
                                        </p:tav>
                                      </p:tavLst>
                                    </p:anim>
                                    <p:anim calcmode="lin" valueType="num">
                                      <p:cBhvr>
                                        <p:cTn id="19" dur="5000"/>
                                        <p:tgtEl>
                                          <p:spTgt spid="82954"/>
                                        </p:tgtEl>
                                        <p:attrNameLst>
                                          <p:attrName>ppt_y</p:attrName>
                                        </p:attrNameLst>
                                      </p:cBhvr>
                                      <p:tavLst>
                                        <p:tav tm="0">
                                          <p:val>
                                            <p:strVal val="ppt_y"/>
                                          </p:val>
                                        </p:tav>
                                        <p:tav tm="100000">
                                          <p:val>
                                            <p:strVal val="ppt_y-ppt_h/2"/>
                                          </p:val>
                                        </p:tav>
                                      </p:tavLst>
                                    </p:anim>
                                    <p:anim calcmode="lin" valueType="num">
                                      <p:cBhvr>
                                        <p:cTn id="20" dur="5000"/>
                                        <p:tgtEl>
                                          <p:spTgt spid="82954"/>
                                        </p:tgtEl>
                                        <p:attrNameLst>
                                          <p:attrName>ppt_w</p:attrName>
                                        </p:attrNameLst>
                                      </p:cBhvr>
                                      <p:tavLst>
                                        <p:tav tm="0">
                                          <p:val>
                                            <p:strVal val="ppt_w"/>
                                          </p:val>
                                        </p:tav>
                                        <p:tav tm="100000">
                                          <p:val>
                                            <p:strVal val="ppt_w"/>
                                          </p:val>
                                        </p:tav>
                                      </p:tavLst>
                                    </p:anim>
                                    <p:anim calcmode="lin" valueType="num">
                                      <p:cBhvr>
                                        <p:cTn id="21" dur="5000"/>
                                        <p:tgtEl>
                                          <p:spTgt spid="82954"/>
                                        </p:tgtEl>
                                        <p:attrNameLst>
                                          <p:attrName>ppt_h</p:attrName>
                                        </p:attrNameLst>
                                      </p:cBhvr>
                                      <p:tavLst>
                                        <p:tav tm="0">
                                          <p:val>
                                            <p:strVal val="ppt_h"/>
                                          </p:val>
                                        </p:tav>
                                        <p:tav tm="100000">
                                          <p:val>
                                            <p:fltVal val="0"/>
                                          </p:val>
                                        </p:tav>
                                      </p:tavLst>
                                    </p:anim>
                                    <p:set>
                                      <p:cBhvr>
                                        <p:cTn id="22" dur="1" fill="hold">
                                          <p:stCondLst>
                                            <p:cond delay="4999"/>
                                          </p:stCondLst>
                                        </p:cTn>
                                        <p:tgtEl>
                                          <p:spTgt spid="82954"/>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2953"/>
                                        </p:tgtEl>
                                        <p:attrNameLst>
                                          <p:attrName>ppt_x</p:attrName>
                                        </p:attrNameLst>
                                      </p:cBhvr>
                                      <p:tavLst>
                                        <p:tav tm="0">
                                          <p:val>
                                            <p:strVal val="ppt_x"/>
                                          </p:val>
                                        </p:tav>
                                        <p:tav tm="100000">
                                          <p:val>
                                            <p:strVal val="ppt_x"/>
                                          </p:val>
                                        </p:tav>
                                      </p:tavLst>
                                    </p:anim>
                                    <p:anim calcmode="lin" valueType="num">
                                      <p:cBhvr>
                                        <p:cTn id="25" dur="5000"/>
                                        <p:tgtEl>
                                          <p:spTgt spid="82953"/>
                                        </p:tgtEl>
                                        <p:attrNameLst>
                                          <p:attrName>ppt_y</p:attrName>
                                        </p:attrNameLst>
                                      </p:cBhvr>
                                      <p:tavLst>
                                        <p:tav tm="0">
                                          <p:val>
                                            <p:strVal val="ppt_y"/>
                                          </p:val>
                                        </p:tav>
                                        <p:tav tm="100000">
                                          <p:val>
                                            <p:strVal val="ppt_y+ppt_h/2"/>
                                          </p:val>
                                        </p:tav>
                                      </p:tavLst>
                                    </p:anim>
                                    <p:anim calcmode="lin" valueType="num">
                                      <p:cBhvr>
                                        <p:cTn id="26" dur="5000"/>
                                        <p:tgtEl>
                                          <p:spTgt spid="82953"/>
                                        </p:tgtEl>
                                        <p:attrNameLst>
                                          <p:attrName>ppt_w</p:attrName>
                                        </p:attrNameLst>
                                      </p:cBhvr>
                                      <p:tavLst>
                                        <p:tav tm="0">
                                          <p:val>
                                            <p:strVal val="ppt_w"/>
                                          </p:val>
                                        </p:tav>
                                        <p:tav tm="100000">
                                          <p:val>
                                            <p:strVal val="ppt_w"/>
                                          </p:val>
                                        </p:tav>
                                      </p:tavLst>
                                    </p:anim>
                                    <p:anim calcmode="lin" valueType="num">
                                      <p:cBhvr>
                                        <p:cTn id="27" dur="5000"/>
                                        <p:tgtEl>
                                          <p:spTgt spid="82953"/>
                                        </p:tgtEl>
                                        <p:attrNameLst>
                                          <p:attrName>ppt_h</p:attrName>
                                        </p:attrNameLst>
                                      </p:cBhvr>
                                      <p:tavLst>
                                        <p:tav tm="0">
                                          <p:val>
                                            <p:strVal val="ppt_h"/>
                                          </p:val>
                                        </p:tav>
                                        <p:tav tm="100000">
                                          <p:val>
                                            <p:fltVal val="0"/>
                                          </p:val>
                                        </p:tav>
                                      </p:tavLst>
                                    </p:anim>
                                    <p:set>
                                      <p:cBhvr>
                                        <p:cTn id="28" dur="1" fill="hold">
                                          <p:stCondLst>
                                            <p:cond delay="4999"/>
                                          </p:stCondLst>
                                        </p:cTn>
                                        <p:tgtEl>
                                          <p:spTgt spid="82953"/>
                                        </p:tgtEl>
                                        <p:attrNameLst>
                                          <p:attrName>style.visibility</p:attrName>
                                        </p:attrNameLst>
                                      </p:cBhvr>
                                      <p:to>
                                        <p:strVal val="hidden"/>
                                      </p:to>
                                    </p:set>
                                  </p:childTnLst>
                                </p:cTn>
                              </p:par>
                            </p:childTnLst>
                          </p:cTn>
                        </p:par>
                        <p:par>
                          <p:cTn id="29" fill="hold">
                            <p:stCondLst>
                              <p:cond delay="5000"/>
                            </p:stCondLst>
                            <p:childTnLst>
                              <p:par>
                                <p:cTn id="30" presetID="9" presetClass="emph" presetSubtype="0" nodeType="afterEffect">
                                  <p:stCondLst>
                                    <p:cond delay="0"/>
                                  </p:stCondLst>
                                  <p:childTnLst>
                                    <p:set>
                                      <p:cBhvr rctx="PPT">
                                        <p:cTn id="31" dur="indefinite"/>
                                        <p:tgtEl>
                                          <p:spTgt spid="11"/>
                                        </p:tgtEl>
                                        <p:attrNameLst>
                                          <p:attrName>style.opacity</p:attrName>
                                        </p:attrNameLst>
                                      </p:cBhvr>
                                      <p:to>
                                        <p:strVal val="0.5"/>
                                      </p:to>
                                    </p:set>
                                    <p:animEffect filter="image" prLst="opacity: 0.5">
                                      <p:cBhvr rctx="IE">
                                        <p:cTn id="32" dur="indefinite"/>
                                        <p:tgtEl>
                                          <p:spTgt spid="11"/>
                                        </p:tgtEl>
                                      </p:cBhvr>
                                    </p:animEffect>
                                  </p:childTnLst>
                                </p:cTn>
                              </p:par>
                              <p:par>
                                <p:cTn id="33" presetID="23" presetClass="entr" presetSubtype="16" fill="hold" nodeType="with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anim calcmode="lin" valueType="num">
                                      <p:cBhvr>
                                        <p:cTn id="35"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36" dur="1000" fill="hold"/>
                                        <p:tgtEl>
                                          <p:spTgt spid="1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3" grpId="0" animBg="1"/>
      <p:bldP spid="82954" grpId="0" animBg="1"/>
      <p:bldP spid="82955" grpId="0" animBg="1"/>
      <p:bldP spid="8295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C:\Users\Jose Luis\Desktop\images (5).jpg"/>
          <p:cNvPicPr>
            <a:picLocks noChangeAspect="1" noChangeArrowheads="1"/>
          </p:cNvPicPr>
          <p:nvPr/>
        </p:nvPicPr>
        <p:blipFill>
          <a:blip r:embed="rId2"/>
          <a:srcRect/>
          <a:stretch>
            <a:fillRect/>
          </a:stretch>
        </p:blipFill>
        <p:spPr bwMode="auto">
          <a:xfrm>
            <a:off x="-1" y="0"/>
            <a:ext cx="10794293"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3614725" y="2177038"/>
            <a:ext cx="7186625" cy="4339650"/>
          </a:xfrm>
          <a:prstGeom prst="rect">
            <a:avLst/>
          </a:prstGeom>
        </p:spPr>
        <p:txBody>
          <a:bodyPr wrap="square">
            <a:spAutoFit/>
          </a:bodyPr>
          <a:lstStyle/>
          <a:p>
            <a:r>
              <a:rPr lang="es-ES" sz="2400" dirty="0" smtClean="0">
                <a:latin typeface="Arial Narrow" pitchFamily="34" charset="0"/>
              </a:rPr>
              <a:t>El extremo nororiental de La Española (República Dominicana) se encuentra </a:t>
            </a:r>
            <a:r>
              <a:rPr lang="es-ES" sz="2400" b="1" dirty="0" smtClean="0">
                <a:latin typeface="Arial Narrow" pitchFamily="34" charset="0"/>
              </a:rPr>
              <a:t>la península de </a:t>
            </a:r>
            <a:r>
              <a:rPr lang="es-ES" sz="2400" b="1" dirty="0" err="1" smtClean="0">
                <a:latin typeface="Arial Narrow" pitchFamily="34" charset="0"/>
              </a:rPr>
              <a:t>Samaná</a:t>
            </a:r>
            <a:r>
              <a:rPr lang="es-ES" sz="2400" b="1" dirty="0" smtClean="0">
                <a:latin typeface="Arial Narrow" pitchFamily="34" charset="0"/>
              </a:rPr>
              <a:t>, un paraíso terrenal</a:t>
            </a:r>
            <a:r>
              <a:rPr lang="es-ES" sz="2400" dirty="0" smtClean="0">
                <a:latin typeface="Arial Narrow" pitchFamily="34" charset="0"/>
              </a:rPr>
              <a:t>. Durante nuestro último viaje a República Dominicana tuvimos ocasión de viajar por la zona de Punta </a:t>
            </a:r>
            <a:r>
              <a:rPr lang="es-ES" sz="2400" dirty="0" err="1" smtClean="0">
                <a:latin typeface="Arial Narrow" pitchFamily="34" charset="0"/>
              </a:rPr>
              <a:t>Caná</a:t>
            </a:r>
            <a:r>
              <a:rPr lang="es-ES" sz="2400" dirty="0" smtClean="0">
                <a:latin typeface="Arial Narrow" pitchFamily="34" charset="0"/>
              </a:rPr>
              <a:t> y por la zona de </a:t>
            </a:r>
            <a:r>
              <a:rPr lang="es-ES" sz="2400" dirty="0" err="1" smtClean="0">
                <a:latin typeface="Arial Narrow" pitchFamily="34" charset="0"/>
              </a:rPr>
              <a:t>Samaná</a:t>
            </a:r>
            <a:r>
              <a:rPr lang="es-ES" sz="2400" dirty="0" smtClean="0">
                <a:latin typeface="Arial Narrow" pitchFamily="34" charset="0"/>
              </a:rPr>
              <a:t> y claramente nos quedamos con esta última. Un encanto especial, precios más asequibles y la magia del Caribe en un ambiente mucho más auténtico y menos turístico hacen que esta sea la zona a donde suelen ir de vacaciones los propios dominicanos. Y a continuación entenderemos un poco mejor por qué.</a:t>
            </a:r>
            <a:r>
              <a:rPr lang="es-ES" dirty="0" smtClean="0"/>
              <a:t/>
            </a:r>
            <a:br>
              <a:rPr lang="es-ES" dirty="0" smtClean="0"/>
            </a:br>
            <a:r>
              <a:rPr lang="es-ES" dirty="0" smtClean="0"/>
              <a:t/>
            </a:r>
            <a:br>
              <a:rPr lang="es-ES" dirty="0" smtClean="0"/>
            </a:br>
            <a:endParaRPr lang="es-ES" dirty="0"/>
          </a:p>
        </p:txBody>
      </p:sp>
      <p:pic>
        <p:nvPicPr>
          <p:cNvPr id="3" name="Picture 2" descr="E:\formas montar\2cxx0f8.gif"/>
          <p:cNvPicPr>
            <a:picLocks noChangeAspect="1" noChangeArrowheads="1" noCrop="1"/>
          </p:cNvPicPr>
          <p:nvPr/>
        </p:nvPicPr>
        <p:blipFill>
          <a:blip r:embed="rId3"/>
          <a:srcRect/>
          <a:stretch>
            <a:fillRect/>
          </a:stretch>
        </p:blipFill>
        <p:spPr bwMode="auto">
          <a:xfrm>
            <a:off x="328577" y="5217957"/>
            <a:ext cx="1701869" cy="1298731"/>
          </a:xfrm>
          <a:prstGeom prst="rect">
            <a:avLst/>
          </a:prstGeom>
          <a:noFill/>
        </p:spPr>
      </p:pic>
    </p:spTree>
  </p:cSld>
  <p:clrMapOvr>
    <a:masterClrMapping/>
  </p:clrMapOvr>
  <p:transition spd="med"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5" presetClass="exit" presetSubtype="10" fill="hold" nodeType="withEffect">
                                  <p:stCondLst>
                                    <p:cond delay="0"/>
                                  </p:stCondLst>
                                  <p:childTnLst>
                                    <p:animEffect transition="out" filter="checkerboard(across)">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photo3.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4186229" y="1807707"/>
            <a:ext cx="6615121" cy="4708981"/>
          </a:xfrm>
          <a:prstGeom prst="rect">
            <a:avLst/>
          </a:prstGeom>
        </p:spPr>
        <p:txBody>
          <a:bodyPr wrap="square">
            <a:spAutoFit/>
          </a:bodyPr>
          <a:lstStyle/>
          <a:p>
            <a:r>
              <a:rPr lang="es-ES" sz="2400" dirty="0" smtClean="0">
                <a:latin typeface="Arial Narrow" pitchFamily="34" charset="0"/>
              </a:rPr>
              <a:t>Se accede a la península por su parte septentrional, lo primero que nos encontramos es Playa </a:t>
            </a:r>
            <a:r>
              <a:rPr lang="es-ES" sz="2400" dirty="0" err="1" smtClean="0">
                <a:latin typeface="Arial Narrow" pitchFamily="34" charset="0"/>
              </a:rPr>
              <a:t>Cosón</a:t>
            </a:r>
            <a:r>
              <a:rPr lang="es-ES" sz="2400" dirty="0" smtClean="0">
                <a:latin typeface="Arial Narrow" pitchFamily="34" charset="0"/>
              </a:rPr>
              <a:t>, rodeada de un palmeral espectacular, y posteriormente Las Terrenas. Este último es un pueblo realmente acogedor: multitud de bares, restaurantes y “chiringuitos” a pie de playa, que la llenan de vida cada noche, incluso en temporada baja. No es de extrañar que se pueda uno encontrar a una importante cantidad de europeos –la mayoría franceses- viviendo allí: un sitio privilegiado para descansar, para establecer o un negocio o simplemente para retirarse y disfrutar.</a:t>
            </a:r>
            <a:r>
              <a:rPr lang="es-ES" dirty="0" smtClean="0"/>
              <a:t/>
            </a:r>
            <a:br>
              <a:rPr lang="es-ES" dirty="0" smtClean="0"/>
            </a:br>
            <a:r>
              <a:rPr lang="es-ES" dirty="0" smtClean="0"/>
              <a:t/>
            </a:r>
            <a:br>
              <a:rPr lang="es-ES" dirty="0" smtClean="0"/>
            </a:br>
            <a:endParaRPr lang="es-ES" dirty="0"/>
          </a:p>
        </p:txBody>
      </p:sp>
      <p:pic>
        <p:nvPicPr>
          <p:cNvPr id="3" name="Picture 2" descr="E:\formas montar\2cxx0f8.gif"/>
          <p:cNvPicPr>
            <a:picLocks noChangeAspect="1" noChangeArrowheads="1" noCrop="1"/>
          </p:cNvPicPr>
          <p:nvPr/>
        </p:nvPicPr>
        <p:blipFill>
          <a:blip r:embed="rId3"/>
          <a:srcRect/>
          <a:stretch>
            <a:fillRect/>
          </a:stretch>
        </p:blipFill>
        <p:spPr bwMode="auto">
          <a:xfrm>
            <a:off x="328577" y="5217957"/>
            <a:ext cx="1701869" cy="1298731"/>
          </a:xfrm>
          <a:prstGeom prst="rect">
            <a:avLst/>
          </a:prstGeom>
          <a:noFill/>
        </p:spPr>
      </p:pic>
    </p:spTree>
  </p:cSld>
  <p:clrMapOvr>
    <a:masterClrMapping/>
  </p:clrMapOvr>
  <p:transition spd="med"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5" presetClass="exit" presetSubtype="10" fill="hold" nodeType="withEffect">
                                  <p:stCondLst>
                                    <p:cond delay="0"/>
                                  </p:stCondLst>
                                  <p:childTnLst>
                                    <p:animEffect transition="out" filter="checkerboard(across)">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C:\Users\Jose Luis\Desktop\IMG_3705-e1453911923622.jpg"/>
          <p:cNvPicPr>
            <a:picLocks noChangeAspect="1" noChangeArrowheads="1"/>
          </p:cNvPicPr>
          <p:nvPr/>
        </p:nvPicPr>
        <p:blipFill>
          <a:blip r:embed="rId2"/>
          <a:srcRect/>
          <a:stretch>
            <a:fillRect/>
          </a:stretch>
        </p:blipFill>
        <p:spPr bwMode="auto">
          <a:xfrm>
            <a:off x="0" y="-1195010"/>
            <a:ext cx="10801350" cy="771169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98306" name="Picture 2" descr="C:\Users\Jose Luis\Desktop\images (1).jpg"/>
          <p:cNvPicPr>
            <a:picLocks noChangeAspect="1" noChangeArrowheads="1"/>
          </p:cNvPicPr>
          <p:nvPr/>
        </p:nvPicPr>
        <p:blipFill>
          <a:blip r:embed="rId3"/>
          <a:srcRect/>
          <a:stretch>
            <a:fillRect/>
          </a:stretch>
        </p:blipFill>
        <p:spPr bwMode="auto">
          <a:xfrm rot="21221046">
            <a:off x="5154186" y="211703"/>
            <a:ext cx="3971915" cy="2231711"/>
          </a:xfrm>
          <a:prstGeom prst="rect">
            <a:avLst/>
          </a:prstGeom>
          <a:noFill/>
        </p:spPr>
      </p:pic>
      <p:pic>
        <p:nvPicPr>
          <p:cNvPr id="3" name="Picture 3" descr="C:\Users\Jose Luis\Desktop\dscn4395.jpg"/>
          <p:cNvPicPr>
            <a:picLocks noChangeAspect="1" noChangeArrowheads="1"/>
          </p:cNvPicPr>
          <p:nvPr/>
        </p:nvPicPr>
        <p:blipFill>
          <a:blip r:embed="rId4" cstate="print"/>
          <a:srcRect/>
          <a:stretch>
            <a:fillRect/>
          </a:stretch>
        </p:blipFill>
        <p:spPr bwMode="auto">
          <a:xfrm rot="21018420">
            <a:off x="7459102" y="2403240"/>
            <a:ext cx="2921336" cy="3895322"/>
          </a:xfrm>
          <a:prstGeom prst="rect">
            <a:avLst/>
          </a:prstGeom>
          <a:noFill/>
        </p:spPr>
      </p:pic>
      <p:pic>
        <p:nvPicPr>
          <p:cNvPr id="4" name="Picture 2" descr="C:\Users\Jose Luis\Desktop\descarga.jpg"/>
          <p:cNvPicPr>
            <a:picLocks noChangeAspect="1" noChangeArrowheads="1"/>
          </p:cNvPicPr>
          <p:nvPr/>
        </p:nvPicPr>
        <p:blipFill>
          <a:blip r:embed="rId5"/>
          <a:srcRect/>
          <a:stretch>
            <a:fillRect/>
          </a:stretch>
        </p:blipFill>
        <p:spPr bwMode="auto">
          <a:xfrm rot="594289">
            <a:off x="209328" y="277785"/>
            <a:ext cx="3713362" cy="5580188"/>
          </a:xfrm>
          <a:prstGeom prst="rect">
            <a:avLst/>
          </a:prstGeom>
          <a:noFill/>
        </p:spPr>
      </p:pic>
      <p:sp>
        <p:nvSpPr>
          <p:cNvPr id="5" name="4 Rectángulo"/>
          <p:cNvSpPr/>
          <p:nvPr/>
        </p:nvSpPr>
        <p:spPr>
          <a:xfrm>
            <a:off x="3971915" y="2901154"/>
            <a:ext cx="3200403" cy="3293209"/>
          </a:xfrm>
          <a:prstGeom prst="rect">
            <a:avLst/>
          </a:prstGeom>
        </p:spPr>
        <p:txBody>
          <a:bodyPr wrap="square">
            <a:spAutoFit/>
          </a:bodyPr>
          <a:lstStyle/>
          <a:p>
            <a:pPr algn="ctr"/>
            <a:r>
              <a:rPr lang="es-ES" sz="1600" dirty="0" smtClean="0">
                <a:latin typeface="Arial Narrow" pitchFamily="34" charset="0"/>
              </a:rPr>
              <a:t>La situación de </a:t>
            </a:r>
            <a:r>
              <a:rPr lang="es-ES" sz="1600" dirty="0" err="1" smtClean="0">
                <a:latin typeface="Arial Narrow" pitchFamily="34" charset="0"/>
              </a:rPr>
              <a:t>Samaná</a:t>
            </a:r>
            <a:r>
              <a:rPr lang="es-ES" sz="1600" dirty="0" smtClean="0">
                <a:latin typeface="Arial Narrow" pitchFamily="34" charset="0"/>
              </a:rPr>
              <a:t> es privilegiada. Al oeste se encuentra la bahía de Los Escoceses, al sur la bahía de </a:t>
            </a:r>
            <a:r>
              <a:rPr lang="es-ES" sz="1600" dirty="0" err="1" smtClean="0">
                <a:latin typeface="Arial Narrow" pitchFamily="34" charset="0"/>
              </a:rPr>
              <a:t>Samaná</a:t>
            </a:r>
            <a:r>
              <a:rPr lang="es-ES" sz="1600" dirty="0" smtClean="0">
                <a:latin typeface="Arial Narrow" pitchFamily="34" charset="0"/>
              </a:rPr>
              <a:t> y al norte el Océano Atlántico. Por debajo de su bahía homónima se encuentra un gigantesco parque nacional, Los </a:t>
            </a:r>
            <a:r>
              <a:rPr lang="es-ES" sz="1600" dirty="0" err="1" smtClean="0">
                <a:latin typeface="Arial Narrow" pitchFamily="34" charset="0"/>
              </a:rPr>
              <a:t>Haitises</a:t>
            </a:r>
            <a:r>
              <a:rPr lang="es-ES" sz="1600" dirty="0" smtClean="0">
                <a:latin typeface="Arial Narrow" pitchFamily="34" charset="0"/>
              </a:rPr>
              <a:t>, el cual no es posible atravesar en coche. En </a:t>
            </a:r>
            <a:r>
              <a:rPr lang="es-ES" sz="1600" dirty="0" err="1" smtClean="0">
                <a:latin typeface="Arial Narrow" pitchFamily="34" charset="0"/>
              </a:rPr>
              <a:t>Samaná</a:t>
            </a:r>
            <a:r>
              <a:rPr lang="es-ES" sz="1600" dirty="0" smtClean="0">
                <a:latin typeface="Arial Narrow" pitchFamily="34" charset="0"/>
              </a:rPr>
              <a:t> no se encuentran las playas paradisíacas que se encuentran en Punta Cana, si bien sus playas y su ambiente tienen un magnetismo diferente, que la hacen muy especial.</a:t>
            </a:r>
            <a:endParaRPr lang="es-ES" sz="1600" dirty="0"/>
          </a:p>
        </p:txBody>
      </p:sp>
      <p:pic>
        <p:nvPicPr>
          <p:cNvPr id="7" name="Picture 2" descr="E:\formas montar\2cxx0f8.gif"/>
          <p:cNvPicPr>
            <a:picLocks noChangeAspect="1" noChangeArrowheads="1" noCrop="1"/>
          </p:cNvPicPr>
          <p:nvPr/>
        </p:nvPicPr>
        <p:blipFill>
          <a:blip r:embed="rId6"/>
          <a:srcRect/>
          <a:stretch>
            <a:fillRect/>
          </a:stretch>
        </p:blipFill>
        <p:spPr bwMode="auto">
          <a:xfrm>
            <a:off x="0" y="5544360"/>
            <a:ext cx="1701869" cy="1298731"/>
          </a:xfrm>
          <a:prstGeom prst="rect">
            <a:avLst/>
          </a:prstGeom>
          <a:noFill/>
        </p:spPr>
      </p:pic>
    </p:spTree>
  </p:cSld>
  <p:clrMapOvr>
    <a:masterClrMapping/>
  </p:clrMapOvr>
  <p:transition spd="med"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5" presetClass="exit" presetSubtype="10" fill="hold" nodeType="withEffect">
                                  <p:stCondLst>
                                    <p:cond delay="0"/>
                                  </p:stCondLst>
                                  <p:childTnLst>
                                    <p:animEffect transition="out" filter="checkerboard(across)">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C:\Users\Jose Luis\Desktop\Bahía-Samaná.jpg"/>
          <p:cNvPicPr>
            <a:picLocks noChangeAspect="1" noChangeArrowheads="1"/>
          </p:cNvPicPr>
          <p:nvPr/>
        </p:nvPicPr>
        <p:blipFill>
          <a:blip r:embed="rId2"/>
          <a:srcRect/>
          <a:stretch>
            <a:fillRect/>
          </a:stretch>
        </p:blipFill>
        <p:spPr bwMode="auto">
          <a:xfrm>
            <a:off x="-242927" y="0"/>
            <a:ext cx="11585223"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C:\Users\Jose Luis\Desktop\images (2).jpg"/>
          <p:cNvPicPr>
            <a:picLocks noChangeAspect="1" noChangeArrowheads="1"/>
          </p:cNvPicPr>
          <p:nvPr/>
        </p:nvPicPr>
        <p:blipFill>
          <a:blip r:embed="rId2"/>
          <a:srcRect/>
          <a:stretch>
            <a:fillRect/>
          </a:stretch>
        </p:blipFill>
        <p:spPr bwMode="auto">
          <a:xfrm>
            <a:off x="0" y="0"/>
            <a:ext cx="10921186"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C:\Users\Jose Luis\Desktop\Samana_Republica_Dominicana_020.jpg"/>
          <p:cNvPicPr>
            <a:picLocks noChangeAspect="1" noChangeArrowheads="1"/>
          </p:cNvPicPr>
          <p:nvPr/>
        </p:nvPicPr>
        <p:blipFill>
          <a:blip r:embed="rId2"/>
          <a:srcRect/>
          <a:stretch>
            <a:fillRect/>
          </a:stretch>
        </p:blipFill>
        <p:spPr bwMode="auto">
          <a:xfrm>
            <a:off x="0" y="0"/>
            <a:ext cx="10801350" cy="6901682"/>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pic>
        <p:nvPicPr>
          <p:cNvPr id="88066" name="Picture 2" descr="C:\Users\Jose Luis\Desktop\images (6).jpg"/>
          <p:cNvPicPr>
            <a:picLocks noChangeAspect="1" noChangeArrowheads="1"/>
          </p:cNvPicPr>
          <p:nvPr/>
        </p:nvPicPr>
        <p:blipFill>
          <a:blip r:embed="rId3"/>
          <a:srcRect/>
          <a:stretch>
            <a:fillRect/>
          </a:stretch>
        </p:blipFill>
        <p:spPr bwMode="auto">
          <a:xfrm>
            <a:off x="5800690" y="3541149"/>
            <a:ext cx="5000660" cy="2975539"/>
          </a:xfrm>
          <a:prstGeom prst="rect">
            <a:avLst/>
          </a:prstGeom>
          <a:noFill/>
        </p:spPr>
      </p:pic>
      <p:pic>
        <p:nvPicPr>
          <p:cNvPr id="3" name="Picture 2" descr="C:\Users\Jose Luis\Desktop\images (4).jpg"/>
          <p:cNvPicPr>
            <a:picLocks noChangeAspect="1" noChangeArrowheads="1"/>
          </p:cNvPicPr>
          <p:nvPr/>
        </p:nvPicPr>
        <p:blipFill>
          <a:blip r:embed="rId4"/>
          <a:srcRect/>
          <a:stretch>
            <a:fillRect/>
          </a:stretch>
        </p:blipFill>
        <p:spPr bwMode="auto">
          <a:xfrm>
            <a:off x="0" y="0"/>
            <a:ext cx="5282268" cy="3186906"/>
          </a:xfrm>
          <a:prstGeom prst="rect">
            <a:avLst/>
          </a:prstGeom>
          <a:noFill/>
        </p:spPr>
      </p:pic>
      <p:pic>
        <p:nvPicPr>
          <p:cNvPr id="4" name="Picture 2" descr="C:\Users\Jose Luis\Desktop\nina-dominica-Peninsula-de-Samana-Republica-Dominicana.jpg"/>
          <p:cNvPicPr>
            <a:picLocks noChangeAspect="1" noChangeArrowheads="1"/>
          </p:cNvPicPr>
          <p:nvPr/>
        </p:nvPicPr>
        <p:blipFill>
          <a:blip r:embed="rId5"/>
          <a:srcRect t="6863" b="7244"/>
          <a:stretch>
            <a:fillRect/>
          </a:stretch>
        </p:blipFill>
        <p:spPr bwMode="auto">
          <a:xfrm>
            <a:off x="2828907" y="1543832"/>
            <a:ext cx="4743283" cy="3357586"/>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C:\Users\Jose Luis\Desktop\IMG_5608.jpg"/>
          <p:cNvPicPr>
            <a:picLocks noChangeAspect="1" noChangeArrowheads="1"/>
          </p:cNvPicPr>
          <p:nvPr/>
        </p:nvPicPr>
        <p:blipFill>
          <a:blip r:embed="rId2"/>
          <a:srcRect/>
          <a:stretch>
            <a:fillRect/>
          </a:stretch>
        </p:blipFill>
        <p:spPr bwMode="auto">
          <a:xfrm>
            <a:off x="-271540" y="-384994"/>
            <a:ext cx="11072890" cy="733136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C:\Users\Jose Luis\Desktop\vacaciones-en-el-caribe-samana-republica-dominicana.jpg"/>
          <p:cNvPicPr>
            <a:picLocks noChangeAspect="1" noChangeArrowheads="1"/>
          </p:cNvPicPr>
          <p:nvPr/>
        </p:nvPicPr>
        <p:blipFill>
          <a:blip r:embed="rId2"/>
          <a:srcRect/>
          <a:stretch>
            <a:fillRect/>
          </a:stretch>
        </p:blipFill>
        <p:spPr bwMode="auto">
          <a:xfrm>
            <a:off x="-1" y="-1"/>
            <a:ext cx="10801351" cy="6718169"/>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C:\Users\Jose Luis\Desktop\banco-de-la-plata-republica-dominicana-samana.jpg"/>
          <p:cNvPicPr>
            <a:picLocks noChangeAspect="1" noChangeArrowheads="1"/>
          </p:cNvPicPr>
          <p:nvPr/>
        </p:nvPicPr>
        <p:blipFill>
          <a:blip r:embed="rId2" cstate="print"/>
          <a:srcRect/>
          <a:stretch>
            <a:fillRect/>
          </a:stretch>
        </p:blipFill>
        <p:spPr bwMode="auto">
          <a:xfrm>
            <a:off x="-1" y="0"/>
            <a:ext cx="10801351"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C:\Users\Jose Luis\Desktop\images (3).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chica-en-las-playas-de-la-republica-dominicana.jpg"/>
          <p:cNvPicPr>
            <a:picLocks noChangeAspect="1" noChangeArrowheads="1"/>
          </p:cNvPicPr>
          <p:nvPr/>
        </p:nvPicPr>
        <p:blipFill>
          <a:blip r:embed="rId2"/>
          <a:srcRect t="4346" b="5336"/>
          <a:stretch>
            <a:fillRect/>
          </a:stretch>
        </p:blipFill>
        <p:spPr bwMode="auto">
          <a:xfrm>
            <a:off x="-1" y="0"/>
            <a:ext cx="10822857"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republica-dominicana-samana.jpg"/>
          <p:cNvPicPr>
            <a:picLocks noChangeAspect="1" noChangeArrowheads="1"/>
          </p:cNvPicPr>
          <p:nvPr/>
        </p:nvPicPr>
        <p:blipFill>
          <a:blip r:embed="rId2"/>
          <a:srcRect t="4220" b="4808"/>
          <a:stretch>
            <a:fillRect/>
          </a:stretch>
        </p:blipFill>
        <p:spPr bwMode="auto">
          <a:xfrm>
            <a:off x="-1" y="0"/>
            <a:ext cx="11136373" cy="675880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republica-dominicana-la-otra-cara.jpg"/>
          <p:cNvPicPr>
            <a:picLocks noChangeAspect="1" noChangeArrowheads="1"/>
          </p:cNvPicPr>
          <p:nvPr/>
        </p:nvPicPr>
        <p:blipFill>
          <a:blip r:embed="rId2"/>
          <a:srcRect t="4303" b="6264"/>
          <a:stretch>
            <a:fillRect/>
          </a:stretch>
        </p:blipFill>
        <p:spPr bwMode="auto">
          <a:xfrm>
            <a:off x="-1" y="0"/>
            <a:ext cx="1091636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gonzalo-suardiaz-republica-dominicana.jpg"/>
          <p:cNvPicPr>
            <a:picLocks noChangeAspect="1" noChangeArrowheads="1"/>
          </p:cNvPicPr>
          <p:nvPr/>
        </p:nvPicPr>
        <p:blipFill>
          <a:blip r:embed="rId2"/>
          <a:srcRect t="6863" b="7244"/>
          <a:stretch>
            <a:fillRect/>
          </a:stretch>
        </p:blipFill>
        <p:spPr bwMode="auto">
          <a:xfrm>
            <a:off x="0" y="0"/>
            <a:ext cx="10930014"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Jose Luis\Desktop\Peninsula-de-Samana-Republica-Dominicana-1000x576.jpg"/>
          <p:cNvPicPr>
            <a:picLocks noChangeAspect="1" noChangeArrowheads="1"/>
          </p:cNvPicPr>
          <p:nvPr/>
        </p:nvPicPr>
        <p:blipFill>
          <a:blip r:embed="rId2"/>
          <a:srcRect/>
          <a:stretch>
            <a:fillRect/>
          </a:stretch>
        </p:blipFill>
        <p:spPr bwMode="auto">
          <a:xfrm>
            <a:off x="0" y="0"/>
            <a:ext cx="11313694"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Samana-4-1138x597.jpg"/>
          <p:cNvPicPr>
            <a:picLocks noChangeAspect="1" noChangeArrowheads="1"/>
          </p:cNvPicPr>
          <p:nvPr/>
        </p:nvPicPr>
        <p:blipFill>
          <a:blip r:embed="rId2"/>
          <a:srcRect/>
          <a:stretch>
            <a:fillRect/>
          </a:stretch>
        </p:blipFill>
        <p:spPr bwMode="auto">
          <a:xfrm>
            <a:off x="-38101" y="-242118"/>
            <a:ext cx="10839451" cy="675880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images (1).jpg"/>
          <p:cNvPicPr>
            <a:picLocks noChangeAspect="1" noChangeArrowheads="1"/>
          </p:cNvPicPr>
          <p:nvPr/>
        </p:nvPicPr>
        <p:blipFill>
          <a:blip r:embed="rId2"/>
          <a:srcRect/>
          <a:stretch>
            <a:fillRect/>
          </a:stretch>
        </p:blipFill>
        <p:spPr bwMode="auto">
          <a:xfrm>
            <a:off x="0" y="0"/>
            <a:ext cx="1113899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C:\Users\Jose Luis\Desktop\benirras-atardecer--644x362.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C:\Users\Jose Luis\Desktop\dominicana.jpeg"/>
          <p:cNvPicPr>
            <a:picLocks noChangeAspect="1" noChangeArrowheads="1"/>
          </p:cNvPicPr>
          <p:nvPr/>
        </p:nvPicPr>
        <p:blipFill>
          <a:blip r:embed="rId2"/>
          <a:srcRect/>
          <a:stretch>
            <a:fillRect/>
          </a:stretch>
        </p:blipFill>
        <p:spPr bwMode="auto">
          <a:xfrm>
            <a:off x="0" y="-74630"/>
            <a:ext cx="10801350" cy="659131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Jose Luis\Desktop\samana.jpg"/>
          <p:cNvPicPr>
            <a:picLocks noChangeAspect="1" noChangeArrowheads="1"/>
          </p:cNvPicPr>
          <p:nvPr/>
        </p:nvPicPr>
        <p:blipFill>
          <a:blip r:embed="rId2"/>
          <a:srcRect/>
          <a:stretch>
            <a:fillRect/>
          </a:stretch>
        </p:blipFill>
        <p:spPr bwMode="auto">
          <a:xfrm>
            <a:off x="1"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Jose Luis\Desktop\azs-samana_geography_coast.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Jose Luis\Desktop\Caño-Frio-Samana.jpg"/>
          <p:cNvPicPr>
            <a:picLocks noChangeAspect="1" noChangeArrowheads="1"/>
          </p:cNvPicPr>
          <p:nvPr/>
        </p:nvPicPr>
        <p:blipFill>
          <a:blip r:embed="rId2" cstate="print"/>
          <a:srcRect/>
          <a:stretch>
            <a:fillRect/>
          </a:stretch>
        </p:blipFill>
        <p:spPr bwMode="auto">
          <a:xfrm>
            <a:off x="-1" y="0"/>
            <a:ext cx="10801351" cy="675880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samana1.jpg"/>
          <p:cNvPicPr>
            <a:picLocks noChangeAspect="1" noChangeArrowheads="1"/>
          </p:cNvPicPr>
          <p:nvPr/>
        </p:nvPicPr>
        <p:blipFill>
          <a:blip r:embed="rId2"/>
          <a:srcRect/>
          <a:stretch>
            <a:fillRect/>
          </a:stretch>
        </p:blipFill>
        <p:spPr bwMode="auto">
          <a:xfrm>
            <a:off x="0" y="0"/>
            <a:ext cx="11401468"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Samana_joya_life_2.jpg"/>
          <p:cNvPicPr>
            <a:picLocks noChangeAspect="1" noChangeArrowheads="1"/>
          </p:cNvPicPr>
          <p:nvPr/>
        </p:nvPicPr>
        <p:blipFill>
          <a:blip r:embed="rId2"/>
          <a:srcRect/>
          <a:stretch>
            <a:fillRect/>
          </a:stretch>
        </p:blipFill>
        <p:spPr bwMode="auto">
          <a:xfrm>
            <a:off x="-1095375" y="-25400"/>
            <a:ext cx="12849225" cy="856297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10646-1-l.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samana-bridge-dominican-republic-connects-various-islands-mainland-45004161.jpg"/>
          <p:cNvPicPr>
            <a:picLocks noChangeAspect="1" noChangeArrowheads="1"/>
          </p:cNvPicPr>
          <p:nvPr/>
        </p:nvPicPr>
        <p:blipFill>
          <a:blip r:embed="rId2" cstate="print"/>
          <a:srcRect/>
          <a:stretch>
            <a:fillRect/>
          </a:stretch>
        </p:blipFill>
        <p:spPr bwMode="auto">
          <a:xfrm>
            <a:off x="-1" y="0"/>
            <a:ext cx="10801351"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samana-v8346-w902.jpg"/>
          <p:cNvPicPr>
            <a:picLocks noChangeAspect="1" noChangeArrowheads="1"/>
          </p:cNvPicPr>
          <p:nvPr/>
        </p:nvPicPr>
        <p:blipFill>
          <a:blip r:embed="rId2"/>
          <a:srcRect/>
          <a:stretch>
            <a:fillRect/>
          </a:stretch>
        </p:blipFill>
        <p:spPr bwMode="auto">
          <a:xfrm>
            <a:off x="0" y="0"/>
            <a:ext cx="10956763"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50047153.jpg"/>
          <p:cNvPicPr>
            <a:picLocks noChangeAspect="1" noChangeArrowheads="1"/>
          </p:cNvPicPr>
          <p:nvPr/>
        </p:nvPicPr>
        <p:blipFill>
          <a:blip r:embed="rId2"/>
          <a:srcRect/>
          <a:stretch>
            <a:fillRect/>
          </a:stretch>
        </p:blipFill>
        <p:spPr bwMode="auto">
          <a:xfrm>
            <a:off x="0" y="0"/>
            <a:ext cx="10801350" cy="659010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ballenas jorobadas samana.jpg"/>
          <p:cNvPicPr>
            <a:picLocks noChangeAspect="1" noChangeArrowheads="1"/>
          </p:cNvPicPr>
          <p:nvPr/>
        </p:nvPicPr>
        <p:blipFill>
          <a:blip r:embed="rId2"/>
          <a:srcRect/>
          <a:stretch>
            <a:fillRect/>
          </a:stretch>
        </p:blipFill>
        <p:spPr bwMode="auto">
          <a:xfrm>
            <a:off x="0" y="-313556"/>
            <a:ext cx="10821245" cy="683024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pic>
        <p:nvPicPr>
          <p:cNvPr id="3" name="Picture 2" descr="C:\Users\Jose Luis\Desktop\samana1.jpg"/>
          <p:cNvPicPr>
            <a:picLocks noChangeAspect="1" noChangeArrowheads="1"/>
          </p:cNvPicPr>
          <p:nvPr/>
        </p:nvPicPr>
        <p:blipFill>
          <a:blip r:embed="rId3"/>
          <a:srcRect/>
          <a:stretch>
            <a:fillRect/>
          </a:stretch>
        </p:blipFill>
        <p:spPr bwMode="auto">
          <a:xfrm rot="20871496">
            <a:off x="5224929" y="1183284"/>
            <a:ext cx="4805359" cy="4242473"/>
          </a:xfrm>
          <a:prstGeom prst="rect">
            <a:avLst/>
          </a:prstGeom>
          <a:noFill/>
        </p:spPr>
      </p:pic>
      <p:pic>
        <p:nvPicPr>
          <p:cNvPr id="14338" name="Picture 2" descr="C:\Users\Jose Luis\Desktop\Samana-by-air-from-Punta-Cana-Tour-iHeartDR-2.jpg"/>
          <p:cNvPicPr>
            <a:picLocks noChangeAspect="1" noChangeArrowheads="1"/>
          </p:cNvPicPr>
          <p:nvPr/>
        </p:nvPicPr>
        <p:blipFill>
          <a:blip r:embed="rId4"/>
          <a:srcRect/>
          <a:stretch>
            <a:fillRect/>
          </a:stretch>
        </p:blipFill>
        <p:spPr bwMode="auto">
          <a:xfrm>
            <a:off x="400015" y="472262"/>
            <a:ext cx="4643470" cy="5462906"/>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bridges-of-samana-11-620x400.jpg"/>
          <p:cNvPicPr>
            <a:picLocks noChangeAspect="1" noChangeArrowheads="1"/>
          </p:cNvPicPr>
          <p:nvPr/>
        </p:nvPicPr>
        <p:blipFill>
          <a:blip r:embed="rId2"/>
          <a:srcRect/>
          <a:stretch>
            <a:fillRect/>
          </a:stretch>
        </p:blipFill>
        <p:spPr bwMode="auto">
          <a:xfrm>
            <a:off x="0" y="0"/>
            <a:ext cx="10801350" cy="680271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plaz-v-samana-1024x670.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images.jpg"/>
          <p:cNvPicPr>
            <a:picLocks noChangeAspect="1" noChangeArrowheads="1"/>
          </p:cNvPicPr>
          <p:nvPr/>
        </p:nvPicPr>
        <p:blipFill>
          <a:blip r:embed="rId2"/>
          <a:srcRect/>
          <a:stretch>
            <a:fillRect/>
          </a:stretch>
        </p:blipFill>
        <p:spPr bwMode="auto">
          <a:xfrm>
            <a:off x="0" y="0"/>
            <a:ext cx="11139067" cy="6516688"/>
          </a:xfrm>
          <a:prstGeom prst="rect">
            <a:avLst/>
          </a:prstGeom>
          <a:noFill/>
        </p:spPr>
      </p:pic>
    </p:spTree>
  </p:cSld>
  <p:clrMapOvr>
    <a:masterClrMapping/>
  </p:clrMapOvr>
  <p:transition spd="med" advTm="6000">
    <p:random/>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3543287" y="1329518"/>
            <a:ext cx="6486551" cy="4154984"/>
          </a:xfrm>
          <a:prstGeom prst="rect">
            <a:avLst/>
          </a:prstGeom>
        </p:spPr>
        <p:txBody>
          <a:bodyPr wrap="square">
            <a:spAutoFit/>
          </a:bodyPr>
          <a:lstStyle/>
          <a:p>
            <a:r>
              <a:rPr lang="es-ES" sz="2400" b="1" cap="all" dirty="0" smtClean="0">
                <a:latin typeface="Arial Narrow" pitchFamily="34" charset="0"/>
              </a:rPr>
              <a:t>PLAYA BONITA</a:t>
            </a:r>
          </a:p>
          <a:p>
            <a:r>
              <a:rPr lang="es-ES" sz="2400" dirty="0" smtClean="0">
                <a:latin typeface="Arial Narrow" pitchFamily="34" charset="0"/>
              </a:rPr>
              <a:t>Haciendo mérito a su nombre, muchos la recuerdan como una de las playas más bellas del mundo.</a:t>
            </a:r>
          </a:p>
          <a:p>
            <a:r>
              <a:rPr lang="es-ES" sz="2400" dirty="0" smtClean="0">
                <a:latin typeface="Arial Narrow" pitchFamily="34" charset="0"/>
              </a:rPr>
              <a:t>Playa Bonita es una hermosa bahía separada de Las Terrenas por una punta rocosa, llamada Punta Bonita. Los amantes de rincones salvajes y playas paradisíacas quedarán, sin duda, satisfechos. Es un lugar donde sencillamente no se necesita ninguna excusa para visitar.</a:t>
            </a:r>
          </a:p>
          <a:p>
            <a:r>
              <a:rPr lang="es-ES" sz="2400" dirty="0" smtClean="0">
                <a:latin typeface="Arial Narrow" pitchFamily="34" charset="0"/>
              </a:rPr>
              <a:t>Existen muchos planes de excursiones en Playa Bonita, en las cuales puede </a:t>
            </a:r>
            <a:r>
              <a:rPr lang="es-ES" sz="2400" dirty="0" smtClean="0">
                <a:latin typeface="Arial Narrow" pitchFamily="34" charset="0"/>
              </a:rPr>
              <a:t>participar.</a:t>
            </a:r>
            <a:endParaRPr lang="es-ES" sz="2400" dirty="0">
              <a:latin typeface="Arial Narrow"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328577" y="5217957"/>
            <a:ext cx="1701869" cy="1298731"/>
          </a:xfrm>
          <a:prstGeom prst="rect">
            <a:avLst/>
          </a:prstGeom>
          <a:noFill/>
        </p:spPr>
      </p:pic>
    </p:spTree>
  </p:cSld>
  <p:clrMapOvr>
    <a:masterClrMapping/>
  </p:clrMapOvr>
  <p:transition spd="med" advTm="2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5" presetClass="exit" presetSubtype="10" fill="hold" nodeType="withEffect">
                                  <p:stCondLst>
                                    <p:cond delay="0"/>
                                  </p:stCondLst>
                                  <p:childTnLst>
                                    <p:animEffect transition="out" filter="checkerboard(across)">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556_Samana_-_Grand_Bahia_Principe_El_Portillo_03.jpg"/>
          <p:cNvPicPr>
            <a:picLocks noChangeAspect="1" noChangeArrowheads="1"/>
          </p:cNvPicPr>
          <p:nvPr/>
        </p:nvPicPr>
        <p:blipFill>
          <a:blip r:embed="rId2"/>
          <a:srcRect/>
          <a:stretch>
            <a:fillRect/>
          </a:stretch>
        </p:blipFill>
        <p:spPr bwMode="auto">
          <a:xfrm>
            <a:off x="0" y="-1"/>
            <a:ext cx="10801350" cy="664698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Domrep Strand Samana.jpg"/>
          <p:cNvPicPr>
            <a:picLocks noChangeAspect="1" noChangeArrowheads="1"/>
          </p:cNvPicPr>
          <p:nvPr/>
        </p:nvPicPr>
        <p:blipFill>
          <a:blip r:embed="rId2" cstate="print"/>
          <a:srcRect/>
          <a:stretch>
            <a:fillRect/>
          </a:stretch>
        </p:blipFill>
        <p:spPr bwMode="auto">
          <a:xfrm>
            <a:off x="0" y="0"/>
            <a:ext cx="10801350" cy="6516688"/>
          </a:xfrm>
          <a:prstGeom prst="rect">
            <a:avLst/>
          </a:prstGeom>
          <a:noFill/>
        </p:spPr>
      </p:pic>
    </p:spTree>
  </p:cSld>
  <p:clrMapOvr>
    <a:masterClrMapping/>
  </p:clrMapOvr>
  <p:transition spd="med" advTm="6000">
    <p:rand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dpp07d9031e092644-1920x1080.jpg"/>
          <p:cNvPicPr>
            <a:picLocks noChangeAspect="1" noChangeArrowheads="1"/>
          </p:cNvPicPr>
          <p:nvPr/>
        </p:nvPicPr>
        <p:blipFill>
          <a:blip r:embed="rId2"/>
          <a:srcRect/>
          <a:stretch>
            <a:fillRect/>
          </a:stretch>
        </p:blipFill>
        <p:spPr bwMode="auto">
          <a:xfrm>
            <a:off x="-457241" y="0"/>
            <a:ext cx="11585222"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caoba-apartments-in-las-terrenas-dominican-repulic.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1418233913064.jpg"/>
          <p:cNvPicPr>
            <a:picLocks noChangeAspect="1" noChangeArrowheads="1"/>
          </p:cNvPicPr>
          <p:nvPr/>
        </p:nvPicPr>
        <p:blipFill>
          <a:blip r:embed="rId2"/>
          <a:srcRect/>
          <a:stretch>
            <a:fillRect/>
          </a:stretch>
        </p:blipFill>
        <p:spPr bwMode="auto">
          <a:xfrm>
            <a:off x="-1" y="0"/>
            <a:ext cx="10801351" cy="6516688"/>
          </a:xfrm>
          <a:prstGeom prst="rect">
            <a:avLst/>
          </a:prstGeom>
          <a:noFill/>
        </p:spPr>
      </p:pic>
    </p:spTree>
  </p:cSld>
  <p:clrMapOvr>
    <a:masterClrMapping/>
  </p:clrMapOvr>
  <p:transition spd="med" advTm="6000">
    <p:random/>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playa-de-samana_22877.jpg"/>
          <p:cNvPicPr>
            <a:picLocks noChangeAspect="1" noChangeArrowheads="1"/>
          </p:cNvPicPr>
          <p:nvPr/>
        </p:nvPicPr>
        <p:blipFill>
          <a:blip r:embed="rId2"/>
          <a:srcRect/>
          <a:stretch>
            <a:fillRect/>
          </a:stretch>
        </p:blipFill>
        <p:spPr bwMode="auto">
          <a:xfrm>
            <a:off x="0" y="-599308"/>
            <a:ext cx="10801350" cy="795737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11230204706_bf53c22f1d_b.jpg"/>
          <p:cNvPicPr>
            <a:picLocks noChangeAspect="1" noChangeArrowheads="1"/>
          </p:cNvPicPr>
          <p:nvPr/>
        </p:nvPicPr>
        <p:blipFill>
          <a:blip r:embed="rId2"/>
          <a:srcRect/>
          <a:stretch>
            <a:fillRect/>
          </a:stretch>
        </p:blipFill>
        <p:spPr bwMode="auto">
          <a:xfrm>
            <a:off x="0" y="-242118"/>
            <a:ext cx="10801350" cy="7151674"/>
          </a:xfrm>
          <a:prstGeom prst="rect">
            <a:avLst/>
          </a:prstGeom>
          <a:noFill/>
        </p:spPr>
      </p:pic>
    </p:spTree>
  </p:cSld>
  <p:clrMapOvr>
    <a:masterClrMapping/>
  </p:clrMapOvr>
  <p:transition spd="med" advTm="6000">
    <p:random/>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sublime-samana-slide2.jpg"/>
          <p:cNvPicPr>
            <a:picLocks noChangeAspect="1" noChangeArrowheads="1"/>
          </p:cNvPicPr>
          <p:nvPr/>
        </p:nvPicPr>
        <p:blipFill>
          <a:blip r:embed="rId2"/>
          <a:srcRect/>
          <a:stretch>
            <a:fillRect/>
          </a:stretch>
        </p:blipFill>
        <p:spPr bwMode="auto">
          <a:xfrm>
            <a:off x="-214340" y="0"/>
            <a:ext cx="1101569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3328973" y="2177038"/>
            <a:ext cx="7472377" cy="4339650"/>
          </a:xfrm>
          <a:prstGeom prst="rect">
            <a:avLst/>
          </a:prstGeom>
        </p:spPr>
        <p:txBody>
          <a:bodyPr wrap="square">
            <a:spAutoFit/>
          </a:bodyPr>
          <a:lstStyle/>
          <a:p>
            <a:r>
              <a:rPr lang="es-ES" sz="2400" dirty="0" smtClean="0">
                <a:latin typeface="Arial Narrow" pitchFamily="34" charset="0"/>
              </a:rPr>
              <a:t>Cerca de Las Terrenas se encuentra El Salto del Limón, una cascada de 50 m de altura con una hermosa piscina natural debajo, sumida en un bosque tropical. El camino desde el pueblo de El Limón hasta la cascada puede ser algo duro para personas con dificultades físicas (hay que atravesar varias veces un río, hay muchas piedras y en ciertos tramos es empinado), si bien es posible hacerlo en caballo o en burro. Por el camino pueden apreciarse una cantidad interesante de plantas y frutas locales, como la piña, el cacao, el café o el mango, entre otros. Se trata de una excursión preciosa que recomendamos encarecidamente.</a:t>
            </a:r>
            <a:r>
              <a:rPr lang="es-ES" dirty="0" smtClean="0"/>
              <a:t/>
            </a:r>
            <a:br>
              <a:rPr lang="es-ES" dirty="0" smtClean="0"/>
            </a:br>
            <a:r>
              <a:rPr lang="es-ES" dirty="0" smtClean="0"/>
              <a:t/>
            </a:r>
            <a:br>
              <a:rPr lang="es-ES" dirty="0" smtClean="0"/>
            </a:br>
            <a:endParaRPr lang="es-ES" dirty="0"/>
          </a:p>
        </p:txBody>
      </p:sp>
      <p:pic>
        <p:nvPicPr>
          <p:cNvPr id="3" name="Picture 2" descr="E:\formas montar\2cxx0f8.gif"/>
          <p:cNvPicPr>
            <a:picLocks noChangeAspect="1" noChangeArrowheads="1" noCrop="1"/>
          </p:cNvPicPr>
          <p:nvPr/>
        </p:nvPicPr>
        <p:blipFill>
          <a:blip r:embed="rId3"/>
          <a:srcRect/>
          <a:stretch>
            <a:fillRect/>
          </a:stretch>
        </p:blipFill>
        <p:spPr bwMode="auto">
          <a:xfrm>
            <a:off x="328577" y="5217957"/>
            <a:ext cx="1701869" cy="1298731"/>
          </a:xfrm>
          <a:prstGeom prst="rect">
            <a:avLst/>
          </a:prstGeom>
          <a:noFill/>
        </p:spPr>
      </p:pic>
    </p:spTree>
  </p:cSld>
  <p:clrMapOvr>
    <a:masterClrMapping/>
  </p:clrMapOvr>
  <p:transition spd="med"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5" presetClass="exit" presetSubtype="10" fill="hold" nodeType="withEffect">
                                  <p:stCondLst>
                                    <p:cond delay="0"/>
                                  </p:stCondLst>
                                  <p:childTnLst>
                                    <p:animEffect transition="out" filter="checkerboard(across)">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scape-park-cap-cana-full-day-admission-with-transport-in-punta-cana-219023.jpg"/>
          <p:cNvPicPr>
            <a:picLocks noChangeAspect="1" noChangeArrowheads="1"/>
          </p:cNvPicPr>
          <p:nvPr/>
        </p:nvPicPr>
        <p:blipFill>
          <a:blip r:embed="rId2"/>
          <a:srcRect/>
          <a:stretch>
            <a:fillRect/>
          </a:stretch>
        </p:blipFill>
        <p:spPr bwMode="auto">
          <a:xfrm>
            <a:off x="-1" y="0"/>
            <a:ext cx="11115716"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saltodellimontour1-1200x600.jpg"/>
          <p:cNvPicPr>
            <a:picLocks noChangeAspect="1" noChangeArrowheads="1"/>
          </p:cNvPicPr>
          <p:nvPr/>
        </p:nvPicPr>
        <p:blipFill>
          <a:blip r:embed="rId2"/>
          <a:srcRect/>
          <a:stretch>
            <a:fillRect/>
          </a:stretch>
        </p:blipFill>
        <p:spPr bwMode="auto">
          <a:xfrm>
            <a:off x="-628650" y="0"/>
            <a:ext cx="1143000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Waterfall-in-Cap-Cana-Punta-Cana.jpg"/>
          <p:cNvPicPr>
            <a:picLocks noChangeAspect="1" noChangeArrowheads="1"/>
          </p:cNvPicPr>
          <p:nvPr/>
        </p:nvPicPr>
        <p:blipFill>
          <a:blip r:embed="rId2"/>
          <a:srcRect t="7247"/>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blue-lagoon-410x225.jpg"/>
          <p:cNvPicPr>
            <a:picLocks noChangeAspect="1" noChangeArrowheads="1"/>
          </p:cNvPicPr>
          <p:nvPr/>
        </p:nvPicPr>
        <p:blipFill>
          <a:blip r:embed="rId2"/>
          <a:srcRect/>
          <a:stretch>
            <a:fillRect/>
          </a:stretch>
        </p:blipFill>
        <p:spPr bwMode="auto">
          <a:xfrm>
            <a:off x="0" y="0"/>
            <a:ext cx="10885952"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1536140.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limon.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pic>
        <p:nvPicPr>
          <p:cNvPr id="36866" name="Picture 2" descr="C:\Users\Jose Luis\Desktop\cataratas-gonzalo-suardiaz-viaje-al-republica-dominicana.jpg"/>
          <p:cNvPicPr>
            <a:picLocks noChangeAspect="1" noChangeArrowheads="1"/>
          </p:cNvPicPr>
          <p:nvPr/>
        </p:nvPicPr>
        <p:blipFill>
          <a:blip r:embed="rId3"/>
          <a:srcRect t="4133" b="3442"/>
          <a:stretch>
            <a:fillRect/>
          </a:stretch>
        </p:blipFill>
        <p:spPr bwMode="auto">
          <a:xfrm>
            <a:off x="471453" y="615138"/>
            <a:ext cx="4071966" cy="5645265"/>
          </a:xfrm>
          <a:prstGeom prst="rect">
            <a:avLst/>
          </a:prstGeom>
          <a:noFill/>
        </p:spPr>
      </p:pic>
      <p:pic>
        <p:nvPicPr>
          <p:cNvPr id="3" name="Picture 2" descr="C:\Users\Jose Luis\Desktop\El Limon_2.jpg"/>
          <p:cNvPicPr>
            <a:picLocks noChangeAspect="1" noChangeArrowheads="1"/>
          </p:cNvPicPr>
          <p:nvPr/>
        </p:nvPicPr>
        <p:blipFill>
          <a:blip r:embed="rId4"/>
          <a:srcRect/>
          <a:stretch>
            <a:fillRect/>
          </a:stretch>
        </p:blipFill>
        <p:spPr bwMode="auto">
          <a:xfrm>
            <a:off x="5757865" y="472262"/>
            <a:ext cx="4286250" cy="5715000"/>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Jose Luis\Desktop\images.jpg"/>
          <p:cNvPicPr>
            <a:picLocks noChangeAspect="1" noChangeArrowheads="1"/>
          </p:cNvPicPr>
          <p:nvPr/>
        </p:nvPicPr>
        <p:blipFill>
          <a:blip r:embed="rId2"/>
          <a:srcRect/>
          <a:stretch>
            <a:fillRect/>
          </a:stretch>
        </p:blipFill>
        <p:spPr bwMode="auto">
          <a:xfrm>
            <a:off x="-1" y="0"/>
            <a:ext cx="10949235"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Jose Luis\Desktop\MARTINICA Antillas Caribe.jpg"/>
          <p:cNvPicPr>
            <a:picLocks noChangeAspect="1" noChangeArrowheads="1"/>
          </p:cNvPicPr>
          <p:nvPr/>
        </p:nvPicPr>
        <p:blipFill>
          <a:blip r:embed="rId2"/>
          <a:srcRect/>
          <a:stretch>
            <a:fillRect/>
          </a:stretch>
        </p:blipFill>
        <p:spPr bwMode="auto">
          <a:xfrm>
            <a:off x="0" y="0"/>
            <a:ext cx="10855164" cy="6516688"/>
          </a:xfrm>
          <a:prstGeom prst="rect">
            <a:avLst/>
          </a:prstGeom>
          <a:noFill/>
        </p:spPr>
      </p:pic>
      <p:sp>
        <p:nvSpPr>
          <p:cNvPr id="13" name="12 Forma libre"/>
          <p:cNvSpPr/>
          <p:nvPr/>
        </p:nvSpPr>
        <p:spPr>
          <a:xfrm rot="5779269" flipH="1">
            <a:off x="5912223" y="374459"/>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820542" y="2974581"/>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257051" y="2952476"/>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329565" y="374458"/>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Tree>
    <p:extLst>
      <p:ext uri="{BB962C8B-B14F-4D97-AF65-F5344CB8AC3E}">
        <p14:creationId xmlns="" xmlns:p14="http://schemas.microsoft.com/office/powerpoint/2010/main" val="2171112505"/>
      </p:ext>
    </p:extLst>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2000" fill="hold"/>
                                        <p:tgtEl>
                                          <p:spTgt spid="6"/>
                                        </p:tgtEl>
                                        <p:attrNameLst>
                                          <p:attrName>ppt_w</p:attrName>
                                        </p:attrNameLst>
                                      </p:cBhvr>
                                      <p:tavLst>
                                        <p:tav tm="0">
                                          <p:val>
                                            <p:fltVal val="0"/>
                                          </p:val>
                                        </p:tav>
                                        <p:tav tm="100000">
                                          <p:val>
                                            <p:strVal val="#ppt_w"/>
                                          </p:val>
                                        </p:tav>
                                      </p:tavLst>
                                    </p:anim>
                                    <p:anim calcmode="lin" valueType="num">
                                      <p:cBhvr>
                                        <p:cTn id="49"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Users\Jose Luis\Desktop\benirras-atardecer--644x362.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pic>
        <p:nvPicPr>
          <p:cNvPr id="15" name="Picture 2" descr="http://1.bp.blogspot.com/-DPp_-kGDL64/TzR4_sgEQDI/AAAAAAAACWc/h2pOVQq0Y8Y/s1600/0k0289_gif-sicodelicos-21.gif"/>
          <p:cNvPicPr>
            <a:picLocks noChangeAspect="1" noChangeArrowheads="1" noCrop="1"/>
          </p:cNvPicPr>
          <p:nvPr/>
        </p:nvPicPr>
        <p:blipFill>
          <a:blip r:embed="rId3">
            <a:duotone>
              <a:schemeClr val="accent6">
                <a:shade val="45000"/>
                <a:satMod val="135000"/>
              </a:schemeClr>
              <a:prstClr val="white"/>
            </a:duotone>
          </a:blip>
          <a:srcRect/>
          <a:stretch>
            <a:fillRect/>
          </a:stretch>
        </p:blipFill>
        <p:spPr bwMode="auto">
          <a:xfrm>
            <a:off x="-1" y="0"/>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3" y="3217243"/>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7" y="3217243"/>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49219" y="5515080"/>
            <a:ext cx="711765" cy="650446"/>
          </a:xfrm>
          <a:prstGeom prst="rect">
            <a:avLst/>
          </a:prstGeom>
          <a:noFill/>
          <a:ln w="38100">
            <a:solidFill>
              <a:srgbClr val="1CDEF8"/>
            </a:solidFill>
            <a:miter lim="800000"/>
            <a:headEnd/>
            <a:tailEnd/>
          </a:ln>
        </p:spPr>
      </p:pic>
      <p:sp>
        <p:nvSpPr>
          <p:cNvPr id="19" name="18 Rectángulo"/>
          <p:cNvSpPr/>
          <p:nvPr/>
        </p:nvSpPr>
        <p:spPr>
          <a:xfrm>
            <a:off x="2339296"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6" y="476281"/>
            <a:ext cx="330897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90777" y="3"/>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02 de mayo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11:26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97921" y="5332097"/>
            <a:ext cx="2372938" cy="887577"/>
          </a:xfrm>
          <a:prstGeom prst="rect">
            <a:avLst/>
          </a:prstGeom>
          <a:noFill/>
        </p:spPr>
      </p:pic>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5"/>
                                      </p:to>
                                    </p:set>
                                    <p:animEffect filter="image" prLst="opacity: 0.5">
                                      <p:cBhvr rctx="IE">
                                        <p:cTn id="7" dur="indefinite"/>
                                        <p:tgtEl>
                                          <p:spTgt spid="15"/>
                                        </p:tgtEl>
                                      </p:cBhvr>
                                    </p:animEffect>
                                  </p:childTnLst>
                                </p:cTn>
                              </p:par>
                              <p:par>
                                <p:cTn id="8" presetID="21" presetClass="exit" presetSubtype="4" fill="hold" nodeType="withEffect">
                                  <p:stCondLst>
                                    <p:cond delay="0"/>
                                  </p:stCondLst>
                                  <p:childTnLst>
                                    <p:animEffect transition="out" filter="wheel(4)">
                                      <p:cBhvr>
                                        <p:cTn id="9" dur="2000"/>
                                        <p:tgtEl>
                                          <p:spTgt spid="15"/>
                                        </p:tgtEl>
                                      </p:cBhvr>
                                    </p:animEffect>
                                    <p:set>
                                      <p:cBhvr>
                                        <p:cTn id="10" dur="1" fill="hold">
                                          <p:stCondLst>
                                            <p:cond delay="1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37783"/>
            <a:ext cx="10801350" cy="4778905"/>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0293" y="1"/>
            <a:ext cx="5760720" cy="1484357"/>
          </a:xfrm>
          <a:prstGeom prst="rect">
            <a:avLst/>
          </a:prstGeom>
          <a:noFill/>
        </p:spPr>
      </p:pic>
      <p:sp>
        <p:nvSpPr>
          <p:cNvPr id="4104" name="Text Box 8"/>
          <p:cNvSpPr txBox="1">
            <a:spLocks noChangeArrowheads="1"/>
          </p:cNvSpPr>
          <p:nvPr/>
        </p:nvSpPr>
        <p:spPr bwMode="auto">
          <a:xfrm>
            <a:off x="0" y="1810192"/>
            <a:ext cx="108013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60832" y="3982420"/>
            <a:ext cx="2790349" cy="2244637"/>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70596" y="4634089"/>
            <a:ext cx="1440180" cy="941299"/>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823899"/>
            <a:ext cx="630079" cy="5068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330751"/>
            <a:ext cx="630079" cy="5068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837606"/>
            <a:ext cx="630079" cy="5068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344458"/>
            <a:ext cx="630079" cy="5068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enínsula de Samaná República Dominica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Península de Samaná República Dominicana</Template>
  <TotalTime>10</TotalTime>
  <Words>447</Words>
  <Application>Microsoft Office PowerPoint</Application>
  <PresentationFormat>Personalizado</PresentationFormat>
  <Paragraphs>25</Paragraphs>
  <Slides>65</Slides>
  <Notes>0</Notes>
  <HiddenSlides>0</HiddenSlides>
  <MMClips>0</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Península de Samaná República Dominicana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2018-05-02T09:25:50Z</dcterms:created>
  <dcterms:modified xsi:type="dcterms:W3CDTF">2018-05-02T09:36:08Z</dcterms:modified>
</cp:coreProperties>
</file>