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6"/>
  </p:notesMasterIdLst>
  <p:sldIdLst>
    <p:sldId id="479" r:id="rId3"/>
    <p:sldId id="481" r:id="rId4"/>
    <p:sldId id="483" r:id="rId5"/>
    <p:sldId id="482" r:id="rId6"/>
    <p:sldId id="336" r:id="rId7"/>
    <p:sldId id="441" r:id="rId8"/>
    <p:sldId id="442" r:id="rId9"/>
    <p:sldId id="443" r:id="rId10"/>
    <p:sldId id="444" r:id="rId11"/>
    <p:sldId id="445" r:id="rId12"/>
    <p:sldId id="446" r:id="rId13"/>
    <p:sldId id="451" r:id="rId14"/>
    <p:sldId id="448" r:id="rId15"/>
    <p:sldId id="449" r:id="rId16"/>
    <p:sldId id="447" r:id="rId17"/>
    <p:sldId id="450" r:id="rId18"/>
    <p:sldId id="452" r:id="rId19"/>
    <p:sldId id="454" r:id="rId20"/>
    <p:sldId id="453" r:id="rId21"/>
    <p:sldId id="455" r:id="rId22"/>
    <p:sldId id="456" r:id="rId23"/>
    <p:sldId id="458" r:id="rId24"/>
    <p:sldId id="457" r:id="rId25"/>
    <p:sldId id="461" r:id="rId26"/>
    <p:sldId id="460" r:id="rId27"/>
    <p:sldId id="469" r:id="rId28"/>
    <p:sldId id="464" r:id="rId29"/>
    <p:sldId id="465" r:id="rId30"/>
    <p:sldId id="459" r:id="rId31"/>
    <p:sldId id="473" r:id="rId32"/>
    <p:sldId id="474" r:id="rId33"/>
    <p:sldId id="480" r:id="rId34"/>
    <p:sldId id="484" r:id="rId3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BqtwyZPH7jKXQBvZIV0NA==" hashData="UuKPOZQGvcQHjU20I+AFatQt4Gs="/>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59" autoAdjust="0"/>
    <p:restoredTop sz="96338" autoAdjust="0"/>
  </p:normalViewPr>
  <p:slideViewPr>
    <p:cSldViewPr>
      <p:cViewPr varScale="1">
        <p:scale>
          <a:sx n="93" d="100"/>
          <a:sy n="93" d="100"/>
        </p:scale>
        <p:origin x="725" y="77"/>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24/07/2023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24/07/2023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med" advTm="1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24/07/2023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med" advTm="1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24/07/2023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med" advTm="1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24/07/2023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med" advTm="1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24/07/2023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med" advTm="1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24/07/2023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med" advTm="1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24/07/2023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med" advTm="1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24/07/2023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med" advTm="1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24/07/2023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med" advTm="1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24/07/2023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med" advTm="1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24/07/2023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med" advTm="1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2742216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24/07/2023</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5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234550624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Paseando en Valencia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9622"/>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Fotografía es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507456"/>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579863"/>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1" y="4227935"/>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5656" y="0"/>
            <a:ext cx="5760255" cy="923330"/>
          </a:xfrm>
          <a:prstGeom prst="rect">
            <a:avLst/>
          </a:prstGeom>
          <a:noFill/>
        </p:spPr>
        <p:txBody>
          <a:bodyPr wrap="none" lIns="91440" tIns="45720" rIns="91440" bIns="45720">
            <a:prstTxWarp prst="textTriangle">
              <a:avLst/>
            </a:prstTxWarp>
            <a:spAutoFit/>
            <a:scene3d>
              <a:camera prst="perspectiveRelaxed"/>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60000" dist="29997" dir="5400000" sy="-100000" algn="bl" rotWithShape="0"/>
                </a:effectLst>
              </a:rPr>
              <a:t>VALENCIA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60000" dist="29997" dir="5400000" sy="-100000" algn="bl" rotWithShape="0"/>
              </a:effectLst>
            </a:endParaRPr>
          </a:p>
        </p:txBody>
      </p:sp>
      <p:sp>
        <p:nvSpPr>
          <p:cNvPr id="30724" name="Rectangle 4"/>
          <p:cNvSpPr>
            <a:spLocks noChangeArrowheads="1"/>
          </p:cNvSpPr>
          <p:nvPr/>
        </p:nvSpPr>
        <p:spPr bwMode="auto">
          <a:xfrm>
            <a:off x="467544" y="915566"/>
            <a:ext cx="806489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Valencia (en valenciano: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València</a:t>
            </a:r>
            <a:r>
              <a:rPr kumimoji="0" lang="es-ES" sz="2000"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 es un municipio y una ciudad española, capital de la provincia homónima y de la Comunidad Valenciana. Con una población de 792.492 habitantes (2022), que sube a 1.581.057 habitantes (</a:t>
            </a:r>
            <a:r>
              <a:rPr kumimoji="0" lang="es-ES" sz="2000"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2022) </a:t>
            </a:r>
            <a:r>
              <a:rPr kumimoji="0" lang="es-ES" sz="2000"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si se incluye su espacio urbano,​ es la tercera ciudad y área metropolitana más poblada de España, por detrás de Madrid y Barcelona.</a:t>
            </a:r>
            <a:endParaRPr kumimoji="0" lang="es-ES" sz="2000" i="0"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Calligraphy" pitchFamily="66" charset="0"/>
              <a:cs typeface="Arial" pitchFamily="34" charset="0"/>
            </a:endParaRPr>
          </a:p>
        </p:txBody>
      </p:sp>
      <p:sp>
        <p:nvSpPr>
          <p:cNvPr id="30725" name="Rectangle 5"/>
          <p:cNvSpPr>
            <a:spLocks noChangeArrowheads="1"/>
          </p:cNvSpPr>
          <p:nvPr/>
        </p:nvSpPr>
        <p:spPr bwMode="auto">
          <a:xfrm>
            <a:off x="395536" y="3219822"/>
            <a:ext cx="828092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La ciudad está situada a orillas del río </a:t>
            </a:r>
            <a:r>
              <a:rPr kumimoji="0" lang="es-ES" sz="2000" u="none" strike="noStrike" cap="none" normalizeH="0" baseline="0" dirty="0" err="1"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Túria</a:t>
            </a:r>
            <a:r>
              <a:rPr kumimoji="0" lang="es-ES" sz="200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 en la costa levantina de la península ibérica, justo en el centro del golfo de Valencia, aunque en el momento que los romanos la fundaron, se encontraba en una isla fluvial del </a:t>
            </a:r>
            <a:r>
              <a:rPr kumimoji="0" lang="es-ES" sz="2000" u="none" strike="noStrike" cap="none" normalizeH="0" baseline="0" dirty="0" err="1"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Túria</a:t>
            </a:r>
            <a:r>
              <a:rPr kumimoji="0" lang="es-ES" sz="200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ea typeface="Calibri" pitchFamily="34" charset="0"/>
                <a:cs typeface="Arial" pitchFamily="34" charset="0"/>
              </a:rPr>
              <a:t>, a unos cuatro kilómetros de distancia del mar.</a:t>
            </a:r>
            <a:endParaRPr kumimoji="0" lang="es-ES" sz="2000"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Calligraphy" pitchFamily="66"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000">
        <p:wipe/>
      </p:transition>
    </mc:Choice>
    <mc:Fallback xmlns="">
      <p:transition spd="slow" advTm="6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ppt_w"/>
                                          </p:val>
                                        </p:tav>
                                        <p:tav tm="100000">
                                          <p:val>
                                            <p:strVal val="#ppt_w"/>
                                          </p:val>
                                        </p:tav>
                                      </p:tavLst>
                                    </p:anim>
                                    <p:anim calcmode="lin" valueType="num">
                                      <p:cBhvr>
                                        <p:cTn id="8" dur="200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0724"/>
                                        </p:tgtEl>
                                        <p:attrNameLst>
                                          <p:attrName>style.visibility</p:attrName>
                                        </p:attrNameLst>
                                      </p:cBhvr>
                                      <p:to>
                                        <p:strVal val="visible"/>
                                      </p:to>
                                    </p:set>
                                    <p:animEffect transition="in" filter="fade">
                                      <p:cBhvr>
                                        <p:cTn id="12" dur="1000"/>
                                        <p:tgtEl>
                                          <p:spTgt spid="30724"/>
                                        </p:tgtEl>
                                      </p:cBhvr>
                                    </p:animEffect>
                                    <p:anim calcmode="lin" valueType="num">
                                      <p:cBhvr>
                                        <p:cTn id="13" dur="1000" fill="hold"/>
                                        <p:tgtEl>
                                          <p:spTgt spid="30724"/>
                                        </p:tgtEl>
                                        <p:attrNameLst>
                                          <p:attrName>ppt_x</p:attrName>
                                        </p:attrNameLst>
                                      </p:cBhvr>
                                      <p:tavLst>
                                        <p:tav tm="0">
                                          <p:val>
                                            <p:strVal val="#ppt_x-.1"/>
                                          </p:val>
                                        </p:tav>
                                        <p:tav tm="100000">
                                          <p:val>
                                            <p:strVal val="#ppt_x"/>
                                          </p:val>
                                        </p:tav>
                                      </p:tavLst>
                                    </p:anim>
                                    <p:anim calcmode="lin" valueType="num">
                                      <p:cBhvr>
                                        <p:cTn id="14" dur="1000" fill="hold"/>
                                        <p:tgtEl>
                                          <p:spTgt spid="30724"/>
                                        </p:tgtEl>
                                        <p:attrNameLst>
                                          <p:attrName>ppt_y</p:attrName>
                                        </p:attrNameLst>
                                      </p:cBhvr>
                                      <p:tavLst>
                                        <p:tav tm="0">
                                          <p:val>
                                            <p:strVal val="#ppt_y"/>
                                          </p:val>
                                        </p:tav>
                                        <p:tav tm="100000">
                                          <p:val>
                                            <p:strVal val="#ppt_y"/>
                                          </p:val>
                                        </p:tav>
                                      </p:tavLst>
                                    </p:anim>
                                  </p:childTnLst>
                                </p:cTn>
                              </p:par>
                            </p:childTnLst>
                          </p:cTn>
                        </p:par>
                        <p:par>
                          <p:cTn id="15" fill="hold">
                            <p:stCondLst>
                              <p:cond delay="33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30725"/>
                                        </p:tgtEl>
                                        <p:attrNameLst>
                                          <p:attrName>style.visibility</p:attrName>
                                        </p:attrNameLst>
                                      </p:cBhvr>
                                      <p:to>
                                        <p:strVal val="visible"/>
                                      </p:to>
                                    </p:set>
                                    <p:animEffect transition="in" filter="fade">
                                      <p:cBhvr>
                                        <p:cTn id="18" dur="1000"/>
                                        <p:tgtEl>
                                          <p:spTgt spid="30725"/>
                                        </p:tgtEl>
                                      </p:cBhvr>
                                    </p:animEffect>
                                    <p:anim calcmode="lin" valueType="num">
                                      <p:cBhvr>
                                        <p:cTn id="19" dur="1000" fill="hold"/>
                                        <p:tgtEl>
                                          <p:spTgt spid="30725"/>
                                        </p:tgtEl>
                                        <p:attrNameLst>
                                          <p:attrName>ppt_x</p:attrName>
                                        </p:attrNameLst>
                                      </p:cBhvr>
                                      <p:tavLst>
                                        <p:tav tm="0">
                                          <p:val>
                                            <p:strVal val="#ppt_x-.1"/>
                                          </p:val>
                                        </p:tav>
                                        <p:tav tm="100000">
                                          <p:val>
                                            <p:strVal val="#ppt_x"/>
                                          </p:val>
                                        </p:tav>
                                      </p:tavLst>
                                    </p:anim>
                                    <p:anim calcmode="lin" valueType="num">
                                      <p:cBhvr>
                                        <p:cTn id="20" dur="1000" fill="hold"/>
                                        <p:tgtEl>
                                          <p:spTgt spid="307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0724" grpId="0"/>
      <p:bldP spid="307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3"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11910"/>
            <a:ext cx="856895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Qué contrariedad,  hemos salido de Madrid a las 11 de la mañana con un </a:t>
            </a:r>
          </a:p>
          <a:p>
            <a:r>
              <a:rPr lang="es-ES" b="1" dirty="0" smtClean="0">
                <a:effectLst>
                  <a:glow rad="101600">
                    <a:srgbClr val="C00000">
                      <a:alpha val="60000"/>
                    </a:srgbClr>
                  </a:glow>
                  <a:outerShdw blurRad="38100" dist="38100" dir="2700000" algn="tl">
                    <a:srgbClr val="000000">
                      <a:alpha val="43137"/>
                    </a:srgbClr>
                  </a:outerShdw>
                </a:effectLst>
              </a:rPr>
              <a:t>sol espléndido, y llegamos a Valencia a las 2 de la tarde lloviendo a cántaros. </a:t>
            </a:r>
          </a:p>
          <a:p>
            <a:r>
              <a:rPr lang="es-ES" b="1" dirty="0" smtClean="0">
                <a:effectLst>
                  <a:glow rad="101600">
                    <a:srgbClr val="C00000">
                      <a:alpha val="60000"/>
                    </a:srgbClr>
                  </a:glow>
                  <a:outerShdw blurRad="38100" dist="38100" dir="2700000" algn="tl">
                    <a:srgbClr val="000000">
                      <a:alpha val="43137"/>
                    </a:srgbClr>
                  </a:outerShdw>
                </a:effectLst>
              </a:rPr>
              <a:t>Estos cambios climáticos de una región a otra son fascinantes.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11910"/>
            <a:ext cx="8135560"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Venían diciendo desde hace unos días que se acercaba una “Dana” por </a:t>
            </a:r>
          </a:p>
          <a:p>
            <a:r>
              <a:rPr lang="es-ES" b="1" dirty="0" smtClean="0">
                <a:effectLst>
                  <a:glow rad="101600">
                    <a:srgbClr val="C00000">
                      <a:alpha val="60000"/>
                    </a:srgbClr>
                  </a:glow>
                  <a:outerShdw blurRad="38100" dist="38100" dir="2700000" algn="tl">
                    <a:srgbClr val="000000">
                      <a:alpha val="43137"/>
                    </a:srgbClr>
                  </a:outerShdw>
                </a:effectLst>
              </a:rPr>
              <a:t>el Mediterráneo, y desde luego que no se han equivocado, lo que nunca </a:t>
            </a:r>
          </a:p>
          <a:p>
            <a:r>
              <a:rPr lang="es-ES" b="1" dirty="0" smtClean="0">
                <a:effectLst>
                  <a:glow rad="101600">
                    <a:srgbClr val="C00000">
                      <a:alpha val="60000"/>
                    </a:srgbClr>
                  </a:glow>
                  <a:outerShdw blurRad="38100" dist="38100" dir="2700000" algn="tl">
                    <a:srgbClr val="000000">
                      <a:alpha val="43137"/>
                    </a:srgbClr>
                  </a:outerShdw>
                </a:effectLst>
              </a:rPr>
              <a:t>me iba a imaginar es que nos iba a pillar a nosotros.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0000">
        <p14:ripple/>
        <p:sndAc>
          <p:stSnd loop="1">
            <p:snd r:embed="rId2" name="Variadas.wav"/>
          </p:stSnd>
        </p:sndAc>
      </p:transition>
    </mc:Choice>
    <mc:Fallback xmlns="">
      <p:transition spd="slow" advTm="50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4000" fill="hold"/>
                                        <p:tgtEl>
                                          <p:spTgt spid="15"/>
                                        </p:tgtEl>
                                        <p:attrNameLst>
                                          <p:attrName>ppt_w</p:attrName>
                                        </p:attrNameLst>
                                      </p:cBhvr>
                                      <p:tavLst>
                                        <p:tav tm="0">
                                          <p:val>
                                            <p:strVal val="#ppt_w*0.05"/>
                                          </p:val>
                                        </p:tav>
                                        <p:tav tm="100000">
                                          <p:val>
                                            <p:strVal val="#ppt_w"/>
                                          </p:val>
                                        </p:tav>
                                      </p:tavLst>
                                    </p:anim>
                                    <p:anim calcmode="lin" valueType="num">
                                      <p:cBhvr>
                                        <p:cTn id="8" dur="4000" fill="hold"/>
                                        <p:tgtEl>
                                          <p:spTgt spid="15"/>
                                        </p:tgtEl>
                                        <p:attrNameLst>
                                          <p:attrName>ppt_h</p:attrName>
                                        </p:attrNameLst>
                                      </p:cBhvr>
                                      <p:tavLst>
                                        <p:tav tm="0">
                                          <p:val>
                                            <p:strVal val="#ppt_h"/>
                                          </p:val>
                                        </p:tav>
                                        <p:tav tm="100000">
                                          <p:val>
                                            <p:strVal val="#ppt_h"/>
                                          </p:val>
                                        </p:tav>
                                      </p:tavLst>
                                    </p:anim>
                                    <p:anim calcmode="lin" valueType="num">
                                      <p:cBhvr>
                                        <p:cTn id="9" dur="4000" fill="hold"/>
                                        <p:tgtEl>
                                          <p:spTgt spid="15"/>
                                        </p:tgtEl>
                                        <p:attrNameLst>
                                          <p:attrName>ppt_x</p:attrName>
                                        </p:attrNameLst>
                                      </p:cBhvr>
                                      <p:tavLst>
                                        <p:tav tm="0">
                                          <p:val>
                                            <p:strVal val="#ppt_x-.2"/>
                                          </p:val>
                                        </p:tav>
                                        <p:tav tm="100000">
                                          <p:val>
                                            <p:strVal val="#ppt_x"/>
                                          </p:val>
                                        </p:tav>
                                      </p:tavLst>
                                    </p:anim>
                                    <p:anim calcmode="lin" valueType="num">
                                      <p:cBhvr>
                                        <p:cTn id="10" dur="4000" fill="hold"/>
                                        <p:tgtEl>
                                          <p:spTgt spid="15"/>
                                        </p:tgtEl>
                                        <p:attrNameLst>
                                          <p:attrName>ppt_y</p:attrName>
                                        </p:attrNameLst>
                                      </p:cBhvr>
                                      <p:tavLst>
                                        <p:tav tm="0">
                                          <p:val>
                                            <p:strVal val="#ppt_y"/>
                                          </p:val>
                                        </p:tav>
                                        <p:tav tm="100000">
                                          <p:val>
                                            <p:strVal val="#ppt_y"/>
                                          </p:val>
                                        </p:tav>
                                      </p:tavLst>
                                    </p:anim>
                                    <p:animEffect transition="in" filter="fade">
                                      <p:cBhvr>
                                        <p:cTn id="11" dur="4000"/>
                                        <p:tgtEl>
                                          <p:spTgt spid="15"/>
                                        </p:tgtEl>
                                      </p:cBhvr>
                                    </p:animEffect>
                                  </p:childTnLst>
                                </p:cTn>
                              </p:par>
                              <p:par>
                                <p:cTn id="12" presetID="23" presetClass="entr" presetSubtype="288"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22300"/>
                            </p:stCondLst>
                            <p:childTnLst>
                              <p:par>
                                <p:cTn id="23" presetID="10" presetClass="entr" presetSubtype="0" fill="hold" nodeType="after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283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Madre del amor hermoso, como llueve, menos mal que ya nos queda poco </a:t>
            </a:r>
          </a:p>
          <a:p>
            <a:r>
              <a:rPr lang="es-ES" b="1" dirty="0" smtClean="0">
                <a:effectLst>
                  <a:glow rad="101600">
                    <a:srgbClr val="C00000">
                      <a:alpha val="60000"/>
                    </a:srgbClr>
                  </a:glow>
                  <a:outerShdw blurRad="38100" dist="38100" dir="2700000" algn="tl">
                    <a:srgbClr val="000000">
                      <a:alpha val="43137"/>
                    </a:srgbClr>
                  </a:outerShdw>
                </a:effectLst>
              </a:rPr>
              <a:t>para llegar al hotel ya que este se encuentra frente a la Ciudad de Las Artes </a:t>
            </a:r>
          </a:p>
          <a:p>
            <a:r>
              <a:rPr lang="es-ES" b="1" dirty="0" smtClean="0">
                <a:effectLst>
                  <a:glow rad="101600">
                    <a:srgbClr val="C00000">
                      <a:alpha val="60000"/>
                    </a:srgbClr>
                  </a:glow>
                  <a:outerShdw blurRad="38100" dist="38100" dir="2700000" algn="tl">
                    <a:srgbClr val="000000">
                      <a:alpha val="43137"/>
                    </a:srgbClr>
                  </a:outerShdw>
                </a:effectLst>
              </a:rPr>
              <a:t>y Las Ciencias. Si nos fijamos en el suelo, veremos las pompitas que hace </a:t>
            </a:r>
          </a:p>
          <a:p>
            <a:r>
              <a:rPr lang="es-ES" b="1" dirty="0" smtClean="0">
                <a:effectLst>
                  <a:glow rad="101600">
                    <a:srgbClr val="C00000">
                      <a:alpha val="60000"/>
                    </a:srgbClr>
                  </a:glow>
                  <a:outerShdw blurRad="38100" dist="38100" dir="2700000" algn="tl">
                    <a:srgbClr val="000000">
                      <a:alpha val="43137"/>
                    </a:srgbClr>
                  </a:outerShdw>
                </a:effectLst>
              </a:rPr>
              <a:t>el agua al caer. En mi pueblo le llamamos cascabeles, </a:t>
            </a:r>
            <a:r>
              <a:rPr lang="es-ES" b="1" dirty="0" err="1" smtClean="0">
                <a:effectLst>
                  <a:glow rad="101600">
                    <a:srgbClr val="C00000">
                      <a:alpha val="60000"/>
                    </a:srgbClr>
                  </a:glow>
                  <a:outerShdw blurRad="38100" dist="38100" dir="2700000" algn="tl">
                    <a:srgbClr val="000000">
                      <a:alpha val="43137"/>
                    </a:srgbClr>
                  </a:outerShdw>
                </a:effectLst>
              </a:rPr>
              <a:t>jajaja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tretch>
            <a:fillRect/>
          </a:stretch>
        </p:blipFill>
        <p:spPr bwMode="auto">
          <a:xfrm>
            <a:off x="0" y="0"/>
            <a:ext cx="9143999"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3943171"/>
            <a:ext cx="828092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Pues como dure muchos días esta “Dana” me parece a mí que pocas </a:t>
            </a:r>
          </a:p>
          <a:p>
            <a:r>
              <a:rPr lang="es-ES" b="1" dirty="0" smtClean="0">
                <a:effectLst>
                  <a:glow rad="101600">
                    <a:srgbClr val="C00000">
                      <a:alpha val="60000"/>
                    </a:srgbClr>
                  </a:glow>
                  <a:outerShdw blurRad="38100" dist="38100" dir="2700000" algn="tl">
                    <a:srgbClr val="000000">
                      <a:alpha val="43137"/>
                    </a:srgbClr>
                  </a:outerShdw>
                </a:effectLst>
              </a:rPr>
              <a:t>fotografías vamos a poder hacer. Esto sí que da rabia, salir de vacaciones </a:t>
            </a:r>
          </a:p>
          <a:p>
            <a:r>
              <a:rPr lang="es-ES" b="1" dirty="0" smtClean="0">
                <a:effectLst>
                  <a:glow rad="101600">
                    <a:srgbClr val="C00000">
                      <a:alpha val="60000"/>
                    </a:srgbClr>
                  </a:glow>
                  <a:outerShdw blurRad="38100" dist="38100" dir="2700000" algn="tl">
                    <a:srgbClr val="000000">
                      <a:alpha val="43137"/>
                    </a:srgbClr>
                  </a:outerShdw>
                </a:effectLst>
              </a:rPr>
              <a:t>unos días y tener que pasarlas encerrados en un hotel. Esperemos que </a:t>
            </a:r>
          </a:p>
          <a:p>
            <a:r>
              <a:rPr lang="es-ES" b="1" dirty="0" smtClean="0">
                <a:effectLst>
                  <a:glow rad="101600">
                    <a:srgbClr val="C00000">
                      <a:alpha val="60000"/>
                    </a:srgbClr>
                  </a:glow>
                  <a:outerShdw blurRad="38100" dist="38100" dir="2700000" algn="tl">
                    <a:srgbClr val="000000">
                      <a:alpha val="43137"/>
                    </a:srgbClr>
                  </a:outerShdw>
                </a:effectLst>
              </a:rPr>
              <a:t>mañana haga mejor y nos deje hacer algo.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0000">
        <p14:ripple/>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800"/>
                            </p:stCondLst>
                            <p:childTnLst>
                              <p:par>
                                <p:cTn id="19" presetID="10" presetClass="entr" presetSubtype="0" fill="hold" nodeType="afterEffect">
                                  <p:stCondLst>
                                    <p:cond delay="20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4000"/>
                                        <p:tgtEl>
                                          <p:spTgt spid="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3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083918"/>
            <a:ext cx="849694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 nuevo aquí estamos un día más cuando son las 11 de la mañana, y ahora </a:t>
            </a:r>
          </a:p>
          <a:p>
            <a:r>
              <a:rPr lang="es-ES" b="1" dirty="0" smtClean="0">
                <a:effectLst>
                  <a:glow rad="101600">
                    <a:srgbClr val="C00000">
                      <a:alpha val="60000"/>
                    </a:srgbClr>
                  </a:glow>
                  <a:outerShdw blurRad="38100" dist="38100" dir="2700000" algn="tl">
                    <a:srgbClr val="000000">
                      <a:alpha val="43137"/>
                    </a:srgbClr>
                  </a:outerShdw>
                </a:effectLst>
              </a:rPr>
              <a:t>que se ha calmado la lluvia vamos a aprovechar para hacer una visita al </a:t>
            </a:r>
          </a:p>
          <a:p>
            <a:r>
              <a:rPr lang="es-ES" b="1" dirty="0" err="1" smtClean="0">
                <a:effectLst>
                  <a:glow rad="101600">
                    <a:srgbClr val="C00000">
                      <a:alpha val="60000"/>
                    </a:srgbClr>
                  </a:glow>
                  <a:outerShdw blurRad="38100" dist="38100" dir="2700000" algn="tl">
                    <a:srgbClr val="000000">
                      <a:alpha val="43137"/>
                    </a:srgbClr>
                  </a:outerShdw>
                </a:effectLst>
              </a:rPr>
              <a:t>Oceanográfic</a:t>
            </a:r>
            <a:r>
              <a:rPr lang="es-ES" b="1" dirty="0" smtClean="0">
                <a:effectLst>
                  <a:glow rad="101600">
                    <a:srgbClr val="C00000">
                      <a:alpha val="60000"/>
                    </a:srgbClr>
                  </a:glow>
                  <a:outerShdw blurRad="38100" dist="38100" dir="2700000" algn="tl">
                    <a:srgbClr val="000000">
                      <a:alpha val="43137"/>
                    </a:srgbClr>
                  </a:outerShdw>
                </a:effectLst>
              </a:rPr>
              <a:t>, de lo malo </a:t>
            </a:r>
            <a:r>
              <a:rPr lang="es-ES" b="1" dirty="0" err="1" smtClean="0">
                <a:effectLst>
                  <a:glow rad="101600">
                    <a:srgbClr val="C00000">
                      <a:alpha val="60000"/>
                    </a:srgbClr>
                  </a:glow>
                  <a:outerShdw blurRad="38100" dist="38100" dir="2700000" algn="tl">
                    <a:srgbClr val="000000">
                      <a:alpha val="43137"/>
                    </a:srgbClr>
                  </a:outerShdw>
                </a:effectLst>
              </a:rPr>
              <a:t>malo</a:t>
            </a:r>
            <a:r>
              <a:rPr lang="es-ES" b="1" dirty="0" smtClean="0">
                <a:effectLst>
                  <a:glow rad="101600">
                    <a:srgbClr val="C00000">
                      <a:alpha val="60000"/>
                    </a:srgbClr>
                  </a:glow>
                  <a:outerShdw blurRad="38100" dist="38100" dir="2700000" algn="tl">
                    <a:srgbClr val="000000">
                      <a:alpha val="43137"/>
                    </a:srgbClr>
                  </a:outerShdw>
                </a:effectLst>
              </a:rPr>
              <a:t>, si vuelve la lluvia ahí estaremos bajo techo.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47" y="0"/>
            <a:ext cx="9143953"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49694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Aprovechando que no nos llueve os iré informando como de costumbre por </a:t>
            </a:r>
          </a:p>
          <a:p>
            <a:r>
              <a:rPr lang="es-ES" b="1" dirty="0" smtClean="0">
                <a:effectLst>
                  <a:glow rad="101600">
                    <a:srgbClr val="C00000">
                      <a:alpha val="60000"/>
                    </a:srgbClr>
                  </a:glow>
                  <a:outerShdw blurRad="38100" dist="38100" dir="2700000" algn="tl">
                    <a:srgbClr val="000000">
                      <a:alpha val="43137"/>
                    </a:srgbClr>
                  </a:outerShdw>
                </a:effectLst>
              </a:rPr>
              <a:t>donde vamos pasando. En primer lugar decir que vamos caminando por el </a:t>
            </a:r>
          </a:p>
          <a:p>
            <a:r>
              <a:rPr lang="es-ES" b="1" dirty="0" smtClean="0">
                <a:effectLst>
                  <a:glow rad="101600">
                    <a:srgbClr val="C00000">
                      <a:alpha val="60000"/>
                    </a:srgbClr>
                  </a:glow>
                  <a:outerShdw blurRad="38100" dist="38100" dir="2700000" algn="tl">
                    <a:srgbClr val="000000">
                      <a:alpha val="43137"/>
                    </a:srgbClr>
                  </a:outerShdw>
                </a:effectLst>
              </a:rPr>
              <a:t>paseo que hay en este puente llamado: Puente del Azud del Oro, y a la </a:t>
            </a:r>
          </a:p>
          <a:p>
            <a:r>
              <a:rPr lang="es-ES" b="1" dirty="0" smtClean="0">
                <a:effectLst>
                  <a:glow rad="101600">
                    <a:srgbClr val="C00000">
                      <a:alpha val="60000"/>
                    </a:srgbClr>
                  </a:glow>
                  <a:outerShdw blurRad="38100" dist="38100" dir="2700000" algn="tl">
                    <a:srgbClr val="000000">
                      <a:alpha val="43137"/>
                    </a:srgbClr>
                  </a:outerShdw>
                </a:effectLst>
              </a:rPr>
              <a:t>izquierda vemos el edificio azul llamado Ágora.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1" y="2117"/>
            <a:ext cx="9143998"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372387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Quiero recordar que este puente Azud del Oro tiene una pilastra desde donde salen todos estos tubos con una altura de 125 metros. A la izquierda de la imagen seguimos viendo el edificio Ágora y a la derecha vemos parte del Museo de Las Ciencias.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82000">
        <p14:ripple dir="ru"/>
      </p:transition>
    </mc:Choice>
    <mc:Fallback xmlns="">
      <p:transition spd="slow" advTm="8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4/3*#ppt_w"/>
                                          </p:val>
                                        </p:tav>
                                        <p:tav tm="100000">
                                          <p:val>
                                            <p:strVal val="#ppt_w"/>
                                          </p:val>
                                        </p:tav>
                                      </p:tavLst>
                                    </p:anim>
                                    <p:anim calcmode="lin" valueType="num">
                                      <p:cBhvr>
                                        <p:cTn id="11" dur="4000" fill="hold"/>
                                        <p:tgtEl>
                                          <p:spTgt spid="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800"/>
                            </p:stCondLst>
                            <p:childTnLst>
                              <p:par>
                                <p:cTn id="19" presetID="23" presetClass="entr" presetSubtype="288"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childTnLst>
                          </p:cTn>
                        </p:par>
                        <p:par>
                          <p:cTn id="26" fill="hold">
                            <p:stCondLst>
                              <p:cond delay="28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par>
                          <p:cTn id="32" fill="hold">
                            <p:stCondLst>
                              <p:cond delay="51000"/>
                            </p:stCondLst>
                            <p:childTnLst>
                              <p:par>
                                <p:cTn id="33" presetID="23" presetClass="entr" presetSubtype="288" fill="hold" nodeType="afterEffect">
                                  <p:stCondLst>
                                    <p:cond delay="2000"/>
                                  </p:stCondLst>
                                  <p:childTnLst>
                                    <p:set>
                                      <p:cBhvr>
                                        <p:cTn id="34" dur="1" fill="hold">
                                          <p:stCondLst>
                                            <p:cond delay="0"/>
                                          </p:stCondLst>
                                        </p:cTn>
                                        <p:tgtEl>
                                          <p:spTgt spid="16"/>
                                        </p:tgtEl>
                                        <p:attrNameLst>
                                          <p:attrName>style.visibility</p:attrName>
                                        </p:attrNameLst>
                                      </p:cBhvr>
                                      <p:to>
                                        <p:strVal val="visible"/>
                                      </p:to>
                                    </p:set>
                                    <p:anim calcmode="lin" valueType="num">
                                      <p:cBhvr>
                                        <p:cTn id="35" dur="4000" fill="hold"/>
                                        <p:tgtEl>
                                          <p:spTgt spid="16"/>
                                        </p:tgtEl>
                                        <p:attrNameLst>
                                          <p:attrName>ppt_w</p:attrName>
                                        </p:attrNameLst>
                                      </p:cBhvr>
                                      <p:tavLst>
                                        <p:tav tm="0">
                                          <p:val>
                                            <p:strVal val="4/3*#ppt_w"/>
                                          </p:val>
                                        </p:tav>
                                        <p:tav tm="100000">
                                          <p:val>
                                            <p:strVal val="#ppt_w"/>
                                          </p:val>
                                        </p:tav>
                                      </p:tavLst>
                                    </p:anim>
                                    <p:anim calcmode="lin" valueType="num">
                                      <p:cBhvr>
                                        <p:cTn id="36" dur="4000" fill="hold"/>
                                        <p:tgtEl>
                                          <p:spTgt spid="16"/>
                                        </p:tgtEl>
                                        <p:attrNameLst>
                                          <p:attrName>ppt_h</p:attrName>
                                        </p:attrNameLst>
                                      </p:cBhvr>
                                      <p:tavLst>
                                        <p:tav tm="0">
                                          <p:val>
                                            <p:strVal val="4/3*#ppt_h"/>
                                          </p:val>
                                        </p:tav>
                                        <p:tav tm="100000">
                                          <p:val>
                                            <p:strVal val="#ppt_h"/>
                                          </p:val>
                                        </p:tav>
                                      </p:tavLst>
                                    </p:anim>
                                  </p:childTnLst>
                                </p:cTn>
                              </p:par>
                              <p:par>
                                <p:cTn id="37" presetID="10" presetClass="entr" presetSubtype="0" fill="hold" nodeType="withEffect">
                                  <p:stCondLst>
                                    <p:cond delay="2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4000"/>
                                        <p:tgtEl>
                                          <p:spTgt spid="16"/>
                                        </p:tgtEl>
                                      </p:cBhvr>
                                    </p:animEffect>
                                  </p:childTnLst>
                                </p:cTn>
                              </p:par>
                            </p:childTnLst>
                          </p:cTn>
                        </p:par>
                        <p:par>
                          <p:cTn id="40" fill="hold">
                            <p:stCondLst>
                              <p:cond delay="57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943171"/>
            <a:ext cx="871296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Como ya sabemos que mi afición favorita es informar ya que sin información </a:t>
            </a:r>
          </a:p>
          <a:p>
            <a:r>
              <a:rPr lang="es-ES" b="1" dirty="0" smtClean="0">
                <a:effectLst>
                  <a:glow rad="101600">
                    <a:srgbClr val="C00000">
                      <a:alpha val="60000"/>
                    </a:srgbClr>
                  </a:glow>
                  <a:outerShdw blurRad="38100" dist="38100" dir="2700000" algn="tl">
                    <a:srgbClr val="000000">
                      <a:alpha val="43137"/>
                    </a:srgbClr>
                  </a:outerShdw>
                </a:effectLst>
              </a:rPr>
              <a:t>no se sabe nada, pues decir que lo que vemos a la izquierda es un paseo ajardinado llamado Umbráculo. El edificio del centro es el Palacio de las Artes Reina Sofía, y a la derecha tenemos el Museo de Las Ciencias Príncipe Felipe.</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1" y="2117"/>
            <a:ext cx="9143998"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467544" y="4220170"/>
            <a:ext cx="784887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Ágora es una plaza cubierta en la que se han celebrado conciertos y eventos deportivos, como el Torneo de Valencia. En 2022 se creó la nueva sede de </a:t>
            </a:r>
            <a:r>
              <a:rPr lang="es-ES" b="1" dirty="0" err="1" smtClean="0">
                <a:effectLst>
                  <a:glow rad="101600">
                    <a:srgbClr val="C00000">
                      <a:alpha val="60000"/>
                    </a:srgbClr>
                  </a:glow>
                  <a:outerShdw blurRad="38100" dist="38100" dir="2700000" algn="tl">
                    <a:srgbClr val="000000">
                      <a:alpha val="43137"/>
                    </a:srgbClr>
                  </a:outerShdw>
                </a:effectLst>
              </a:rPr>
              <a:t>CaixaForum</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1"/>
            <a:ext cx="9141411"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3943171"/>
            <a:ext cx="799288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Ágora se inauguró en noviembre de 2009 con el torneo de Tenis. Su estructura es metálica y está revestida de </a:t>
            </a:r>
            <a:r>
              <a:rPr lang="es-ES" b="1" dirty="0" err="1" smtClean="0">
                <a:effectLst>
                  <a:glow rad="101600">
                    <a:srgbClr val="C00000">
                      <a:alpha val="60000"/>
                    </a:srgbClr>
                  </a:glow>
                  <a:outerShdw blurRad="38100" dist="38100" dir="2700000" algn="tl">
                    <a:srgbClr val="000000">
                      <a:alpha val="43137"/>
                    </a:srgbClr>
                  </a:outerShdw>
                </a:effectLst>
              </a:rPr>
              <a:t>trencadís</a:t>
            </a:r>
            <a:r>
              <a:rPr lang="es-ES" b="1" dirty="0" smtClean="0">
                <a:effectLst>
                  <a:glow rad="101600">
                    <a:srgbClr val="C00000">
                      <a:alpha val="60000"/>
                    </a:srgbClr>
                  </a:glow>
                  <a:outerShdw blurRad="38100" dist="38100" dir="2700000" algn="tl">
                    <a:srgbClr val="000000">
                      <a:alpha val="43137"/>
                    </a:srgbClr>
                  </a:outerShdw>
                </a:effectLst>
              </a:rPr>
              <a:t> lila y cristal. Tiene una altura de 80 metros y ocupa una superficie elíptica de 5000 metros cuadrados.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80000">
        <p14:ripple dir="rd"/>
      </p:transition>
    </mc:Choice>
    <mc:Fallback xmlns="">
      <p:transition spd="slow" advTm="8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98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5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1"/>
                                          </p:val>
                                        </p:tav>
                                        <p:tav tm="100000">
                                          <p:val>
                                            <p:strVal val="#ppt_x"/>
                                          </p:val>
                                        </p:tav>
                                      </p:tavLst>
                                    </p:anim>
                                    <p:anim calcmode="lin" valueType="num">
                                      <p:cBhvr>
                                        <p:cTn id="23" dur="10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499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5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3795886"/>
            <a:ext cx="799288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Aquí como podemos apreciar no se trata de nada extraño, es que esta </a:t>
            </a:r>
          </a:p>
          <a:p>
            <a:r>
              <a:rPr lang="es-ES" b="1" dirty="0" smtClean="0">
                <a:effectLst>
                  <a:glow rad="101600">
                    <a:srgbClr val="C00000">
                      <a:alpha val="60000"/>
                    </a:srgbClr>
                  </a:glow>
                  <a:outerShdw blurRad="38100" dist="38100" dir="2700000" algn="tl">
                    <a:srgbClr val="000000">
                      <a:alpha val="43137"/>
                    </a:srgbClr>
                  </a:outerShdw>
                </a:effectLst>
              </a:rPr>
              <a:t>bonita gaviota se fue a posar sobre el punto de la “i”, y como la vi tan </a:t>
            </a:r>
          </a:p>
          <a:p>
            <a:r>
              <a:rPr lang="es-ES" b="1" dirty="0" smtClean="0">
                <a:effectLst>
                  <a:glow rad="101600">
                    <a:srgbClr val="C00000">
                      <a:alpha val="60000"/>
                    </a:srgbClr>
                  </a:glow>
                  <a:outerShdw blurRad="38100" dist="38100" dir="2700000" algn="tl">
                    <a:srgbClr val="000000">
                      <a:alpha val="43137"/>
                    </a:srgbClr>
                  </a:outerShdw>
                </a:effectLst>
              </a:rPr>
              <a:t>simpática que parecía hacer poses y posturitas ante la cámara, pues le </a:t>
            </a:r>
          </a:p>
          <a:p>
            <a:r>
              <a:rPr lang="es-ES" b="1" dirty="0" smtClean="0">
                <a:effectLst>
                  <a:glow rad="101600">
                    <a:srgbClr val="C00000">
                      <a:alpha val="60000"/>
                    </a:srgbClr>
                  </a:glow>
                  <a:outerShdw blurRad="38100" dist="38100" dir="2700000" algn="tl">
                    <a:srgbClr val="000000">
                      <a:alpha val="43137"/>
                    </a:srgbClr>
                  </a:outerShdw>
                </a:effectLst>
              </a:rPr>
              <a:t>complací el gusto y le hice unas cuantas.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nuestro recorrido nos fuimos acercando hasta llegar al Oceanográfico, </a:t>
            </a:r>
          </a:p>
          <a:p>
            <a:r>
              <a:rPr lang="es-ES" b="1" dirty="0" smtClean="0">
                <a:effectLst>
                  <a:glow rad="101600">
                    <a:srgbClr val="C00000">
                      <a:alpha val="60000"/>
                    </a:srgbClr>
                  </a:glow>
                  <a:outerShdw blurRad="38100" dist="38100" dir="2700000" algn="tl">
                    <a:srgbClr val="000000">
                      <a:alpha val="43137"/>
                    </a:srgbClr>
                  </a:outerShdw>
                </a:effectLst>
              </a:rPr>
              <a:t>pues teníamos ganas de verlo por nosotros mismos ya que todo lo que </a:t>
            </a:r>
          </a:p>
          <a:p>
            <a:r>
              <a:rPr lang="es-ES" b="1" dirty="0" smtClean="0">
                <a:effectLst>
                  <a:glow rad="101600">
                    <a:srgbClr val="C00000">
                      <a:alpha val="60000"/>
                    </a:srgbClr>
                  </a:glow>
                  <a:outerShdw blurRad="38100" dist="38100" dir="2700000" algn="tl">
                    <a:srgbClr val="000000">
                      <a:alpha val="43137"/>
                    </a:srgbClr>
                  </a:outerShdw>
                </a:effectLst>
              </a:rPr>
              <a:t>sabíamos de el, era por lo que habíamos visto en La Red.</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3883" y="1"/>
            <a:ext cx="9138822"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011910"/>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Oceanográfico fue inaugurado el 14 de febrero de 2003 y, desde el año 2016, se encuentra gestionado por la empresa </a:t>
            </a:r>
            <a:r>
              <a:rPr lang="es-ES" b="1" dirty="0" err="1" smtClean="0">
                <a:effectLst>
                  <a:glow rad="101600">
                    <a:srgbClr val="C00000">
                      <a:alpha val="60000"/>
                    </a:srgbClr>
                  </a:glow>
                  <a:outerShdw blurRad="38100" dist="38100" dir="2700000" algn="tl">
                    <a:srgbClr val="000000">
                      <a:alpha val="43137"/>
                    </a:srgbClr>
                  </a:outerShdw>
                </a:effectLst>
              </a:rPr>
              <a:t>Avanqua</a:t>
            </a:r>
            <a:r>
              <a:rPr lang="es-ES" b="1" dirty="0" smtClean="0">
                <a:effectLst>
                  <a:glow rad="101600">
                    <a:srgbClr val="C00000">
                      <a:alpha val="60000"/>
                    </a:srgbClr>
                  </a:glow>
                  <a:outerShdw blurRad="38100" dist="38100" dir="2700000" algn="tl">
                    <a:srgbClr val="000000">
                      <a:alpha val="43137"/>
                    </a:srgbClr>
                  </a:outerShdw>
                </a:effectLst>
              </a:rPr>
              <a:t>. El </a:t>
            </a:r>
            <a:r>
              <a:rPr lang="es-ES" b="1" dirty="0" err="1" smtClean="0">
                <a:effectLst>
                  <a:glow rad="101600">
                    <a:srgbClr val="C00000">
                      <a:alpha val="60000"/>
                    </a:srgbClr>
                  </a:glow>
                  <a:outerShdw blurRad="38100" dist="38100" dir="2700000" algn="tl">
                    <a:srgbClr val="000000">
                      <a:alpha val="43137"/>
                    </a:srgbClr>
                  </a:outerShdw>
                </a:effectLst>
              </a:rPr>
              <a:t>Oceanogràfic</a:t>
            </a:r>
            <a:r>
              <a:rPr lang="es-ES" b="1" dirty="0" smtClean="0">
                <a:effectLst>
                  <a:glow rad="101600">
                    <a:srgbClr val="C00000">
                      <a:alpha val="60000"/>
                    </a:srgbClr>
                  </a:glow>
                  <a:outerShdw blurRad="38100" dist="38100" dir="2700000" algn="tl">
                    <a:srgbClr val="000000">
                      <a:alpha val="43137"/>
                    </a:srgbClr>
                  </a:outerShdw>
                </a:effectLst>
              </a:rPr>
              <a:t> de </a:t>
            </a:r>
            <a:r>
              <a:rPr lang="es-ES" b="1" dirty="0" err="1" smtClean="0">
                <a:effectLst>
                  <a:glow rad="101600">
                    <a:srgbClr val="C00000">
                      <a:alpha val="60000"/>
                    </a:srgbClr>
                  </a:glow>
                  <a:outerShdw blurRad="38100" dist="38100" dir="2700000" algn="tl">
                    <a:srgbClr val="000000">
                      <a:alpha val="43137"/>
                    </a:srgbClr>
                  </a:outerShdw>
                </a:effectLst>
              </a:rPr>
              <a:t>València</a:t>
            </a:r>
            <a:r>
              <a:rPr lang="es-ES" b="1" dirty="0" smtClean="0">
                <a:effectLst>
                  <a:glow rad="101600">
                    <a:srgbClr val="C00000">
                      <a:alpha val="60000"/>
                    </a:srgbClr>
                  </a:glow>
                  <a:outerShdw blurRad="38100" dist="38100" dir="2700000" algn="tl">
                    <a:srgbClr val="000000">
                      <a:alpha val="43137"/>
                    </a:srgbClr>
                  </a:outerShdw>
                </a:effectLst>
              </a:rPr>
              <a:t> es el acuario más grande de toda la Unión Europea.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77000">
        <p14:vortex dir="r"/>
      </p:transition>
    </mc:Choice>
    <mc:Fallback xmlns="">
      <p:transition spd="slow" advTm="7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53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1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85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4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2589" y="0"/>
            <a:ext cx="9141411"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 primero que vimos una vez dentro del edificio, era este bonito delfín </a:t>
            </a:r>
          </a:p>
          <a:p>
            <a:r>
              <a:rPr lang="es-ES" b="1" dirty="0" smtClean="0">
                <a:effectLst>
                  <a:glow rad="101600">
                    <a:srgbClr val="C00000">
                      <a:alpha val="60000"/>
                    </a:srgbClr>
                  </a:glow>
                  <a:outerShdw blurRad="38100" dist="38100" dir="2700000" algn="tl">
                    <a:srgbClr val="000000">
                      <a:alpha val="43137"/>
                    </a:srgbClr>
                  </a:outerShdw>
                </a:effectLst>
              </a:rPr>
              <a:t>realizado con varas de mimbre colgando del techo, y por lo que fui viendo </a:t>
            </a:r>
          </a:p>
          <a:p>
            <a:r>
              <a:rPr lang="es-ES" b="1" dirty="0" smtClean="0">
                <a:effectLst>
                  <a:glow rad="101600">
                    <a:srgbClr val="C00000">
                      <a:alpha val="60000"/>
                    </a:srgbClr>
                  </a:glow>
                  <a:outerShdw blurRad="38100" dist="38100" dir="2700000" algn="tl">
                    <a:srgbClr val="000000">
                      <a:alpha val="43137"/>
                    </a:srgbClr>
                  </a:outerShdw>
                </a:effectLst>
              </a:rPr>
              <a:t>según entramos era la atracción favorita de todo el mundo pues no escapaba </a:t>
            </a:r>
          </a:p>
          <a:p>
            <a:r>
              <a:rPr lang="es-ES" b="1" dirty="0" smtClean="0">
                <a:effectLst>
                  <a:glow rad="101600">
                    <a:srgbClr val="C00000">
                      <a:alpha val="60000"/>
                    </a:srgbClr>
                  </a:glow>
                  <a:outerShdw blurRad="38100" dist="38100" dir="2700000" algn="tl">
                    <a:srgbClr val="000000">
                      <a:alpha val="43137"/>
                    </a:srgbClr>
                  </a:outerShdw>
                </a:effectLst>
              </a:rPr>
              <a:t>a las cámaras de fotos y móviles de toda la gente que entraba.</a:t>
            </a:r>
          </a:p>
        </p:txBody>
      </p:sp>
      <p:pic>
        <p:nvPicPr>
          <p:cNvPr id="4" name="3 Imagen" descr="354539.jpg"/>
          <p:cNvPicPr>
            <a:picLocks noChangeAspect="1"/>
          </p:cNvPicPr>
          <p:nvPr/>
        </p:nvPicPr>
        <p:blipFill>
          <a:blip r:embed="rId3" cstate="print"/>
          <a:stretch>
            <a:fillRect/>
          </a:stretch>
        </p:blipFill>
        <p:spPr bwMode="auto">
          <a:xfrm>
            <a:off x="70" y="0"/>
            <a:ext cx="9143906"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49694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Después de ver a este bonito delfín de mimbre colgado del techo, fuimos </a:t>
            </a:r>
          </a:p>
          <a:p>
            <a:r>
              <a:rPr lang="es-ES" b="1" dirty="0" smtClean="0">
                <a:effectLst>
                  <a:glow rad="101600">
                    <a:srgbClr val="C00000">
                      <a:alpha val="60000"/>
                    </a:srgbClr>
                  </a:glow>
                  <a:outerShdw blurRad="38100" dist="38100" dir="2700000" algn="tl">
                    <a:srgbClr val="000000">
                      <a:alpha val="43137"/>
                    </a:srgbClr>
                  </a:outerShdw>
                </a:effectLst>
              </a:rPr>
              <a:t>bajando unas escaleras hasta llegar a la siguiente planta que era donde se </a:t>
            </a:r>
          </a:p>
          <a:p>
            <a:r>
              <a:rPr lang="es-ES" b="1" dirty="0" smtClean="0">
                <a:effectLst>
                  <a:glow rad="101600">
                    <a:srgbClr val="C00000">
                      <a:alpha val="60000"/>
                    </a:srgbClr>
                  </a:glow>
                  <a:outerShdw blurRad="38100" dist="38100" dir="2700000" algn="tl">
                    <a:srgbClr val="000000">
                      <a:alpha val="43137"/>
                    </a:srgbClr>
                  </a:outerShdw>
                </a:effectLst>
              </a:rPr>
              <a:t>encontraba la entrada al túnel del museo acuático según dicen, más grande </a:t>
            </a:r>
          </a:p>
          <a:p>
            <a:r>
              <a:rPr lang="es-ES" b="1" dirty="0" smtClean="0">
                <a:effectLst>
                  <a:glow rad="101600">
                    <a:srgbClr val="C00000">
                      <a:alpha val="60000"/>
                    </a:srgbClr>
                  </a:glow>
                  <a:outerShdw blurRad="38100" dist="38100" dir="2700000" algn="tl">
                    <a:srgbClr val="000000">
                      <a:alpha val="43137"/>
                    </a:srgbClr>
                  </a:outerShdw>
                </a:effectLst>
              </a:rPr>
              <a:t>de Europa. Yo si os digo la verdad, no lo se ya que no he visto ningún otro.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64000">
        <p14:vortex dir="r"/>
      </p:transition>
    </mc:Choice>
    <mc:Fallback xmlns="">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1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4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083918"/>
            <a:ext cx="7904728"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Al llegar a la planta subterránea al terminar de bajar las escaleras, nos </a:t>
            </a:r>
          </a:p>
          <a:p>
            <a:r>
              <a:rPr lang="es-ES" b="1" dirty="0" smtClean="0">
                <a:effectLst>
                  <a:glow rad="101600">
                    <a:srgbClr val="C00000">
                      <a:alpha val="60000"/>
                    </a:srgbClr>
                  </a:glow>
                  <a:outerShdw blurRad="38100" dist="38100" dir="2700000" algn="tl">
                    <a:srgbClr val="000000">
                      <a:alpha val="43137"/>
                    </a:srgbClr>
                  </a:outerShdw>
                </a:effectLst>
              </a:rPr>
              <a:t>encontramos una especie de piscina que estaba habitada por varios </a:t>
            </a:r>
          </a:p>
          <a:p>
            <a:r>
              <a:rPr lang="es-ES" b="1" dirty="0" smtClean="0">
                <a:effectLst>
                  <a:glow rad="101600">
                    <a:srgbClr val="C00000">
                      <a:alpha val="60000"/>
                    </a:srgbClr>
                  </a:glow>
                  <a:outerShdw blurRad="38100" dist="38100" dir="2700000" algn="tl">
                    <a:srgbClr val="000000">
                      <a:alpha val="43137"/>
                    </a:srgbClr>
                  </a:outerShdw>
                </a:effectLst>
              </a:rPr>
              <a:t>animales marinos de varias especies.</a:t>
            </a:r>
          </a:p>
        </p:txBody>
      </p:sp>
      <p:pic>
        <p:nvPicPr>
          <p:cNvPr id="4" name="3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011910"/>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Pudimos ver en esta especie de piscina a varios ejemplares marinos como </a:t>
            </a:r>
          </a:p>
          <a:p>
            <a:r>
              <a:rPr lang="es-ES" b="1" dirty="0" smtClean="0">
                <a:effectLst>
                  <a:glow rad="101600">
                    <a:srgbClr val="C00000">
                      <a:alpha val="60000"/>
                    </a:srgbClr>
                  </a:glow>
                  <a:outerShdw blurRad="38100" dist="38100" dir="2700000" algn="tl">
                    <a:srgbClr val="000000">
                      <a:alpha val="43137"/>
                    </a:srgbClr>
                  </a:outerShdw>
                </a:effectLst>
              </a:rPr>
              <a:t>algún tiburón, alguna tortuga de grandes dimensiones y muchas clases de </a:t>
            </a:r>
          </a:p>
          <a:p>
            <a:r>
              <a:rPr lang="es-ES" b="1" dirty="0" smtClean="0">
                <a:effectLst>
                  <a:glow rad="101600">
                    <a:srgbClr val="C00000">
                      <a:alpha val="60000"/>
                    </a:srgbClr>
                  </a:glow>
                  <a:outerShdw blurRad="38100" dist="38100" dir="2700000" algn="tl">
                    <a:srgbClr val="000000">
                      <a:alpha val="43137"/>
                    </a:srgbClr>
                  </a:outerShdw>
                </a:effectLst>
              </a:rPr>
              <a:t>plantas marinas.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5000">
        <p14:vortex/>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8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25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35292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Entramos a continuación en una sala de grandes dimensiones de forma </a:t>
            </a:r>
          </a:p>
          <a:p>
            <a:r>
              <a:rPr lang="es-ES" b="1" dirty="0" smtClean="0">
                <a:effectLst>
                  <a:glow rad="101600">
                    <a:srgbClr val="C00000">
                      <a:alpha val="60000"/>
                    </a:srgbClr>
                  </a:glow>
                  <a:outerShdw blurRad="38100" dist="38100" dir="2700000" algn="tl">
                    <a:srgbClr val="000000">
                      <a:alpha val="43137"/>
                    </a:srgbClr>
                  </a:outerShdw>
                </a:effectLst>
              </a:rPr>
              <a:t>circular, en donde se podía ver en exposición algunos monstruos marinos </a:t>
            </a:r>
          </a:p>
          <a:p>
            <a:r>
              <a:rPr lang="es-ES" b="1" dirty="0" smtClean="0">
                <a:effectLst>
                  <a:glow rad="101600">
                    <a:srgbClr val="C00000">
                      <a:alpha val="60000"/>
                    </a:srgbClr>
                  </a:glow>
                  <a:outerShdw blurRad="38100" dist="38100" dir="2700000" algn="tl">
                    <a:srgbClr val="000000">
                      <a:alpha val="43137"/>
                    </a:srgbClr>
                  </a:outerShdw>
                </a:effectLst>
              </a:rPr>
              <a:t>como este llamado “Cangrejo araña”, este era su tamaño real, más de dos </a:t>
            </a:r>
          </a:p>
          <a:p>
            <a:r>
              <a:rPr lang="es-ES" b="1" dirty="0" smtClean="0">
                <a:effectLst>
                  <a:glow rad="101600">
                    <a:srgbClr val="C00000">
                      <a:alpha val="60000"/>
                    </a:srgbClr>
                  </a:glow>
                  <a:outerShdw blurRad="38100" dist="38100" dir="2700000" algn="tl">
                    <a:srgbClr val="000000">
                      <a:alpha val="43137"/>
                    </a:srgbClr>
                  </a:outerShdw>
                </a:effectLst>
              </a:rPr>
              <a:t>metros de largo.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1" y="1"/>
            <a:ext cx="9143999"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011910"/>
            <a:ext cx="792088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“Cangrejo Araña Gigante” pudimos verle moverse dentro del agua, lo que no llegamos a ver fue un calamar gigante como este que estaba también de exposición colgado en la misma sala.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1000">
        <p14:switch dir="r"/>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0.7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animEffect transition="in" filter="fade">
                                      <p:cBhvr>
                                        <p:cTn id="9" dur="4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4000"/>
                            </p:stCondLst>
                            <p:childTnLst>
                              <p:par>
                                <p:cTn id="21" presetID="55" presetClass="entr" presetSubtype="0" fill="hold" nodeType="afterEffect">
                                  <p:stCondLst>
                                    <p:cond delay="2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4000" fill="hold"/>
                                        <p:tgtEl>
                                          <p:spTgt spid="15"/>
                                        </p:tgtEl>
                                        <p:attrNameLst>
                                          <p:attrName>ppt_w</p:attrName>
                                        </p:attrNameLst>
                                      </p:cBhvr>
                                      <p:tavLst>
                                        <p:tav tm="0">
                                          <p:val>
                                            <p:strVal val="#ppt_w*0.70"/>
                                          </p:val>
                                        </p:tav>
                                        <p:tav tm="100000">
                                          <p:val>
                                            <p:strVal val="#ppt_w"/>
                                          </p:val>
                                        </p:tav>
                                      </p:tavLst>
                                    </p:anim>
                                    <p:anim calcmode="lin" valueType="num">
                                      <p:cBhvr>
                                        <p:cTn id="24" dur="4000" fill="hold"/>
                                        <p:tgtEl>
                                          <p:spTgt spid="15"/>
                                        </p:tgtEl>
                                        <p:attrNameLst>
                                          <p:attrName>ppt_h</p:attrName>
                                        </p:attrNameLst>
                                      </p:cBhvr>
                                      <p:tavLst>
                                        <p:tav tm="0">
                                          <p:val>
                                            <p:strVal val="#ppt_h"/>
                                          </p:val>
                                        </p:tav>
                                        <p:tav tm="100000">
                                          <p:val>
                                            <p:strVal val="#ppt_h"/>
                                          </p:val>
                                        </p:tav>
                                      </p:tavLst>
                                    </p:anim>
                                    <p:animEffect transition="in" filter="fade">
                                      <p:cBhvr>
                                        <p:cTn id="25" dur="4000"/>
                                        <p:tgtEl>
                                          <p:spTgt spid="15"/>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4/3*#ppt_w"/>
                                          </p:val>
                                        </p:tav>
                                        <p:tav tm="100000">
                                          <p:val>
                                            <p:strVal val="#ppt_w"/>
                                          </p:val>
                                        </p:tav>
                                      </p:tavLst>
                                    </p:anim>
                                    <p:anim calcmode="lin" valueType="num">
                                      <p:cBhvr>
                                        <p:cTn id="29" dur="4000" fill="hold"/>
                                        <p:tgtEl>
                                          <p:spTgt spid="15"/>
                                        </p:tgtEl>
                                        <p:attrNameLst>
                                          <p:attrName>ppt_h</p:attrName>
                                        </p:attrNameLst>
                                      </p:cBhvr>
                                      <p:tavLst>
                                        <p:tav tm="0">
                                          <p:val>
                                            <p:strVal val="4/3*#ppt_h"/>
                                          </p:val>
                                        </p:tav>
                                        <p:tav tm="100000">
                                          <p:val>
                                            <p:strVal val="#ppt_h"/>
                                          </p:val>
                                        </p:tav>
                                      </p:tavLst>
                                    </p:anim>
                                  </p:childTnLst>
                                </p:cTn>
                              </p:par>
                            </p:childTnLst>
                          </p:cTn>
                        </p:par>
                        <p:par>
                          <p:cTn id="30" fill="hold">
                            <p:stCondLst>
                              <p:cond delay="30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299942"/>
            <a:ext cx="828092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un sitio donde habían muchos ejemplares de medusas, tampoco podía </a:t>
            </a:r>
          </a:p>
          <a:p>
            <a:r>
              <a:rPr lang="es-ES" b="1" dirty="0" smtClean="0">
                <a:effectLst>
                  <a:glow rad="101600">
                    <a:srgbClr val="C00000">
                      <a:alpha val="60000"/>
                    </a:srgbClr>
                  </a:glow>
                  <a:outerShdw blurRad="38100" dist="38100" dir="2700000" algn="tl">
                    <a:srgbClr val="000000">
                      <a:alpha val="43137"/>
                    </a:srgbClr>
                  </a:outerShdw>
                </a:effectLst>
              </a:rPr>
              <a:t>faltar un ejemplar gigante colgando en uno de los pasillos de la sala.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1" y="1"/>
            <a:ext cx="9143998"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99592" y="4083918"/>
            <a:ext cx="7272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esta ostra gigante instalada en el suelo de la sala termina la </a:t>
            </a:r>
          </a:p>
          <a:p>
            <a:r>
              <a:rPr lang="es-ES" b="1" dirty="0" smtClean="0">
                <a:effectLst>
                  <a:glow rad="101600">
                    <a:srgbClr val="C00000">
                      <a:alpha val="60000"/>
                    </a:srgbClr>
                  </a:glow>
                  <a:outerShdw blurRad="38100" dist="38100" dir="2700000" algn="tl">
                    <a:srgbClr val="000000">
                      <a:alpha val="43137"/>
                    </a:srgbClr>
                  </a:outerShdw>
                </a:effectLst>
              </a:rPr>
              <a:t>exposición de estos monstruos marinos, que dicho así de paso, </a:t>
            </a:r>
          </a:p>
          <a:p>
            <a:r>
              <a:rPr lang="es-ES" b="1" dirty="0" smtClean="0">
                <a:effectLst>
                  <a:glow rad="101600">
                    <a:srgbClr val="C00000">
                      <a:alpha val="60000"/>
                    </a:srgbClr>
                  </a:glow>
                  <a:outerShdw blurRad="38100" dist="38100" dir="2700000" algn="tl">
                    <a:srgbClr val="000000">
                      <a:alpha val="43137"/>
                    </a:srgbClr>
                  </a:outerShdw>
                </a:effectLst>
              </a:rPr>
              <a:t>tampoco es que hubieran muchos más.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switch dir="l"/>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0.7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6500"/>
                            </p:stCondLst>
                            <p:childTnLst>
                              <p:par>
                                <p:cTn id="17" presetID="10" presetClass="entr" presetSubtype="0" fill="hold" nodeType="afterEffect">
                                  <p:stCondLst>
                                    <p:cond delay="20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4000"/>
                                        <p:tgtEl>
                                          <p:spTgt spid="16"/>
                                        </p:tgtEl>
                                      </p:cBhvr>
                                    </p:animEffect>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22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380578"/>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943171"/>
            <a:ext cx="849694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Estamos en la entrada del túnel del Oceanográfico donde veremos muchas </a:t>
            </a:r>
          </a:p>
          <a:p>
            <a:r>
              <a:rPr lang="es-ES" b="1" dirty="0" smtClean="0">
                <a:effectLst>
                  <a:glow rad="101600">
                    <a:srgbClr val="C00000">
                      <a:alpha val="60000"/>
                    </a:srgbClr>
                  </a:glow>
                  <a:outerShdw blurRad="38100" dist="38100" dir="2700000" algn="tl">
                    <a:srgbClr val="000000">
                      <a:alpha val="43137"/>
                    </a:srgbClr>
                  </a:outerShdw>
                </a:effectLst>
              </a:rPr>
              <a:t>especies de peces entre ellos veremos: algún “pez lija de lunares blancos,</a:t>
            </a:r>
          </a:p>
          <a:p>
            <a:r>
              <a:rPr lang="es-ES" b="1" dirty="0" smtClean="0">
                <a:effectLst>
                  <a:glow rad="101600">
                    <a:srgbClr val="C00000">
                      <a:alpha val="60000"/>
                    </a:srgbClr>
                  </a:glow>
                  <a:outerShdw blurRad="38100" dist="38100" dir="2700000" algn="tl">
                    <a:srgbClr val="000000">
                      <a:alpha val="43137"/>
                    </a:srgbClr>
                  </a:outerShdw>
                </a:effectLst>
              </a:rPr>
              <a:t> catalineta, cirujano de cola azul, roncador </a:t>
            </a:r>
            <a:r>
              <a:rPr lang="es-ES" b="1" dirty="0" err="1" smtClean="0">
                <a:effectLst>
                  <a:glow rad="101600">
                    <a:srgbClr val="C00000">
                      <a:alpha val="60000"/>
                    </a:srgbClr>
                  </a:glow>
                  <a:outerShdw blurRad="38100" dist="38100" dir="2700000" algn="tl">
                    <a:srgbClr val="000000">
                      <a:alpha val="43137"/>
                    </a:srgbClr>
                  </a:outerShdw>
                </a:effectLst>
              </a:rPr>
              <a:t>jeniguano</a:t>
            </a:r>
            <a:r>
              <a:rPr lang="es-ES" b="1" dirty="0" smtClean="0">
                <a:effectLst>
                  <a:glow rad="101600">
                    <a:srgbClr val="C00000">
                      <a:alpha val="60000"/>
                    </a:srgbClr>
                  </a:glow>
                  <a:outerShdw blurRad="38100" dist="38100" dir="2700000" algn="tl">
                    <a:srgbClr val="000000">
                      <a:alpha val="43137"/>
                    </a:srgbClr>
                  </a:outerShdw>
                </a:effectLst>
              </a:rPr>
              <a:t>, raya látigo americana, </a:t>
            </a:r>
          </a:p>
          <a:p>
            <a:r>
              <a:rPr lang="es-ES" b="1" dirty="0" smtClean="0">
                <a:effectLst>
                  <a:glow rad="101600">
                    <a:srgbClr val="C00000">
                      <a:alpha val="60000"/>
                    </a:srgbClr>
                  </a:glow>
                  <a:outerShdw blurRad="38100" dist="38100" dir="2700000" algn="tl">
                    <a:srgbClr val="000000">
                      <a:alpha val="43137"/>
                    </a:srgbClr>
                  </a:outerShdw>
                </a:effectLst>
              </a:rPr>
              <a:t>vieja colorada, obispo estrellado” etc.</a:t>
            </a:r>
          </a:p>
        </p:txBody>
      </p:sp>
      <p:pic>
        <p:nvPicPr>
          <p:cNvPr id="15" name="14 Imagen" descr="354539.jpg"/>
          <p:cNvPicPr>
            <a:picLocks noChangeAspect="1"/>
          </p:cNvPicPr>
          <p:nvPr/>
        </p:nvPicPr>
        <p:blipFill>
          <a:blip r:embed="rId3" cstate="print"/>
          <a:stretch>
            <a:fillRect/>
          </a:stretch>
        </p:blipFill>
        <p:spPr bwMode="auto">
          <a:xfrm>
            <a:off x="0" y="-380578"/>
            <a:ext cx="9143999"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3795886"/>
            <a:ext cx="8020144" cy="1200329"/>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su mayoría son todos peces normales, muchos de ellos de los que </a:t>
            </a:r>
          </a:p>
          <a:p>
            <a:r>
              <a:rPr lang="es-ES" b="1" dirty="0" smtClean="0">
                <a:effectLst>
                  <a:glow rad="101600">
                    <a:srgbClr val="C00000">
                      <a:alpha val="60000"/>
                    </a:srgbClr>
                  </a:glow>
                  <a:outerShdw blurRad="38100" dist="38100" dir="2700000" algn="tl">
                    <a:srgbClr val="000000">
                      <a:alpha val="43137"/>
                    </a:srgbClr>
                  </a:outerShdw>
                </a:effectLst>
              </a:rPr>
              <a:t>estamos acostumbrados a ver en las pescaderías. Lo que no llegamos </a:t>
            </a:r>
          </a:p>
          <a:p>
            <a:r>
              <a:rPr lang="es-ES" b="1" dirty="0" smtClean="0">
                <a:effectLst>
                  <a:glow rad="101600">
                    <a:srgbClr val="C00000">
                      <a:alpha val="60000"/>
                    </a:srgbClr>
                  </a:glow>
                  <a:outerShdw blurRad="38100" dist="38100" dir="2700000" algn="tl">
                    <a:srgbClr val="000000">
                      <a:alpha val="43137"/>
                    </a:srgbClr>
                  </a:outerShdw>
                </a:effectLst>
              </a:rPr>
              <a:t>a ver son esos tiburones  que hemos visto por internet, o morsas o mil </a:t>
            </a:r>
          </a:p>
          <a:p>
            <a:r>
              <a:rPr lang="es-ES" b="1" dirty="0" smtClean="0">
                <a:effectLst>
                  <a:glow rad="101600">
                    <a:srgbClr val="C00000">
                      <a:alpha val="60000"/>
                    </a:srgbClr>
                  </a:glow>
                  <a:outerShdw blurRad="38100" dist="38100" dir="2700000" algn="tl">
                    <a:srgbClr val="000000">
                      <a:alpha val="43137"/>
                    </a:srgbClr>
                  </a:outerShdw>
                </a:effectLst>
              </a:rPr>
              <a:t>cosas más, debe ser que de vez en cuando los cambian, pienso yo.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1000">
        <p14:doors dir="vert"/>
      </p:transition>
    </mc:Choice>
    <mc:Fallback xmlns="">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75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627534"/>
            <a:ext cx="8379217" cy="1200329"/>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Como ya estamos metidos de lleno en lo que es el Oceanográfico y lo que </a:t>
            </a:r>
          </a:p>
          <a:p>
            <a:r>
              <a:rPr lang="es-ES" b="1" dirty="0" smtClean="0">
                <a:effectLst>
                  <a:glow rad="101600">
                    <a:srgbClr val="C00000">
                      <a:alpha val="60000"/>
                    </a:srgbClr>
                  </a:glow>
                  <a:outerShdw blurRad="38100" dist="38100" dir="2700000" algn="tl">
                    <a:srgbClr val="000000">
                      <a:alpha val="43137"/>
                    </a:srgbClr>
                  </a:outerShdw>
                </a:effectLst>
              </a:rPr>
              <a:t>hay dentro de el, paso a informar un poco por encima lo que podríamos </a:t>
            </a:r>
          </a:p>
          <a:p>
            <a:r>
              <a:rPr lang="es-ES" b="1" dirty="0" smtClean="0">
                <a:effectLst>
                  <a:glow rad="101600">
                    <a:srgbClr val="C00000">
                      <a:alpha val="60000"/>
                    </a:srgbClr>
                  </a:glow>
                  <a:outerShdw blurRad="38100" dist="38100" dir="2700000" algn="tl">
                    <a:srgbClr val="000000">
                      <a:alpha val="43137"/>
                    </a:srgbClr>
                  </a:outerShdw>
                </a:effectLst>
              </a:rPr>
              <a:t>llamar información en general tanto de este edificio impresionante como </a:t>
            </a:r>
          </a:p>
          <a:p>
            <a:r>
              <a:rPr lang="es-ES" b="1" dirty="0" smtClean="0">
                <a:effectLst>
                  <a:glow rad="101600">
                    <a:srgbClr val="C00000">
                      <a:alpha val="60000"/>
                    </a:srgbClr>
                  </a:glow>
                  <a:outerShdw blurRad="38100" dist="38100" dir="2700000" algn="tl">
                    <a:srgbClr val="000000">
                      <a:alpha val="43137"/>
                    </a:srgbClr>
                  </a:outerShdw>
                </a:effectLst>
              </a:rPr>
              <a:t>de los demás, pues creo que es más importante que hablar de peces.</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043608" y="4515966"/>
            <a:ext cx="3368230"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Cangrejo Araña Gigante</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8" name="7 Imagen" descr="195762.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3795886"/>
            <a:ext cx="820891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Quiero empezar diciendo que independientemente que decidamos o no entrar en sus instalaciones, es un lugar por donde da gusto pasear, sobretodo en días despejados, hoy con la “Dana” que está cayendo pues no es lo mismo.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0000">
        <p14:doors/>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9800"/>
                            </p:stCondLst>
                            <p:childTnLst>
                              <p:par>
                                <p:cTn id="20" presetID="10" presetClass="entr" presetSubtype="0" fill="hold" nodeType="after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4000"/>
                                        <p:tgtEl>
                                          <p:spTgt spid="8"/>
                                        </p:tgtEl>
                                      </p:cBhvr>
                                    </p:animEffect>
                                  </p:childTnLst>
                                </p:cTn>
                              </p:par>
                            </p:childTnLst>
                          </p:cTn>
                        </p:par>
                        <p:par>
                          <p:cTn id="23" fill="hold">
                            <p:stCondLst>
                              <p:cond delay="358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3999"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083918"/>
            <a:ext cx="75963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área que ocupan estas instalaciones es de unos dos kilómetros de longitud, están llenos de luz que reflejan el blanco de sus mega-construcciones en el agua de sus lagunas artificiales.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943171"/>
            <a:ext cx="86409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Esta ciudad temática tiene mucho que mostrar en el interior de cada edificio. Vamos a ir contando uno por uno lo que podemos descubrir en: el Palacio de las Artes Reina Sofía, en el Museo de las Ciencias Príncipe Felipe, en el Hemisférico, o en el Oceanográfico que es donde estamos ahora.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6000">
        <p15:prstTrans prst="peelOff"/>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06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6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11910"/>
            <a:ext cx="8496944" cy="923330"/>
          </a:xfrm>
          <a:prstGeom prst="rect">
            <a:avLst/>
          </a:prstGeom>
          <a:noFill/>
        </p:spPr>
        <p:txBody>
          <a:bodyPr wrap="square" rtlCol="0">
            <a:spAutoFit/>
          </a:bodyPr>
          <a:lstStyle/>
          <a:p>
            <a:r>
              <a:rPr lang="es-ES" b="1" dirty="0" err="1" smtClean="0">
                <a:effectLst>
                  <a:glow rad="101600">
                    <a:srgbClr val="C00000">
                      <a:alpha val="60000"/>
                    </a:srgbClr>
                  </a:glow>
                  <a:outerShdw blurRad="38100" dist="38100" dir="2700000" algn="tl">
                    <a:srgbClr val="000000">
                      <a:alpha val="43137"/>
                    </a:srgbClr>
                  </a:outerShdw>
                </a:effectLst>
              </a:rPr>
              <a:t>L'Oceanográfic</a:t>
            </a:r>
            <a:r>
              <a:rPr lang="es-ES" b="1" dirty="0" smtClean="0">
                <a:effectLst>
                  <a:glow rad="101600">
                    <a:srgbClr val="C00000">
                      <a:alpha val="60000"/>
                    </a:srgbClr>
                  </a:glow>
                  <a:outerShdw blurRad="38100" dist="38100" dir="2700000" algn="tl">
                    <a:srgbClr val="000000">
                      <a:alpha val="43137"/>
                    </a:srgbClr>
                  </a:outerShdw>
                </a:effectLst>
              </a:rPr>
              <a:t> u Oceanográfico en español, cuenta con un total de 110.000 metros cuadrados. Esto lo convierte en el mayor oceanográfico de Europa y uno de los mayores del mundo.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299942"/>
            <a:ext cx="784887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Cuenta con 42 millones de litros de agua para albergar a más de 500 especies marinas y más de 45.000 ejemplares, como este </a:t>
            </a:r>
            <a:r>
              <a:rPr lang="es-ES" b="1" dirty="0" err="1" smtClean="0">
                <a:effectLst>
                  <a:glow rad="101600">
                    <a:srgbClr val="C00000">
                      <a:alpha val="60000"/>
                    </a:srgbClr>
                  </a:glow>
                  <a:outerShdw blurRad="38100" dist="38100" dir="2700000" algn="tl">
                    <a:srgbClr val="000000">
                      <a:alpha val="43137"/>
                    </a:srgbClr>
                  </a:outerShdw>
                </a:effectLst>
              </a:rPr>
              <a:t>Celocanto</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083918"/>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sus zonas exteriores están representados diferentes ecosistemas para albergar a diferentes especies como los leones marinos, focas y también diferentes tipos de aves. Lo que aquí vemos es una “Morena Verde”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6000">
        <p14:flip dir="r"/>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9800"/>
                            </p:stCondLst>
                            <p:childTnLst>
                              <p:par>
                                <p:cTn id="15" presetID="10" presetClass="entr" presetSubtype="0" fill="hold" nodeType="afterEffect">
                                  <p:stCondLst>
                                    <p:cond delay="2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25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37700"/>
                            </p:stCondLst>
                            <p:childTnLst>
                              <p:par>
                                <p:cTn id="25" presetID="10" presetClass="entr" presetSubtype="0" fill="hold" nodeType="afterEffect">
                                  <p:stCondLst>
                                    <p:cond delay="2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4000"/>
                                        <p:tgtEl>
                                          <p:spTgt spid="4"/>
                                        </p:tgtEl>
                                      </p:cBhvr>
                                    </p:animEffect>
                                  </p:childTnLst>
                                </p:cTn>
                              </p:par>
                            </p:childTnLst>
                          </p:cTn>
                        </p:par>
                        <p:par>
                          <p:cTn id="28" fill="hold">
                            <p:stCondLst>
                              <p:cond delay="437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11910"/>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líneas generales, la </a:t>
            </a:r>
            <a:r>
              <a:rPr lang="es-ES" b="1" i="1" dirty="0" smtClean="0">
                <a:effectLst>
                  <a:glow rad="101600">
                    <a:srgbClr val="C00000">
                      <a:alpha val="60000"/>
                    </a:srgbClr>
                  </a:glow>
                  <a:outerShdw blurRad="38100" dist="38100" dir="2700000" algn="tl">
                    <a:srgbClr val="000000">
                      <a:alpha val="43137"/>
                    </a:srgbClr>
                  </a:outerShdw>
                </a:effectLst>
              </a:rPr>
              <a:t>Ciudad de las Artes y las Ciencias</a:t>
            </a:r>
            <a:r>
              <a:rPr lang="es-ES" b="1" dirty="0" smtClean="0">
                <a:effectLst>
                  <a:glow rad="101600">
                    <a:srgbClr val="C00000">
                      <a:alpha val="60000"/>
                    </a:srgbClr>
                  </a:glow>
                  <a:outerShdw blurRad="38100" dist="38100" dir="2700000" algn="tl">
                    <a:srgbClr val="000000">
                      <a:alpha val="43137"/>
                    </a:srgbClr>
                  </a:outerShdw>
                </a:effectLst>
              </a:rPr>
              <a:t>, es un espacio creado para disfrutar del ocio, la ciencia y la cultura en la ciudad de Valencia que merece la pena visitar si vienes por aquí en tus vacaciones.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tretch>
            <a:fillRect/>
          </a:stretch>
        </p:blipFill>
        <p:spPr bwMode="auto">
          <a:xfrm>
            <a:off x="2589" y="0"/>
            <a:ext cx="9141411"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011910"/>
            <a:ext cx="813690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 nosotros nos pareció muy interesante para los pequeños y jóvenes ya que, durante su visita, pueden aprender a valorar muchos aspectos relacionados con las artes y las ciencias.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9000">
        <p14:flip dir="l"/>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800"/>
                            </p:stCondLst>
                            <p:childTnLst>
                              <p:par>
                                <p:cTn id="15" presetID="10" presetClass="entr" presetSubtype="0" fill="hold" nodeType="afterEffect">
                                  <p:stCondLst>
                                    <p:cond delay="2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28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083918"/>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Hablando de pequeños, parece ser que aquí vienen muy a menudo desde </a:t>
            </a:r>
          </a:p>
          <a:p>
            <a:r>
              <a:rPr lang="es-ES" b="1" dirty="0" smtClean="0">
                <a:effectLst>
                  <a:glow rad="101600">
                    <a:srgbClr val="C00000">
                      <a:alpha val="60000"/>
                    </a:srgbClr>
                  </a:glow>
                  <a:outerShdw blurRad="38100" dist="38100" dir="2700000" algn="tl">
                    <a:srgbClr val="000000">
                      <a:alpha val="43137"/>
                    </a:srgbClr>
                  </a:outerShdw>
                </a:effectLst>
              </a:rPr>
              <a:t>sus colegios en plan de excursión, como pudimos ver este día en las </a:t>
            </a:r>
          </a:p>
          <a:p>
            <a:r>
              <a:rPr lang="es-ES" b="1" dirty="0" smtClean="0">
                <a:effectLst>
                  <a:glow rad="101600">
                    <a:srgbClr val="C00000">
                      <a:alpha val="60000"/>
                    </a:srgbClr>
                  </a:glow>
                  <a:outerShdw blurRad="38100" dist="38100" dir="2700000" algn="tl">
                    <a:srgbClr val="000000">
                      <a:alpha val="43137"/>
                    </a:srgbClr>
                  </a:outerShdw>
                </a:effectLst>
              </a:rPr>
              <a:t>puertas de entrada haciendo cola para entrar.</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28092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Que lleven a tanto niño a ver estos temas, puede que sirva para que en futuras generaciones hagan mayores esfuerzos por preservar el increíble entorno natural de nuestro planeta, cosa que hasta hoy se está demostrando poco interés.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1000">
        <p14:prism isInverted="1"/>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99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5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771800" y="1851670"/>
            <a:ext cx="2832827"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Medusa Crin de león</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39552" y="4011910"/>
            <a:ext cx="799288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acuario constituye un auténtico homenaje a los mares y océanos del planeta, contiene acuarios que reproducen fielmente los ecosistemas marinos más importantes.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8" name="7 Imagen" descr="Estromatolitos hace 3500 millones años.jpg"/>
          <p:cNvPicPr>
            <a:picLocks noChangeAspect="1"/>
          </p:cNvPicPr>
          <p:nvPr/>
        </p:nvPicPr>
        <p:blipFill>
          <a:blip r:embed="rId3" cstate="print"/>
          <a:stretch>
            <a:fillRect/>
          </a:stretch>
        </p:blipFill>
        <p:spPr>
          <a:xfrm>
            <a:off x="0" y="2117"/>
            <a:ext cx="9144000" cy="514138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71950"/>
            <a:ext cx="820891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 esta forma, el </a:t>
            </a:r>
            <a:r>
              <a:rPr lang="es-ES" b="1" dirty="0" err="1" smtClean="0">
                <a:effectLst>
                  <a:glow rad="101600">
                    <a:srgbClr val="C00000">
                      <a:alpha val="60000"/>
                    </a:srgbClr>
                  </a:glow>
                  <a:outerShdw blurRad="38100" dist="38100" dir="2700000" algn="tl">
                    <a:srgbClr val="000000">
                      <a:alpha val="43137"/>
                    </a:srgbClr>
                  </a:outerShdw>
                </a:effectLst>
              </a:rPr>
              <a:t>Oceanogràfic</a:t>
            </a:r>
            <a:r>
              <a:rPr lang="es-ES" b="1" dirty="0" smtClean="0">
                <a:effectLst>
                  <a:glow rad="101600">
                    <a:srgbClr val="C00000">
                      <a:alpha val="60000"/>
                    </a:srgbClr>
                  </a:glow>
                  <a:outerShdw blurRad="38100" dist="38100" dir="2700000" algn="tl">
                    <a:srgbClr val="000000">
                      <a:alpha val="43137"/>
                    </a:srgbClr>
                  </a:outerShdw>
                </a:effectLst>
              </a:rPr>
              <a:t> de </a:t>
            </a:r>
            <a:r>
              <a:rPr lang="es-ES" b="1" dirty="0" err="1" smtClean="0">
                <a:effectLst>
                  <a:glow rad="101600">
                    <a:srgbClr val="C00000">
                      <a:alpha val="60000"/>
                    </a:srgbClr>
                  </a:glow>
                  <a:outerShdw blurRad="38100" dist="38100" dir="2700000" algn="tl">
                    <a:srgbClr val="000000">
                      <a:alpha val="43137"/>
                    </a:srgbClr>
                  </a:outerShdw>
                </a:effectLst>
              </a:rPr>
              <a:t>València</a:t>
            </a:r>
            <a:r>
              <a:rPr lang="es-ES" b="1" dirty="0" smtClean="0">
                <a:effectLst>
                  <a:glow rad="101600">
                    <a:srgbClr val="C00000">
                      <a:alpha val="60000"/>
                    </a:srgbClr>
                  </a:glow>
                  <a:outerShdw blurRad="38100" dist="38100" dir="2700000" algn="tl">
                    <a:srgbClr val="000000">
                      <a:alpha val="43137"/>
                    </a:srgbClr>
                  </a:outerShdw>
                </a:effectLst>
              </a:rPr>
              <a:t> se configura como un centro científico, educativo y recreativo de primer orden.</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1"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899592" y="4299942"/>
            <a:ext cx="720080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ubicación del </a:t>
            </a:r>
            <a:r>
              <a:rPr lang="es-ES" b="1" dirty="0" err="1" smtClean="0">
                <a:effectLst>
                  <a:glow rad="101600">
                    <a:srgbClr val="C00000">
                      <a:alpha val="60000"/>
                    </a:srgbClr>
                  </a:glow>
                  <a:outerShdw blurRad="38100" dist="38100" dir="2700000" algn="tl">
                    <a:srgbClr val="000000">
                      <a:alpha val="43137"/>
                    </a:srgbClr>
                  </a:outerShdw>
                </a:effectLst>
              </a:rPr>
              <a:t>Oceanográfic</a:t>
            </a:r>
            <a:r>
              <a:rPr lang="es-ES" b="1" dirty="0" smtClean="0">
                <a:effectLst>
                  <a:glow rad="101600">
                    <a:srgbClr val="C00000">
                      <a:alpha val="60000"/>
                    </a:srgbClr>
                  </a:glow>
                  <a:outerShdw blurRad="38100" dist="38100" dir="2700000" algn="tl">
                    <a:srgbClr val="000000">
                      <a:alpha val="43137"/>
                    </a:srgbClr>
                  </a:outerShdw>
                </a:effectLst>
              </a:rPr>
              <a:t> de </a:t>
            </a:r>
            <a:r>
              <a:rPr lang="es-ES" b="1" dirty="0" err="1" smtClean="0">
                <a:effectLst>
                  <a:glow rad="101600">
                    <a:srgbClr val="C00000">
                      <a:alpha val="60000"/>
                    </a:srgbClr>
                  </a:glow>
                  <a:outerShdw blurRad="38100" dist="38100" dir="2700000" algn="tl">
                    <a:srgbClr val="000000">
                      <a:alpha val="43137"/>
                    </a:srgbClr>
                  </a:outerShdw>
                </a:effectLst>
              </a:rPr>
              <a:t>Valéncia</a:t>
            </a:r>
            <a:r>
              <a:rPr lang="es-ES" b="1" dirty="0" smtClean="0">
                <a:effectLst>
                  <a:glow rad="101600">
                    <a:srgbClr val="C00000">
                      <a:alpha val="60000"/>
                    </a:srgbClr>
                  </a:glow>
                  <a:outerShdw blurRad="38100" dist="38100" dir="2700000" algn="tl">
                    <a:srgbClr val="000000">
                      <a:alpha val="43137"/>
                    </a:srgbClr>
                  </a:outerShdw>
                </a:effectLst>
              </a:rPr>
              <a:t> deriva de la estrecha relación que la ciudad mantiene con el mar.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8000">
        <p14:prism dir="r" isInverted="1"/>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0900"/>
                            </p:stCondLst>
                            <p:childTnLst>
                              <p:par>
                                <p:cTn id="20" presetID="10" presetClass="entr" presetSubtype="0" fill="hold" nodeType="after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4000"/>
                                        <p:tgtEl>
                                          <p:spTgt spid="8"/>
                                        </p:tgtEl>
                                      </p:cBhvr>
                                    </p:animEffect>
                                  </p:childTnLst>
                                </p:cTn>
                              </p:par>
                            </p:childTnLst>
                          </p:cTn>
                        </p:par>
                        <p:par>
                          <p:cTn id="23" fill="hold">
                            <p:stCondLst>
                              <p:cond delay="269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38200"/>
                            </p:stCondLst>
                            <p:childTnLst>
                              <p:par>
                                <p:cTn id="30" presetID="10" presetClass="entr" presetSubtype="0" fill="hold" nodeType="afterEffect">
                                  <p:stCondLst>
                                    <p:cond delay="20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4000"/>
                                        <p:tgtEl>
                                          <p:spTgt spid="16"/>
                                        </p:tgtEl>
                                      </p:cBhvr>
                                    </p:animEffect>
                                  </p:childTnLst>
                                </p:cTn>
                              </p:par>
                            </p:childTnLst>
                          </p:cTn>
                        </p:par>
                        <p:par>
                          <p:cTn id="33" fill="hold">
                            <p:stCondLst>
                              <p:cond delay="442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067944" y="1131590"/>
            <a:ext cx="2454518"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Tiburón leopardo</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4371950"/>
            <a:ext cx="784887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Más allá del componente lúdico, su principal objetivo es promover de forma activa la conservación de los mares y de sus habitantes.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1059"/>
            <a:ext cx="9144000" cy="514244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3795886"/>
            <a:ext cx="828092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Para ello, lleva a cabo de manera regular proyectos de investigación y educación relacionados con el mar y los océanos. En su afán por favorecer el conocimiento de este medio, el </a:t>
            </a:r>
            <a:r>
              <a:rPr lang="es-ES" b="1" dirty="0" err="1" smtClean="0">
                <a:effectLst>
                  <a:glow rad="101600">
                    <a:srgbClr val="C00000">
                      <a:alpha val="60000"/>
                    </a:srgbClr>
                  </a:glow>
                  <a:outerShdw blurRad="38100" dist="38100" dir="2700000" algn="tl">
                    <a:srgbClr val="000000">
                      <a:alpha val="43137"/>
                    </a:srgbClr>
                  </a:outerShdw>
                </a:effectLst>
              </a:rPr>
              <a:t>Oceanogràfic</a:t>
            </a:r>
            <a:r>
              <a:rPr lang="es-ES" b="1" dirty="0" smtClean="0">
                <a:effectLst>
                  <a:glow rad="101600">
                    <a:srgbClr val="C00000">
                      <a:alpha val="60000"/>
                    </a:srgbClr>
                  </a:glow>
                  <a:outerShdw blurRad="38100" dist="38100" dir="2700000" algn="tl">
                    <a:srgbClr val="000000">
                      <a:alpha val="43137"/>
                    </a:srgbClr>
                  </a:outerShdw>
                </a:effectLst>
              </a:rPr>
              <a:t> propone al visitante un viaje a través de los diferentes ecosistemas marinos.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52000">
        <p14:glitter pattern="hexagon"/>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79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childTnLst>
                          </p:cTn>
                        </p:par>
                        <p:par>
                          <p:cTn id="23" fill="hold">
                            <p:stCondLst>
                              <p:cond delay="239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3918"/>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Inaugurado el 14 de febrero de 2003, representa de manera fidedigna, ecosistemas y hábitats marinos: Mediterráneo, humedales, mares templados y tropicales, Mar Rojo, los océanos, Antártico y Ártico, e islas.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83918"/>
            <a:ext cx="849694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a:t>
            </a:r>
            <a:r>
              <a:rPr lang="es-ES" b="1" dirty="0" err="1" smtClean="0">
                <a:effectLst>
                  <a:glow rad="101600">
                    <a:srgbClr val="C00000">
                      <a:alpha val="60000"/>
                    </a:srgbClr>
                  </a:glow>
                  <a:outerShdw blurRad="38100" dist="38100" dir="2700000" algn="tl">
                    <a:srgbClr val="000000">
                      <a:alpha val="43137"/>
                    </a:srgbClr>
                  </a:outerShdw>
                </a:effectLst>
              </a:rPr>
              <a:t>Oceanográfic</a:t>
            </a:r>
            <a:r>
              <a:rPr lang="es-ES" b="1" dirty="0" smtClean="0">
                <a:effectLst>
                  <a:glow rad="101600">
                    <a:srgbClr val="C00000">
                      <a:alpha val="60000"/>
                    </a:srgbClr>
                  </a:glow>
                  <a:outerShdw blurRad="38100" dist="38100" dir="2700000" algn="tl">
                    <a:srgbClr val="000000">
                      <a:alpha val="43137"/>
                    </a:srgbClr>
                  </a:outerShdw>
                </a:effectLst>
              </a:rPr>
              <a:t>, el acuario más grande de Europa. Ubicado en la Ciudad de las Artes y las Ciencias, alberga más de 45.000 ejemplares de 500 especies y 42 millones de litros de agua. Es también uno de los mayores del mundo.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47" y="0"/>
            <a:ext cx="9143953"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299942"/>
            <a:ext cx="806489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espacio tiene vocación lúdica y educativa, además de sensibilizar sobre la necesidad de proteger la fauna y flora de los mares y océanos.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70000">
        <p14:glitter dir="r" pattern="hexagon"/>
      </p:transition>
    </mc:Choice>
    <mc:Fallback xmlns="">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7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287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par>
                          <p:cTn id="32" fill="hold">
                            <p:stCondLst>
                              <p:cond delay="47800"/>
                            </p:stCondLst>
                            <p:childTnLst>
                              <p:par>
                                <p:cTn id="33" presetID="10" presetClass="entr" presetSubtype="0" fill="hold" nodeType="afterEffect">
                                  <p:stCondLst>
                                    <p:cond delay="2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4000"/>
                                        <p:tgtEl>
                                          <p:spTgt spid="4"/>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4"/>
                                        </p:tgtEl>
                                        <p:attrNameLst>
                                          <p:attrName>style.visibility</p:attrName>
                                        </p:attrNameLst>
                                      </p:cBhvr>
                                      <p:to>
                                        <p:strVal val="visible"/>
                                      </p:to>
                                    </p:set>
                                    <p:anim calcmode="lin" valueType="num">
                                      <p:cBhvr>
                                        <p:cTn id="38" dur="4000" fill="hold"/>
                                        <p:tgtEl>
                                          <p:spTgt spid="4"/>
                                        </p:tgtEl>
                                        <p:attrNameLst>
                                          <p:attrName>ppt_w</p:attrName>
                                        </p:attrNameLst>
                                      </p:cBhvr>
                                      <p:tavLst>
                                        <p:tav tm="0">
                                          <p:val>
                                            <p:strVal val="4/3*#ppt_w"/>
                                          </p:val>
                                        </p:tav>
                                        <p:tav tm="100000">
                                          <p:val>
                                            <p:strVal val="#ppt_w"/>
                                          </p:val>
                                        </p:tav>
                                      </p:tavLst>
                                    </p:anim>
                                    <p:anim calcmode="lin" valueType="num">
                                      <p:cBhvr>
                                        <p:cTn id="39" dur="4000" fill="hold"/>
                                        <p:tgtEl>
                                          <p:spTgt spid="4"/>
                                        </p:tgtEl>
                                        <p:attrNameLst>
                                          <p:attrName>ppt_h</p:attrName>
                                        </p:attrNameLst>
                                      </p:cBhvr>
                                      <p:tavLst>
                                        <p:tav tm="0">
                                          <p:val>
                                            <p:strVal val="4/3*#ppt_h"/>
                                          </p:val>
                                        </p:tav>
                                        <p:tav tm="100000">
                                          <p:val>
                                            <p:strVal val="#ppt_h"/>
                                          </p:val>
                                        </p:tav>
                                      </p:tavLst>
                                    </p:anim>
                                  </p:childTnLst>
                                </p:cTn>
                              </p:par>
                            </p:childTnLst>
                          </p:cTn>
                        </p:par>
                        <p:par>
                          <p:cTn id="40" fill="hold">
                            <p:stCondLst>
                              <p:cond delay="53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299942"/>
            <a:ext cx="770485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Lugar de referencia para la investigación científica, así como para la recuperación de animales heridos o de especies en extinción.</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211960" y="699542"/>
            <a:ext cx="1903085"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Pez navaja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4083918"/>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Esta conciencia medioambiental se refleja en el agua, procedente del mar, filtrada para mantener la calidad en el cuidado de las diferentes especies que habitan en el </a:t>
            </a:r>
            <a:r>
              <a:rPr lang="es-ES" b="1" dirty="0" err="1" smtClean="0">
                <a:effectLst>
                  <a:glow rad="101600">
                    <a:srgbClr val="C00000">
                      <a:alpha val="60000"/>
                    </a:srgbClr>
                  </a:glow>
                  <a:outerShdw blurRad="38100" dist="38100" dir="2700000" algn="tl">
                    <a:srgbClr val="000000">
                      <a:alpha val="43137"/>
                    </a:srgbClr>
                  </a:outerShdw>
                </a:effectLst>
              </a:rPr>
              <a:t>Oceanogràfic</a:t>
            </a:r>
            <a:r>
              <a:rPr lang="es-ES" b="1" dirty="0" smtClean="0">
                <a:effectLst>
                  <a:glow rad="101600">
                    <a:srgbClr val="C00000">
                      <a:alpha val="60000"/>
                    </a:srgbClr>
                  </a:glow>
                  <a:outerShdw blurRad="38100" dist="38100" dir="2700000" algn="tl">
                    <a:srgbClr val="000000">
                      <a:alpha val="43137"/>
                    </a:srgbClr>
                  </a:outerShdw>
                </a:effectLst>
              </a:rPr>
              <a:t>, el acuario más grande de Europa.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48000">
        <p14:honeycomb/>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61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2100"/>
                            </p:stCondLst>
                            <p:childTnLst>
                              <p:par>
                                <p:cTn id="19" presetID="23" presetClass="entr" presetSubtype="16"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241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419872" y="987574"/>
            <a:ext cx="2568332"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Dragón de mar</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4011910"/>
            <a:ext cx="8352928" cy="984885"/>
          </a:xfrm>
          <a:prstGeom prst="rect">
            <a:avLst/>
          </a:prstGeom>
          <a:noFill/>
        </p:spPr>
        <p:txBody>
          <a:bodyPr wrap="square" rtlCol="0">
            <a:spAutoFit/>
          </a:bodyPr>
          <a:lstStyle/>
          <a:p>
            <a:r>
              <a:rPr lang="es-ES" sz="2200" b="1" dirty="0" smtClean="0">
                <a:effectLst>
                  <a:glow rad="101600">
                    <a:srgbClr val="C00000">
                      <a:alpha val="60000"/>
                    </a:srgbClr>
                  </a:glow>
                  <a:outerShdw blurRad="38100" dist="38100" dir="2700000" algn="tl">
                    <a:srgbClr val="000000">
                      <a:alpha val="43137"/>
                    </a:srgbClr>
                  </a:outerShdw>
                </a:effectLst>
              </a:rPr>
              <a:t>Ocho hábitats diferentes. </a:t>
            </a:r>
            <a:r>
              <a:rPr lang="es-ES" b="1" dirty="0" smtClean="0">
                <a:effectLst>
                  <a:glow rad="101600">
                    <a:srgbClr val="C00000">
                      <a:alpha val="60000"/>
                    </a:srgbClr>
                  </a:glow>
                  <a:outerShdw blurRad="38100" dist="38100" dir="2700000" algn="tl">
                    <a:srgbClr val="000000">
                      <a:alpha val="43137"/>
                    </a:srgbClr>
                  </a:outerShdw>
                </a:effectLst>
              </a:rPr>
              <a:t>Mediterráneo: Casi 8.000 ejemplares de peces e invertebrados repartidos por nueve acuarios muestran la riqueza biológica del Mare </a:t>
            </a:r>
            <a:r>
              <a:rPr lang="es-ES" b="1" dirty="0" err="1" smtClean="0">
                <a:effectLst>
                  <a:glow rad="101600">
                    <a:srgbClr val="C00000">
                      <a:alpha val="60000"/>
                    </a:srgbClr>
                  </a:glow>
                  <a:outerShdw blurRad="38100" dist="38100" dir="2700000" algn="tl">
                    <a:srgbClr val="000000">
                      <a:alpha val="43137"/>
                    </a:srgbClr>
                  </a:outerShdw>
                </a:effectLst>
              </a:rPr>
              <a:t>Nostrum</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355976" y="771550"/>
            <a:ext cx="2332690"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Morena verde</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3939902"/>
            <a:ext cx="7992888"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Humedales:</a:t>
            </a:r>
            <a:r>
              <a:rPr lang="es-ES" b="1" dirty="0" smtClean="0">
                <a:effectLst>
                  <a:glow rad="101600">
                    <a:srgbClr val="C00000">
                      <a:alpha val="60000"/>
                    </a:srgbClr>
                  </a:glow>
                  <a:outerShdw blurRad="38100" dist="38100" dir="2700000" algn="tl">
                    <a:srgbClr val="000000">
                      <a:alpha val="43137"/>
                    </a:srgbClr>
                  </a:outerShdw>
                </a:effectLst>
              </a:rPr>
              <a:t> Una espectacular esfera de 26 metros de altura simula dos de los ambientes de zonas húmedas más singulares del planeta: el manglar americano y el marjal mediterráneo.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0000">
        <p14:warp dir="in"/>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1200"/>
                            </p:stCondLst>
                            <p:childTnLst>
                              <p:par>
                                <p:cTn id="20" presetID="10" presetClass="entr" presetSubtype="0" fill="hold" nodeType="afterEffect">
                                  <p:stCondLst>
                                    <p:cond delay="2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childTnLst>
                                </p:cTn>
                              </p:par>
                            </p:childTnLst>
                          </p:cTn>
                        </p:par>
                        <p:par>
                          <p:cTn id="23" fill="hold">
                            <p:stCondLst>
                              <p:cond delay="27200"/>
                            </p:stCondLst>
                            <p:childTnLst>
                              <p:par>
                                <p:cTn id="24" presetID="2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childTnLst>
                          </p:cTn>
                        </p:par>
                        <p:par>
                          <p:cTn id="28" fill="hold">
                            <p:stCondLst>
                              <p:cond delay="29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3867894"/>
            <a:ext cx="8064896"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Templados y Tropicales:</a:t>
            </a:r>
            <a:r>
              <a:rPr lang="es-ES" b="1" dirty="0" smtClean="0">
                <a:effectLst>
                  <a:glow rad="101600">
                    <a:srgbClr val="C00000">
                      <a:alpha val="60000"/>
                    </a:srgbClr>
                  </a:glow>
                  <a:outerShdw blurRad="38100" dist="38100" dir="2700000" algn="tl">
                    <a:srgbClr val="000000">
                      <a:alpha val="43137"/>
                    </a:srgbClr>
                  </a:outerShdw>
                </a:effectLst>
              </a:rPr>
              <a:t> Un viaje desde las regiones templadas del Pacífico y el Atlántico hasta las cálidas aguas del Índico y el Caribe, a través de un túnel submarino de 70 metros, el más largo de Europa.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1" y="2117"/>
            <a:ext cx="9143999"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939902"/>
            <a:ext cx="8568952"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Océanos:</a:t>
            </a:r>
            <a:r>
              <a:rPr lang="es-ES" b="1" dirty="0" smtClean="0">
                <a:effectLst>
                  <a:glow rad="101600">
                    <a:srgbClr val="C00000">
                      <a:alpha val="60000"/>
                    </a:srgbClr>
                  </a:glow>
                  <a:outerShdw blurRad="38100" dist="38100" dir="2700000" algn="tl">
                    <a:srgbClr val="000000">
                      <a:alpha val="43137"/>
                    </a:srgbClr>
                  </a:outerShdw>
                </a:effectLst>
              </a:rPr>
              <a:t> Un viaje por el Atlántico, desde las Islas Canarias a Bermudas, a través de un túnel de 7 millones de metros cúbicos de agua en el que se contemplan ejemplares de tiburón toro, tiburón gris o pez luna.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1" y="2117"/>
            <a:ext cx="9143998"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3939902"/>
            <a:ext cx="8568952"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Antártico: </a:t>
            </a:r>
            <a:r>
              <a:rPr lang="es-ES" b="1" dirty="0" smtClean="0">
                <a:effectLst>
                  <a:glow rad="101600">
                    <a:srgbClr val="C00000">
                      <a:alpha val="60000"/>
                    </a:srgbClr>
                  </a:glow>
                  <a:outerShdw blurRad="38100" dist="38100" dir="2700000" algn="tl">
                    <a:srgbClr val="000000">
                      <a:alpha val="43137"/>
                    </a:srgbClr>
                  </a:outerShdw>
                </a:effectLst>
              </a:rPr>
              <a:t>Recreación del frío, hábitat natural de la colonia de pingüinos que juguetea en la zona. Por cierto, nosotros no hemos visto ninguno, debe de ser que en los meses de calor les han trasladado a otro lugar.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76000">
        <p14:ferris dir="l"/>
      </p:transition>
    </mc:Choice>
    <mc:Fallback xmlns="">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9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7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6000"/>
                            </p:stCondLst>
                            <p:childTnLst>
                              <p:par>
                                <p:cTn id="25" presetID="10" presetClass="entr" presetSubtype="0" fill="hold" nodeType="after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2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3939902"/>
            <a:ext cx="7776864" cy="101566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Islas:</a:t>
            </a:r>
            <a:r>
              <a:rPr lang="es-ES" b="1" dirty="0" smtClean="0">
                <a:effectLst>
                  <a:glow rad="101600">
                    <a:srgbClr val="C00000">
                      <a:alpha val="60000"/>
                    </a:srgbClr>
                  </a:glow>
                  <a:outerShdw blurRad="38100" dist="38100" dir="2700000" algn="tl">
                    <a:srgbClr val="000000">
                      <a:alpha val="43137"/>
                    </a:srgbClr>
                  </a:outerShdw>
                </a:effectLst>
              </a:rPr>
              <a:t> Zona ubicada al aire libre, esta instalación referencia las islas de la costa sudamericana, con los leones marinos de la Patagonia como protagonistas.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2117"/>
            <a:ext cx="9143999"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907704" y="1131590"/>
            <a:ext cx="2220480"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Día siguiente</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179512" y="3795886"/>
            <a:ext cx="896448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Vaya, pues hoy parece que nos va a hacer mejor día pero ya que estamos aquí,</a:t>
            </a:r>
          </a:p>
          <a:p>
            <a:r>
              <a:rPr lang="es-ES" b="1" dirty="0" smtClean="0">
                <a:effectLst>
                  <a:glow rad="101600">
                    <a:srgbClr val="C00000">
                      <a:alpha val="60000"/>
                    </a:srgbClr>
                  </a:glow>
                  <a:outerShdw blurRad="38100" dist="38100" dir="2700000" algn="tl">
                    <a:srgbClr val="000000">
                      <a:alpha val="43137"/>
                    </a:srgbClr>
                  </a:outerShdw>
                </a:effectLst>
              </a:rPr>
              <a:t>hoy entraremos a visitar otro de estos </a:t>
            </a:r>
            <a:r>
              <a:rPr lang="es-ES" b="1" dirty="0" err="1" smtClean="0">
                <a:effectLst>
                  <a:glow rad="101600">
                    <a:srgbClr val="C00000">
                      <a:alpha val="60000"/>
                    </a:srgbClr>
                  </a:glow>
                  <a:outerShdw blurRad="38100" dist="38100" dir="2700000" algn="tl">
                    <a:srgbClr val="000000">
                      <a:alpha val="43137"/>
                    </a:srgbClr>
                  </a:outerShdw>
                </a:effectLst>
              </a:rPr>
              <a:t>megamonumentos</a:t>
            </a:r>
            <a:r>
              <a:rPr lang="es-ES" b="1" dirty="0" smtClean="0">
                <a:effectLst>
                  <a:glow rad="101600">
                    <a:srgbClr val="C00000">
                      <a:alpha val="60000"/>
                    </a:srgbClr>
                  </a:glow>
                  <a:outerShdw blurRad="38100" dist="38100" dir="2700000" algn="tl">
                    <a:srgbClr val="000000">
                      <a:alpha val="43137"/>
                    </a:srgbClr>
                  </a:outerShdw>
                </a:effectLst>
              </a:rPr>
              <a:t>. Como he comentado </a:t>
            </a:r>
          </a:p>
          <a:p>
            <a:r>
              <a:rPr lang="es-ES" b="1" dirty="0" smtClean="0">
                <a:effectLst>
                  <a:glow rad="101600">
                    <a:srgbClr val="C00000">
                      <a:alpha val="60000"/>
                    </a:srgbClr>
                  </a:glow>
                  <a:outerShdw blurRad="38100" dist="38100" dir="2700000" algn="tl">
                    <a:srgbClr val="000000">
                      <a:alpha val="43137"/>
                    </a:srgbClr>
                  </a:outerShdw>
                </a:effectLst>
              </a:rPr>
              <a:t>antes, el lugar más famoso de Valencia, con sus edificios blancos marca de  </a:t>
            </a:r>
          </a:p>
          <a:p>
            <a:r>
              <a:rPr lang="es-ES" b="1" dirty="0" smtClean="0">
                <a:effectLst>
                  <a:glow rad="101600">
                    <a:srgbClr val="C00000">
                      <a:alpha val="60000"/>
                    </a:srgbClr>
                  </a:glow>
                  <a:outerShdw blurRad="38100" dist="38100" dir="2700000" algn="tl">
                    <a:srgbClr val="000000">
                      <a:alpha val="43137"/>
                    </a:srgbClr>
                  </a:outerShdw>
                </a:effectLst>
              </a:rPr>
              <a:t>Calatrava, es un conjunto de museos y lugares para fomentar la cultura.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4"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083918"/>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Entramos en el Museo de las Ciencias que es el que teníamos más a mano, </a:t>
            </a:r>
          </a:p>
          <a:p>
            <a:r>
              <a:rPr lang="es-ES" b="1" dirty="0" smtClean="0">
                <a:effectLst>
                  <a:glow rad="101600">
                    <a:srgbClr val="C00000">
                      <a:alpha val="60000"/>
                    </a:srgbClr>
                  </a:glow>
                  <a:outerShdw blurRad="38100" dist="38100" dir="2700000" algn="tl">
                    <a:srgbClr val="000000">
                      <a:alpha val="43137"/>
                    </a:srgbClr>
                  </a:outerShdw>
                </a:effectLst>
              </a:rPr>
              <a:t>y lo primero que vimos es este avión como los que utilizaban en la 1ª </a:t>
            </a:r>
          </a:p>
          <a:p>
            <a:r>
              <a:rPr lang="es-ES" b="1" dirty="0" smtClean="0">
                <a:effectLst>
                  <a:glow rad="101600">
                    <a:srgbClr val="C00000">
                      <a:alpha val="60000"/>
                    </a:srgbClr>
                  </a:glow>
                  <a:outerShdw blurRad="38100" dist="38100" dir="2700000" algn="tl">
                    <a:srgbClr val="000000">
                      <a:alpha val="43137"/>
                    </a:srgbClr>
                  </a:outerShdw>
                </a:effectLst>
              </a:rPr>
              <a:t>Guerra Mundial, las ruedas eran como las de las bicicletas.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80000">
        <p14:ferris dir="r"/>
      </p:transition>
    </mc:Choice>
    <mc:Fallback xmlns="">
      <p:transition spd="slow" advTm="8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8300"/>
                            </p:stCondLst>
                            <p:childTnLst>
                              <p:par>
                                <p:cTn id="15" presetID="10" presetClass="entr" presetSubtype="0" fill="hold" nodeType="after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43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263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51700"/>
                            </p:stCondLst>
                            <p:childTnLst>
                              <p:par>
                                <p:cTn id="30" presetID="10" presetClass="entr" presetSubtype="0" fill="hold" nodeType="afterEffect">
                                  <p:stCondLst>
                                    <p:cond delay="20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4000"/>
                                        <p:tgtEl>
                                          <p:spTgt spid="15"/>
                                        </p:tgtEl>
                                      </p:cBhvr>
                                    </p:animEffect>
                                  </p:childTnLst>
                                </p:cTn>
                              </p:par>
                            </p:childTnLst>
                          </p:cTn>
                        </p:par>
                        <p:par>
                          <p:cTn id="33" fill="hold">
                            <p:stCondLst>
                              <p:cond delay="577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cstate="print"/>
          <a:stretch>
            <a:fillRect/>
          </a:stretch>
        </p:blipFill>
        <p:spPr>
          <a:xfrm>
            <a:off x="0" y="2120"/>
            <a:ext cx="9143999" cy="51413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3795886"/>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exposición que había en el Museo de las Ciencias no era para hacer muchas fotos, pues la mayoría era Literatura. Después subimos  a las dos plantas siguientes, pero tampoco eran para hacer fotos, estaban dedicadas a la vida de los escritores y a la música desde sus inicios.</a:t>
            </a:r>
          </a:p>
        </p:txBody>
      </p:sp>
      <p:pic>
        <p:nvPicPr>
          <p:cNvPr id="8" name="7 Imagen" descr="354539.jpg"/>
          <p:cNvPicPr>
            <a:picLocks noChangeAspect="1"/>
          </p:cNvPicPr>
          <p:nvPr/>
        </p:nvPicPr>
        <p:blipFill>
          <a:blip r:embed="rId3"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584401" cy="1200329"/>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Después pasamos por delante del Hemisférico  que tiene forma de ojo. Es </a:t>
            </a:r>
          </a:p>
          <a:p>
            <a:r>
              <a:rPr lang="es-ES" b="1" dirty="0" smtClean="0">
                <a:effectLst>
                  <a:glow rad="101600">
                    <a:srgbClr val="C00000">
                      <a:alpha val="60000"/>
                    </a:srgbClr>
                  </a:glow>
                  <a:outerShdw blurRad="38100" dist="38100" dir="2700000" algn="tl">
                    <a:srgbClr val="000000">
                      <a:alpha val="43137"/>
                    </a:srgbClr>
                  </a:outerShdw>
                </a:effectLst>
              </a:rPr>
              <a:t>Una sala de proyecciones de cine IMAX. Es la sala más grande de España </a:t>
            </a:r>
          </a:p>
          <a:p>
            <a:r>
              <a:rPr lang="es-ES" b="1" dirty="0" smtClean="0">
                <a:effectLst>
                  <a:glow rad="101600">
                    <a:srgbClr val="C00000">
                      <a:alpha val="60000"/>
                    </a:srgbClr>
                  </a:glow>
                  <a:outerShdw blurRad="38100" dist="38100" dir="2700000" algn="tl">
                    <a:srgbClr val="000000">
                      <a:alpha val="43137"/>
                    </a:srgbClr>
                  </a:outerShdw>
                </a:effectLst>
              </a:rPr>
              <a:t>que alberga tres sistemas de proyección en una pantalla cóncava de 900 m².</a:t>
            </a:r>
          </a:p>
          <a:p>
            <a:r>
              <a:rPr lang="es-ES" b="1" dirty="0" smtClean="0">
                <a:effectLst>
                  <a:glow rad="101600">
                    <a:srgbClr val="C00000">
                      <a:alpha val="60000"/>
                    </a:srgbClr>
                  </a:glow>
                  <a:outerShdw blurRad="38100" dist="38100" dir="2700000" algn="tl">
                    <a:srgbClr val="000000">
                      <a:alpha val="43137"/>
                    </a:srgbClr>
                  </a:outerShdw>
                </a:effectLst>
              </a:rPr>
              <a:t>La pantalla es un rectángulo de 16 metros de largo por 8 de altura.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3000">
        <p14:prism isContent="1"/>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7700"/>
                            </p:stCondLst>
                            <p:childTnLst>
                              <p:par>
                                <p:cTn id="15" presetID="10" presetClass="entr" presetSubtype="0" fill="hold" nodeType="after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33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11910"/>
            <a:ext cx="8424936" cy="954107"/>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Palacio de las Artes Reina Sofía. </a:t>
            </a:r>
            <a:r>
              <a:rPr lang="es-ES" b="1" dirty="0" smtClean="0">
                <a:effectLst>
                  <a:glow rad="101600">
                    <a:srgbClr val="C00000">
                      <a:alpha val="60000"/>
                    </a:srgbClr>
                  </a:glow>
                  <a:outerShdw blurRad="38100" dist="38100" dir="2700000" algn="tl">
                    <a:srgbClr val="000000">
                      <a:alpha val="43137"/>
                    </a:srgbClr>
                  </a:outerShdw>
                </a:effectLst>
              </a:rPr>
              <a:t>Con cuatro grandes salas: una Sala Principal, Aula Magistral, Anfiteatro y Teatro de Cámara. Está dedicado a la música y a las artes escénicas. Está cubierto por una pluma metálica.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011910"/>
            <a:ext cx="878497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edificio mide 65 metros de alto y el interior son más de 40.000 metros cuadrados dedicados a las artes. El palacio está rodeado de jardines y de agua. Aquí no entramos tampoco ya que la entrada a cada museo cuesta cara.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2000">
        <p14:prism dir="r" isContent="1"/>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9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8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083918"/>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estaba poniendo ya el sol cuando salimos de la Ciudad de las Artes y </a:t>
            </a:r>
          </a:p>
          <a:p>
            <a:r>
              <a:rPr lang="es-ES" b="1" dirty="0" smtClean="0">
                <a:effectLst>
                  <a:glow rad="101600">
                    <a:srgbClr val="C00000">
                      <a:alpha val="60000"/>
                    </a:srgbClr>
                  </a:glow>
                  <a:outerShdw blurRad="38100" dist="38100" dir="2700000" algn="tl">
                    <a:srgbClr val="000000">
                      <a:alpha val="43137"/>
                    </a:srgbClr>
                  </a:outerShdw>
                </a:effectLst>
              </a:rPr>
              <a:t>las Ciencias, así es que decidimos regresar para estar descansados al día </a:t>
            </a:r>
          </a:p>
          <a:p>
            <a:r>
              <a:rPr lang="es-ES" b="1" dirty="0" smtClean="0">
                <a:effectLst>
                  <a:glow rad="101600">
                    <a:srgbClr val="C00000">
                      <a:alpha val="60000"/>
                    </a:srgbClr>
                  </a:glow>
                  <a:outerShdw blurRad="38100" dist="38100" dir="2700000" algn="tl">
                    <a:srgbClr val="000000">
                      <a:alpha val="43137"/>
                    </a:srgbClr>
                  </a:outerShdw>
                </a:effectLst>
              </a:rPr>
              <a:t>siguiente y recorrer otras zonas de Valencia.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2117"/>
            <a:ext cx="9144000"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75856" y="1419622"/>
            <a:ext cx="2215671"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Otro día más</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11560" y="4011910"/>
            <a:ext cx="8097153" cy="923330"/>
          </a:xfrm>
          <a:prstGeom prst="rect">
            <a:avLst/>
          </a:prstGeom>
          <a:noFill/>
        </p:spPr>
        <p:txBody>
          <a:bodyPr wrap="non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día decidimos recorrer otros lugares de Valencia como parques, el </a:t>
            </a:r>
          </a:p>
          <a:p>
            <a:r>
              <a:rPr lang="es-ES" b="1" dirty="0" smtClean="0">
                <a:effectLst>
                  <a:glow rad="101600">
                    <a:schemeClr val="accent2">
                      <a:satMod val="175000"/>
                      <a:alpha val="40000"/>
                    </a:schemeClr>
                  </a:glow>
                  <a:outerShdw blurRad="38100" dist="38100" dir="2700000" algn="tl">
                    <a:srgbClr val="000000">
                      <a:alpha val="43137"/>
                    </a:srgbClr>
                  </a:outerShdw>
                </a:effectLst>
              </a:rPr>
              <a:t>puerto y algunos edificios colindantes, en vez de dedicarnos a recorrer </a:t>
            </a:r>
          </a:p>
          <a:p>
            <a:r>
              <a:rPr lang="es-ES" b="1" dirty="0" smtClean="0">
                <a:effectLst>
                  <a:glow rad="101600">
                    <a:schemeClr val="accent2">
                      <a:satMod val="175000"/>
                      <a:alpha val="40000"/>
                    </a:schemeClr>
                  </a:glow>
                  <a:outerShdw blurRad="38100" dist="38100" dir="2700000" algn="tl">
                    <a:srgbClr val="000000">
                      <a:alpha val="43137"/>
                    </a:srgbClr>
                  </a:outerShdw>
                </a:effectLst>
              </a:rPr>
              <a:t>las calles de la capital como solemos hacer otras veces.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pic>
        <p:nvPicPr>
          <p:cNvPr id="9" name="8 Imagen" descr="195762.jpg"/>
          <p:cNvPicPr>
            <a:picLocks noChangeAspect="1"/>
          </p:cNvPicPr>
          <p:nvPr/>
        </p:nvPicPr>
        <p:blipFill>
          <a:blip r:embed="rId4" cstate="print"/>
          <a:stretch>
            <a:fillRect/>
          </a:stretch>
        </p:blipFill>
        <p:spPr bwMode="auto">
          <a:xfrm>
            <a:off x="3883" y="0"/>
            <a:ext cx="9138822"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083918"/>
            <a:ext cx="849694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Pasamos junto al edificio del Reloj que es un edificio modernista situado en la avenida Muelle del </a:t>
            </a:r>
            <a:r>
              <a:rPr lang="es-ES" b="1" dirty="0" err="1" smtClean="0">
                <a:effectLst>
                  <a:glow rad="101600">
                    <a:srgbClr val="C00000">
                      <a:alpha val="60000"/>
                    </a:srgbClr>
                  </a:glow>
                  <a:outerShdw blurRad="38100" dist="38100" dir="2700000" algn="tl">
                    <a:srgbClr val="000000">
                      <a:alpha val="43137"/>
                    </a:srgbClr>
                  </a:outerShdw>
                </a:effectLst>
              </a:rPr>
              <a:t>Túria</a:t>
            </a:r>
            <a:r>
              <a:rPr lang="es-ES" b="1" dirty="0" smtClean="0">
                <a:effectLst>
                  <a:glow rad="101600">
                    <a:srgbClr val="C00000">
                      <a:alpha val="60000"/>
                    </a:srgbClr>
                  </a:glow>
                  <a:outerShdw blurRad="38100" dist="38100" dir="2700000" algn="tl">
                    <a:srgbClr val="000000">
                      <a:alpha val="43137"/>
                    </a:srgbClr>
                  </a:outerShdw>
                </a:effectLst>
              </a:rPr>
              <a:t>. Se trata de una edificación construida en el año 1916, actualmente es la sede de la Autoridad Portuaria de Valencia.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76000">
        <p15:prstTrans prst="curtains"/>
      </p:transition>
    </mc:Choice>
    <mc:Fallback xmlns="">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07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67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287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46400"/>
                            </p:stCondLst>
                            <p:childTnLst>
                              <p:par>
                                <p:cTn id="30" presetID="10" presetClass="entr" presetSubtype="0" fill="hold" nodeType="afterEffect">
                                  <p:stCondLst>
                                    <p:cond delay="20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4000"/>
                                        <p:tgtEl>
                                          <p:spTgt spid="9"/>
                                        </p:tgtEl>
                                      </p:cBhvr>
                                    </p:animEffect>
                                  </p:childTnLst>
                                </p:cTn>
                              </p:par>
                            </p:childTnLst>
                          </p:cTn>
                        </p:par>
                        <p:par>
                          <p:cTn id="33" fill="hold">
                            <p:stCondLst>
                              <p:cond delay="52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083918"/>
            <a:ext cx="813690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edificio está coronado por una torre con un amplio reloj, que realza el conjunto y del cual toma su popular nombre. La torre está rematada en pizarra negra, al igual que el edificio.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7" name="6 Imagen" descr="195762.jpg"/>
          <p:cNvPicPr>
            <a:picLocks noChangeAspect="1"/>
          </p:cNvPicPr>
          <p:nvPr/>
        </p:nvPicPr>
        <p:blipFill>
          <a:blip r:embed="rId3" cstate="print"/>
          <a:stretch>
            <a:fillRect/>
          </a:stretch>
        </p:blipFill>
        <p:spPr bwMode="auto">
          <a:xfrm>
            <a:off x="0" y="0"/>
            <a:ext cx="9143998"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3795886"/>
            <a:ext cx="806489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 continuación estuvimos fotografiando algunos barquitos que estaban </a:t>
            </a:r>
          </a:p>
          <a:p>
            <a:r>
              <a:rPr lang="es-ES" b="1" dirty="0" smtClean="0">
                <a:effectLst>
                  <a:glow rad="101600">
                    <a:srgbClr val="C00000">
                      <a:alpha val="60000"/>
                    </a:srgbClr>
                  </a:glow>
                  <a:outerShdw blurRad="38100" dist="38100" dir="2700000" algn="tl">
                    <a:srgbClr val="000000">
                      <a:alpha val="43137"/>
                    </a:srgbClr>
                  </a:outerShdw>
                </a:effectLst>
              </a:rPr>
              <a:t>amarrados en el muelle. El Puerto de Valencia es el cuarto puerto con más tráfico en Europa, siendo también el más grande de España y la cuenca del Mar Mediterráneo.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2000">
        <p:comb/>
      </p:transition>
    </mc:Choice>
    <mc:Fallback xmlns="">
      <p:transition spd="slow" advTm="5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100"/>
                            </p:stCondLst>
                            <p:childTnLst>
                              <p:par>
                                <p:cTn id="19" presetID="10" presetClass="entr" presetSubtype="0" fill="hold" nodeType="afterEffect">
                                  <p:stCondLst>
                                    <p:cond delay="20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4000"/>
                                        <p:tgtEl>
                                          <p:spTgt spid="7"/>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4000" fill="hold"/>
                                        <p:tgtEl>
                                          <p:spTgt spid="7"/>
                                        </p:tgtEl>
                                        <p:attrNameLst>
                                          <p:attrName>ppt_w</p:attrName>
                                        </p:attrNameLst>
                                      </p:cBhvr>
                                      <p:tavLst>
                                        <p:tav tm="0">
                                          <p:val>
                                            <p:strVal val="4/3*#ppt_w"/>
                                          </p:val>
                                        </p:tav>
                                        <p:tav tm="100000">
                                          <p:val>
                                            <p:strVal val="#ppt_w"/>
                                          </p:val>
                                        </p:tav>
                                      </p:tavLst>
                                    </p:anim>
                                    <p:anim calcmode="lin" valueType="num">
                                      <p:cBhvr>
                                        <p:cTn id="25" dur="4000" fill="hold"/>
                                        <p:tgtEl>
                                          <p:spTgt spid="7"/>
                                        </p:tgtEl>
                                        <p:attrNameLst>
                                          <p:attrName>ppt_h</p:attrName>
                                        </p:attrNameLst>
                                      </p:cBhvr>
                                      <p:tavLst>
                                        <p:tav tm="0">
                                          <p:val>
                                            <p:strVal val="4/3*#ppt_h"/>
                                          </p:val>
                                        </p:tav>
                                        <p:tav tm="100000">
                                          <p:val>
                                            <p:strVal val="#ppt_h"/>
                                          </p:val>
                                        </p:tav>
                                      </p:tavLst>
                                    </p:anim>
                                  </p:childTnLst>
                                </p:cTn>
                              </p:par>
                            </p:childTnLst>
                          </p:cTn>
                        </p:par>
                        <p:par>
                          <p:cTn id="26" fill="hold">
                            <p:stCondLst>
                              <p:cond delay="26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95762.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3795886"/>
            <a:ext cx="856895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puerto es también un importante creador de empleo en el área, con más de 15.000 empleados que proporcionan servicios a más de 7.500 buques cada año. Tiene importantes importaciones a Italia, Turquía, Japón y Estados Unidos entre otros socios comerciales.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1" y="2117"/>
            <a:ext cx="9143998"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11910"/>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Puerto de Valencia dispone de dos muelles que permiten el atraque de buques de hasta 300 metros de eslora y otros tres muelles para aquellas naves con más de 300 metros de eslora.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3000">
        <p14:prism isContent="1" isInverted="1"/>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66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26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011910"/>
            <a:ext cx="806489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la última década, el tráfico de cruceros en el puerto de Valencia ha experimentado un importante incremento, convirtiéndose en generador de riqueza para la ciudad a través del turismo.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5" name="4 Imagen" descr="195762.jpg"/>
          <p:cNvPicPr>
            <a:picLocks noChangeAspect="1"/>
          </p:cNvPicPr>
          <p:nvPr/>
        </p:nvPicPr>
        <p:blipFill>
          <a:blip r:embed="rId3" cstate="print"/>
          <a:stretch>
            <a:fillRect/>
          </a:stretch>
        </p:blipFill>
        <p:spPr bwMode="auto">
          <a:xfrm>
            <a:off x="1" y="4234"/>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3795886"/>
            <a:ext cx="871296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crecimiento y desarrollo del puerto a lo largo del siglo </a:t>
            </a:r>
            <a:r>
              <a:rPr lang="es-ES" b="1" cap="small" dirty="0" smtClean="0">
                <a:effectLst>
                  <a:glow rad="101600">
                    <a:srgbClr val="C00000">
                      <a:alpha val="60000"/>
                    </a:srgbClr>
                  </a:glow>
                  <a:outerShdw blurRad="38100" dist="38100" dir="2700000" algn="tl">
                    <a:srgbClr val="000000">
                      <a:alpha val="43137"/>
                    </a:srgbClr>
                  </a:outerShdw>
                </a:effectLst>
              </a:rPr>
              <a:t>XX</a:t>
            </a:r>
            <a:r>
              <a:rPr lang="es-ES" b="1" dirty="0" smtClean="0">
                <a:effectLst>
                  <a:glow rad="101600">
                    <a:srgbClr val="C00000">
                      <a:alpha val="60000"/>
                    </a:srgbClr>
                  </a:glow>
                  <a:outerShdw blurRad="38100" dist="38100" dir="2700000" algn="tl">
                    <a:srgbClr val="000000">
                      <a:alpha val="43137"/>
                    </a:srgbClr>
                  </a:outerShdw>
                </a:effectLst>
              </a:rPr>
              <a:t> fue la causa de la construcción de varios edificios de relevancia arquitectónica en las primeras décadas, como el edificio del Reloj diseñado en 1914, o como este llamado el Varadero Público construido en 1917 sobre el muelle de la aduana.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8000">
        <p14:prism dir="r" isContent="1" isInverted="1"/>
      </p:transition>
    </mc:Choice>
    <mc:Fallback xmlns="">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1"/>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20700"/>
                            </p:stCondLst>
                            <p:childTnLst>
                              <p:par>
                                <p:cTn id="15" presetID="10" presetClass="entr" presetSubtype="0" fill="hold" nodeType="afterEffect">
                                  <p:stCondLst>
                                    <p:cond delay="2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4000"/>
                                        <p:tgtEl>
                                          <p:spTgt spid="5"/>
                                        </p:tgtEl>
                                      </p:cBhvr>
                                    </p:animEffect>
                                  </p:childTnLst>
                                </p:cTn>
                              </p:par>
                            </p:childTnLst>
                          </p:cTn>
                        </p:par>
                        <p:par>
                          <p:cTn id="18" fill="hold">
                            <p:stCondLst>
                              <p:cond delay="26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011910"/>
            <a:ext cx="86409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Ir de compras, al cine, comer con amigos o dar una vuelta con la familia, son las experiencias que nos alegran la vida. Y para eso está </a:t>
            </a:r>
            <a:r>
              <a:rPr lang="es-ES" b="1" dirty="0" err="1" smtClean="0">
                <a:effectLst>
                  <a:glow rad="101600">
                    <a:srgbClr val="C00000">
                      <a:alpha val="60000"/>
                    </a:srgbClr>
                  </a:glow>
                  <a:outerShdw blurRad="38100" dist="38100" dir="2700000" algn="tl">
                    <a:srgbClr val="000000">
                      <a:alpha val="43137"/>
                    </a:srgbClr>
                  </a:outerShdw>
                </a:effectLst>
              </a:rPr>
              <a:t>Saler</a:t>
            </a:r>
            <a:r>
              <a:rPr lang="es-ES" b="1" dirty="0" smtClean="0">
                <a:effectLst>
                  <a:glow rad="101600">
                    <a:srgbClr val="C00000">
                      <a:alpha val="60000"/>
                    </a:srgbClr>
                  </a:glow>
                  <a:outerShdw blurRad="38100" dist="38100" dir="2700000" algn="tl">
                    <a:srgbClr val="000000">
                      <a:alpha val="43137"/>
                    </a:srgbClr>
                  </a:outerShdw>
                </a:effectLst>
              </a:rPr>
              <a:t>, para crear instantes que nos hagan felices.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cstate="print"/>
          <a:stretch>
            <a:fillRect/>
          </a:stretch>
        </p:blipFill>
        <p:spPr bwMode="auto">
          <a:xfrm>
            <a:off x="0" y="2117"/>
            <a:ext cx="9143998" cy="5141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Centro Comercial enorme que tiene de todo, todo y todo. Y no es nada caro, hay restaurantes que se come bien y barato y está pegando a La Ciudad de Las Artes y Las Ciencias.</a:t>
            </a:r>
            <a:endParaRPr lang="es-ES" dirty="0"/>
          </a:p>
        </p:txBody>
      </p:sp>
      <p:pic>
        <p:nvPicPr>
          <p:cNvPr id="4" name="3 Imagen" descr="354539.jpg"/>
          <p:cNvPicPr>
            <a:picLocks noChangeAspect="1"/>
          </p:cNvPicPr>
          <p:nvPr/>
        </p:nvPicPr>
        <p:blipFill>
          <a:blip r:embed="rId4" cstate="print"/>
          <a:stretch>
            <a:fillRect/>
          </a:stretch>
        </p:blipFill>
        <p:spPr bwMode="auto">
          <a:xfrm>
            <a:off x="2" y="0"/>
            <a:ext cx="9143998"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79512" y="3507854"/>
            <a:ext cx="878497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Aquí hemos venido a comer varias veces, hemos visto salas de </a:t>
            </a:r>
            <a:r>
              <a:rPr lang="es-ES" b="1" dirty="0" err="1" smtClean="0">
                <a:effectLst>
                  <a:glow rad="101600">
                    <a:srgbClr val="C00000">
                      <a:alpha val="60000"/>
                    </a:srgbClr>
                  </a:glow>
                  <a:outerShdw blurRad="38100" dist="38100" dir="2700000" algn="tl">
                    <a:srgbClr val="000000">
                      <a:alpha val="43137"/>
                    </a:srgbClr>
                  </a:outerShdw>
                </a:effectLst>
              </a:rPr>
              <a:t>multi</a:t>
            </a:r>
            <a:r>
              <a:rPr lang="es-ES" b="1" dirty="0" smtClean="0">
                <a:effectLst>
                  <a:glow rad="101600">
                    <a:srgbClr val="C00000">
                      <a:alpha val="60000"/>
                    </a:srgbClr>
                  </a:glow>
                  <a:outerShdw blurRad="38100" dist="38100" dir="2700000" algn="tl">
                    <a:srgbClr val="000000">
                      <a:alpha val="43137"/>
                    </a:srgbClr>
                  </a:outerShdw>
                </a:effectLst>
              </a:rPr>
              <a:t>-cines, un Carrefour y cientos de tiendas, tienen zonas donde dejar a los niños, en fin como se suele decir, hay de todo como en botica. Desde aquí ponemos punto final a este paseo por Valencia, ciudad a la que hacía más de 50 años que no volvía. Prometo volver dentro de otros 50.</a:t>
            </a:r>
          </a:p>
        </p:txBody>
      </p:sp>
    </p:spTree>
  </p:cSld>
  <p:clrMapOvr>
    <a:masterClrMapping/>
  </p:clrMapOvr>
  <mc:AlternateContent xmlns:mc="http://schemas.openxmlformats.org/markup-compatibility/2006" xmlns:p14="http://schemas.microsoft.com/office/powerpoint/2010/main">
    <mc:Choice Requires="p14">
      <p:transition spd="slow" p14:dur="2250" advTm="85000">
        <p14:window dir="vert"/>
      </p:transition>
    </mc:Choice>
    <mc:Fallback xmlns="">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4000"/>
                                        <p:tgtEl>
                                          <p:spTgt spid="13"/>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0100"/>
                            </p:stCondLst>
                            <p:childTnLst>
                              <p:par>
                                <p:cTn id="15" presetID="10" presetClass="entr" presetSubtype="0" fill="hold" nodeType="after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261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1100"/>
                            </p:stCondLst>
                            <p:childTnLst>
                              <p:par>
                                <p:cTn id="25" presetID="10" presetClass="entr" presetSubtype="0" fill="hold" nodeType="afterEffect">
                                  <p:stCondLst>
                                    <p:cond delay="2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4000"/>
                                        <p:tgtEl>
                                          <p:spTgt spid="4"/>
                                        </p:tgtEl>
                                      </p:cBhvr>
                                    </p:animEffect>
                                  </p:childTnLst>
                                </p:cTn>
                              </p:par>
                            </p:childTnLst>
                          </p:cTn>
                        </p:par>
                        <p:par>
                          <p:cTn id="28" fill="hold">
                            <p:stCondLst>
                              <p:cond delay="471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3478"/>
            <a:ext cx="6192688" cy="800100"/>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7" y="964396"/>
            <a:ext cx="4321299" cy="515778"/>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343281"/>
            <a:ext cx="5976664" cy="648653"/>
          </a:xfrm>
          <a:prstGeom prst="rect">
            <a:avLst/>
          </a:prstGeom>
        </p:spPr>
        <p:txBody>
          <a:bodyPr wrap="none" fromWordArt="1">
            <a:prstTxWarp prst="textDoubleWave1">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Give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little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bit (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Supertramp</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3" y="2526942"/>
            <a:ext cx="6549929" cy="606361"/>
          </a:xfrm>
          <a:prstGeom prst="rect">
            <a:avLst/>
          </a:prstGeom>
        </p:spPr>
        <p:txBody>
          <a:bodyPr wrap="none" fromWordArt="1">
            <a:prstTxWarp prst="textSlantUp">
              <a:avLst>
                <a:gd name="adj"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Chirpy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Chirpy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Cheep</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Cheep</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Middle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of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road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
        <p:nvSpPr>
          <p:cNvPr id="7" name="WordArt 6"/>
          <p:cNvSpPr>
            <a:spLocks noChangeArrowheads="1" noChangeShapeType="1" noTextEdit="1"/>
          </p:cNvSpPr>
          <p:nvPr/>
        </p:nvSpPr>
        <p:spPr bwMode="auto">
          <a:xfrm>
            <a:off x="1285852" y="4243399"/>
            <a:ext cx="5976664" cy="520065"/>
          </a:xfrm>
          <a:prstGeom prst="rect">
            <a:avLst/>
          </a:prstGeom>
          <a:noFill/>
          <a:ln>
            <a:noFill/>
          </a:ln>
        </p:spPr>
        <p:txBody>
          <a:bodyPr wrap="none" fromWordArt="1">
            <a:prstTxWarp prst="textDoubleWave1">
              <a:avLst>
                <a:gd name="adj1" fmla="val 0"/>
                <a:gd name="adj2" fmla="val 0"/>
              </a:avLst>
            </a:prstTxWarp>
            <a:scene3d>
              <a:camera prst="perspectiveAbove"/>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Sugar</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Baby</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Love</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Salvaje )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8" y="1664449"/>
            <a:ext cx="6048375" cy="606361"/>
          </a:xfrm>
          <a:prstGeom prst="rect">
            <a:avLst/>
          </a:prstGeom>
        </p:spPr>
        <p:txBody>
          <a:bodyPr wrap="none" fromWordArt="1">
            <a:prstTxWarp prst="textSlantUp">
              <a:avLst>
                <a:gd name="adj" fmla="val 0"/>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Somewhere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Over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Rainbow</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7584475"/>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3129</Words>
  <Application>Microsoft Office PowerPoint</Application>
  <PresentationFormat>Presentación en pantalla (16:9)</PresentationFormat>
  <Paragraphs>153</Paragraphs>
  <Slides>33</Slides>
  <Notes>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33</vt:i4>
      </vt:variant>
    </vt:vector>
  </HeadingPairs>
  <TitlesOfParts>
    <vt:vector size="45" baseType="lpstr">
      <vt:lpstr>Arial</vt:lpstr>
      <vt:lpstr>Arial Black</vt:lpstr>
      <vt:lpstr>Calibri</vt:lpstr>
      <vt:lpstr>Georgia</vt:lpstr>
      <vt:lpstr>High Tower Text</vt:lpstr>
      <vt:lpstr>Kristen ITC</vt:lpstr>
      <vt:lpstr>Lucida Bright</vt:lpstr>
      <vt:lpstr>Lucida Calligraphy</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2023-07-24T17:58:30Z</dcterms:modified>
</cp:coreProperties>
</file>