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5"/>
  </p:notesMasterIdLst>
  <p:sldIdLst>
    <p:sldId id="479" r:id="rId3"/>
    <p:sldId id="523" r:id="rId4"/>
    <p:sldId id="336" r:id="rId5"/>
    <p:sldId id="524" r:id="rId6"/>
    <p:sldId id="441" r:id="rId7"/>
    <p:sldId id="482" r:id="rId8"/>
    <p:sldId id="484" r:id="rId9"/>
    <p:sldId id="525" r:id="rId10"/>
    <p:sldId id="486" r:id="rId11"/>
    <p:sldId id="487" r:id="rId12"/>
    <p:sldId id="488" r:id="rId13"/>
    <p:sldId id="526" r:id="rId14"/>
    <p:sldId id="444" r:id="rId15"/>
    <p:sldId id="445" r:id="rId16"/>
    <p:sldId id="489" r:id="rId17"/>
    <p:sldId id="527" r:id="rId18"/>
    <p:sldId id="491" r:id="rId19"/>
    <p:sldId id="492" r:id="rId20"/>
    <p:sldId id="493" r:id="rId21"/>
    <p:sldId id="528" r:id="rId22"/>
    <p:sldId id="495" r:id="rId23"/>
    <p:sldId id="451" r:id="rId24"/>
    <p:sldId id="529" r:id="rId25"/>
    <p:sldId id="497" r:id="rId26"/>
    <p:sldId id="498" r:id="rId27"/>
    <p:sldId id="469" r:id="rId28"/>
    <p:sldId id="461" r:id="rId29"/>
    <p:sldId id="530" r:id="rId30"/>
    <p:sldId id="496" r:id="rId31"/>
    <p:sldId id="455" r:id="rId32"/>
    <p:sldId id="499" r:id="rId33"/>
    <p:sldId id="505" r:id="rId34"/>
    <p:sldId id="476" r:id="rId35"/>
    <p:sldId id="531" r:id="rId36"/>
    <p:sldId id="458" r:id="rId37"/>
    <p:sldId id="532" r:id="rId38"/>
    <p:sldId id="457" r:id="rId39"/>
    <p:sldId id="500" r:id="rId40"/>
    <p:sldId id="464" r:id="rId41"/>
    <p:sldId id="503" r:id="rId42"/>
    <p:sldId id="533" r:id="rId43"/>
    <p:sldId id="504" r:id="rId44"/>
    <p:sldId id="509" r:id="rId45"/>
    <p:sldId id="463" r:id="rId46"/>
    <p:sldId id="508" r:id="rId47"/>
    <p:sldId id="534" r:id="rId48"/>
    <p:sldId id="507" r:id="rId49"/>
    <p:sldId id="511" r:id="rId50"/>
    <p:sldId id="510" r:id="rId51"/>
    <p:sldId id="535" r:id="rId52"/>
    <p:sldId id="514" r:id="rId53"/>
    <p:sldId id="515" r:id="rId54"/>
    <p:sldId id="516" r:id="rId55"/>
    <p:sldId id="537" r:id="rId56"/>
    <p:sldId id="536" r:id="rId57"/>
    <p:sldId id="518" r:id="rId58"/>
    <p:sldId id="512" r:id="rId59"/>
    <p:sldId id="519" r:id="rId60"/>
    <p:sldId id="521" r:id="rId61"/>
    <p:sldId id="522" r:id="rId62"/>
    <p:sldId id="480" r:id="rId63"/>
    <p:sldId id="538" r:id="rId6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sk3zCCwUx/FEqwUTY5CJxQ==" hashData="R3ZZx+8LsAfzKOrSjJvtWu6EbxY="/>
  <p:extLst>
    <p:ext uri="{EFAFB233-063F-42B5-8137-9DF3F51BA10A}">
      <p15:sldGuideLst xmlns:p15="http://schemas.microsoft.com/office/powerpoint/2012/main">
        <p15:guide id="1" orient="horz" pos="1800">
          <p15:clr>
            <a:srgbClr val="A4A3A4"/>
          </p15:clr>
        </p15:guide>
        <p15:guide id="2" pos="2880">
          <p15:clr>
            <a:srgbClr val="A4A3A4"/>
          </p15:clr>
        </p15:guide>
        <p15:guide id="3" orient="horz" pos="16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19" autoAdjust="0"/>
    <p:restoredTop sz="96338" autoAdjust="0"/>
  </p:normalViewPr>
  <p:slideViewPr>
    <p:cSldViewPr>
      <p:cViewPr>
        <p:scale>
          <a:sx n="60" d="100"/>
          <a:sy n="60" d="100"/>
        </p:scale>
        <p:origin x="485" y="571"/>
      </p:cViewPr>
      <p:guideLst>
        <p:guide orient="horz" pos="1800"/>
        <p:guide pos="2880"/>
        <p:guide orient="horz" pos="16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06/08/2024</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xfrm>
            <a:off x="381000" y="685800"/>
            <a:ext cx="6096000" cy="3429000"/>
          </a:xfrm>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06/08/2024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06/08/2024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06/08/2024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06/08/2024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06/08/2024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06/08/2024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06/08/2024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06/08/2024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06/08/2024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06/08/2024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06/08/2024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11480" indent="0" algn="ctr">
              <a:buNone/>
              <a:defRPr/>
            </a:lvl2pPr>
            <a:lvl3pPr marL="822960" indent="0" algn="ctr">
              <a:buNone/>
              <a:defRPr/>
            </a:lvl3pPr>
            <a:lvl4pPr marL="1234440" indent="0" algn="ctr">
              <a:buNone/>
              <a:defRPr/>
            </a:lvl4pPr>
            <a:lvl5pPr marL="1645920" indent="0" algn="ctr">
              <a:buNone/>
              <a:defRPr/>
            </a:lvl5pPr>
            <a:lvl6pPr marL="2057400" indent="0" algn="ctr">
              <a:buNone/>
              <a:defRPr/>
            </a:lvl6pPr>
            <a:lvl7pPr marL="2468880" indent="0" algn="ctr">
              <a:buNone/>
              <a:defRPr/>
            </a:lvl7pPr>
            <a:lvl8pPr marL="2880360" indent="0" algn="ctr">
              <a:buNone/>
              <a:defRPr/>
            </a:lvl8pPr>
            <a:lvl9pPr marL="329184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defTabSz="822960">
              <a:defRPr/>
            </a:pPr>
            <a:endParaRPr lang="es-ES">
              <a:solidFill>
                <a:srgbClr val="000000"/>
              </a:solidFill>
            </a:endParaRPr>
          </a:p>
        </p:txBody>
      </p:sp>
    </p:spTree>
    <p:extLst>
      <p:ext uri="{BB962C8B-B14F-4D97-AF65-F5344CB8AC3E}">
        <p14:creationId xmlns:p14="http://schemas.microsoft.com/office/powerpoint/2010/main" val="21316923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740"/>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739"/>
            <a:ext cx="2133600" cy="272891"/>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06/08/2024</a:t>
            </a:fld>
            <a:endParaRPr lang="es-ES"/>
          </a:p>
        </p:txBody>
      </p:sp>
      <p:sp>
        <p:nvSpPr>
          <p:cNvPr id="5" name="4 Marcador de pie de página"/>
          <p:cNvSpPr>
            <a:spLocks noGrp="1"/>
          </p:cNvSpPr>
          <p:nvPr>
            <p:ph type="ftr" sz="quarter" idx="3"/>
          </p:nvPr>
        </p:nvSpPr>
        <p:spPr>
          <a:xfrm>
            <a:off x="3124200" y="4767739"/>
            <a:ext cx="2895600" cy="272891"/>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4767739"/>
            <a:ext cx="2133600" cy="272891"/>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443"/>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60">
                <a:latin typeface="Arial" charset="0"/>
                <a:cs typeface="Arial" charset="0"/>
              </a:defRPr>
            </a:lvl1pPr>
          </a:lstStyle>
          <a:p>
            <a:pPr>
              <a:defRPr/>
            </a:pPr>
            <a:endParaRPr lang="es-ES"/>
          </a:p>
        </p:txBody>
      </p:sp>
    </p:spTree>
    <p:extLst>
      <p:ext uri="{BB962C8B-B14F-4D97-AF65-F5344CB8AC3E}">
        <p14:creationId xmlns:p14="http://schemas.microsoft.com/office/powerpoint/2010/main" val="186514881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3960">
          <a:solidFill>
            <a:schemeClr val="tx2"/>
          </a:solidFill>
          <a:latin typeface="+mj-lt"/>
          <a:ea typeface="+mj-ea"/>
          <a:cs typeface="+mj-cs"/>
        </a:defRPr>
      </a:lvl1pPr>
      <a:lvl2pPr algn="ctr" rtl="0" eaLnBrk="0" fontAlgn="base" hangingPunct="0">
        <a:spcBef>
          <a:spcPct val="0"/>
        </a:spcBef>
        <a:spcAft>
          <a:spcPct val="0"/>
        </a:spcAft>
        <a:defRPr sz="3960">
          <a:solidFill>
            <a:schemeClr val="tx2"/>
          </a:solidFill>
          <a:latin typeface="Arial" charset="0"/>
          <a:cs typeface="Arial" charset="0"/>
        </a:defRPr>
      </a:lvl2pPr>
      <a:lvl3pPr algn="ctr" rtl="0" eaLnBrk="0" fontAlgn="base" hangingPunct="0">
        <a:spcBef>
          <a:spcPct val="0"/>
        </a:spcBef>
        <a:spcAft>
          <a:spcPct val="0"/>
        </a:spcAft>
        <a:defRPr sz="3960">
          <a:solidFill>
            <a:schemeClr val="tx2"/>
          </a:solidFill>
          <a:latin typeface="Arial" charset="0"/>
          <a:cs typeface="Arial" charset="0"/>
        </a:defRPr>
      </a:lvl3pPr>
      <a:lvl4pPr algn="ctr" rtl="0" eaLnBrk="0" fontAlgn="base" hangingPunct="0">
        <a:spcBef>
          <a:spcPct val="0"/>
        </a:spcBef>
        <a:spcAft>
          <a:spcPct val="0"/>
        </a:spcAft>
        <a:defRPr sz="3960">
          <a:solidFill>
            <a:schemeClr val="tx2"/>
          </a:solidFill>
          <a:latin typeface="Arial" charset="0"/>
          <a:cs typeface="Arial" charset="0"/>
        </a:defRPr>
      </a:lvl4pPr>
      <a:lvl5pPr algn="ctr" rtl="0" eaLnBrk="0" fontAlgn="base" hangingPunct="0">
        <a:spcBef>
          <a:spcPct val="0"/>
        </a:spcBef>
        <a:spcAft>
          <a:spcPct val="0"/>
        </a:spcAft>
        <a:defRPr sz="3960">
          <a:solidFill>
            <a:schemeClr val="tx2"/>
          </a:solidFill>
          <a:latin typeface="Arial" charset="0"/>
          <a:cs typeface="Arial" charset="0"/>
        </a:defRPr>
      </a:lvl5pPr>
      <a:lvl6pPr marL="411480" algn="ctr" rtl="0" fontAlgn="base">
        <a:spcBef>
          <a:spcPct val="0"/>
        </a:spcBef>
        <a:spcAft>
          <a:spcPct val="0"/>
        </a:spcAft>
        <a:defRPr sz="3960">
          <a:solidFill>
            <a:schemeClr val="tx2"/>
          </a:solidFill>
          <a:latin typeface="Arial" charset="0"/>
          <a:cs typeface="Arial" charset="0"/>
        </a:defRPr>
      </a:lvl6pPr>
      <a:lvl7pPr marL="822960" algn="ctr" rtl="0" fontAlgn="base">
        <a:spcBef>
          <a:spcPct val="0"/>
        </a:spcBef>
        <a:spcAft>
          <a:spcPct val="0"/>
        </a:spcAft>
        <a:defRPr sz="3960">
          <a:solidFill>
            <a:schemeClr val="tx2"/>
          </a:solidFill>
          <a:latin typeface="Arial" charset="0"/>
          <a:cs typeface="Arial" charset="0"/>
        </a:defRPr>
      </a:lvl7pPr>
      <a:lvl8pPr marL="1234440" algn="ctr" rtl="0" fontAlgn="base">
        <a:spcBef>
          <a:spcPct val="0"/>
        </a:spcBef>
        <a:spcAft>
          <a:spcPct val="0"/>
        </a:spcAft>
        <a:defRPr sz="3960">
          <a:solidFill>
            <a:schemeClr val="tx2"/>
          </a:solidFill>
          <a:latin typeface="Arial" charset="0"/>
          <a:cs typeface="Arial" charset="0"/>
        </a:defRPr>
      </a:lvl8pPr>
      <a:lvl9pPr marL="1645920" algn="ctr" rtl="0" fontAlgn="base">
        <a:spcBef>
          <a:spcPct val="0"/>
        </a:spcBef>
        <a:spcAft>
          <a:spcPct val="0"/>
        </a:spcAft>
        <a:defRPr sz="3960">
          <a:solidFill>
            <a:schemeClr val="tx2"/>
          </a:solidFill>
          <a:latin typeface="Arial" charset="0"/>
          <a:cs typeface="Arial" charset="0"/>
        </a:defRPr>
      </a:lvl9pPr>
    </p:titleStyle>
    <p:bodyStyle>
      <a:lvl1pPr marL="308610" indent="-308610" algn="l" rtl="0" eaLnBrk="0" fontAlgn="base" hangingPunct="0">
        <a:spcBef>
          <a:spcPct val="20000"/>
        </a:spcBef>
        <a:spcAft>
          <a:spcPct val="0"/>
        </a:spcAft>
        <a:buChar char="•"/>
        <a:defRPr sz="2880">
          <a:solidFill>
            <a:schemeClr val="tx1"/>
          </a:solidFill>
          <a:latin typeface="+mn-lt"/>
          <a:ea typeface="+mn-ea"/>
          <a:cs typeface="+mn-cs"/>
        </a:defRPr>
      </a:lvl1pPr>
      <a:lvl2pPr marL="668655" indent="-257175" algn="l" rtl="0" eaLnBrk="0" fontAlgn="base" hangingPunct="0">
        <a:spcBef>
          <a:spcPct val="20000"/>
        </a:spcBef>
        <a:spcAft>
          <a:spcPct val="0"/>
        </a:spcAft>
        <a:buChar char="–"/>
        <a:defRPr sz="2520">
          <a:solidFill>
            <a:schemeClr val="tx1"/>
          </a:solidFill>
          <a:latin typeface="+mn-lt"/>
          <a:cs typeface="+mn-cs"/>
        </a:defRPr>
      </a:lvl2pPr>
      <a:lvl3pPr marL="1028700" indent="-205740" algn="l" rtl="0" eaLnBrk="0" fontAlgn="base" hangingPunct="0">
        <a:spcBef>
          <a:spcPct val="20000"/>
        </a:spcBef>
        <a:spcAft>
          <a:spcPct val="0"/>
        </a:spcAft>
        <a:buChar char="•"/>
        <a:defRPr sz="2160">
          <a:solidFill>
            <a:schemeClr val="tx1"/>
          </a:solidFill>
          <a:latin typeface="+mn-lt"/>
          <a:cs typeface="+mn-cs"/>
        </a:defRPr>
      </a:lvl3pPr>
      <a:lvl4pPr marL="1440180" indent="-205740" algn="l" rtl="0" eaLnBrk="0" fontAlgn="base" hangingPunct="0">
        <a:spcBef>
          <a:spcPct val="20000"/>
        </a:spcBef>
        <a:spcAft>
          <a:spcPct val="0"/>
        </a:spcAft>
        <a:buChar char="–"/>
        <a:defRPr sz="1800">
          <a:solidFill>
            <a:schemeClr val="tx1"/>
          </a:solidFill>
          <a:latin typeface="+mn-lt"/>
          <a:cs typeface="+mn-cs"/>
        </a:defRPr>
      </a:lvl4pPr>
      <a:lvl5pPr marL="1851660" indent="-205740" algn="l" rtl="0" eaLnBrk="0" fontAlgn="base" hangingPunct="0">
        <a:spcBef>
          <a:spcPct val="20000"/>
        </a:spcBef>
        <a:spcAft>
          <a:spcPct val="0"/>
        </a:spcAft>
        <a:buChar char="»"/>
        <a:defRPr sz="1800">
          <a:solidFill>
            <a:schemeClr val="tx1"/>
          </a:solidFill>
          <a:latin typeface="+mn-lt"/>
          <a:cs typeface="+mn-cs"/>
        </a:defRPr>
      </a:lvl5pPr>
      <a:lvl6pPr marL="2263140" indent="-205740" algn="l" rtl="0" fontAlgn="base">
        <a:spcBef>
          <a:spcPct val="20000"/>
        </a:spcBef>
        <a:spcAft>
          <a:spcPct val="0"/>
        </a:spcAft>
        <a:buChar char="»"/>
        <a:defRPr sz="1800">
          <a:solidFill>
            <a:schemeClr val="tx1"/>
          </a:solidFill>
          <a:latin typeface="+mn-lt"/>
          <a:cs typeface="+mn-cs"/>
        </a:defRPr>
      </a:lvl6pPr>
      <a:lvl7pPr marL="2674620" indent="-205740" algn="l" rtl="0" fontAlgn="base">
        <a:spcBef>
          <a:spcPct val="20000"/>
        </a:spcBef>
        <a:spcAft>
          <a:spcPct val="0"/>
        </a:spcAft>
        <a:buChar char="»"/>
        <a:defRPr sz="1800">
          <a:solidFill>
            <a:schemeClr val="tx1"/>
          </a:solidFill>
          <a:latin typeface="+mn-lt"/>
          <a:cs typeface="+mn-cs"/>
        </a:defRPr>
      </a:lvl7pPr>
      <a:lvl8pPr marL="3086100" indent="-205740" algn="l" rtl="0" fontAlgn="base">
        <a:spcBef>
          <a:spcPct val="20000"/>
        </a:spcBef>
        <a:spcAft>
          <a:spcPct val="0"/>
        </a:spcAft>
        <a:buChar char="»"/>
        <a:defRPr sz="1800">
          <a:solidFill>
            <a:schemeClr val="tx1"/>
          </a:solidFill>
          <a:latin typeface="+mn-lt"/>
          <a:cs typeface="+mn-cs"/>
        </a:defRPr>
      </a:lvl8pPr>
      <a:lvl9pPr marL="3497580" indent="-205740" algn="l" rtl="0" fontAlgn="base">
        <a:spcBef>
          <a:spcPct val="20000"/>
        </a:spcBef>
        <a:spcAft>
          <a:spcPct val="0"/>
        </a:spcAft>
        <a:buChar char="»"/>
        <a:defRPr sz="1800">
          <a:solidFill>
            <a:schemeClr val="tx1"/>
          </a:solidFill>
          <a:latin typeface="+mn-lt"/>
          <a:cs typeface="+mn-cs"/>
        </a:defRPr>
      </a:lvl9pPr>
    </p:bodyStyle>
    <p:otherStyle>
      <a:defPPr>
        <a:defRPr lang="es-E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0"/>
            <a:ext cx="7345362" cy="971550"/>
          </a:xfrm>
          <a:prstGeom prst="rect">
            <a:avLst/>
          </a:prstGeom>
        </p:spPr>
        <p:txBody>
          <a:bodyPr wrap="none" fromWordArt="1">
            <a:prstTxWarp prst="textTriangle">
              <a:avLst>
                <a:gd name="adj" fmla="val 35188"/>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Paseando</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en Sevilla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210799"/>
            <a:ext cx="7345362" cy="83065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Realizado con Fotografía de mi 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683568" y="2247714"/>
            <a:ext cx="7704138" cy="771530"/>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349437"/>
            <a:ext cx="5616624" cy="60351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5817" y="4127123"/>
            <a:ext cx="3527969" cy="58981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4.jpg"/>
          <p:cNvPicPr>
            <a:picLocks noChangeAspect="1"/>
          </p:cNvPicPr>
          <p:nvPr/>
        </p:nvPicPr>
        <p:blipFill>
          <a:blip r:embed="rId2" cstate="print"/>
          <a:stretch>
            <a:fillRect/>
          </a:stretch>
        </p:blipFill>
        <p:spPr>
          <a:xfrm>
            <a:off x="0" y="2116"/>
            <a:ext cx="9144000" cy="5139267"/>
          </a:xfrm>
          <a:prstGeom prst="rect">
            <a:avLst/>
          </a:prstGeom>
        </p:spPr>
      </p:pic>
      <p:sp>
        <p:nvSpPr>
          <p:cNvPr id="6" name="5 Rectángulo"/>
          <p:cNvSpPr/>
          <p:nvPr/>
        </p:nvSpPr>
        <p:spPr>
          <a:xfrm>
            <a:off x="0" y="0"/>
            <a:ext cx="9144000" cy="51435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2411760" y="195486"/>
            <a:ext cx="3467552" cy="923330"/>
          </a:xfrm>
          <a:prstGeom prst="rect">
            <a:avLst/>
          </a:prstGeom>
          <a:noFill/>
          <a:effectLst>
            <a:reflection blurRad="6350" stA="50000" endA="300" endPos="55000" dir="5400000" sy="-100000" algn="bl" rotWithShape="0"/>
          </a:effectLst>
        </p:spPr>
        <p:txBody>
          <a:bodyPr wrap="none" lIns="91440" tIns="45720" rIns="91440" bIns="45720">
            <a:prstTxWarp prst="textCanUp">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SEVILLA</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2 CuadroTexto"/>
          <p:cNvSpPr txBox="1"/>
          <p:nvPr/>
        </p:nvSpPr>
        <p:spPr>
          <a:xfrm>
            <a:off x="251520" y="1203598"/>
            <a:ext cx="8640960" cy="3477875"/>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Sevilla es una de las ciudades con más monumentos catalogados en Europa. Su casco histórico es uno de los mayores de España.</a:t>
            </a:r>
            <a:r>
              <a:rPr lang="es-ES" sz="2200" i="1" baseline="30000"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Su patrimonio histórico y monumental y sus diversos espacios culturales la constituyen en ciudad receptora de turismo nacional e internacional. Es la tercera ciudad de España en ocupación hotelera tras Barcelona y          Madrid.​ Entre sus monumentos más destacados se encuentran la catedral (que incluye la Giralda), el Alcázar, el Archivo de Indias y la Torre del Oro, los tres primeros declarados Patrimonio de la Humanidad por la Unesco en 1987.</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55000">
        <p:split orient="vert"/>
      </p:transition>
    </mc:Choice>
    <mc:Fallback xmlns="">
      <p:transition spd="slow" advTm="5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3" cstate="print"/>
          <a:stretch>
            <a:fillRect/>
          </a:stretch>
        </p:blipFill>
        <p:spPr bwMode="auto">
          <a:xfrm flipH="1">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3" cstate="print"/>
          <a:stretch>
            <a:fillRect/>
          </a:stretch>
        </p:blipFill>
        <p:spPr bwMode="auto">
          <a:xfrm>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379588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nos encontramos en el Parque de María Luisa que está formado en parte por los jardines del Palacio de San Telmo, que fueron donados en 1893 a la ciudad de   Sevilla por la Infanta María Luisa (duquesa de </a:t>
            </a:r>
            <a:r>
              <a:rPr lang="es-ES" i="1" dirty="0" err="1" smtClean="0">
                <a:effectLst>
                  <a:glow rad="101600">
                    <a:srgbClr val="C00000">
                      <a:alpha val="60000"/>
                    </a:srgbClr>
                  </a:glow>
                  <a:outerShdw blurRad="38100" dist="38100" dir="2700000" algn="tl">
                    <a:srgbClr val="000000">
                      <a:alpha val="43137"/>
                    </a:srgbClr>
                  </a:outerShdw>
                </a:effectLst>
              </a:rPr>
              <a:t>Montpensier</a:t>
            </a:r>
            <a:r>
              <a:rPr lang="es-ES" i="1" dirty="0" smtClean="0">
                <a:effectLst>
                  <a:glow rad="101600">
                    <a:srgbClr val="C00000">
                      <a:alpha val="60000"/>
                    </a:srgbClr>
                  </a:glow>
                  <a:outerShdw blurRad="38100" dist="38100" dir="2700000" algn="tl">
                    <a:srgbClr val="000000">
                      <a:alpha val="43137"/>
                    </a:srgbClr>
                  </a:outerShdw>
                </a:effectLst>
              </a:rPr>
              <a:t>) que se incorporaron al patrimonio urbano en 1911.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dir="r"/>
        <p:sndAc>
          <p:stSnd loop="1">
            <p:snd r:embed="rId2" name="Variadas.wav"/>
          </p:stSnd>
        </p:sndAc>
      </p:transition>
    </mc:Choice>
    <mc:Fallback xmlns="">
      <p:transition spd="slow" advTm="33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23" presetClass="exit" presetSubtype="16" fill="hold" nodeType="withEffect">
                                  <p:stCondLst>
                                    <p:cond delay="1000"/>
                                  </p:stCondLst>
                                  <p:childTnLst>
                                    <p:anim calcmode="lin" valueType="num">
                                      <p:cBhvr>
                                        <p:cTn id="16" dur="4000"/>
                                        <p:tgtEl>
                                          <p:spTgt spid="4"/>
                                        </p:tgtEl>
                                        <p:attrNameLst>
                                          <p:attrName>ppt_w</p:attrName>
                                        </p:attrNameLst>
                                      </p:cBhvr>
                                      <p:tavLst>
                                        <p:tav tm="0">
                                          <p:val>
                                            <p:strVal val="ppt_w"/>
                                          </p:val>
                                        </p:tav>
                                        <p:tav tm="100000">
                                          <p:val>
                                            <p:strVal val="4*ppt_w"/>
                                          </p:val>
                                        </p:tav>
                                      </p:tavLst>
                                    </p:anim>
                                    <p:anim calcmode="lin" valueType="num">
                                      <p:cBhvr>
                                        <p:cTn id="17" dur="4000"/>
                                        <p:tgtEl>
                                          <p:spTgt spid="4"/>
                                        </p:tgtEl>
                                        <p:attrNameLst>
                                          <p:attrName>ppt_h</p:attrName>
                                        </p:attrNameLst>
                                      </p:cBhvr>
                                      <p:tavLst>
                                        <p:tav tm="0">
                                          <p:val>
                                            <p:strVal val="ppt_h"/>
                                          </p:val>
                                        </p:tav>
                                        <p:tav tm="100000">
                                          <p:val>
                                            <p:strVal val="4*ppt_h"/>
                                          </p:val>
                                        </p:tav>
                                      </p:tavLst>
                                    </p:anim>
                                    <p:set>
                                      <p:cBhvr>
                                        <p:cTn id="18" dur="1" fill="hold">
                                          <p:stCondLst>
                                            <p:cond delay="3999"/>
                                          </p:stCondLst>
                                        </p:cTn>
                                        <p:tgtEl>
                                          <p:spTgt spid="4"/>
                                        </p:tgtEl>
                                        <p:attrNameLst>
                                          <p:attrName>style.visibility</p:attrName>
                                        </p:attrNameLst>
                                      </p:cBhvr>
                                      <p:to>
                                        <p:strVal val="hidden"/>
                                      </p:to>
                                    </p:set>
                                  </p:childTnLst>
                                </p:cTn>
                              </p:par>
                              <p:par>
                                <p:cTn id="19" presetID="10" presetClass="entr" presetSubtype="0" fill="hold" nodeType="withEffect">
                                  <p:stCondLst>
                                    <p:cond delay="1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1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2"/>
          <p:cNvPicPr>
            <a:picLocks noChangeAspect="1"/>
          </p:cNvPicPr>
          <p:nvPr/>
        </p:nvPicPr>
        <p:blipFill>
          <a:blip r:embed="rId2" cstate="print"/>
          <a:srcRect r="87800"/>
          <a:stretch>
            <a:fillRect/>
          </a:stretch>
        </p:blipFill>
        <p:spPr bwMode="auto">
          <a:xfrm>
            <a:off x="0" y="0"/>
            <a:ext cx="1115616" cy="5143500"/>
          </a:xfrm>
          <a:prstGeom prst="rect">
            <a:avLst/>
          </a:prstGeom>
          <a:noFill/>
          <a:ln w="9525">
            <a:noFill/>
            <a:miter lim="800000"/>
            <a:headEnd/>
            <a:tailEnd/>
          </a:ln>
        </p:spPr>
      </p:pic>
      <p:pic>
        <p:nvPicPr>
          <p:cNvPr id="3" name="Imagen 6"/>
          <p:cNvPicPr>
            <a:picLocks noChangeAspect="1"/>
          </p:cNvPicPr>
          <p:nvPr/>
        </p:nvPicPr>
        <p:blipFill>
          <a:blip r:embed="rId2" cstate="print"/>
          <a:srcRect l="12200" r="75200"/>
          <a:stretch>
            <a:fillRect/>
          </a:stretch>
        </p:blipFill>
        <p:spPr bwMode="auto">
          <a:xfrm>
            <a:off x="1115616" y="0"/>
            <a:ext cx="1152128" cy="5143500"/>
          </a:xfrm>
          <a:prstGeom prst="rect">
            <a:avLst/>
          </a:prstGeom>
          <a:noFill/>
          <a:ln w="9525">
            <a:noFill/>
            <a:miter lim="800000"/>
            <a:headEnd/>
            <a:tailEnd/>
          </a:ln>
        </p:spPr>
      </p:pic>
      <p:pic>
        <p:nvPicPr>
          <p:cNvPr id="4" name="Imagen 10"/>
          <p:cNvPicPr>
            <a:picLocks noChangeAspect="1"/>
          </p:cNvPicPr>
          <p:nvPr/>
        </p:nvPicPr>
        <p:blipFill>
          <a:blip r:embed="rId2" cstate="print"/>
          <a:srcRect l="24800" r="62600"/>
          <a:stretch>
            <a:fillRect/>
          </a:stretch>
        </p:blipFill>
        <p:spPr bwMode="auto">
          <a:xfrm>
            <a:off x="2267744" y="0"/>
            <a:ext cx="1152128" cy="5143500"/>
          </a:xfrm>
          <a:prstGeom prst="rect">
            <a:avLst/>
          </a:prstGeom>
          <a:noFill/>
          <a:ln w="9525">
            <a:noFill/>
            <a:miter lim="800000"/>
            <a:headEnd/>
            <a:tailEnd/>
          </a:ln>
        </p:spPr>
      </p:pic>
      <p:pic>
        <p:nvPicPr>
          <p:cNvPr id="5" name="Imagen 14"/>
          <p:cNvPicPr>
            <a:picLocks noChangeAspect="1"/>
          </p:cNvPicPr>
          <p:nvPr/>
        </p:nvPicPr>
        <p:blipFill>
          <a:blip r:embed="rId2" cstate="print"/>
          <a:srcRect l="37400" r="50000"/>
          <a:stretch>
            <a:fillRect/>
          </a:stretch>
        </p:blipFill>
        <p:spPr bwMode="auto">
          <a:xfrm>
            <a:off x="3419872" y="0"/>
            <a:ext cx="1152128" cy="5143500"/>
          </a:xfrm>
          <a:prstGeom prst="rect">
            <a:avLst/>
          </a:prstGeom>
          <a:noFill/>
          <a:ln w="9525">
            <a:noFill/>
            <a:miter lim="800000"/>
            <a:headEnd/>
            <a:tailEnd/>
          </a:ln>
        </p:spPr>
      </p:pic>
      <p:pic>
        <p:nvPicPr>
          <p:cNvPr id="6" name="Imagen 16"/>
          <p:cNvPicPr>
            <a:picLocks noChangeAspect="1"/>
          </p:cNvPicPr>
          <p:nvPr/>
        </p:nvPicPr>
        <p:blipFill>
          <a:blip r:embed="rId2" cstate="print"/>
          <a:srcRect l="50000" r="37400"/>
          <a:stretch>
            <a:fillRect/>
          </a:stretch>
        </p:blipFill>
        <p:spPr bwMode="auto">
          <a:xfrm>
            <a:off x="4572000" y="0"/>
            <a:ext cx="1152128" cy="5143500"/>
          </a:xfrm>
          <a:prstGeom prst="rect">
            <a:avLst/>
          </a:prstGeom>
          <a:noFill/>
          <a:ln w="9525">
            <a:noFill/>
            <a:miter lim="800000"/>
            <a:headEnd/>
            <a:tailEnd/>
          </a:ln>
        </p:spPr>
      </p:pic>
      <p:pic>
        <p:nvPicPr>
          <p:cNvPr id="7" name="Imagen 12"/>
          <p:cNvPicPr>
            <a:picLocks noChangeAspect="1"/>
          </p:cNvPicPr>
          <p:nvPr/>
        </p:nvPicPr>
        <p:blipFill>
          <a:blip r:embed="rId2" cstate="print"/>
          <a:srcRect l="62600" r="24800"/>
          <a:stretch>
            <a:fillRect/>
          </a:stretch>
        </p:blipFill>
        <p:spPr bwMode="auto">
          <a:xfrm>
            <a:off x="5724128" y="0"/>
            <a:ext cx="1152128" cy="5143500"/>
          </a:xfrm>
          <a:prstGeom prst="rect">
            <a:avLst/>
          </a:prstGeom>
          <a:noFill/>
          <a:ln w="9525">
            <a:noFill/>
            <a:miter lim="800000"/>
            <a:headEnd/>
            <a:tailEnd/>
          </a:ln>
        </p:spPr>
      </p:pic>
      <p:pic>
        <p:nvPicPr>
          <p:cNvPr id="8" name="Imagen 8"/>
          <p:cNvPicPr>
            <a:picLocks noChangeAspect="1"/>
          </p:cNvPicPr>
          <p:nvPr/>
        </p:nvPicPr>
        <p:blipFill>
          <a:blip r:embed="rId2" cstate="print"/>
          <a:srcRect l="75200" r="12200"/>
          <a:stretch>
            <a:fillRect/>
          </a:stretch>
        </p:blipFill>
        <p:spPr bwMode="auto">
          <a:xfrm>
            <a:off x="6876256" y="0"/>
            <a:ext cx="1152128" cy="5143500"/>
          </a:xfrm>
          <a:prstGeom prst="rect">
            <a:avLst/>
          </a:prstGeom>
          <a:noFill/>
          <a:ln w="9525">
            <a:noFill/>
            <a:miter lim="800000"/>
            <a:headEnd/>
            <a:tailEnd/>
          </a:ln>
        </p:spPr>
      </p:pic>
      <p:pic>
        <p:nvPicPr>
          <p:cNvPr id="9" name="Imagen 4"/>
          <p:cNvPicPr>
            <a:picLocks noChangeAspect="1"/>
          </p:cNvPicPr>
          <p:nvPr/>
        </p:nvPicPr>
        <p:blipFill>
          <a:blip r:embed="rId2" cstate="print"/>
          <a:srcRect l="87800"/>
          <a:stretch>
            <a:fillRect/>
          </a:stretch>
        </p:blipFill>
        <p:spPr bwMode="auto">
          <a:xfrm>
            <a:off x="8028384" y="0"/>
            <a:ext cx="1115616" cy="5143500"/>
          </a:xfrm>
          <a:prstGeom prst="rect">
            <a:avLst/>
          </a:prstGeom>
          <a:noFill/>
          <a:ln w="9525">
            <a:noFill/>
            <a:miter lim="800000"/>
            <a:headEnd/>
            <a:tailEnd/>
          </a:ln>
        </p:spPr>
      </p:pic>
      <p:sp>
        <p:nvSpPr>
          <p:cNvPr id="10" name="9 CuadroTexto"/>
          <p:cNvSpPr txBox="1"/>
          <p:nvPr/>
        </p:nvSpPr>
        <p:spPr>
          <a:xfrm>
            <a:off x="827584" y="4083918"/>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1893 se realizan el Costurero de la Reina y un invernadero de estructura metálica. En 1910, se escoge el parque como ubicación principal de la futura Exposición Hispanoamericana que tendría lugar en 1929.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vortex/>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par>
                                <p:cTn id="10" presetID="2" presetClass="entr" presetSubtype="2" fill="hold"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4000" fill="hold"/>
                                        <p:tgtEl>
                                          <p:spTgt spid="2"/>
                                        </p:tgtEl>
                                        <p:attrNameLst>
                                          <p:attrName>ppt_x</p:attrName>
                                        </p:attrNameLst>
                                      </p:cBhvr>
                                      <p:tavLst>
                                        <p:tav tm="0">
                                          <p:val>
                                            <p:strVal val="1+#ppt_w/2"/>
                                          </p:val>
                                        </p:tav>
                                        <p:tav tm="100000">
                                          <p:val>
                                            <p:strVal val="#ppt_x"/>
                                          </p:val>
                                        </p:tav>
                                      </p:tavLst>
                                    </p:anim>
                                    <p:anim calcmode="lin" valueType="num">
                                      <p:cBhvr additive="base">
                                        <p:cTn id="13" dur="4000" fill="hold"/>
                                        <p:tgtEl>
                                          <p:spTgt spid="2"/>
                                        </p:tgtEl>
                                        <p:attrNameLst>
                                          <p:attrName>ppt_y</p:attrName>
                                        </p:attrNameLst>
                                      </p:cBhvr>
                                      <p:tavLst>
                                        <p:tav tm="0">
                                          <p:val>
                                            <p:strVal val="#ppt_y"/>
                                          </p:val>
                                        </p:tav>
                                        <p:tav tm="100000">
                                          <p:val>
                                            <p:strVal val="#ppt_y"/>
                                          </p:val>
                                        </p:tav>
                                      </p:tavLst>
                                    </p:anim>
                                  </p:childTnLst>
                                </p:cTn>
                              </p:par>
                              <p:par>
                                <p:cTn id="14" presetID="8" presetClass="emph" presetSubtype="0" fill="hold" nodeType="withEffect">
                                  <p:stCondLst>
                                    <p:cond delay="250"/>
                                  </p:stCondLst>
                                  <p:childTnLst>
                                    <p:animRot by="21600000">
                                      <p:cBhvr>
                                        <p:cTn id="15" dur="4000" fill="hold"/>
                                        <p:tgtEl>
                                          <p:spTgt spid="2"/>
                                        </p:tgtEl>
                                        <p:attrNameLst>
                                          <p:attrName>r</p:attrName>
                                        </p:attrNameLst>
                                      </p:cBhvr>
                                    </p:animRot>
                                  </p:childTnLst>
                                </p:cTn>
                              </p:par>
                              <p:par>
                                <p:cTn id="16" presetID="53" presetClass="entr" presetSubtype="16" fill="hold" nodeType="withEffect">
                                  <p:stCondLst>
                                    <p:cond delay="50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Effect transition="in" filter="fade">
                                      <p:cBhvr>
                                        <p:cTn id="20" dur="4000"/>
                                        <p:tgtEl>
                                          <p:spTgt spid="3"/>
                                        </p:tgtEl>
                                      </p:cBhvr>
                                    </p:animEffect>
                                  </p:childTnLst>
                                </p:cTn>
                              </p:par>
                              <p:par>
                                <p:cTn id="21" presetID="2" presetClass="entr" presetSubtype="2" fill="hold" nodeType="withEffect">
                                  <p:stCondLst>
                                    <p:cond delay="50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4000" fill="hold"/>
                                        <p:tgtEl>
                                          <p:spTgt spid="3"/>
                                        </p:tgtEl>
                                        <p:attrNameLst>
                                          <p:attrName>ppt_x</p:attrName>
                                        </p:attrNameLst>
                                      </p:cBhvr>
                                      <p:tavLst>
                                        <p:tav tm="0">
                                          <p:val>
                                            <p:strVal val="1+#ppt_w/2"/>
                                          </p:val>
                                        </p:tav>
                                        <p:tav tm="100000">
                                          <p:val>
                                            <p:strVal val="#ppt_x"/>
                                          </p:val>
                                        </p:tav>
                                      </p:tavLst>
                                    </p:anim>
                                    <p:anim calcmode="lin" valueType="num">
                                      <p:cBhvr additive="base">
                                        <p:cTn id="24" dur="4000" fill="hold"/>
                                        <p:tgtEl>
                                          <p:spTgt spid="3"/>
                                        </p:tgtEl>
                                        <p:attrNameLst>
                                          <p:attrName>ppt_y</p:attrName>
                                        </p:attrNameLst>
                                      </p:cBhvr>
                                      <p:tavLst>
                                        <p:tav tm="0">
                                          <p:val>
                                            <p:strVal val="#ppt_y"/>
                                          </p:val>
                                        </p:tav>
                                        <p:tav tm="100000">
                                          <p:val>
                                            <p:strVal val="#ppt_y"/>
                                          </p:val>
                                        </p:tav>
                                      </p:tavLst>
                                    </p:anim>
                                  </p:childTnLst>
                                </p:cTn>
                              </p:par>
                              <p:par>
                                <p:cTn id="25" presetID="8" presetClass="emph" presetSubtype="0" fill="hold" nodeType="withEffect">
                                  <p:stCondLst>
                                    <p:cond delay="500"/>
                                  </p:stCondLst>
                                  <p:childTnLst>
                                    <p:animRot by="21600000">
                                      <p:cBhvr>
                                        <p:cTn id="26" dur="4000" fill="hold"/>
                                        <p:tgtEl>
                                          <p:spTgt spid="3"/>
                                        </p:tgtEl>
                                        <p:attrNameLst>
                                          <p:attrName>r</p:attrName>
                                        </p:attrNameLst>
                                      </p:cBhvr>
                                    </p:animRot>
                                  </p:childTnLst>
                                </p:cTn>
                              </p:par>
                              <p:par>
                                <p:cTn id="27" presetID="53" presetClass="entr" presetSubtype="16" fill="hold" nodeType="withEffect">
                                  <p:stCondLst>
                                    <p:cond delay="75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animEffect transition="in" filter="fade">
                                      <p:cBhvr>
                                        <p:cTn id="31" dur="4000"/>
                                        <p:tgtEl>
                                          <p:spTgt spid="4"/>
                                        </p:tgtEl>
                                      </p:cBhvr>
                                    </p:animEffect>
                                  </p:childTnLst>
                                </p:cTn>
                              </p:par>
                              <p:par>
                                <p:cTn id="32" presetID="2" presetClass="entr" presetSubtype="2" fill="hold" nodeType="withEffect">
                                  <p:stCondLst>
                                    <p:cond delay="75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4000" fill="hold"/>
                                        <p:tgtEl>
                                          <p:spTgt spid="4"/>
                                        </p:tgtEl>
                                        <p:attrNameLst>
                                          <p:attrName>ppt_x</p:attrName>
                                        </p:attrNameLst>
                                      </p:cBhvr>
                                      <p:tavLst>
                                        <p:tav tm="0">
                                          <p:val>
                                            <p:strVal val="1+#ppt_w/2"/>
                                          </p:val>
                                        </p:tav>
                                        <p:tav tm="100000">
                                          <p:val>
                                            <p:strVal val="#ppt_x"/>
                                          </p:val>
                                        </p:tav>
                                      </p:tavLst>
                                    </p:anim>
                                    <p:anim calcmode="lin" valueType="num">
                                      <p:cBhvr additive="base">
                                        <p:cTn id="35" dur="4000" fill="hold"/>
                                        <p:tgtEl>
                                          <p:spTgt spid="4"/>
                                        </p:tgtEl>
                                        <p:attrNameLst>
                                          <p:attrName>ppt_y</p:attrName>
                                        </p:attrNameLst>
                                      </p:cBhvr>
                                      <p:tavLst>
                                        <p:tav tm="0">
                                          <p:val>
                                            <p:strVal val="#ppt_y"/>
                                          </p:val>
                                        </p:tav>
                                        <p:tav tm="100000">
                                          <p:val>
                                            <p:strVal val="#ppt_y"/>
                                          </p:val>
                                        </p:tav>
                                      </p:tavLst>
                                    </p:anim>
                                  </p:childTnLst>
                                </p:cTn>
                              </p:par>
                              <p:par>
                                <p:cTn id="36" presetID="8" presetClass="emph" presetSubtype="0" fill="hold" nodeType="withEffect">
                                  <p:stCondLst>
                                    <p:cond delay="750"/>
                                  </p:stCondLst>
                                  <p:childTnLst>
                                    <p:animRot by="21600000">
                                      <p:cBhvr>
                                        <p:cTn id="37" dur="4000" fill="hold"/>
                                        <p:tgtEl>
                                          <p:spTgt spid="4"/>
                                        </p:tgtEl>
                                        <p:attrNameLst>
                                          <p:attrName>r</p:attrName>
                                        </p:attrNameLst>
                                      </p:cBhvr>
                                    </p:animRot>
                                  </p:childTnLst>
                                </p:cTn>
                              </p:par>
                              <p:par>
                                <p:cTn id="38" presetID="53" presetClass="entr" presetSubtype="16" fill="hold" nodeType="withEffect">
                                  <p:stCondLst>
                                    <p:cond delay="125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fltVal val="0"/>
                                          </p:val>
                                        </p:tav>
                                        <p:tav tm="100000">
                                          <p:val>
                                            <p:strVal val="#ppt_w"/>
                                          </p:val>
                                        </p:tav>
                                      </p:tavLst>
                                    </p:anim>
                                    <p:anim calcmode="lin" valueType="num">
                                      <p:cBhvr>
                                        <p:cTn id="41" dur="4000" fill="hold"/>
                                        <p:tgtEl>
                                          <p:spTgt spid="5"/>
                                        </p:tgtEl>
                                        <p:attrNameLst>
                                          <p:attrName>ppt_h</p:attrName>
                                        </p:attrNameLst>
                                      </p:cBhvr>
                                      <p:tavLst>
                                        <p:tav tm="0">
                                          <p:val>
                                            <p:fltVal val="0"/>
                                          </p:val>
                                        </p:tav>
                                        <p:tav tm="100000">
                                          <p:val>
                                            <p:strVal val="#ppt_h"/>
                                          </p:val>
                                        </p:tav>
                                      </p:tavLst>
                                    </p:anim>
                                    <p:animEffect transition="in" filter="fade">
                                      <p:cBhvr>
                                        <p:cTn id="42" dur="4000"/>
                                        <p:tgtEl>
                                          <p:spTgt spid="5"/>
                                        </p:tgtEl>
                                      </p:cBhvr>
                                    </p:animEffect>
                                  </p:childTnLst>
                                </p:cTn>
                              </p:par>
                              <p:par>
                                <p:cTn id="43" presetID="2" presetClass="entr" presetSubtype="2" fill="hold" nodeType="withEffect">
                                  <p:stCondLst>
                                    <p:cond delay="125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4000" fill="hold"/>
                                        <p:tgtEl>
                                          <p:spTgt spid="5"/>
                                        </p:tgtEl>
                                        <p:attrNameLst>
                                          <p:attrName>ppt_x</p:attrName>
                                        </p:attrNameLst>
                                      </p:cBhvr>
                                      <p:tavLst>
                                        <p:tav tm="0">
                                          <p:val>
                                            <p:strVal val="1+#ppt_w/2"/>
                                          </p:val>
                                        </p:tav>
                                        <p:tav tm="100000">
                                          <p:val>
                                            <p:strVal val="#ppt_x"/>
                                          </p:val>
                                        </p:tav>
                                      </p:tavLst>
                                    </p:anim>
                                    <p:anim calcmode="lin" valueType="num">
                                      <p:cBhvr additive="base">
                                        <p:cTn id="46" dur="4000" fill="hold"/>
                                        <p:tgtEl>
                                          <p:spTgt spid="5"/>
                                        </p:tgtEl>
                                        <p:attrNameLst>
                                          <p:attrName>ppt_y</p:attrName>
                                        </p:attrNameLst>
                                      </p:cBhvr>
                                      <p:tavLst>
                                        <p:tav tm="0">
                                          <p:val>
                                            <p:strVal val="#ppt_y"/>
                                          </p:val>
                                        </p:tav>
                                        <p:tav tm="100000">
                                          <p:val>
                                            <p:strVal val="#ppt_y"/>
                                          </p:val>
                                        </p:tav>
                                      </p:tavLst>
                                    </p:anim>
                                  </p:childTnLst>
                                </p:cTn>
                              </p:par>
                              <p:par>
                                <p:cTn id="47" presetID="8" presetClass="emph" presetSubtype="0" fill="hold" nodeType="withEffect">
                                  <p:stCondLst>
                                    <p:cond delay="1250"/>
                                  </p:stCondLst>
                                  <p:childTnLst>
                                    <p:animRot by="21600000">
                                      <p:cBhvr>
                                        <p:cTn id="48" dur="4000" fill="hold"/>
                                        <p:tgtEl>
                                          <p:spTgt spid="5"/>
                                        </p:tgtEl>
                                        <p:attrNameLst>
                                          <p:attrName>r</p:attrName>
                                        </p:attrNameLst>
                                      </p:cBhvr>
                                    </p:animRot>
                                  </p:childTnLst>
                                </p:cTn>
                              </p:par>
                              <p:par>
                                <p:cTn id="49" presetID="53" presetClass="entr" presetSubtype="16" fill="hold" nodeType="withEffect">
                                  <p:stCondLst>
                                    <p:cond delay="1500"/>
                                  </p:stCondLst>
                                  <p:childTnLst>
                                    <p:set>
                                      <p:cBhvr>
                                        <p:cTn id="50" dur="1" fill="hold">
                                          <p:stCondLst>
                                            <p:cond delay="0"/>
                                          </p:stCondLst>
                                        </p:cTn>
                                        <p:tgtEl>
                                          <p:spTgt spid="6"/>
                                        </p:tgtEl>
                                        <p:attrNameLst>
                                          <p:attrName>style.visibility</p:attrName>
                                        </p:attrNameLst>
                                      </p:cBhvr>
                                      <p:to>
                                        <p:strVal val="visible"/>
                                      </p:to>
                                    </p:set>
                                    <p:anim calcmode="lin" valueType="num">
                                      <p:cBhvr>
                                        <p:cTn id="51" dur="4000" fill="hold"/>
                                        <p:tgtEl>
                                          <p:spTgt spid="6"/>
                                        </p:tgtEl>
                                        <p:attrNameLst>
                                          <p:attrName>ppt_w</p:attrName>
                                        </p:attrNameLst>
                                      </p:cBhvr>
                                      <p:tavLst>
                                        <p:tav tm="0">
                                          <p:val>
                                            <p:fltVal val="0"/>
                                          </p:val>
                                        </p:tav>
                                        <p:tav tm="100000">
                                          <p:val>
                                            <p:strVal val="#ppt_w"/>
                                          </p:val>
                                        </p:tav>
                                      </p:tavLst>
                                    </p:anim>
                                    <p:anim calcmode="lin" valueType="num">
                                      <p:cBhvr>
                                        <p:cTn id="52" dur="4000" fill="hold"/>
                                        <p:tgtEl>
                                          <p:spTgt spid="6"/>
                                        </p:tgtEl>
                                        <p:attrNameLst>
                                          <p:attrName>ppt_h</p:attrName>
                                        </p:attrNameLst>
                                      </p:cBhvr>
                                      <p:tavLst>
                                        <p:tav tm="0">
                                          <p:val>
                                            <p:fltVal val="0"/>
                                          </p:val>
                                        </p:tav>
                                        <p:tav tm="100000">
                                          <p:val>
                                            <p:strVal val="#ppt_h"/>
                                          </p:val>
                                        </p:tav>
                                      </p:tavLst>
                                    </p:anim>
                                    <p:animEffect transition="in" filter="fade">
                                      <p:cBhvr>
                                        <p:cTn id="53" dur="4000"/>
                                        <p:tgtEl>
                                          <p:spTgt spid="6"/>
                                        </p:tgtEl>
                                      </p:cBhvr>
                                    </p:animEffect>
                                  </p:childTnLst>
                                </p:cTn>
                              </p:par>
                              <p:par>
                                <p:cTn id="54" presetID="2" presetClass="entr" presetSubtype="8" fill="hold" nodeType="withEffect">
                                  <p:stCondLst>
                                    <p:cond delay="150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4000" fill="hold"/>
                                        <p:tgtEl>
                                          <p:spTgt spid="6"/>
                                        </p:tgtEl>
                                        <p:attrNameLst>
                                          <p:attrName>ppt_x</p:attrName>
                                        </p:attrNameLst>
                                      </p:cBhvr>
                                      <p:tavLst>
                                        <p:tav tm="0">
                                          <p:val>
                                            <p:strVal val="0-#ppt_w/2"/>
                                          </p:val>
                                        </p:tav>
                                        <p:tav tm="100000">
                                          <p:val>
                                            <p:strVal val="#ppt_x"/>
                                          </p:val>
                                        </p:tav>
                                      </p:tavLst>
                                    </p:anim>
                                    <p:anim calcmode="lin" valueType="num">
                                      <p:cBhvr additive="base">
                                        <p:cTn id="57" dur="4000" fill="hold"/>
                                        <p:tgtEl>
                                          <p:spTgt spid="6"/>
                                        </p:tgtEl>
                                        <p:attrNameLst>
                                          <p:attrName>ppt_y</p:attrName>
                                        </p:attrNameLst>
                                      </p:cBhvr>
                                      <p:tavLst>
                                        <p:tav tm="0">
                                          <p:val>
                                            <p:strVal val="#ppt_y"/>
                                          </p:val>
                                        </p:tav>
                                        <p:tav tm="100000">
                                          <p:val>
                                            <p:strVal val="#ppt_y"/>
                                          </p:val>
                                        </p:tav>
                                      </p:tavLst>
                                    </p:anim>
                                  </p:childTnLst>
                                </p:cTn>
                              </p:par>
                              <p:par>
                                <p:cTn id="58" presetID="8" presetClass="emph" presetSubtype="0" fill="hold" nodeType="withEffect">
                                  <p:stCondLst>
                                    <p:cond delay="1500"/>
                                  </p:stCondLst>
                                  <p:childTnLst>
                                    <p:animRot by="21600000">
                                      <p:cBhvr>
                                        <p:cTn id="59" dur="4000" fill="hold"/>
                                        <p:tgtEl>
                                          <p:spTgt spid="6"/>
                                        </p:tgtEl>
                                        <p:attrNameLst>
                                          <p:attrName>r</p:attrName>
                                        </p:attrNameLst>
                                      </p:cBhvr>
                                    </p:animRot>
                                  </p:childTnLst>
                                </p:cTn>
                              </p:par>
                              <p:par>
                                <p:cTn id="60" presetID="53" presetClass="entr" presetSubtype="16" fill="hold" nodeType="withEffect">
                                  <p:stCondLst>
                                    <p:cond delay="1000"/>
                                  </p:stCondLst>
                                  <p:childTnLst>
                                    <p:set>
                                      <p:cBhvr>
                                        <p:cTn id="61" dur="1" fill="hold">
                                          <p:stCondLst>
                                            <p:cond delay="0"/>
                                          </p:stCondLst>
                                        </p:cTn>
                                        <p:tgtEl>
                                          <p:spTgt spid="7"/>
                                        </p:tgtEl>
                                        <p:attrNameLst>
                                          <p:attrName>style.visibility</p:attrName>
                                        </p:attrNameLst>
                                      </p:cBhvr>
                                      <p:to>
                                        <p:strVal val="visible"/>
                                      </p:to>
                                    </p:set>
                                    <p:anim calcmode="lin" valueType="num">
                                      <p:cBhvr>
                                        <p:cTn id="62" dur="4000" fill="hold"/>
                                        <p:tgtEl>
                                          <p:spTgt spid="7"/>
                                        </p:tgtEl>
                                        <p:attrNameLst>
                                          <p:attrName>ppt_w</p:attrName>
                                        </p:attrNameLst>
                                      </p:cBhvr>
                                      <p:tavLst>
                                        <p:tav tm="0">
                                          <p:val>
                                            <p:fltVal val="0"/>
                                          </p:val>
                                        </p:tav>
                                        <p:tav tm="100000">
                                          <p:val>
                                            <p:strVal val="#ppt_w"/>
                                          </p:val>
                                        </p:tav>
                                      </p:tavLst>
                                    </p:anim>
                                    <p:anim calcmode="lin" valueType="num">
                                      <p:cBhvr>
                                        <p:cTn id="63" dur="4000" fill="hold"/>
                                        <p:tgtEl>
                                          <p:spTgt spid="7"/>
                                        </p:tgtEl>
                                        <p:attrNameLst>
                                          <p:attrName>ppt_h</p:attrName>
                                        </p:attrNameLst>
                                      </p:cBhvr>
                                      <p:tavLst>
                                        <p:tav tm="0">
                                          <p:val>
                                            <p:fltVal val="0"/>
                                          </p:val>
                                        </p:tav>
                                        <p:tav tm="100000">
                                          <p:val>
                                            <p:strVal val="#ppt_h"/>
                                          </p:val>
                                        </p:tav>
                                      </p:tavLst>
                                    </p:anim>
                                    <p:animEffect transition="in" filter="fade">
                                      <p:cBhvr>
                                        <p:cTn id="64" dur="4000"/>
                                        <p:tgtEl>
                                          <p:spTgt spid="7"/>
                                        </p:tgtEl>
                                      </p:cBhvr>
                                    </p:animEffect>
                                  </p:childTnLst>
                                </p:cTn>
                              </p:par>
                              <p:par>
                                <p:cTn id="65" presetID="2" presetClass="entr" presetSubtype="8" fill="hold" nodeType="withEffect">
                                  <p:stCondLst>
                                    <p:cond delay="100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4000" fill="hold"/>
                                        <p:tgtEl>
                                          <p:spTgt spid="7"/>
                                        </p:tgtEl>
                                        <p:attrNameLst>
                                          <p:attrName>ppt_x</p:attrName>
                                        </p:attrNameLst>
                                      </p:cBhvr>
                                      <p:tavLst>
                                        <p:tav tm="0">
                                          <p:val>
                                            <p:strVal val="0-#ppt_w/2"/>
                                          </p:val>
                                        </p:tav>
                                        <p:tav tm="100000">
                                          <p:val>
                                            <p:strVal val="#ppt_x"/>
                                          </p:val>
                                        </p:tav>
                                      </p:tavLst>
                                    </p:anim>
                                    <p:anim calcmode="lin" valueType="num">
                                      <p:cBhvr additive="base">
                                        <p:cTn id="68" dur="4000" fill="hold"/>
                                        <p:tgtEl>
                                          <p:spTgt spid="7"/>
                                        </p:tgtEl>
                                        <p:attrNameLst>
                                          <p:attrName>ppt_y</p:attrName>
                                        </p:attrNameLst>
                                      </p:cBhvr>
                                      <p:tavLst>
                                        <p:tav tm="0">
                                          <p:val>
                                            <p:strVal val="#ppt_y"/>
                                          </p:val>
                                        </p:tav>
                                        <p:tav tm="100000">
                                          <p:val>
                                            <p:strVal val="#ppt_y"/>
                                          </p:val>
                                        </p:tav>
                                      </p:tavLst>
                                    </p:anim>
                                  </p:childTnLst>
                                </p:cTn>
                              </p:par>
                              <p:par>
                                <p:cTn id="69" presetID="8" presetClass="emph" presetSubtype="0" fill="hold" nodeType="withEffect">
                                  <p:stCondLst>
                                    <p:cond delay="1000"/>
                                  </p:stCondLst>
                                  <p:childTnLst>
                                    <p:animRot by="21600000">
                                      <p:cBhvr>
                                        <p:cTn id="70" dur="4000" fill="hold"/>
                                        <p:tgtEl>
                                          <p:spTgt spid="7"/>
                                        </p:tgtEl>
                                        <p:attrNameLst>
                                          <p:attrName>r</p:attrName>
                                        </p:attrNameLst>
                                      </p:cBhvr>
                                    </p:animRot>
                                  </p:childTnLst>
                                </p:cTn>
                              </p:par>
                              <p:par>
                                <p:cTn id="71" presetID="53" presetClass="entr" presetSubtype="16" fill="hold" nodeType="withEffect">
                                  <p:stCondLst>
                                    <p:cond delay="500"/>
                                  </p:stCondLst>
                                  <p:childTnLst>
                                    <p:set>
                                      <p:cBhvr>
                                        <p:cTn id="72" dur="1" fill="hold">
                                          <p:stCondLst>
                                            <p:cond delay="0"/>
                                          </p:stCondLst>
                                        </p:cTn>
                                        <p:tgtEl>
                                          <p:spTgt spid="8"/>
                                        </p:tgtEl>
                                        <p:attrNameLst>
                                          <p:attrName>style.visibility</p:attrName>
                                        </p:attrNameLst>
                                      </p:cBhvr>
                                      <p:to>
                                        <p:strVal val="visible"/>
                                      </p:to>
                                    </p:set>
                                    <p:anim calcmode="lin" valueType="num">
                                      <p:cBhvr>
                                        <p:cTn id="73" dur="4000" fill="hold"/>
                                        <p:tgtEl>
                                          <p:spTgt spid="8"/>
                                        </p:tgtEl>
                                        <p:attrNameLst>
                                          <p:attrName>ppt_w</p:attrName>
                                        </p:attrNameLst>
                                      </p:cBhvr>
                                      <p:tavLst>
                                        <p:tav tm="0">
                                          <p:val>
                                            <p:fltVal val="0"/>
                                          </p:val>
                                        </p:tav>
                                        <p:tav tm="100000">
                                          <p:val>
                                            <p:strVal val="#ppt_w"/>
                                          </p:val>
                                        </p:tav>
                                      </p:tavLst>
                                    </p:anim>
                                    <p:anim calcmode="lin" valueType="num">
                                      <p:cBhvr>
                                        <p:cTn id="74" dur="4000" fill="hold"/>
                                        <p:tgtEl>
                                          <p:spTgt spid="8"/>
                                        </p:tgtEl>
                                        <p:attrNameLst>
                                          <p:attrName>ppt_h</p:attrName>
                                        </p:attrNameLst>
                                      </p:cBhvr>
                                      <p:tavLst>
                                        <p:tav tm="0">
                                          <p:val>
                                            <p:fltVal val="0"/>
                                          </p:val>
                                        </p:tav>
                                        <p:tav tm="100000">
                                          <p:val>
                                            <p:strVal val="#ppt_h"/>
                                          </p:val>
                                        </p:tav>
                                      </p:tavLst>
                                    </p:anim>
                                    <p:animEffect transition="in" filter="fade">
                                      <p:cBhvr>
                                        <p:cTn id="75" dur="4000"/>
                                        <p:tgtEl>
                                          <p:spTgt spid="8"/>
                                        </p:tgtEl>
                                      </p:cBhvr>
                                    </p:animEffect>
                                  </p:childTnLst>
                                </p:cTn>
                              </p:par>
                              <p:par>
                                <p:cTn id="76" presetID="2" presetClass="entr" presetSubtype="8" fill="hold" nodeType="withEffect">
                                  <p:stCondLst>
                                    <p:cond delay="500"/>
                                  </p:stCondLst>
                                  <p:childTnLst>
                                    <p:set>
                                      <p:cBhvr>
                                        <p:cTn id="77" dur="1" fill="hold">
                                          <p:stCondLst>
                                            <p:cond delay="0"/>
                                          </p:stCondLst>
                                        </p:cTn>
                                        <p:tgtEl>
                                          <p:spTgt spid="8"/>
                                        </p:tgtEl>
                                        <p:attrNameLst>
                                          <p:attrName>style.visibility</p:attrName>
                                        </p:attrNameLst>
                                      </p:cBhvr>
                                      <p:to>
                                        <p:strVal val="visible"/>
                                      </p:to>
                                    </p:set>
                                    <p:anim calcmode="lin" valueType="num">
                                      <p:cBhvr additive="base">
                                        <p:cTn id="78" dur="4000" fill="hold"/>
                                        <p:tgtEl>
                                          <p:spTgt spid="8"/>
                                        </p:tgtEl>
                                        <p:attrNameLst>
                                          <p:attrName>ppt_x</p:attrName>
                                        </p:attrNameLst>
                                      </p:cBhvr>
                                      <p:tavLst>
                                        <p:tav tm="0">
                                          <p:val>
                                            <p:strVal val="0-#ppt_w/2"/>
                                          </p:val>
                                        </p:tav>
                                        <p:tav tm="100000">
                                          <p:val>
                                            <p:strVal val="#ppt_x"/>
                                          </p:val>
                                        </p:tav>
                                      </p:tavLst>
                                    </p:anim>
                                    <p:anim calcmode="lin" valueType="num">
                                      <p:cBhvr additive="base">
                                        <p:cTn id="79" dur="4000" fill="hold"/>
                                        <p:tgtEl>
                                          <p:spTgt spid="8"/>
                                        </p:tgtEl>
                                        <p:attrNameLst>
                                          <p:attrName>ppt_y</p:attrName>
                                        </p:attrNameLst>
                                      </p:cBhvr>
                                      <p:tavLst>
                                        <p:tav tm="0">
                                          <p:val>
                                            <p:strVal val="#ppt_y"/>
                                          </p:val>
                                        </p:tav>
                                        <p:tav tm="100000">
                                          <p:val>
                                            <p:strVal val="#ppt_y"/>
                                          </p:val>
                                        </p:tav>
                                      </p:tavLst>
                                    </p:anim>
                                  </p:childTnLst>
                                </p:cTn>
                              </p:par>
                              <p:par>
                                <p:cTn id="80" presetID="8" presetClass="emph" presetSubtype="0" fill="hold" nodeType="withEffect">
                                  <p:stCondLst>
                                    <p:cond delay="500"/>
                                  </p:stCondLst>
                                  <p:childTnLst>
                                    <p:animRot by="21600000">
                                      <p:cBhvr>
                                        <p:cTn id="81" dur="4000" fill="hold"/>
                                        <p:tgtEl>
                                          <p:spTgt spid="8"/>
                                        </p:tgtEl>
                                        <p:attrNameLst>
                                          <p:attrName>r</p:attrName>
                                        </p:attrNameLst>
                                      </p:cBhvr>
                                    </p:animRot>
                                  </p:childTnLst>
                                </p:cTn>
                              </p:par>
                              <p:par>
                                <p:cTn id="82" presetID="53" presetClass="entr" presetSubtype="16" fill="hold" nodeType="withEffect">
                                  <p:stCondLst>
                                    <p:cond delay="250"/>
                                  </p:stCondLst>
                                  <p:childTnLst>
                                    <p:set>
                                      <p:cBhvr>
                                        <p:cTn id="83" dur="1" fill="hold">
                                          <p:stCondLst>
                                            <p:cond delay="0"/>
                                          </p:stCondLst>
                                        </p:cTn>
                                        <p:tgtEl>
                                          <p:spTgt spid="9"/>
                                        </p:tgtEl>
                                        <p:attrNameLst>
                                          <p:attrName>style.visibility</p:attrName>
                                        </p:attrNameLst>
                                      </p:cBhvr>
                                      <p:to>
                                        <p:strVal val="visible"/>
                                      </p:to>
                                    </p:set>
                                    <p:anim calcmode="lin" valueType="num">
                                      <p:cBhvr>
                                        <p:cTn id="84" dur="4000" fill="hold"/>
                                        <p:tgtEl>
                                          <p:spTgt spid="9"/>
                                        </p:tgtEl>
                                        <p:attrNameLst>
                                          <p:attrName>ppt_w</p:attrName>
                                        </p:attrNameLst>
                                      </p:cBhvr>
                                      <p:tavLst>
                                        <p:tav tm="0">
                                          <p:val>
                                            <p:fltVal val="0"/>
                                          </p:val>
                                        </p:tav>
                                        <p:tav tm="100000">
                                          <p:val>
                                            <p:strVal val="#ppt_w"/>
                                          </p:val>
                                        </p:tav>
                                      </p:tavLst>
                                    </p:anim>
                                    <p:anim calcmode="lin" valueType="num">
                                      <p:cBhvr>
                                        <p:cTn id="85" dur="4000" fill="hold"/>
                                        <p:tgtEl>
                                          <p:spTgt spid="9"/>
                                        </p:tgtEl>
                                        <p:attrNameLst>
                                          <p:attrName>ppt_h</p:attrName>
                                        </p:attrNameLst>
                                      </p:cBhvr>
                                      <p:tavLst>
                                        <p:tav tm="0">
                                          <p:val>
                                            <p:fltVal val="0"/>
                                          </p:val>
                                        </p:tav>
                                        <p:tav tm="100000">
                                          <p:val>
                                            <p:strVal val="#ppt_h"/>
                                          </p:val>
                                        </p:tav>
                                      </p:tavLst>
                                    </p:anim>
                                    <p:animEffect transition="in" filter="fade">
                                      <p:cBhvr>
                                        <p:cTn id="86" dur="4000"/>
                                        <p:tgtEl>
                                          <p:spTgt spid="9"/>
                                        </p:tgtEl>
                                      </p:cBhvr>
                                    </p:animEffect>
                                  </p:childTnLst>
                                </p:cTn>
                              </p:par>
                              <p:par>
                                <p:cTn id="87" presetID="2" presetClass="entr" presetSubtype="8" fill="hold" nodeType="withEffect">
                                  <p:stCondLst>
                                    <p:cond delay="250"/>
                                  </p:stCondLst>
                                  <p:childTnLst>
                                    <p:set>
                                      <p:cBhvr>
                                        <p:cTn id="88" dur="1" fill="hold">
                                          <p:stCondLst>
                                            <p:cond delay="0"/>
                                          </p:stCondLst>
                                        </p:cTn>
                                        <p:tgtEl>
                                          <p:spTgt spid="9"/>
                                        </p:tgtEl>
                                        <p:attrNameLst>
                                          <p:attrName>style.visibility</p:attrName>
                                        </p:attrNameLst>
                                      </p:cBhvr>
                                      <p:to>
                                        <p:strVal val="visible"/>
                                      </p:to>
                                    </p:set>
                                    <p:anim calcmode="lin" valueType="num">
                                      <p:cBhvr additive="base">
                                        <p:cTn id="89" dur="4000" fill="hold"/>
                                        <p:tgtEl>
                                          <p:spTgt spid="9"/>
                                        </p:tgtEl>
                                        <p:attrNameLst>
                                          <p:attrName>ppt_x</p:attrName>
                                        </p:attrNameLst>
                                      </p:cBhvr>
                                      <p:tavLst>
                                        <p:tav tm="0">
                                          <p:val>
                                            <p:strVal val="0-#ppt_w/2"/>
                                          </p:val>
                                        </p:tav>
                                        <p:tav tm="100000">
                                          <p:val>
                                            <p:strVal val="#ppt_x"/>
                                          </p:val>
                                        </p:tav>
                                      </p:tavLst>
                                    </p:anim>
                                    <p:anim calcmode="lin" valueType="num">
                                      <p:cBhvr additive="base">
                                        <p:cTn id="90" dur="4000" fill="hold"/>
                                        <p:tgtEl>
                                          <p:spTgt spid="9"/>
                                        </p:tgtEl>
                                        <p:attrNameLst>
                                          <p:attrName>ppt_y</p:attrName>
                                        </p:attrNameLst>
                                      </p:cBhvr>
                                      <p:tavLst>
                                        <p:tav tm="0">
                                          <p:val>
                                            <p:strVal val="#ppt_y"/>
                                          </p:val>
                                        </p:tav>
                                        <p:tav tm="100000">
                                          <p:val>
                                            <p:strVal val="#ppt_y"/>
                                          </p:val>
                                        </p:tav>
                                      </p:tavLst>
                                    </p:anim>
                                  </p:childTnLst>
                                </p:cTn>
                              </p:par>
                              <p:par>
                                <p:cTn id="91" presetID="8" presetClass="emph" presetSubtype="0" fill="hold" nodeType="withEffect">
                                  <p:stCondLst>
                                    <p:cond delay="250"/>
                                  </p:stCondLst>
                                  <p:childTnLst>
                                    <p:animRot by="21600000">
                                      <p:cBhvr>
                                        <p:cTn id="92" dur="4000" fill="hold"/>
                                        <p:tgtEl>
                                          <p:spTgt spid="9"/>
                                        </p:tgtEl>
                                        <p:attrNameLst>
                                          <p:attrName>r</p:attrName>
                                        </p:attrNameLst>
                                      </p:cBhvr>
                                    </p:animRot>
                                  </p:childTnLst>
                                </p:cTn>
                              </p:par>
                            </p:childTnLst>
                          </p:cTn>
                        </p:par>
                        <p:par>
                          <p:cTn id="93" fill="hold">
                            <p:stCondLst>
                              <p:cond delay="5500"/>
                            </p:stCondLst>
                            <p:childTnLst>
                              <p:par>
                                <p:cTn id="94" presetID="40" presetClass="entr" presetSubtype="0" fill="hold" grpId="0" nodeType="afterEffect">
                                  <p:stCondLst>
                                    <p:cond delay="0"/>
                                  </p:stCondLst>
                                  <p:iterate type="lt">
                                    <p:tmPct val="10000"/>
                                  </p:iterate>
                                  <p:childTnLst>
                                    <p:set>
                                      <p:cBhvr>
                                        <p:cTn id="95" dur="1" fill="hold">
                                          <p:stCondLst>
                                            <p:cond delay="0"/>
                                          </p:stCondLst>
                                        </p:cTn>
                                        <p:tgtEl>
                                          <p:spTgt spid="10"/>
                                        </p:tgtEl>
                                        <p:attrNameLst>
                                          <p:attrName>style.visibility</p:attrName>
                                        </p:attrNameLst>
                                      </p:cBhvr>
                                      <p:to>
                                        <p:strVal val="visible"/>
                                      </p:to>
                                    </p:set>
                                    <p:animEffect transition="in" filter="fade">
                                      <p:cBhvr>
                                        <p:cTn id="96" dur="1000"/>
                                        <p:tgtEl>
                                          <p:spTgt spid="10"/>
                                        </p:tgtEl>
                                      </p:cBhvr>
                                    </p:animEffect>
                                    <p:anim calcmode="lin" valueType="num">
                                      <p:cBhvr>
                                        <p:cTn id="97" dur="1000" fill="hold"/>
                                        <p:tgtEl>
                                          <p:spTgt spid="10"/>
                                        </p:tgtEl>
                                        <p:attrNameLst>
                                          <p:attrName>ppt_x</p:attrName>
                                        </p:attrNameLst>
                                      </p:cBhvr>
                                      <p:tavLst>
                                        <p:tav tm="0">
                                          <p:val>
                                            <p:strVal val="#ppt_x-.1"/>
                                          </p:val>
                                        </p:tav>
                                        <p:tav tm="100000">
                                          <p:val>
                                            <p:strVal val="#ppt_x"/>
                                          </p:val>
                                        </p:tav>
                                      </p:tavLst>
                                    </p:anim>
                                    <p:anim calcmode="lin" valueType="num">
                                      <p:cBhvr>
                                        <p:cTn id="9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4083918"/>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enero de 1911, se inician los trámites para la reforma del parque para el evento, eligiéndose a Jean-Claude Nicolás </a:t>
            </a:r>
            <a:r>
              <a:rPr lang="es-ES" i="1" dirty="0" err="1" smtClean="0">
                <a:effectLst>
                  <a:glow rad="101600">
                    <a:srgbClr val="C00000">
                      <a:alpha val="60000"/>
                    </a:srgbClr>
                  </a:glow>
                  <a:outerShdw blurRad="38100" dist="38100" dir="2700000" algn="tl">
                    <a:srgbClr val="000000">
                      <a:alpha val="43137"/>
                    </a:srgbClr>
                  </a:outerShdw>
                </a:effectLst>
              </a:rPr>
              <a:t>Forestier</a:t>
            </a:r>
            <a:r>
              <a:rPr lang="es-ES" i="1" dirty="0" smtClean="0">
                <a:effectLst>
                  <a:glow rad="101600">
                    <a:srgbClr val="C00000">
                      <a:alpha val="60000"/>
                    </a:srgbClr>
                  </a:glow>
                  <a:outerShdw blurRad="38100" dist="38100" dir="2700000" algn="tl">
                    <a:srgbClr val="000000">
                      <a:alpha val="43137"/>
                    </a:srgbClr>
                  </a:outerShdw>
                </a:effectLst>
              </a:rPr>
              <a:t>, paisajista francés, conservador del bosque de </a:t>
            </a:r>
            <a:r>
              <a:rPr lang="es-ES" i="1" dirty="0" err="1" smtClean="0">
                <a:effectLst>
                  <a:glow rad="101600">
                    <a:srgbClr val="C00000">
                      <a:alpha val="60000"/>
                    </a:srgbClr>
                  </a:glow>
                  <a:outerShdw blurRad="38100" dist="38100" dir="2700000" algn="tl">
                    <a:srgbClr val="000000">
                      <a:alpha val="43137"/>
                    </a:srgbClr>
                  </a:outerShdw>
                </a:effectLst>
              </a:rPr>
              <a:t>Boulogne</a:t>
            </a:r>
            <a:r>
              <a:rPr lang="es-ES" i="1" dirty="0" smtClean="0">
                <a:effectLst>
                  <a:glow rad="101600">
                    <a:srgbClr val="C00000">
                      <a:alpha val="60000"/>
                    </a:srgbClr>
                  </a:glow>
                  <a:outerShdw blurRad="38100" dist="38100" dir="2700000" algn="tl">
                    <a:srgbClr val="000000">
                      <a:alpha val="43137"/>
                    </a:srgbClr>
                  </a:outerShdw>
                </a:effectLst>
              </a:rPr>
              <a:t> en París, para las obras de jardinería.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9000">
        <p14:vortex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ppt_w"/>
                                          </p:val>
                                        </p:tav>
                                        <p:tav tm="100000">
                                          <p:val>
                                            <p:strVal val="#ppt_w"/>
                                          </p:val>
                                        </p:tav>
                                      </p:tavLst>
                                    </p:anim>
                                    <p:anim calcmode="lin" valueType="num">
                                      <p:cBhvr>
                                        <p:cTn id="8" dur="4000" fill="hold"/>
                                        <p:tgtEl>
                                          <p:spTgt spid="4"/>
                                        </p:tgtEl>
                                        <p:attrNameLst>
                                          <p:attrName>ppt_h</p:attrName>
                                        </p:attrNameLst>
                                      </p:cBhvr>
                                      <p:tavLst>
                                        <p:tav tm="0">
                                          <p:val>
                                            <p:strVal val="4*#ppt_h"/>
                                          </p:val>
                                        </p:tav>
                                        <p:tav tm="100000">
                                          <p:val>
                                            <p:strVal val="#ppt_h"/>
                                          </p:val>
                                        </p:tav>
                                      </p:tavLst>
                                    </p:anim>
                                  </p:childTnLst>
                                </p:cTn>
                              </p:par>
                              <p:par>
                                <p:cTn id="9" presetID="10"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4000"/>
                                        <p:tgtEl>
                                          <p:spTgt spid="4"/>
                                        </p:tgtEl>
                                      </p:cBhvr>
                                    </p:animEffect>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2117"/>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3 Marcador de contenido" descr="2993983350_953e8e3e6b_o.jpg"/>
          <p:cNvPicPr>
            <a:picLocks noChangeAspect="1"/>
          </p:cNvPicPr>
          <p:nvPr/>
        </p:nvPicPr>
        <p:blipFill>
          <a:blip r:embed="rId3"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obras se realizaron entre 1912 y 1922. El paisajista francés transformó lo que eran unos jardines palaciegos en un parque público. </a:t>
            </a:r>
            <a:r>
              <a:rPr lang="es-ES" i="1" dirty="0" err="1" smtClean="0">
                <a:effectLst>
                  <a:glow rad="101600">
                    <a:srgbClr val="C00000">
                      <a:alpha val="60000"/>
                    </a:srgbClr>
                  </a:glow>
                  <a:outerShdw blurRad="38100" dist="38100" dir="2700000" algn="tl">
                    <a:srgbClr val="000000">
                      <a:alpha val="43137"/>
                    </a:srgbClr>
                  </a:outerShdw>
                </a:effectLst>
              </a:rPr>
              <a:t>Forestier</a:t>
            </a:r>
            <a:r>
              <a:rPr lang="es-ES" i="1" dirty="0" smtClean="0">
                <a:effectLst>
                  <a:glow rad="101600">
                    <a:srgbClr val="C00000">
                      <a:alpha val="60000"/>
                    </a:srgbClr>
                  </a:glow>
                  <a:outerShdw blurRad="38100" dist="38100" dir="2700000" algn="tl">
                    <a:srgbClr val="000000">
                      <a:alpha val="43137"/>
                    </a:srgbClr>
                  </a:outerShdw>
                </a:effectLst>
              </a:rPr>
              <a:t> no impuso el clasicismo francés en su trabajo y adaptó su obra al clima y al paisaje de la ciudad, le dio un toque romántico.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3000">
        <p14:vortex/>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Inspirado en los jardines del </a:t>
            </a:r>
            <a:r>
              <a:rPr lang="es-ES" i="1" dirty="0" err="1" smtClean="0">
                <a:effectLst>
                  <a:glow rad="101600">
                    <a:srgbClr val="C00000">
                      <a:alpha val="60000"/>
                    </a:srgbClr>
                  </a:glow>
                  <a:outerShdw blurRad="38100" dist="38100" dir="2700000" algn="tl">
                    <a:srgbClr val="000000">
                      <a:alpha val="43137"/>
                    </a:srgbClr>
                  </a:outerShdw>
                </a:effectLst>
              </a:rPr>
              <a:t>Generalife</a:t>
            </a:r>
            <a:r>
              <a:rPr lang="es-ES" i="1" dirty="0" smtClean="0">
                <a:effectLst>
                  <a:glow rad="101600">
                    <a:srgbClr val="C00000">
                      <a:alpha val="60000"/>
                    </a:srgbClr>
                  </a:glow>
                  <a:outerShdw blurRad="38100" dist="38100" dir="2700000" algn="tl">
                    <a:srgbClr val="000000">
                      <a:alpha val="43137"/>
                    </a:srgbClr>
                  </a:outerShdw>
                </a:effectLst>
              </a:rPr>
              <a:t> y de la Alhambra, los del Real Alcázar de Sevilla y los de algunas casas nobles de la ciudad. De esta fecha, datan algunos elementos, como la Glorieta de los lotos, el Jardín de los Leones y la Fuente de las Ranas.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2051720" y="2571750"/>
            <a:ext cx="4806124" cy="369332"/>
          </a:xfrm>
          <a:prstGeom prst="rect">
            <a:avLst/>
          </a:prstGeom>
          <a:noFill/>
        </p:spPr>
        <p:txBody>
          <a:bodyPr wrap="non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Glorieta Infanta Doña Mª Luisa Fernanda</a:t>
            </a:r>
            <a:endParaRPr lang="es-ES"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xit" presetSubtype="272" fill="hold" nodeType="withEffect">
                                  <p:stCondLst>
                                    <p:cond delay="1000"/>
                                  </p:stCondLst>
                                  <p:childTnLst>
                                    <p:anim calcmode="lin" valueType="num">
                                      <p:cBhvr>
                                        <p:cTn id="13" dur="4000"/>
                                        <p:tgtEl>
                                          <p:spTgt spid="8"/>
                                        </p:tgtEl>
                                        <p:attrNameLst>
                                          <p:attrName>ppt_w</p:attrName>
                                        </p:attrNameLst>
                                      </p:cBhvr>
                                      <p:tavLst>
                                        <p:tav tm="0">
                                          <p:val>
                                            <p:strVal val="ppt_w"/>
                                          </p:val>
                                        </p:tav>
                                        <p:tav tm="100000">
                                          <p:val>
                                            <p:strVal val="4/3*ppt_w"/>
                                          </p:val>
                                        </p:tav>
                                      </p:tavLst>
                                    </p:anim>
                                    <p:anim calcmode="lin" valueType="num">
                                      <p:cBhvr>
                                        <p:cTn id="14" dur="4000"/>
                                        <p:tgtEl>
                                          <p:spTgt spid="8"/>
                                        </p:tgtEl>
                                        <p:attrNameLst>
                                          <p:attrName>ppt_h</p:attrName>
                                        </p:attrNameLst>
                                      </p:cBhvr>
                                      <p:tavLst>
                                        <p:tav tm="0">
                                          <p:val>
                                            <p:strVal val="ppt_h"/>
                                          </p:val>
                                        </p:tav>
                                        <p:tav tm="100000">
                                          <p:val>
                                            <p:strVal val="4/3*ppt_h"/>
                                          </p:val>
                                        </p:tav>
                                      </p:tavLst>
                                    </p:anim>
                                    <p:set>
                                      <p:cBhvr>
                                        <p:cTn id="15" dur="1" fill="hold">
                                          <p:stCondLst>
                                            <p:cond delay="3999"/>
                                          </p:stCondLst>
                                        </p:cTn>
                                        <p:tgtEl>
                                          <p:spTgt spid="8"/>
                                        </p:tgtEl>
                                        <p:attrNameLst>
                                          <p:attrName>style.visibility</p:attrName>
                                        </p:attrNameLst>
                                      </p:cBhvr>
                                      <p:to>
                                        <p:strVal val="hidden"/>
                                      </p:to>
                                    </p:set>
                                  </p:childTnLst>
                                </p:cTn>
                              </p:par>
                              <p:par>
                                <p:cTn id="16" presetID="23" presetClass="entr" presetSubtype="288" fill="hold" nodeType="withEffect">
                                  <p:stCondLst>
                                    <p:cond delay="1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4/3*#ppt_w"/>
                                          </p:val>
                                        </p:tav>
                                        <p:tav tm="100000">
                                          <p:val>
                                            <p:strVal val="#ppt_w"/>
                                          </p:val>
                                        </p:tav>
                                      </p:tavLst>
                                    </p:anim>
                                    <p:anim calcmode="lin" valueType="num">
                                      <p:cBhvr>
                                        <p:cTn id="19" dur="4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4000"/>
                                        <p:tgtEl>
                                          <p:spTgt spid="7"/>
                                        </p:tgtEl>
                                      </p:cBhvr>
                                    </p:animEffect>
                                    <p:anim calcmode="lin" valueType="num">
                                      <p:cBhvr>
                                        <p:cTn id="23" dur="4000" fill="hold"/>
                                        <p:tgtEl>
                                          <p:spTgt spid="7"/>
                                        </p:tgtEl>
                                        <p:attrNameLst>
                                          <p:attrName>ppt_x</p:attrName>
                                        </p:attrNameLst>
                                      </p:cBhvr>
                                      <p:tavLst>
                                        <p:tav tm="0">
                                          <p:val>
                                            <p:strVal val="#ppt_x"/>
                                          </p:val>
                                        </p:tav>
                                        <p:tav tm="100000">
                                          <p:val>
                                            <p:strVal val="#ppt_x"/>
                                          </p:val>
                                        </p:tav>
                                      </p:tavLst>
                                    </p:anim>
                                    <p:anim calcmode="lin" valueType="num">
                                      <p:cBhvr>
                                        <p:cTn id="24" dur="4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5000"/>
                            </p:stCondLst>
                            <p:childTnLst>
                              <p:par>
                                <p:cTn id="26" presetID="23" presetClass="entr" presetSubtype="16"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2000" fill="hold"/>
                                        <p:tgtEl>
                                          <p:spTgt spid="5"/>
                                        </p:tgtEl>
                                        <p:attrNameLst>
                                          <p:attrName>ppt_w</p:attrName>
                                        </p:attrNameLst>
                                      </p:cBhvr>
                                      <p:tavLst>
                                        <p:tav tm="0">
                                          <p:val>
                                            <p:fltVal val="0"/>
                                          </p:val>
                                        </p:tav>
                                        <p:tav tm="100000">
                                          <p:val>
                                            <p:strVal val="#ppt_w"/>
                                          </p:val>
                                        </p:tav>
                                      </p:tavLst>
                                    </p:anim>
                                    <p:anim calcmode="lin" valueType="num">
                                      <p:cBhvr>
                                        <p:cTn id="29" dur="2000" fill="hold"/>
                                        <p:tgtEl>
                                          <p:spTgt spid="5"/>
                                        </p:tgtEl>
                                        <p:attrNameLst>
                                          <p:attrName>ppt_h</p:attrName>
                                        </p:attrNameLst>
                                      </p:cBhvr>
                                      <p:tavLst>
                                        <p:tav tm="0">
                                          <p:val>
                                            <p:fltVal val="0"/>
                                          </p:val>
                                        </p:tav>
                                        <p:tav tm="100000">
                                          <p:val>
                                            <p:strVal val="#ppt_h"/>
                                          </p:val>
                                        </p:tav>
                                      </p:tavLst>
                                    </p:anim>
                                  </p:childTnLst>
                                </p:cTn>
                              </p:par>
                            </p:childTnLst>
                          </p:cTn>
                        </p:par>
                        <p:par>
                          <p:cTn id="30" fill="hold">
                            <p:stCondLst>
                              <p:cond delay="7000"/>
                            </p:stCondLst>
                            <p:childTnLst>
                              <p:par>
                                <p:cTn id="31" presetID="40" presetClass="entr" presetSubtype="0" fill="hold" grpId="0" nodeType="afterEffect">
                                  <p:stCondLst>
                                    <p:cond delay="100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rcRect r="50000" b="50010"/>
          <a:stretch>
            <a:fillRect/>
          </a:stretch>
        </p:blipFill>
        <p:spPr bwMode="auto">
          <a:xfrm>
            <a:off x="0" y="1058"/>
            <a:ext cx="4572000" cy="2570692"/>
          </a:xfrm>
          <a:prstGeom prst="rect">
            <a:avLst/>
          </a:prstGeom>
          <a:noFill/>
          <a:ln w="9525">
            <a:noFill/>
            <a:miter lim="800000"/>
            <a:headEnd/>
            <a:tailEnd/>
          </a:ln>
        </p:spPr>
      </p:pic>
      <p:pic>
        <p:nvPicPr>
          <p:cNvPr id="3" name="Imagen 5"/>
          <p:cNvPicPr>
            <a:picLocks noChangeAspect="1"/>
          </p:cNvPicPr>
          <p:nvPr/>
        </p:nvPicPr>
        <p:blipFill>
          <a:blip r:embed="rId2" cstate="print"/>
          <a:srcRect t="50010" r="50000"/>
          <a:stretch>
            <a:fillRect/>
          </a:stretch>
        </p:blipFill>
        <p:spPr bwMode="auto">
          <a:xfrm>
            <a:off x="0" y="2571750"/>
            <a:ext cx="4572000" cy="2570691"/>
          </a:xfrm>
          <a:prstGeom prst="rect">
            <a:avLst/>
          </a:prstGeom>
          <a:noFill/>
          <a:ln w="9525">
            <a:noFill/>
            <a:miter lim="800000"/>
            <a:headEnd/>
            <a:tailEnd/>
          </a:ln>
        </p:spPr>
      </p:pic>
      <p:pic>
        <p:nvPicPr>
          <p:cNvPr id="4" name="Imagen 3"/>
          <p:cNvPicPr>
            <a:picLocks noChangeAspect="1"/>
          </p:cNvPicPr>
          <p:nvPr/>
        </p:nvPicPr>
        <p:blipFill>
          <a:blip r:embed="rId2" cstate="print"/>
          <a:srcRect l="50000" b="50010"/>
          <a:stretch>
            <a:fillRect/>
          </a:stretch>
        </p:blipFill>
        <p:spPr bwMode="auto">
          <a:xfrm>
            <a:off x="4572000" y="1058"/>
            <a:ext cx="4572000" cy="2570692"/>
          </a:xfrm>
          <a:prstGeom prst="rect">
            <a:avLst/>
          </a:prstGeom>
          <a:noFill/>
          <a:ln w="9525">
            <a:noFill/>
            <a:miter lim="800000"/>
            <a:headEnd/>
            <a:tailEnd/>
          </a:ln>
        </p:spPr>
      </p:pic>
      <p:pic>
        <p:nvPicPr>
          <p:cNvPr id="5" name="Imagen 7"/>
          <p:cNvPicPr>
            <a:picLocks noChangeAspect="1"/>
          </p:cNvPicPr>
          <p:nvPr/>
        </p:nvPicPr>
        <p:blipFill>
          <a:blip r:embed="rId2" cstate="print"/>
          <a:srcRect l="50000" t="50010"/>
          <a:stretch>
            <a:fillRect/>
          </a:stretch>
        </p:blipFill>
        <p:spPr bwMode="auto">
          <a:xfrm>
            <a:off x="4572000" y="2571750"/>
            <a:ext cx="4572000" cy="2570691"/>
          </a:xfrm>
          <a:prstGeom prst="rect">
            <a:avLst/>
          </a:prstGeom>
          <a:noFill/>
          <a:ln w="9525">
            <a:noFill/>
            <a:miter lim="800000"/>
            <a:headEnd/>
            <a:tailEnd/>
          </a:ln>
        </p:spPr>
      </p:pic>
      <p:sp>
        <p:nvSpPr>
          <p:cNvPr id="6" name="5 CuadroTexto"/>
          <p:cNvSpPr txBox="1"/>
          <p:nvPr/>
        </p:nvSpPr>
        <p:spPr>
          <a:xfrm>
            <a:off x="1331640" y="2355726"/>
            <a:ext cx="5270995"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Sinagoga en la Glorieta de Juanita Reina.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179512"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amplio espacio rodeado de muy dispar vegetación, con una fuente que tiene forma de estrella de ocho puntas, con detalles arabescos. Esta edificación que más bien parece traída de algún rincón de un país árabe, en el presente está totalmente cerrado aunque muy bien conservado.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ripp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 calcmode="lin" valueType="num">
                                      <p:cBhvr>
                                        <p:cTn id="9" dur="4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4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3"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plus(in)">
                                      <p:cBhvr>
                                        <p:cTn id="13" dur="4000"/>
                                        <p:tgtEl>
                                          <p:spTgt spid="2"/>
                                        </p:tgtEl>
                                      </p:cBhvr>
                                    </p:animEffect>
                                  </p:childTnLst>
                                </p:cTn>
                              </p:par>
                              <p:par>
                                <p:cTn id="14" presetID="8" presetClass="emph" presetSubtype="0" fill="hold" nodeType="withEffect">
                                  <p:stCondLst>
                                    <p:cond delay="0"/>
                                  </p:stCondLst>
                                  <p:childTnLst>
                                    <p:animRot by="21600000">
                                      <p:cBhvr>
                                        <p:cTn id="15" dur="4000" fill="hold"/>
                                        <p:tgtEl>
                                          <p:spTgt spid="2"/>
                                        </p:tgtEl>
                                        <p:attrNameLst>
                                          <p:attrName>r</p:attrName>
                                        </p:attrNameLst>
                                      </p:cBhvr>
                                    </p:animRot>
                                  </p:childTnLst>
                                </p:cTn>
                              </p:par>
                              <p:par>
                                <p:cTn id="16" presetID="15"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anim calcmode="lin" valueType="num">
                                      <p:cBhvr>
                                        <p:cTn id="20" dur="4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4000" fill="hold"/>
                                        <p:tgtEl>
                                          <p:spTgt spid="3"/>
                                        </p:tgtEl>
                                        <p:attrNameLst>
                                          <p:attrName>ppt_y</p:attrName>
                                        </p:attrNameLst>
                                      </p:cBhvr>
                                      <p:tavLst>
                                        <p:tav tm="0" fmla="#ppt_y+(sin(-2*pi*(1-$))*-#ppt_x+cos(-2*pi*(1-$))*(1-#ppt_y))*(1-$)">
                                          <p:val>
                                            <p:fltVal val="0"/>
                                          </p:val>
                                        </p:tav>
                                        <p:tav tm="100000">
                                          <p:val>
                                            <p:fltVal val="1"/>
                                          </p:val>
                                        </p:tav>
                                      </p:tavLst>
                                    </p:anim>
                                  </p:childTnLst>
                                </p:cTn>
                              </p:par>
                              <p:par>
                                <p:cTn id="22" presetID="13" presetClass="entr" presetSubtype="16" fill="hold"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plus(in)">
                                      <p:cBhvr>
                                        <p:cTn id="24" dur="4000"/>
                                        <p:tgtEl>
                                          <p:spTgt spid="3"/>
                                        </p:tgtEl>
                                      </p:cBhvr>
                                    </p:animEffect>
                                  </p:childTnLst>
                                </p:cTn>
                              </p:par>
                              <p:par>
                                <p:cTn id="25" presetID="8" presetClass="emph" presetSubtype="0" fill="hold" nodeType="withEffect">
                                  <p:stCondLst>
                                    <p:cond delay="0"/>
                                  </p:stCondLst>
                                  <p:childTnLst>
                                    <p:animRot by="21600000">
                                      <p:cBhvr>
                                        <p:cTn id="26" dur="4000" fill="hold"/>
                                        <p:tgtEl>
                                          <p:spTgt spid="3"/>
                                        </p:tgtEl>
                                        <p:attrNameLst>
                                          <p:attrName>r</p:attrName>
                                        </p:attrNameLst>
                                      </p:cBhvr>
                                    </p:animRot>
                                  </p:childTnLst>
                                </p:cTn>
                              </p:par>
                              <p:par>
                                <p:cTn id="27" presetID="1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4000" fill="hold"/>
                                        <p:tgtEl>
                                          <p:spTgt spid="4"/>
                                        </p:tgtEl>
                                        <p:attrNameLst>
                                          <p:attrName>ppt_w</p:attrName>
                                        </p:attrNameLst>
                                      </p:cBhvr>
                                      <p:tavLst>
                                        <p:tav tm="0">
                                          <p:val>
                                            <p:fltVal val="0"/>
                                          </p:val>
                                        </p:tav>
                                        <p:tav tm="100000">
                                          <p:val>
                                            <p:strVal val="#ppt_w"/>
                                          </p:val>
                                        </p:tav>
                                      </p:tavLst>
                                    </p:anim>
                                    <p:anim calcmode="lin" valueType="num">
                                      <p:cBhvr>
                                        <p:cTn id="30" dur="4000" fill="hold"/>
                                        <p:tgtEl>
                                          <p:spTgt spid="4"/>
                                        </p:tgtEl>
                                        <p:attrNameLst>
                                          <p:attrName>ppt_h</p:attrName>
                                        </p:attrNameLst>
                                      </p:cBhvr>
                                      <p:tavLst>
                                        <p:tav tm="0">
                                          <p:val>
                                            <p:fltVal val="0"/>
                                          </p:val>
                                        </p:tav>
                                        <p:tav tm="100000">
                                          <p:val>
                                            <p:strVal val="#ppt_h"/>
                                          </p:val>
                                        </p:tav>
                                      </p:tavLst>
                                    </p:anim>
                                    <p:anim calcmode="lin" valueType="num">
                                      <p:cBhvr>
                                        <p:cTn id="31" dur="4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2" dur="4000" fill="hold"/>
                                        <p:tgtEl>
                                          <p:spTgt spid="4"/>
                                        </p:tgtEl>
                                        <p:attrNameLst>
                                          <p:attrName>ppt_y</p:attrName>
                                        </p:attrNameLst>
                                      </p:cBhvr>
                                      <p:tavLst>
                                        <p:tav tm="0" fmla="#ppt_y+(sin(-2*pi*(1-$))*-#ppt_x+cos(-2*pi*(1-$))*(1-#ppt_y))*(1-$)">
                                          <p:val>
                                            <p:fltVal val="0"/>
                                          </p:val>
                                        </p:tav>
                                        <p:tav tm="100000">
                                          <p:val>
                                            <p:fltVal val="1"/>
                                          </p:val>
                                        </p:tav>
                                      </p:tavLst>
                                    </p:anim>
                                  </p:childTnLst>
                                </p:cTn>
                              </p:par>
                              <p:par>
                                <p:cTn id="33" presetID="13" presetClass="entr" presetSubtype="16"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plus(in)">
                                      <p:cBhvr>
                                        <p:cTn id="35" dur="4000"/>
                                        <p:tgtEl>
                                          <p:spTgt spid="4"/>
                                        </p:tgtEl>
                                      </p:cBhvr>
                                    </p:animEffect>
                                  </p:childTnLst>
                                </p:cTn>
                              </p:par>
                              <p:par>
                                <p:cTn id="36" presetID="8" presetClass="emph" presetSubtype="0" fill="hold" nodeType="withEffect">
                                  <p:stCondLst>
                                    <p:cond delay="0"/>
                                  </p:stCondLst>
                                  <p:childTnLst>
                                    <p:animRot by="21600000">
                                      <p:cBhvr>
                                        <p:cTn id="37" dur="4000" fill="hold"/>
                                        <p:tgtEl>
                                          <p:spTgt spid="4"/>
                                        </p:tgtEl>
                                        <p:attrNameLst>
                                          <p:attrName>r</p:attrName>
                                        </p:attrNameLst>
                                      </p:cBhvr>
                                    </p:animRot>
                                  </p:childTnLst>
                                </p:cTn>
                              </p:par>
                              <p:par>
                                <p:cTn id="38" presetID="15" presetClass="entr" presetSubtype="0"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 calcmode="lin" valueType="num">
                                      <p:cBhvr>
                                        <p:cTn id="40" dur="4000" fill="hold"/>
                                        <p:tgtEl>
                                          <p:spTgt spid="5"/>
                                        </p:tgtEl>
                                        <p:attrNameLst>
                                          <p:attrName>ppt_w</p:attrName>
                                        </p:attrNameLst>
                                      </p:cBhvr>
                                      <p:tavLst>
                                        <p:tav tm="0">
                                          <p:val>
                                            <p:fltVal val="0"/>
                                          </p:val>
                                        </p:tav>
                                        <p:tav tm="100000">
                                          <p:val>
                                            <p:strVal val="#ppt_w"/>
                                          </p:val>
                                        </p:tav>
                                      </p:tavLst>
                                    </p:anim>
                                    <p:anim calcmode="lin" valueType="num">
                                      <p:cBhvr>
                                        <p:cTn id="41" dur="4000" fill="hold"/>
                                        <p:tgtEl>
                                          <p:spTgt spid="5"/>
                                        </p:tgtEl>
                                        <p:attrNameLst>
                                          <p:attrName>ppt_h</p:attrName>
                                        </p:attrNameLst>
                                      </p:cBhvr>
                                      <p:tavLst>
                                        <p:tav tm="0">
                                          <p:val>
                                            <p:fltVal val="0"/>
                                          </p:val>
                                        </p:tav>
                                        <p:tav tm="100000">
                                          <p:val>
                                            <p:strVal val="#ppt_h"/>
                                          </p:val>
                                        </p:tav>
                                      </p:tavLst>
                                    </p:anim>
                                    <p:anim calcmode="lin" valueType="num">
                                      <p:cBhvr>
                                        <p:cTn id="42" dur="4000" fill="hold"/>
                                        <p:tgtEl>
                                          <p:spTgt spid="5"/>
                                        </p:tgtEl>
                                        <p:attrNameLst>
                                          <p:attrName>ppt_x</p:attrName>
                                        </p:attrNameLst>
                                      </p:cBhvr>
                                      <p:tavLst>
                                        <p:tav tm="0" fmla="#ppt_x+(cos(-2*pi*(1-$))*-#ppt_x-sin(-2*pi*(1-$))*(1-#ppt_y))*(1-$)">
                                          <p:val>
                                            <p:fltVal val="0"/>
                                          </p:val>
                                        </p:tav>
                                        <p:tav tm="100000">
                                          <p:val>
                                            <p:fltVal val="1"/>
                                          </p:val>
                                        </p:tav>
                                      </p:tavLst>
                                    </p:anim>
                                    <p:anim calcmode="lin" valueType="num">
                                      <p:cBhvr>
                                        <p:cTn id="43" dur="4000" fill="hold"/>
                                        <p:tgtEl>
                                          <p:spTgt spid="5"/>
                                        </p:tgtEl>
                                        <p:attrNameLst>
                                          <p:attrName>ppt_y</p:attrName>
                                        </p:attrNameLst>
                                      </p:cBhvr>
                                      <p:tavLst>
                                        <p:tav tm="0" fmla="#ppt_y+(sin(-2*pi*(1-$))*-#ppt_x+cos(-2*pi*(1-$))*(1-#ppt_y))*(1-$)">
                                          <p:val>
                                            <p:fltVal val="0"/>
                                          </p:val>
                                        </p:tav>
                                        <p:tav tm="100000">
                                          <p:val>
                                            <p:fltVal val="1"/>
                                          </p:val>
                                        </p:tav>
                                      </p:tavLst>
                                    </p:anim>
                                  </p:childTnLst>
                                </p:cTn>
                              </p:par>
                              <p:par>
                                <p:cTn id="44" presetID="13" presetClass="entr" presetSubtype="16"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plus(in)">
                                      <p:cBhvr>
                                        <p:cTn id="46" dur="4000"/>
                                        <p:tgtEl>
                                          <p:spTgt spid="5"/>
                                        </p:tgtEl>
                                      </p:cBhvr>
                                    </p:animEffect>
                                  </p:childTnLst>
                                </p:cTn>
                              </p:par>
                              <p:par>
                                <p:cTn id="47" presetID="8" presetClass="emph" presetSubtype="0" fill="hold" nodeType="withEffect">
                                  <p:stCondLst>
                                    <p:cond delay="0"/>
                                  </p:stCondLst>
                                  <p:childTnLst>
                                    <p:animRot by="21600000">
                                      <p:cBhvr>
                                        <p:cTn id="48" dur="4000" fill="hold"/>
                                        <p:tgtEl>
                                          <p:spTgt spid="5"/>
                                        </p:tgtEl>
                                        <p:attrNameLst>
                                          <p:attrName>r</p:attrName>
                                        </p:attrNameLst>
                                      </p:cBhvr>
                                    </p:animRot>
                                  </p:childTnLst>
                                </p:cTn>
                              </p:par>
                            </p:childTnLst>
                          </p:cTn>
                        </p:par>
                        <p:par>
                          <p:cTn id="49" fill="hold">
                            <p:stCondLst>
                              <p:cond delay="4000"/>
                            </p:stCondLst>
                            <p:childTnLst>
                              <p:par>
                                <p:cTn id="50" presetID="56" presetClass="entr" presetSubtype="0" fill="hold" grpId="0" nodeType="afterEffect">
                                  <p:stCondLst>
                                    <p:cond delay="0"/>
                                  </p:stCondLst>
                                  <p:iterate type="lt">
                                    <p:tmPct val="10000"/>
                                  </p:iterate>
                                  <p:childTnLst>
                                    <p:set>
                                      <p:cBhvr>
                                        <p:cTn id="51" dur="1" fill="hold">
                                          <p:stCondLst>
                                            <p:cond delay="0"/>
                                          </p:stCondLst>
                                        </p:cTn>
                                        <p:tgtEl>
                                          <p:spTgt spid="6"/>
                                        </p:tgtEl>
                                        <p:attrNameLst>
                                          <p:attrName>style.visibility</p:attrName>
                                        </p:attrNameLst>
                                      </p:cBhvr>
                                      <p:to>
                                        <p:strVal val="visible"/>
                                      </p:to>
                                    </p:set>
                                    <p:anim by="(-#ppt_w*2)" calcmode="lin" valueType="num">
                                      <p:cBhvr rctx="PPT">
                                        <p:cTn id="52" dur="500" autoRev="1" fill="hold">
                                          <p:stCondLst>
                                            <p:cond delay="0"/>
                                          </p:stCondLst>
                                        </p:cTn>
                                        <p:tgtEl>
                                          <p:spTgt spid="6"/>
                                        </p:tgtEl>
                                        <p:attrNameLst>
                                          <p:attrName>ppt_w</p:attrName>
                                        </p:attrNameLst>
                                      </p:cBhvr>
                                    </p:anim>
                                    <p:anim by="(#ppt_w*0.50)" calcmode="lin" valueType="num">
                                      <p:cBhvr>
                                        <p:cTn id="53" dur="500" decel="50000" autoRev="1" fill="hold">
                                          <p:stCondLst>
                                            <p:cond delay="0"/>
                                          </p:stCondLst>
                                        </p:cTn>
                                        <p:tgtEl>
                                          <p:spTgt spid="6"/>
                                        </p:tgtEl>
                                        <p:attrNameLst>
                                          <p:attrName>ppt_x</p:attrName>
                                        </p:attrNameLst>
                                      </p:cBhvr>
                                    </p:anim>
                                    <p:anim from="(-#ppt_h/2)" to="(#ppt_y)" calcmode="lin" valueType="num">
                                      <p:cBhvr>
                                        <p:cTn id="54" dur="1000" fill="hold">
                                          <p:stCondLst>
                                            <p:cond delay="0"/>
                                          </p:stCondLst>
                                        </p:cTn>
                                        <p:tgtEl>
                                          <p:spTgt spid="6"/>
                                        </p:tgtEl>
                                        <p:attrNameLst>
                                          <p:attrName>ppt_y</p:attrName>
                                        </p:attrNameLst>
                                      </p:cBhvr>
                                    </p:anim>
                                    <p:animRot by="21600000">
                                      <p:cBhvr>
                                        <p:cTn id="55" dur="1000" fill="hold">
                                          <p:stCondLst>
                                            <p:cond delay="0"/>
                                          </p:stCondLst>
                                        </p:cTn>
                                        <p:tgtEl>
                                          <p:spTgt spid="6"/>
                                        </p:tgtEl>
                                        <p:attrNameLst>
                                          <p:attrName>r</p:attrName>
                                        </p:attrNameLst>
                                      </p:cBhvr>
                                    </p:animRot>
                                  </p:childTnLst>
                                </p:cTn>
                              </p:par>
                            </p:childTnLst>
                          </p:cTn>
                        </p:par>
                        <p:par>
                          <p:cTn id="56" fill="hold">
                            <p:stCondLst>
                              <p:cond delay="8400"/>
                            </p:stCondLst>
                            <p:childTnLst>
                              <p:par>
                                <p:cTn id="57" presetID="40" presetClass="entr" presetSubtype="0" fill="hold" grpId="0" nodeType="afterEffect">
                                  <p:stCondLst>
                                    <p:cond delay="500"/>
                                  </p:stCondLst>
                                  <p:iterate type="lt">
                                    <p:tmPct val="10000"/>
                                  </p:iterate>
                                  <p:childTnLst>
                                    <p:set>
                                      <p:cBhvr>
                                        <p:cTn id="58" dur="1" fill="hold">
                                          <p:stCondLst>
                                            <p:cond delay="0"/>
                                          </p:stCondLst>
                                        </p:cTn>
                                        <p:tgtEl>
                                          <p:spTgt spid="8"/>
                                        </p:tgtEl>
                                        <p:attrNameLst>
                                          <p:attrName>style.visibility</p:attrName>
                                        </p:attrNameLst>
                                      </p:cBhvr>
                                      <p:to>
                                        <p:strVal val="visible"/>
                                      </p:to>
                                    </p:set>
                                    <p:animEffect transition="in" filter="fade">
                                      <p:cBhvr>
                                        <p:cTn id="59" dur="1000"/>
                                        <p:tgtEl>
                                          <p:spTgt spid="8"/>
                                        </p:tgtEl>
                                      </p:cBhvr>
                                    </p:animEffect>
                                    <p:anim calcmode="lin" valueType="num">
                                      <p:cBhvr>
                                        <p:cTn id="60" dur="1000" fill="hold"/>
                                        <p:tgtEl>
                                          <p:spTgt spid="8"/>
                                        </p:tgtEl>
                                        <p:attrNameLst>
                                          <p:attrName>ppt_x</p:attrName>
                                        </p:attrNameLst>
                                      </p:cBhvr>
                                      <p:tavLst>
                                        <p:tav tm="0">
                                          <p:val>
                                            <p:strVal val="#ppt_x-.1"/>
                                          </p:val>
                                        </p:tav>
                                        <p:tav tm="100000">
                                          <p:val>
                                            <p:strVal val="#ppt_x"/>
                                          </p:val>
                                        </p:tav>
                                      </p:tavLst>
                                    </p:anim>
                                    <p:anim calcmode="lin" valueType="num">
                                      <p:cBhvr>
                                        <p:cTn id="6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45ae5ef3b9e000df40c16ee12fcb028e.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971600" y="4083918"/>
            <a:ext cx="763284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los nuevos moradores del estanque se encuentran especies tan singulares y distinguidas como el cisne vulgar, los patos mandarines, las barnaclas, </a:t>
            </a:r>
            <a:r>
              <a:rPr lang="es-ES" i="1" dirty="0" err="1" smtClean="0">
                <a:effectLst>
                  <a:glow rad="101600">
                    <a:srgbClr val="C00000">
                      <a:alpha val="60000"/>
                    </a:srgbClr>
                  </a:glow>
                  <a:outerShdw blurRad="38100" dist="38100" dir="2700000" algn="tl">
                    <a:srgbClr val="000000">
                      <a:alpha val="43137"/>
                    </a:srgbClr>
                  </a:outerShdw>
                </a:effectLst>
              </a:rPr>
              <a:t>anades</a:t>
            </a:r>
            <a:r>
              <a:rPr lang="es-ES" i="1" dirty="0" smtClean="0">
                <a:effectLst>
                  <a:glow rad="101600">
                    <a:srgbClr val="C00000">
                      <a:alpha val="60000"/>
                    </a:srgbClr>
                  </a:glow>
                  <a:outerShdw blurRad="38100" dist="38100" dir="2700000" algn="tl">
                    <a:srgbClr val="000000">
                      <a:alpha val="43137"/>
                    </a:srgbClr>
                  </a:outerShdw>
                </a:effectLst>
              </a:rPr>
              <a:t> de diferentes especies, cercetas, etc.</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CuadroTexto"/>
          <p:cNvSpPr txBox="1"/>
          <p:nvPr/>
        </p:nvSpPr>
        <p:spPr>
          <a:xfrm>
            <a:off x="2627784" y="1563638"/>
            <a:ext cx="2619628"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Isleta de los pájaros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1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1"/>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Estanque rodeado de piedras rústicas con una isla central de perímetro irregular a la que se accede por un pequeño puente. En ella se encuentra un pabellón neo-mudéjar de planta hexagonal con arcos de herradura de fábrica. En su interior varios bancos de hierro fundido pintados de blanco permiten descansar.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fd9476e7c0c1ff1a8d02f0b489eb290.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Llamado el 'pulmón verde' de Sevilla, el parque de María Luisa proclama con orgullo en su cartelera ser el "emblema de la jardinería de la ciudad" y, en estos días, vive su momento de esplendor primaveral por la cercanía de las fiestas locales y la temporada turística alta.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3"/>
          <p:cNvPicPr>
            <a:picLocks noChangeAspect="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pic>
        <p:nvPicPr>
          <p:cNvPr id="3" name="Imagen 15"/>
          <p:cNvPicPr>
            <a:picLocks noChangeAspect="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sp>
        <p:nvSpPr>
          <p:cNvPr id="5" name="4 CuadroTexto"/>
          <p:cNvSpPr txBox="1"/>
          <p:nvPr/>
        </p:nvSpPr>
        <p:spPr>
          <a:xfrm>
            <a:off x="3131840" y="1923678"/>
            <a:ext cx="2952328"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Glorieta de la Concha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mezcla neoclásica de las esculturas que simbolizan las cuatro estaciones y los azulejos sevillanos que enmarcan los bancos y los muros de los parterres se llenan de vida con los setos de bonetero, procedentes de Japón, y variadas plantas de flor.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prism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
                                          </p:val>
                                        </p:tav>
                                        <p:tav tm="100000">
                                          <p:val>
                                            <p:strVal val="#ppt_x"/>
                                          </p:val>
                                        </p:tav>
                                      </p:tavLst>
                                    </p:anim>
                                    <p:anim calcmode="lin" valueType="num">
                                      <p:cBhvr>
                                        <p:cTn id="8" dur="4000" fill="hold"/>
                                        <p:tgtEl>
                                          <p:spTgt spid="2"/>
                                        </p:tgtEl>
                                        <p:attrNameLst>
                                          <p:attrName>ppt_y</p:attrName>
                                        </p:attrNameLst>
                                      </p:cBhvr>
                                      <p:tavLst>
                                        <p:tav tm="0">
                                          <p:val>
                                            <p:strVal val="#ppt_y+#ppt_h/2"/>
                                          </p:val>
                                        </p:tav>
                                        <p:tav tm="100000">
                                          <p:val>
                                            <p:strVal val="#ppt_y"/>
                                          </p:val>
                                        </p:tav>
                                      </p:tavLst>
                                    </p:anim>
                                    <p:anim calcmode="lin" valueType="num">
                                      <p:cBhvr>
                                        <p:cTn id="9" dur="4000" fill="hold"/>
                                        <p:tgtEl>
                                          <p:spTgt spid="2"/>
                                        </p:tgtEl>
                                        <p:attrNameLst>
                                          <p:attrName>ppt_w</p:attrName>
                                        </p:attrNameLst>
                                      </p:cBhvr>
                                      <p:tavLst>
                                        <p:tav tm="0">
                                          <p:val>
                                            <p:strVal val="#ppt_w"/>
                                          </p:val>
                                        </p:tav>
                                        <p:tav tm="100000">
                                          <p:val>
                                            <p:strVal val="#ppt_w"/>
                                          </p:val>
                                        </p:tav>
                                      </p:tavLst>
                                    </p:anim>
                                    <p:anim calcmode="lin" valueType="num">
                                      <p:cBhvr>
                                        <p:cTn id="10" dur="4000" fill="hold"/>
                                        <p:tgtEl>
                                          <p:spTgt spid="2"/>
                                        </p:tgtEl>
                                        <p:attrNameLst>
                                          <p:attrName>ppt_h</p:attrName>
                                        </p:attrNameLst>
                                      </p:cBhvr>
                                      <p:tavLst>
                                        <p:tav tm="0">
                                          <p:val>
                                            <p:fltVal val="0"/>
                                          </p:val>
                                        </p:tav>
                                        <p:tav tm="100000">
                                          <p:val>
                                            <p:strVal val="#ppt_h"/>
                                          </p:val>
                                        </p:tav>
                                      </p:tavLst>
                                    </p:anim>
                                  </p:childTnLst>
                                </p:cTn>
                              </p:par>
                              <p:par>
                                <p:cTn id="11" presetID="8" presetClass="entr" presetSubtype="32"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diamond(out)">
                                      <p:cBhvr>
                                        <p:cTn id="13" dur="4000"/>
                                        <p:tgtEl>
                                          <p:spTgt spid="2"/>
                                        </p:tgtEl>
                                      </p:cBhvr>
                                    </p:animEffect>
                                  </p:childTnLst>
                                </p:cTn>
                              </p:par>
                              <p:par>
                                <p:cTn id="14" presetID="17" presetClass="entr" presetSubtype="1"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
                                          </p:val>
                                        </p:tav>
                                        <p:tav tm="100000">
                                          <p:val>
                                            <p:strVal val="#ppt_x"/>
                                          </p:val>
                                        </p:tav>
                                      </p:tavLst>
                                    </p:anim>
                                    <p:anim calcmode="lin" valueType="num">
                                      <p:cBhvr>
                                        <p:cTn id="17" dur="4000" fill="hold"/>
                                        <p:tgtEl>
                                          <p:spTgt spid="3"/>
                                        </p:tgtEl>
                                        <p:attrNameLst>
                                          <p:attrName>ppt_y</p:attrName>
                                        </p:attrNameLst>
                                      </p:cBhvr>
                                      <p:tavLst>
                                        <p:tav tm="0">
                                          <p:val>
                                            <p:strVal val="#ppt_y-#ppt_h/2"/>
                                          </p:val>
                                        </p:tav>
                                        <p:tav tm="100000">
                                          <p:val>
                                            <p:strVal val="#ppt_y"/>
                                          </p:val>
                                        </p:tav>
                                      </p:tavLst>
                                    </p:anim>
                                    <p:anim calcmode="lin" valueType="num">
                                      <p:cBhvr>
                                        <p:cTn id="18" dur="4000" fill="hold"/>
                                        <p:tgtEl>
                                          <p:spTgt spid="3"/>
                                        </p:tgtEl>
                                        <p:attrNameLst>
                                          <p:attrName>ppt_w</p:attrName>
                                        </p:attrNameLst>
                                      </p:cBhvr>
                                      <p:tavLst>
                                        <p:tav tm="0">
                                          <p:val>
                                            <p:strVal val="#ppt_w"/>
                                          </p:val>
                                        </p:tav>
                                        <p:tav tm="100000">
                                          <p:val>
                                            <p:strVal val="#ppt_w"/>
                                          </p:val>
                                        </p:tav>
                                      </p:tavLst>
                                    </p:anim>
                                    <p:anim calcmode="lin" valueType="num">
                                      <p:cBhvr>
                                        <p:cTn id="19" dur="4000" fill="hold"/>
                                        <p:tgtEl>
                                          <p:spTgt spid="3"/>
                                        </p:tgtEl>
                                        <p:attrNameLst>
                                          <p:attrName>ppt_h</p:attrName>
                                        </p:attrNameLst>
                                      </p:cBhvr>
                                      <p:tavLst>
                                        <p:tav tm="0">
                                          <p:val>
                                            <p:fltVal val="0"/>
                                          </p:val>
                                        </p:tav>
                                        <p:tav tm="100000">
                                          <p:val>
                                            <p:strVal val="#ppt_h"/>
                                          </p:val>
                                        </p:tav>
                                      </p:tavLst>
                                    </p:anim>
                                  </p:childTnLst>
                                </p:cTn>
                              </p:par>
                              <p:par>
                                <p:cTn id="20" presetID="8" presetClass="entr" presetSubtype="32"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4000"/>
                                        <p:tgtEl>
                                          <p:spTgt spid="3"/>
                                        </p:tgtEl>
                                      </p:cBhvr>
                                    </p:animEffect>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2000" fill="hold"/>
                                        <p:tgtEl>
                                          <p:spTgt spid="5"/>
                                        </p:tgtEl>
                                        <p:attrNameLst>
                                          <p:attrName>ppt_w</p:attrName>
                                        </p:attrNameLst>
                                      </p:cBhvr>
                                      <p:tavLst>
                                        <p:tav tm="0">
                                          <p:val>
                                            <p:fltVal val="0"/>
                                          </p:val>
                                        </p:tav>
                                        <p:tav tm="100000">
                                          <p:val>
                                            <p:strVal val="#ppt_w"/>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10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899592" y="1347614"/>
            <a:ext cx="2952328"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Glorieta de Más y Prat</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Otra de las figuras literarias que poseen un monumento en el parque de María Luisa es el astigitano Más y Prat hombre muy versátil, de hecho fue poeta, dramaturgo y periodista. La forma es semicircular realizado en ladrillo, con una escultura del autor de Castillo </a:t>
            </a:r>
            <a:r>
              <a:rPr lang="es-ES" i="1" dirty="0" err="1" smtClean="0">
                <a:effectLst>
                  <a:glow rad="101600">
                    <a:srgbClr val="C00000">
                      <a:alpha val="60000"/>
                    </a:srgbClr>
                  </a:glow>
                  <a:outerShdw blurRad="38100" dist="38100" dir="2700000" algn="tl">
                    <a:srgbClr val="000000">
                      <a:alpha val="43137"/>
                    </a:srgbClr>
                  </a:outerShdw>
                </a:effectLst>
              </a:rPr>
              <a:t>Lastrucci</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7000">
        <p14:shred pattern="rectangle"/>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23" presetClass="entr" presetSubtype="16"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1000"/>
                                  </p:stCondLst>
                                  <p:iterate type="lt">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1"/>
                                          </p:val>
                                        </p:tav>
                                        <p:tav tm="100000">
                                          <p:val>
                                            <p:strVal val="#ppt_x"/>
                                          </p:val>
                                        </p:tav>
                                      </p:tavLst>
                                    </p:anim>
                                    <p:anim calcmode="lin" valueType="num">
                                      <p:cBhvr>
                                        <p:cTn id="2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día 22 de mayo se cumplieron los ochenta años de su muerte. Aún entre las chicas, pervive una costumbre que algunos años atrás era muy común en Sevilla: intentar tocar la rosa que lleva Ofelia entre sus manos porque aseguraba novio, altar y casamiento.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755576" y="843558"/>
            <a:ext cx="3066865"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Glorieta de Ofelia Nieto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35000">
        <p14:shred pattern="rectang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23" presetClass="entr" presetSubtype="288" fill="hold" nodeType="withEffect">
                                  <p:stCondLst>
                                    <p:cond delay="1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4/3*#ppt_w"/>
                                          </p:val>
                                        </p:tav>
                                        <p:tav tm="100000">
                                          <p:val>
                                            <p:strVal val="#ppt_w"/>
                                          </p:val>
                                        </p:tav>
                                      </p:tavLst>
                                    </p:anim>
                                    <p:anim calcmode="lin" valueType="num">
                                      <p:cBhvr>
                                        <p:cTn id="19" dur="4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2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2000" fill="hold"/>
                                        <p:tgtEl>
                                          <p:spTgt spid="6"/>
                                        </p:tgtEl>
                                        <p:attrNameLst>
                                          <p:attrName>ppt_w</p:attrName>
                                        </p:attrNameLst>
                                      </p:cBhvr>
                                      <p:tavLst>
                                        <p:tav tm="0">
                                          <p:val>
                                            <p:fltVal val="0"/>
                                          </p:val>
                                        </p:tav>
                                        <p:tav tm="100000">
                                          <p:val>
                                            <p:strVal val="#ppt_w"/>
                                          </p:val>
                                        </p:tav>
                                      </p:tavLst>
                                    </p:anim>
                                    <p:anim calcmode="lin" valueType="num">
                                      <p:cBhvr>
                                        <p:cTn id="24" dur="2000" fill="hold"/>
                                        <p:tgtEl>
                                          <p:spTgt spid="6"/>
                                        </p:tgtEl>
                                        <p:attrNameLst>
                                          <p:attrName>ppt_h</p:attrName>
                                        </p:attrNameLst>
                                      </p:cBhvr>
                                      <p:tavLst>
                                        <p:tav tm="0">
                                          <p:val>
                                            <p:fltVal val="0"/>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100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706c329b28a7ad873fd18e0fd15fea43.jpg"/>
          <p:cNvPicPr>
            <a:picLocks noGrp="1" noChangeAspect="1"/>
          </p:cNvPicPr>
          <p:nvPr isPhoto="1"/>
        </p:nvPicPr>
        <p:blipFill>
          <a:blip r:embed="rId2" cstate="print"/>
          <a:stretch>
            <a:fillRect/>
          </a:stretch>
        </p:blipFill>
        <p:spPr bwMode="auto">
          <a:xfrm>
            <a:off x="1"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552" y="4083918"/>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muchos sevillanos, Ofelia Nieto, es una absoluta desconocida. Para otros el nombre de una glorieta del Parque de María Luisa. Muy pocos son los que la conocen como una de las sopranos más importantes de la lírica española.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9000">
        <p14:shred pattern="rectangle" dir="out"/>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4000"/>
                                        <p:tgtEl>
                                          <p:spTgt spid="10"/>
                                        </p:tgtEl>
                                      </p:cBhvr>
                                    </p:animEffect>
                                    <p:anim calcmode="lin" valueType="num">
                                      <p:cBhvr>
                                        <p:cTn id="12" dur="4000" fill="hold"/>
                                        <p:tgtEl>
                                          <p:spTgt spid="10"/>
                                        </p:tgtEl>
                                        <p:attrNameLst>
                                          <p:attrName>ppt_x</p:attrName>
                                        </p:attrNameLst>
                                      </p:cBhvr>
                                      <p:tavLst>
                                        <p:tav tm="0">
                                          <p:val>
                                            <p:strVal val="#ppt_x"/>
                                          </p:val>
                                        </p:tav>
                                        <p:tav tm="100000">
                                          <p:val>
                                            <p:strVal val="#ppt_x"/>
                                          </p:val>
                                        </p:tav>
                                      </p:tavLst>
                                    </p:anim>
                                    <p:anim calcmode="lin" valueType="num">
                                      <p:cBhvr>
                                        <p:cTn id="13" dur="4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1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4000"/>
                                        <p:tgtEl>
                                          <p:spTgt spid="8"/>
                                        </p:tgtEl>
                                      </p:cBhvr>
                                    </p:animEffect>
                                    <p:anim calcmode="lin" valueType="num">
                                      <p:cBhvr>
                                        <p:cTn id="17" dur="4000" fill="hold"/>
                                        <p:tgtEl>
                                          <p:spTgt spid="8"/>
                                        </p:tgtEl>
                                        <p:attrNameLst>
                                          <p:attrName>ppt_x</p:attrName>
                                        </p:attrNameLst>
                                      </p:cBhvr>
                                      <p:tavLst>
                                        <p:tav tm="0">
                                          <p:val>
                                            <p:strVal val="#ppt_x"/>
                                          </p:val>
                                        </p:tav>
                                        <p:tav tm="100000">
                                          <p:val>
                                            <p:strVal val="#ppt_x"/>
                                          </p:val>
                                        </p:tav>
                                      </p:tavLst>
                                    </p:anim>
                                    <p:anim calcmode="lin" valueType="num">
                                      <p:cBhvr>
                                        <p:cTn id="18" dur="4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p:val>
                                            <p:strVal val="4/3*#ppt_w"/>
                                          </p:val>
                                        </p:tav>
                                        <p:tav tm="100000">
                                          <p:val>
                                            <p:strVal val="#ppt_w"/>
                                          </p:val>
                                        </p:tav>
                                      </p:tavLst>
                                    </p:anim>
                                    <p:anim calcmode="lin" valueType="num">
                                      <p:cBhvr>
                                        <p:cTn id="22" dur="4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2700" y="2114"/>
            <a:ext cx="9131300" cy="51321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1" y="1858804"/>
            <a:ext cx="3889375" cy="103727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9" y="1903095"/>
            <a:ext cx="4002087" cy="1041559"/>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1" y="1884522"/>
            <a:ext cx="3998913"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1" y="1884522"/>
            <a:ext cx="3889375"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1884522"/>
            <a:ext cx="3886200"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1884522"/>
            <a:ext cx="3886200"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1874520"/>
            <a:ext cx="3886200" cy="1041559"/>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4" y="1858804"/>
            <a:ext cx="3889375" cy="103727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6" name="15 CuadroTexto"/>
          <p:cNvSpPr txBox="1"/>
          <p:nvPr/>
        </p:nvSpPr>
        <p:spPr>
          <a:xfrm>
            <a:off x="1475656" y="1275606"/>
            <a:ext cx="3024336" cy="430887"/>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Jardín de los Leones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17" name="16 CuadroTexto"/>
          <p:cNvSpPr txBox="1"/>
          <p:nvPr/>
        </p:nvSpPr>
        <p:spPr>
          <a:xfrm>
            <a:off x="251520"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llamado así por los cuatro fieros y a la vez dóciles leones de 170 cm. de altura que suministran agua a la fuente existente en el centro del jardín que lleva su nombre, que por cierto, el conjunto es la fuente de mayor tamaño de las que se pueden disfrutar en el Parque de María Luisa.</a:t>
            </a:r>
          </a:p>
        </p:txBody>
      </p:sp>
    </p:spTree>
  </p:cSld>
  <p:clrMapOvr>
    <a:masterClrMapping/>
  </p:clrMapOvr>
  <mc:AlternateContent xmlns:mc="http://schemas.openxmlformats.org/markup-compatibility/2006" xmlns:p14="http://schemas.microsoft.com/office/powerpoint/2010/main">
    <mc:Choice Requires="p14">
      <p:transition spd="slow" p14:dur="2250" advTm="39000">
        <p14:gallery dir="l"/>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16"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in)">
                                      <p:cBhvr>
                                        <p:cTn id="160" dur="3000"/>
                                        <p:tgtEl>
                                          <p:spTgt spid="4"/>
                                        </p:tgtEl>
                                      </p:cBhvr>
                                    </p:animEffect>
                                  </p:childTnLst>
                                </p:cTn>
                              </p:par>
                              <p:par>
                                <p:cTn id="161" presetID="23" presetClass="entr" presetSubtype="288"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4000" fill="hold"/>
                                        <p:tgtEl>
                                          <p:spTgt spid="4"/>
                                        </p:tgtEl>
                                        <p:attrNameLst>
                                          <p:attrName>ppt_w</p:attrName>
                                        </p:attrNameLst>
                                      </p:cBhvr>
                                      <p:tavLst>
                                        <p:tav tm="0">
                                          <p:val>
                                            <p:strVal val="4/3*#ppt_w"/>
                                          </p:val>
                                        </p:tav>
                                        <p:tav tm="100000">
                                          <p:val>
                                            <p:strVal val="#ppt_w"/>
                                          </p:val>
                                        </p:tav>
                                      </p:tavLst>
                                    </p:anim>
                                    <p:anim calcmode="lin" valueType="num">
                                      <p:cBhvr>
                                        <p:cTn id="164" dur="4000" fill="hold"/>
                                        <p:tgtEl>
                                          <p:spTgt spid="4"/>
                                        </p:tgtEl>
                                        <p:attrNameLst>
                                          <p:attrName>ppt_h</p:attrName>
                                        </p:attrNameLst>
                                      </p:cBhvr>
                                      <p:tavLst>
                                        <p:tav tm="0">
                                          <p:val>
                                            <p:strVal val="4/3*#ppt_h"/>
                                          </p:val>
                                        </p:tav>
                                        <p:tav tm="100000">
                                          <p:val>
                                            <p:strVal val="#ppt_h"/>
                                          </p:val>
                                        </p:tav>
                                      </p:tavLst>
                                    </p:anim>
                                  </p:childTnLst>
                                </p:cTn>
                              </p:par>
                            </p:childTnLst>
                          </p:cTn>
                        </p:par>
                        <p:par>
                          <p:cTn id="165" fill="hold">
                            <p:stCondLst>
                              <p:cond delay="7500"/>
                            </p:stCondLst>
                            <p:childTnLst>
                              <p:par>
                                <p:cTn id="166" presetID="23" presetClass="entr" presetSubtype="16" fill="hold" grpId="0" nodeType="afterEffect">
                                  <p:stCondLst>
                                    <p:cond delay="0"/>
                                  </p:stCondLst>
                                  <p:childTnLst>
                                    <p:set>
                                      <p:cBhvr>
                                        <p:cTn id="167" dur="1" fill="hold">
                                          <p:stCondLst>
                                            <p:cond delay="0"/>
                                          </p:stCondLst>
                                        </p:cTn>
                                        <p:tgtEl>
                                          <p:spTgt spid="16"/>
                                        </p:tgtEl>
                                        <p:attrNameLst>
                                          <p:attrName>style.visibility</p:attrName>
                                        </p:attrNameLst>
                                      </p:cBhvr>
                                      <p:to>
                                        <p:strVal val="visible"/>
                                      </p:to>
                                    </p:set>
                                    <p:anim calcmode="lin" valueType="num">
                                      <p:cBhvr>
                                        <p:cTn id="168" dur="2000" fill="hold"/>
                                        <p:tgtEl>
                                          <p:spTgt spid="16"/>
                                        </p:tgtEl>
                                        <p:attrNameLst>
                                          <p:attrName>ppt_w</p:attrName>
                                        </p:attrNameLst>
                                      </p:cBhvr>
                                      <p:tavLst>
                                        <p:tav tm="0">
                                          <p:val>
                                            <p:fltVal val="0"/>
                                          </p:val>
                                        </p:tav>
                                        <p:tav tm="100000">
                                          <p:val>
                                            <p:strVal val="#ppt_w"/>
                                          </p:val>
                                        </p:tav>
                                      </p:tavLst>
                                    </p:anim>
                                    <p:anim calcmode="lin" valueType="num">
                                      <p:cBhvr>
                                        <p:cTn id="169" dur="2000" fill="hold"/>
                                        <p:tgtEl>
                                          <p:spTgt spid="16"/>
                                        </p:tgtEl>
                                        <p:attrNameLst>
                                          <p:attrName>ppt_h</p:attrName>
                                        </p:attrNameLst>
                                      </p:cBhvr>
                                      <p:tavLst>
                                        <p:tav tm="0">
                                          <p:val>
                                            <p:fltVal val="0"/>
                                          </p:val>
                                        </p:tav>
                                        <p:tav tm="100000">
                                          <p:val>
                                            <p:strVal val="#ppt_h"/>
                                          </p:val>
                                        </p:tav>
                                      </p:tavLst>
                                    </p:anim>
                                  </p:childTnLst>
                                </p:cTn>
                              </p:par>
                            </p:childTnLst>
                          </p:cTn>
                        </p:par>
                        <p:par>
                          <p:cTn id="170" fill="hold">
                            <p:stCondLst>
                              <p:cond delay="9500"/>
                            </p:stCondLst>
                            <p:childTnLst>
                              <p:par>
                                <p:cTn id="171" presetID="40" presetClass="entr" presetSubtype="0" fill="hold" grpId="0" nodeType="afterEffect">
                                  <p:stCondLst>
                                    <p:cond delay="500"/>
                                  </p:stCondLst>
                                  <p:iterate type="lt">
                                    <p:tmPct val="10000"/>
                                  </p:iterate>
                                  <p:childTnLst>
                                    <p:set>
                                      <p:cBhvr>
                                        <p:cTn id="172" dur="1" fill="hold">
                                          <p:stCondLst>
                                            <p:cond delay="0"/>
                                          </p:stCondLst>
                                        </p:cTn>
                                        <p:tgtEl>
                                          <p:spTgt spid="17"/>
                                        </p:tgtEl>
                                        <p:attrNameLst>
                                          <p:attrName>style.visibility</p:attrName>
                                        </p:attrNameLst>
                                      </p:cBhvr>
                                      <p:to>
                                        <p:strVal val="visible"/>
                                      </p:to>
                                    </p:set>
                                    <p:animEffect transition="in" filter="fade">
                                      <p:cBhvr>
                                        <p:cTn id="173" dur="1000"/>
                                        <p:tgtEl>
                                          <p:spTgt spid="17"/>
                                        </p:tgtEl>
                                      </p:cBhvr>
                                    </p:animEffect>
                                    <p:anim calcmode="lin" valueType="num">
                                      <p:cBhvr>
                                        <p:cTn id="174" dur="1000" fill="hold"/>
                                        <p:tgtEl>
                                          <p:spTgt spid="17"/>
                                        </p:tgtEl>
                                        <p:attrNameLst>
                                          <p:attrName>ppt_x</p:attrName>
                                        </p:attrNameLst>
                                      </p:cBhvr>
                                      <p:tavLst>
                                        <p:tav tm="0">
                                          <p:val>
                                            <p:strVal val="#ppt_x-.1"/>
                                          </p:val>
                                        </p:tav>
                                        <p:tav tm="100000">
                                          <p:val>
                                            <p:strVal val="#ppt_x"/>
                                          </p:val>
                                        </p:tav>
                                      </p:tavLst>
                                    </p:anim>
                                    <p:anim calcmode="lin" valueType="num">
                                      <p:cBhvr>
                                        <p:cTn id="17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pabellón </a:t>
            </a:r>
            <a:r>
              <a:rPr lang="es-ES" i="1" dirty="0" err="1" smtClean="0">
                <a:effectLst>
                  <a:glow rad="101600">
                    <a:srgbClr val="C00000">
                      <a:alpha val="60000"/>
                    </a:srgbClr>
                  </a:glow>
                  <a:outerShdw blurRad="38100" dist="38100" dir="2700000" algn="tl">
                    <a:srgbClr val="000000">
                      <a:alpha val="43137"/>
                    </a:srgbClr>
                  </a:outerShdw>
                </a:effectLst>
              </a:rPr>
              <a:t>Domecq</a:t>
            </a:r>
            <a:r>
              <a:rPr lang="es-ES" i="1" dirty="0" smtClean="0">
                <a:effectLst>
                  <a:glow rad="101600">
                    <a:srgbClr val="C00000">
                      <a:alpha val="60000"/>
                    </a:srgbClr>
                  </a:glow>
                  <a:outerShdw blurRad="38100" dist="38100" dir="2700000" algn="tl">
                    <a:srgbClr val="000000">
                      <a:alpha val="43137"/>
                    </a:srgbClr>
                  </a:outerShdw>
                </a:effectLst>
              </a:rPr>
              <a:t> es un edificio neoclásico de ladrillo visto ubicado dentro del parque de María Luisa de Sevilla. Fue el pabellón de la empresa bodeguera     jerezana </a:t>
            </a:r>
            <a:r>
              <a:rPr lang="es-ES" i="1" dirty="0" err="1" smtClean="0">
                <a:effectLst>
                  <a:glow rad="101600">
                    <a:srgbClr val="C00000">
                      <a:alpha val="60000"/>
                    </a:srgbClr>
                  </a:glow>
                  <a:outerShdw blurRad="38100" dist="38100" dir="2700000" algn="tl">
                    <a:srgbClr val="000000">
                      <a:alpha val="43137"/>
                    </a:srgbClr>
                  </a:outerShdw>
                </a:effectLst>
              </a:rPr>
              <a:t>Domecq</a:t>
            </a:r>
            <a:r>
              <a:rPr lang="es-ES" i="1" dirty="0" smtClean="0">
                <a:effectLst>
                  <a:glow rad="101600">
                    <a:srgbClr val="C00000">
                      <a:alpha val="60000"/>
                    </a:srgbClr>
                  </a:glow>
                  <a:outerShdw blurRad="38100" dist="38100" dir="2700000" algn="tl">
                    <a:srgbClr val="000000">
                      <a:alpha val="43137"/>
                    </a:srgbClr>
                  </a:outerShdw>
                </a:effectLst>
              </a:rPr>
              <a:t> en la Exposición Iberoamericana de 1929.</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3491880" y="2067694"/>
            <a:ext cx="2304256" cy="400110"/>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Pabellón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Domecq</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gallery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42" presetClass="entr" presetSubtype="0"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anim calcmode="lin" valueType="num">
                                      <p:cBhvr>
                                        <p:cTn id="18" dur="4000" fill="hold"/>
                                        <p:tgtEl>
                                          <p:spTgt spid="16"/>
                                        </p:tgtEl>
                                        <p:attrNameLst>
                                          <p:attrName>ppt_x</p:attrName>
                                        </p:attrNameLst>
                                      </p:cBhvr>
                                      <p:tavLst>
                                        <p:tav tm="0">
                                          <p:val>
                                            <p:strVal val="#ppt_x"/>
                                          </p:val>
                                        </p:tav>
                                        <p:tav tm="100000">
                                          <p:val>
                                            <p:strVal val="#ppt_x"/>
                                          </p:val>
                                        </p:tav>
                                      </p:tavLst>
                                    </p:anim>
                                    <p:anim calcmode="lin" valueType="num">
                                      <p:cBhvr>
                                        <p:cTn id="19" dur="4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1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5000"/>
                            </p:stCondLst>
                            <p:childTnLst>
                              <p:par>
                                <p:cTn id="25" presetID="2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childTnLst>
                                </p:cTn>
                              </p:par>
                            </p:childTnLst>
                          </p:cTn>
                        </p:par>
                        <p:par>
                          <p:cTn id="29" fill="hold">
                            <p:stCondLst>
                              <p:cond delay="7000"/>
                            </p:stCondLst>
                            <p:childTnLst>
                              <p:par>
                                <p:cTn id="30" presetID="40" presetClass="entr" presetSubtype="0" fill="hold" grpId="0" nodeType="afterEffect">
                                  <p:stCondLst>
                                    <p:cond delay="100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4022" y="0"/>
            <a:ext cx="9135956" cy="513474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3419872" y="1707654"/>
            <a:ext cx="2178802"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Pabellón Real</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67544"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Pabellón Real lo encontramos en la Plaza de América y por tanto dentro del Parque de María Luisa. Fue construido entre 1911 y 1916 con motivo de la Exposición Iberoamericana de 1929 por Aníbal González, siendo el estilo presente el gótico.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gallery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1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1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1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5000"/>
                            </p:stCondLst>
                            <p:childTnLst>
                              <p:par>
                                <p:cTn id="26" presetID="2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2000" fill="hold"/>
                                        <p:tgtEl>
                                          <p:spTgt spid="4"/>
                                        </p:tgtEl>
                                        <p:attrNameLst>
                                          <p:attrName>ppt_w</p:attrName>
                                        </p:attrNameLst>
                                      </p:cBhvr>
                                      <p:tavLst>
                                        <p:tav tm="0">
                                          <p:val>
                                            <p:fltVal val="0"/>
                                          </p:val>
                                        </p:tav>
                                        <p:tav tm="100000">
                                          <p:val>
                                            <p:strVal val="#ppt_w"/>
                                          </p:val>
                                        </p:tav>
                                      </p:tavLst>
                                    </p:anim>
                                    <p:anim calcmode="lin" valueType="num">
                                      <p:cBhvr>
                                        <p:cTn id="29" dur="2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70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1"/>
                                          </p:val>
                                        </p:tav>
                                        <p:tav tm="100000">
                                          <p:val>
                                            <p:strVal val="#ppt_x"/>
                                          </p:val>
                                        </p:tav>
                                      </p:tavLst>
                                    </p:anim>
                                    <p:anim calcmode="lin" valueType="num">
                                      <p:cBhvr>
                                        <p:cTn id="3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4820" y="660"/>
            <a:ext cx="9134360" cy="513384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123728" y="1635646"/>
            <a:ext cx="2664296" cy="430887"/>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Pabellón Mudéjar</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0" y="3795886"/>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la Exposición Iberoamericana fue el Pabellón de Industrias y Artes </a:t>
            </a:r>
          </a:p>
          <a:p>
            <a:r>
              <a:rPr lang="es-ES" i="1" dirty="0" smtClean="0">
                <a:effectLst>
                  <a:glow rad="101600">
                    <a:srgbClr val="C00000">
                      <a:alpha val="60000"/>
                    </a:srgbClr>
                  </a:glow>
                  <a:outerShdw blurRad="38100" dist="38100" dir="2700000" algn="tl">
                    <a:srgbClr val="000000">
                      <a:alpha val="43137"/>
                    </a:srgbClr>
                  </a:outerShdw>
                </a:effectLst>
              </a:rPr>
              <a:t>Decorativas, siendo conocido como Pabellón Mudéjar por su estilo constructivo. Entre dos torres, se encuentra una puerta principal y dos laterales más pequeñas   y las tres están formadas por dos arcos que se superponen uno a otro.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41000">
        <p15:prstTrans prst="fallOver"/>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4000"/>
                                        <p:tgtEl>
                                          <p:spTgt spid="7"/>
                                        </p:tgtEl>
                                      </p:cBhvr>
                                    </p:animEffect>
                                    <p:anim calcmode="lin" valueType="num">
                                      <p:cBhvr>
                                        <p:cTn id="19" dur="4000" fill="hold"/>
                                        <p:tgtEl>
                                          <p:spTgt spid="7"/>
                                        </p:tgtEl>
                                        <p:attrNameLst>
                                          <p:attrName>ppt_x</p:attrName>
                                        </p:attrNameLst>
                                      </p:cBhvr>
                                      <p:tavLst>
                                        <p:tav tm="0">
                                          <p:val>
                                            <p:strVal val="#ppt_x"/>
                                          </p:val>
                                        </p:tav>
                                        <p:tav tm="100000">
                                          <p:val>
                                            <p:strVal val="#ppt_x"/>
                                          </p:val>
                                        </p:tav>
                                      </p:tavLst>
                                    </p:anim>
                                    <p:anim calcmode="lin" valueType="num">
                                      <p:cBhvr>
                                        <p:cTn id="20" dur="4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50000"/>
          <a:stretch>
            <a:fillRect/>
          </a:stretch>
        </p:blipFill>
        <p:spPr bwMode="auto">
          <a:xfrm>
            <a:off x="0" y="0"/>
            <a:ext cx="4572000" cy="5143499"/>
          </a:xfrm>
          <a:prstGeom prst="rect">
            <a:avLst/>
          </a:prstGeom>
          <a:noFill/>
          <a:ln w="9525">
            <a:noFill/>
            <a:miter lim="800000"/>
            <a:headEnd/>
            <a:tailEnd/>
          </a:ln>
        </p:spPr>
      </p:pic>
      <p:pic>
        <p:nvPicPr>
          <p:cNvPr id="3" name="Imagen 11"/>
          <p:cNvPicPr>
            <a:picLocks noChangeAspect="1"/>
          </p:cNvPicPr>
          <p:nvPr/>
        </p:nvPicPr>
        <p:blipFill>
          <a:blip r:embed="rId2" cstate="print"/>
          <a:srcRect l="50000"/>
          <a:stretch>
            <a:fillRect/>
          </a:stretch>
        </p:blipFill>
        <p:spPr bwMode="auto">
          <a:xfrm>
            <a:off x="4572000" y="0"/>
            <a:ext cx="4572000" cy="5143499"/>
          </a:xfrm>
          <a:prstGeom prst="rect">
            <a:avLst/>
          </a:prstGeom>
          <a:noFill/>
          <a:ln w="9525">
            <a:noFill/>
            <a:miter lim="800000"/>
            <a:headEnd/>
            <a:tailEnd/>
          </a:ln>
        </p:spPr>
      </p:pic>
      <p:sp>
        <p:nvSpPr>
          <p:cNvPr id="5" name="4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Tres edificios construidos por Aníbal González para Exposición Iberoamericana de 1929 constituyen la presencia de esta plaza. Es de los lugares del Parque de María Luisa con más turistas, debido al impresionante conjunto que conforman los tres edificios.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979712" y="1419622"/>
            <a:ext cx="2376264" cy="461665"/>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Plaza América</a:t>
            </a:r>
          </a:p>
        </p:txBody>
      </p:sp>
    </p:spTree>
  </p:cSld>
  <p:clrMapOvr>
    <a:masterClrMapping/>
  </p:clrMapOvr>
  <mc:AlternateContent xmlns:mc="http://schemas.openxmlformats.org/markup-compatibility/2006" xmlns:p14="http://schemas.microsoft.com/office/powerpoint/2010/main">
    <mc:Choice Requires="p14">
      <p:transition spd="slow" p14:dur="2250" advTm="34000">
        <p:blinds dir="vert"/>
      </p:transition>
    </mc:Choice>
    <mc:Fallback xmlns="">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4"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4000"/>
                                        <p:tgtEl>
                                          <p:spTgt spid="2"/>
                                        </p:tgtEl>
                                      </p:cBhvr>
                                    </p:animEffect>
                                  </p:childTnLst>
                                </p:cTn>
                              </p:par>
                              <p:par>
                                <p:cTn id="14" presetID="17" presetClass="entr" presetSubtype="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4000" fill="hold"/>
                                        <p:tgtEl>
                                          <p:spTgt spid="3"/>
                                        </p:tgtEl>
                                        <p:attrNameLst>
                                          <p:attrName>ppt_x</p:attrName>
                                        </p:attrNameLst>
                                      </p:cBhvr>
                                      <p:tavLst>
                                        <p:tav tm="0">
                                          <p:val>
                                            <p:strVal val="#ppt_x-#ppt_w/2"/>
                                          </p:val>
                                        </p:tav>
                                        <p:tav tm="100000">
                                          <p:val>
                                            <p:strVal val="#ppt_x"/>
                                          </p:val>
                                        </p:tav>
                                      </p:tavLst>
                                    </p:anim>
                                    <p:anim calcmode="lin" valueType="num">
                                      <p:cBhvr>
                                        <p:cTn id="17" dur="4000" fill="hold"/>
                                        <p:tgtEl>
                                          <p:spTgt spid="3"/>
                                        </p:tgtEl>
                                        <p:attrNameLst>
                                          <p:attrName>ppt_y</p:attrName>
                                        </p:attrNameLst>
                                      </p:cBhvr>
                                      <p:tavLst>
                                        <p:tav tm="0">
                                          <p:val>
                                            <p:strVal val="#ppt_y"/>
                                          </p:val>
                                        </p:tav>
                                        <p:tav tm="100000">
                                          <p:val>
                                            <p:strVal val="#ppt_y"/>
                                          </p:val>
                                        </p:tav>
                                      </p:tavLst>
                                    </p:anim>
                                    <p:anim calcmode="lin" valueType="num">
                                      <p:cBhvr>
                                        <p:cTn id="18" dur="4000" fill="hold"/>
                                        <p:tgtEl>
                                          <p:spTgt spid="3"/>
                                        </p:tgtEl>
                                        <p:attrNameLst>
                                          <p:attrName>ppt_w</p:attrName>
                                        </p:attrNameLst>
                                      </p:cBhvr>
                                      <p:tavLst>
                                        <p:tav tm="0">
                                          <p:val>
                                            <p:fltVal val="0"/>
                                          </p:val>
                                        </p:tav>
                                        <p:tav tm="100000">
                                          <p:val>
                                            <p:strVal val="#ppt_w"/>
                                          </p:val>
                                        </p:tav>
                                      </p:tavLst>
                                    </p:anim>
                                    <p:anim calcmode="lin" valueType="num">
                                      <p:cBhvr>
                                        <p:cTn id="19" dur="4000" fill="hold"/>
                                        <p:tgtEl>
                                          <p:spTgt spid="3"/>
                                        </p:tgtEl>
                                        <p:attrNameLst>
                                          <p:attrName>ppt_h</p:attrName>
                                        </p:attrNameLst>
                                      </p:cBhvr>
                                      <p:tavLst>
                                        <p:tav tm="0">
                                          <p:val>
                                            <p:strVal val="#ppt_h"/>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4000"/>
                                        <p:tgtEl>
                                          <p:spTgt spid="3"/>
                                        </p:tgtEl>
                                      </p:cBhvr>
                                    </p:animEffect>
                                  </p:childTnLst>
                                </p:cTn>
                              </p:par>
                            </p:childTnLst>
                          </p:cTn>
                        </p:par>
                        <p:par>
                          <p:cTn id="23" fill="hold">
                            <p:stCondLst>
                              <p:cond delay="4000"/>
                            </p:stCondLst>
                            <p:childTnLst>
                              <p:par>
                                <p:cTn id="24" presetID="23" presetClass="entr" presetSubtype="16"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2000" fill="hold"/>
                                        <p:tgtEl>
                                          <p:spTgt spid="6"/>
                                        </p:tgtEl>
                                        <p:attrNameLst>
                                          <p:attrName>ppt_w</p:attrName>
                                        </p:attrNameLst>
                                      </p:cBhvr>
                                      <p:tavLst>
                                        <p:tav tm="0">
                                          <p:val>
                                            <p:fltVal val="0"/>
                                          </p:val>
                                        </p:tav>
                                        <p:tav tm="100000">
                                          <p:val>
                                            <p:strVal val="#ppt_w"/>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childTnLst>
                                </p:cTn>
                              </p:par>
                            </p:childTnLst>
                          </p:cTn>
                        </p:par>
                        <p:par>
                          <p:cTn id="28" fill="hold">
                            <p:stCondLst>
                              <p:cond delay="6000"/>
                            </p:stCondLst>
                            <p:childTnLst>
                              <p:par>
                                <p:cTn id="29" presetID="40" presetClass="entr" presetSubtype="0" fill="hold" grpId="0" nodeType="afterEffect">
                                  <p:stCondLst>
                                    <p:cond delay="10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7" name="16 Imagen" descr="140915_ptaki-maskonury-skala-kwiatki.jpg"/>
          <p:cNvPicPr>
            <a:picLocks noGrp="1" noChangeAspect="1"/>
          </p:cNvPicPr>
          <p:nvPr isPhoto="1"/>
        </p:nvPicPr>
        <p:blipFill>
          <a:blip r:embed="rId2" cstate="print"/>
          <a:stretch>
            <a:fillRect/>
          </a:stretch>
        </p:blipFill>
        <p:spPr bwMode="auto">
          <a:xfrm>
            <a:off x="0" y="2117"/>
            <a:ext cx="9144000" cy="513926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67544" y="401191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Muchos de sus parterres aparentan estar más cuidados que nunca, observamos ajetreo de trabajadores de limpieza y muchos grupos de turistas, y grupos de escolares de visita.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blinds dir="vert"/>
      </p:transition>
    </mc:Choice>
    <mc:Fallback xmlns="">
      <p:transition spd="slow" advTm="2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4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4000"/>
                                        <p:tgtEl>
                                          <p:spTgt spid="18"/>
                                        </p:tgtEl>
                                      </p:cBhvr>
                                    </p:animEffect>
                                  </p:childTnLst>
                                </p:cTn>
                              </p:par>
                              <p:par>
                                <p:cTn id="11" presetID="42" presetClass="entr" presetSubtype="0" fill="hold" nodeType="withEffect">
                                  <p:stCondLst>
                                    <p:cond delay="1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4000"/>
                                        <p:tgtEl>
                                          <p:spTgt spid="17"/>
                                        </p:tgtEl>
                                      </p:cBhvr>
                                    </p:animEffect>
                                    <p:anim calcmode="lin" valueType="num">
                                      <p:cBhvr>
                                        <p:cTn id="14" dur="4000" fill="hold"/>
                                        <p:tgtEl>
                                          <p:spTgt spid="17"/>
                                        </p:tgtEl>
                                        <p:attrNameLst>
                                          <p:attrName>ppt_x</p:attrName>
                                        </p:attrNameLst>
                                      </p:cBhvr>
                                      <p:tavLst>
                                        <p:tav tm="0">
                                          <p:val>
                                            <p:strVal val="#ppt_x"/>
                                          </p:val>
                                        </p:tav>
                                        <p:tav tm="100000">
                                          <p:val>
                                            <p:strVal val="#ppt_x"/>
                                          </p:val>
                                        </p:tav>
                                      </p:tavLst>
                                    </p:anim>
                                    <p:anim calcmode="lin" valueType="num">
                                      <p:cBhvr>
                                        <p:cTn id="15" dur="4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1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4000" fill="hold"/>
                                        <p:tgtEl>
                                          <p:spTgt spid="17"/>
                                        </p:tgtEl>
                                        <p:attrNameLst>
                                          <p:attrName>ppt_w</p:attrName>
                                        </p:attrNameLst>
                                      </p:cBhvr>
                                      <p:tavLst>
                                        <p:tav tm="0">
                                          <p:val>
                                            <p:strVal val="4/3*#ppt_w"/>
                                          </p:val>
                                        </p:tav>
                                        <p:tav tm="100000">
                                          <p:val>
                                            <p:strVal val="#ppt_w"/>
                                          </p:val>
                                        </p:tav>
                                      </p:tavLst>
                                    </p:anim>
                                    <p:anim calcmode="lin" valueType="num">
                                      <p:cBhvr>
                                        <p:cTn id="19" dur="4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54539.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Plaza de América, entre el paseo de las Delicias y la Avenida de la Borbolla que se comunica por las avenidas de Don Pelayo e Isabel la Católica con la Plaza de España. Durante la Exposición Iberoamericana de 1929 se transformó radicalmente, inaugurando varios pabellones en su interior.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5000">
        <p14:honeycomb/>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anim calcmode="lin" valueType="num">
                                      <p:cBhvr>
                                        <p:cTn id="17" dur="4000" fill="hold"/>
                                        <p:tgtEl>
                                          <p:spTgt spid="15"/>
                                        </p:tgtEl>
                                        <p:attrNameLst>
                                          <p:attrName>ppt_x</p:attrName>
                                        </p:attrNameLst>
                                      </p:cBhvr>
                                      <p:tavLst>
                                        <p:tav tm="0">
                                          <p:val>
                                            <p:strVal val="#ppt_x"/>
                                          </p:val>
                                        </p:tav>
                                        <p:tav tm="100000">
                                          <p:val>
                                            <p:strVal val="#ppt_x"/>
                                          </p:val>
                                        </p:tav>
                                      </p:tavLst>
                                    </p:anim>
                                    <p:anim calcmode="lin" valueType="num">
                                      <p:cBhvr>
                                        <p:cTn id="18" dur="4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1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4000" fill="hold"/>
                                        <p:tgtEl>
                                          <p:spTgt spid="15"/>
                                        </p:tgtEl>
                                        <p:attrNameLst>
                                          <p:attrName>ppt_w</p:attrName>
                                        </p:attrNameLst>
                                      </p:cBhvr>
                                      <p:tavLst>
                                        <p:tav tm="0">
                                          <p:val>
                                            <p:strVal val="4/3*#ppt_w"/>
                                          </p:val>
                                        </p:tav>
                                        <p:tav tm="100000">
                                          <p:val>
                                            <p:strVal val="#ppt_w"/>
                                          </p:val>
                                        </p:tav>
                                      </p:tavLst>
                                    </p:anim>
                                    <p:anim calcmode="lin" valueType="num">
                                      <p:cBhvr>
                                        <p:cTn id="22" dur="4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cstate="print"/>
          <a:srcRect r="66537" b="66809"/>
          <a:stretch>
            <a:fillRect/>
          </a:stretch>
        </p:blipFill>
        <p:spPr bwMode="auto">
          <a:xfrm>
            <a:off x="0" y="706"/>
            <a:ext cx="3059832" cy="1706948"/>
          </a:xfrm>
          <a:prstGeom prst="rect">
            <a:avLst/>
          </a:prstGeom>
          <a:noFill/>
          <a:ln w="9525">
            <a:noFill/>
            <a:miter lim="800000"/>
            <a:headEnd/>
            <a:tailEnd/>
          </a:ln>
        </p:spPr>
      </p:pic>
      <p:pic>
        <p:nvPicPr>
          <p:cNvPr id="4" name="Imagen 3"/>
          <p:cNvPicPr>
            <a:picLocks noChangeAspect="1"/>
          </p:cNvPicPr>
          <p:nvPr/>
        </p:nvPicPr>
        <p:blipFill>
          <a:blip r:embed="rId2" cstate="print"/>
          <a:srcRect l="33463" r="33463" b="66809"/>
          <a:stretch>
            <a:fillRect/>
          </a:stretch>
        </p:blipFill>
        <p:spPr bwMode="auto">
          <a:xfrm>
            <a:off x="3059832" y="706"/>
            <a:ext cx="3024336" cy="1706948"/>
          </a:xfrm>
          <a:prstGeom prst="rect">
            <a:avLst/>
          </a:prstGeom>
          <a:noFill/>
          <a:ln w="9525">
            <a:noFill/>
            <a:miter lim="800000"/>
            <a:headEnd/>
            <a:tailEnd/>
          </a:ln>
        </p:spPr>
      </p:pic>
      <p:pic>
        <p:nvPicPr>
          <p:cNvPr id="5" name="Imagen 4"/>
          <p:cNvPicPr>
            <a:picLocks noChangeAspect="1"/>
          </p:cNvPicPr>
          <p:nvPr/>
        </p:nvPicPr>
        <p:blipFill>
          <a:blip r:embed="rId2" cstate="print"/>
          <a:srcRect l="66538" b="66809"/>
          <a:stretch>
            <a:fillRect/>
          </a:stretch>
        </p:blipFill>
        <p:spPr bwMode="auto">
          <a:xfrm>
            <a:off x="6084168" y="706"/>
            <a:ext cx="3059832" cy="1706948"/>
          </a:xfrm>
          <a:prstGeom prst="rect">
            <a:avLst/>
          </a:prstGeom>
          <a:noFill/>
          <a:ln w="9525">
            <a:noFill/>
            <a:miter lim="800000"/>
            <a:headEnd/>
            <a:tailEnd/>
          </a:ln>
        </p:spPr>
      </p:pic>
      <p:pic>
        <p:nvPicPr>
          <p:cNvPr id="6" name="Imagen 5"/>
          <p:cNvPicPr>
            <a:picLocks noChangeAspect="1"/>
          </p:cNvPicPr>
          <p:nvPr/>
        </p:nvPicPr>
        <p:blipFill>
          <a:blip r:embed="rId2" cstate="print"/>
          <a:srcRect t="33200" r="66538" b="33200"/>
          <a:stretch>
            <a:fillRect/>
          </a:stretch>
        </p:blipFill>
        <p:spPr bwMode="auto">
          <a:xfrm>
            <a:off x="0" y="1707654"/>
            <a:ext cx="3059832" cy="1728192"/>
          </a:xfrm>
          <a:prstGeom prst="rect">
            <a:avLst/>
          </a:prstGeom>
          <a:noFill/>
          <a:ln w="9525">
            <a:noFill/>
            <a:miter lim="800000"/>
            <a:headEnd/>
            <a:tailEnd/>
          </a:ln>
        </p:spPr>
      </p:pic>
      <p:pic>
        <p:nvPicPr>
          <p:cNvPr id="7" name="Imagen 6"/>
          <p:cNvPicPr>
            <a:picLocks noChangeAspect="1"/>
          </p:cNvPicPr>
          <p:nvPr/>
        </p:nvPicPr>
        <p:blipFill>
          <a:blip r:embed="rId2" cstate="print"/>
          <a:srcRect l="33463" t="33200" r="33463" b="33200"/>
          <a:stretch>
            <a:fillRect/>
          </a:stretch>
        </p:blipFill>
        <p:spPr bwMode="auto">
          <a:xfrm>
            <a:off x="3059832" y="1707654"/>
            <a:ext cx="3024336" cy="1728192"/>
          </a:xfrm>
          <a:prstGeom prst="rect">
            <a:avLst/>
          </a:prstGeom>
          <a:noFill/>
          <a:ln w="9525">
            <a:noFill/>
            <a:miter lim="800000"/>
            <a:headEnd/>
            <a:tailEnd/>
          </a:ln>
        </p:spPr>
      </p:pic>
      <p:pic>
        <p:nvPicPr>
          <p:cNvPr id="8" name="Imagen 7"/>
          <p:cNvPicPr>
            <a:picLocks noChangeAspect="1"/>
          </p:cNvPicPr>
          <p:nvPr/>
        </p:nvPicPr>
        <p:blipFill>
          <a:blip r:embed="rId2" cstate="print"/>
          <a:srcRect l="66537" t="33200" b="33200"/>
          <a:stretch>
            <a:fillRect/>
          </a:stretch>
        </p:blipFill>
        <p:spPr bwMode="auto">
          <a:xfrm>
            <a:off x="6084168" y="1707654"/>
            <a:ext cx="3059832" cy="1728192"/>
          </a:xfrm>
          <a:prstGeom prst="rect">
            <a:avLst/>
          </a:prstGeom>
          <a:noFill/>
          <a:ln w="9525">
            <a:noFill/>
            <a:miter lim="800000"/>
            <a:headEnd/>
            <a:tailEnd/>
          </a:ln>
        </p:spPr>
      </p:pic>
      <p:pic>
        <p:nvPicPr>
          <p:cNvPr id="9" name="Imagen 8"/>
          <p:cNvPicPr>
            <a:picLocks noChangeAspect="1"/>
          </p:cNvPicPr>
          <p:nvPr/>
        </p:nvPicPr>
        <p:blipFill>
          <a:blip r:embed="rId2" cstate="print"/>
          <a:srcRect t="66809" r="66538"/>
          <a:stretch>
            <a:fillRect/>
          </a:stretch>
        </p:blipFill>
        <p:spPr bwMode="auto">
          <a:xfrm>
            <a:off x="0" y="3435846"/>
            <a:ext cx="3059832" cy="1706948"/>
          </a:xfrm>
          <a:prstGeom prst="rect">
            <a:avLst/>
          </a:prstGeom>
          <a:noFill/>
          <a:ln w="9525">
            <a:noFill/>
            <a:miter lim="800000"/>
            <a:headEnd/>
            <a:tailEnd/>
          </a:ln>
        </p:spPr>
      </p:pic>
      <p:pic>
        <p:nvPicPr>
          <p:cNvPr id="10" name="Imagen 9"/>
          <p:cNvPicPr>
            <a:picLocks noChangeAspect="1"/>
          </p:cNvPicPr>
          <p:nvPr/>
        </p:nvPicPr>
        <p:blipFill>
          <a:blip r:embed="rId2" cstate="print"/>
          <a:srcRect l="33463" t="66810" r="33463"/>
          <a:stretch>
            <a:fillRect/>
          </a:stretch>
        </p:blipFill>
        <p:spPr bwMode="auto">
          <a:xfrm>
            <a:off x="3059832" y="3435846"/>
            <a:ext cx="3024336" cy="1706948"/>
          </a:xfrm>
          <a:prstGeom prst="rect">
            <a:avLst/>
          </a:prstGeom>
          <a:noFill/>
          <a:ln w="9525">
            <a:noFill/>
            <a:miter lim="800000"/>
            <a:headEnd/>
            <a:tailEnd/>
          </a:ln>
        </p:spPr>
      </p:pic>
      <p:pic>
        <p:nvPicPr>
          <p:cNvPr id="11" name="Imagen 10"/>
          <p:cNvPicPr>
            <a:picLocks noChangeAspect="1"/>
          </p:cNvPicPr>
          <p:nvPr/>
        </p:nvPicPr>
        <p:blipFill>
          <a:blip r:embed="rId2" cstate="print"/>
          <a:srcRect l="66537" t="66809"/>
          <a:stretch>
            <a:fillRect/>
          </a:stretch>
        </p:blipFill>
        <p:spPr bwMode="auto">
          <a:xfrm>
            <a:off x="6084168" y="3435846"/>
            <a:ext cx="3059832" cy="1706948"/>
          </a:xfrm>
          <a:prstGeom prst="rect">
            <a:avLst/>
          </a:prstGeom>
          <a:noFill/>
          <a:ln w="9525">
            <a:noFill/>
            <a:miter lim="800000"/>
            <a:headEnd/>
            <a:tailEnd/>
          </a:ln>
        </p:spPr>
      </p:pic>
      <p:sp>
        <p:nvSpPr>
          <p:cNvPr id="12" name="11 CuadroTexto"/>
          <p:cNvSpPr txBox="1"/>
          <p:nvPr/>
        </p:nvSpPr>
        <p:spPr>
          <a:xfrm>
            <a:off x="323528"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a Colón se encuentra en el paseo de Catalina de Ribera, un camino ajardinado en el barrio Santa Cruz. El jardín existe desde finales del siglo XIX, aunque fue reformado en 1921. A su noroeste están los jardines de Murillo.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3" name="12 CuadroTexto"/>
          <p:cNvSpPr txBox="1"/>
          <p:nvPr/>
        </p:nvSpPr>
        <p:spPr>
          <a:xfrm>
            <a:off x="323528" y="1131590"/>
            <a:ext cx="3850734"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Monumento a Cristóbal Colon</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checker/>
      </p:transition>
    </mc:Choice>
    <mc:Fallback xmlns="">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3000" fill="hold"/>
                                        <p:tgtEl>
                                          <p:spTgt spid="3"/>
                                        </p:tgtEl>
                                        <p:attrNameLst>
                                          <p:attrName>ppt_x</p:attrName>
                                        </p:attrNameLst>
                                      </p:cBhvr>
                                      <p:tavLst>
                                        <p:tav tm="0">
                                          <p:val>
                                            <p:strVal val="1+#ppt_w/2"/>
                                          </p:val>
                                        </p:tav>
                                        <p:tav tm="100000">
                                          <p:val>
                                            <p:strVal val="#ppt_x"/>
                                          </p:val>
                                        </p:tav>
                                      </p:tavLst>
                                    </p:anim>
                                    <p:anim calcmode="lin" valueType="num">
                                      <p:cBhvr additive="base">
                                        <p:cTn id="8" dur="3000" fill="hold"/>
                                        <p:tgtEl>
                                          <p:spTgt spid="3"/>
                                        </p:tgtEl>
                                        <p:attrNameLst>
                                          <p:attrName>ppt_y</p:attrName>
                                        </p:attrNameLst>
                                      </p:cBhvr>
                                      <p:tavLst>
                                        <p:tav tm="0">
                                          <p:val>
                                            <p:strVal val="1+#ppt_h/2"/>
                                          </p:val>
                                        </p:tav>
                                        <p:tav tm="100000">
                                          <p:val>
                                            <p:strVal val="#ppt_y"/>
                                          </p:val>
                                        </p:tav>
                                      </p:tavLst>
                                    </p:anim>
                                  </p:childTnLst>
                                </p:cTn>
                              </p:par>
                              <p:par>
                                <p:cTn id="9" presetID="4"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ox(in)">
                                      <p:cBhvr>
                                        <p:cTn id="11" dur="4000"/>
                                        <p:tgtEl>
                                          <p:spTgt spid="3"/>
                                        </p:tgtEl>
                                      </p:cBhvr>
                                    </p:animEffect>
                                  </p:childTnLst>
                                </p:cTn>
                              </p:par>
                              <p:par>
                                <p:cTn id="12" presetID="8" presetClass="emph" presetSubtype="0" fill="hold" nodeType="withEffect">
                                  <p:stCondLst>
                                    <p:cond delay="0"/>
                                  </p:stCondLst>
                                  <p:childTnLst>
                                    <p:animRot by="21600000">
                                      <p:cBhvr>
                                        <p:cTn id="13" dur="3000" fill="hold"/>
                                        <p:tgtEl>
                                          <p:spTgt spid="3"/>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3000" fill="hold"/>
                                        <p:tgtEl>
                                          <p:spTgt spid="4"/>
                                        </p:tgtEl>
                                        <p:attrNameLst>
                                          <p:attrName>ppt_x</p:attrName>
                                        </p:attrNameLst>
                                      </p:cBhvr>
                                      <p:tavLst>
                                        <p:tav tm="0">
                                          <p:val>
                                            <p:strVal val="#ppt_x"/>
                                          </p:val>
                                        </p:tav>
                                        <p:tav tm="100000">
                                          <p:val>
                                            <p:strVal val="#ppt_x"/>
                                          </p:val>
                                        </p:tav>
                                      </p:tavLst>
                                    </p:anim>
                                    <p:anim calcmode="lin" valueType="num">
                                      <p:cBhvr additive="base">
                                        <p:cTn id="17" dur="3000" fill="hold"/>
                                        <p:tgtEl>
                                          <p:spTgt spid="4"/>
                                        </p:tgtEl>
                                        <p:attrNameLst>
                                          <p:attrName>ppt_y</p:attrName>
                                        </p:attrNameLst>
                                      </p:cBhvr>
                                      <p:tavLst>
                                        <p:tav tm="0">
                                          <p:val>
                                            <p:strVal val="1+#ppt_h/2"/>
                                          </p:val>
                                        </p:tav>
                                        <p:tav tm="100000">
                                          <p:val>
                                            <p:strVal val="#ppt_y"/>
                                          </p:val>
                                        </p:tav>
                                      </p:tavLst>
                                    </p:anim>
                                  </p:childTnLst>
                                </p:cTn>
                              </p:par>
                              <p:par>
                                <p:cTn id="18" presetID="4"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in)">
                                      <p:cBhvr>
                                        <p:cTn id="20" dur="4000"/>
                                        <p:tgtEl>
                                          <p:spTgt spid="4"/>
                                        </p:tgtEl>
                                      </p:cBhvr>
                                    </p:animEffect>
                                  </p:childTnLst>
                                </p:cTn>
                              </p:par>
                              <p:par>
                                <p:cTn id="21" presetID="8" presetClass="emph" presetSubtype="0" fill="hold" nodeType="withEffect">
                                  <p:stCondLst>
                                    <p:cond delay="0"/>
                                  </p:stCondLst>
                                  <p:childTnLst>
                                    <p:animRot by="21600000">
                                      <p:cBhvr>
                                        <p:cTn id="22" dur="3000" fill="hold"/>
                                        <p:tgtEl>
                                          <p:spTgt spid="4"/>
                                        </p:tgtEl>
                                        <p:attrNameLst>
                                          <p:attrName>r</p:attrName>
                                        </p:attrNameLst>
                                      </p:cBhvr>
                                    </p:animRot>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4" presetClass="entr" presetSubtype="1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box(in)">
                                      <p:cBhvr>
                                        <p:cTn id="29" dur="4000"/>
                                        <p:tgtEl>
                                          <p:spTgt spid="5"/>
                                        </p:tgtEl>
                                      </p:cBhvr>
                                    </p:animEffect>
                                  </p:childTnLst>
                                </p:cTn>
                              </p:par>
                              <p:par>
                                <p:cTn id="30" presetID="8" presetClass="emph" presetSubtype="0" fill="hold" nodeType="withEffect">
                                  <p:stCondLst>
                                    <p:cond delay="0"/>
                                  </p:stCondLst>
                                  <p:childTnLst>
                                    <p:animRot by="21600000">
                                      <p:cBhvr>
                                        <p:cTn id="31" dur="3000" fill="hold"/>
                                        <p:tgtEl>
                                          <p:spTgt spid="5"/>
                                        </p:tgtEl>
                                        <p:attrNameLst>
                                          <p:attrName>r</p:attrName>
                                        </p:attrNameLst>
                                      </p:cBhvr>
                                    </p:animRot>
                                  </p:childTnLst>
                                </p:cTn>
                              </p:par>
                              <p:par>
                                <p:cTn id="32" presetID="2" presetClass="entr" presetSubtype="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1+#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4" presetClass="entr" presetSubtype="16"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ox(in)">
                                      <p:cBhvr>
                                        <p:cTn id="38" dur="4000"/>
                                        <p:tgtEl>
                                          <p:spTgt spid="6"/>
                                        </p:tgtEl>
                                      </p:cBhvr>
                                    </p:animEffect>
                                  </p:childTnLst>
                                </p:cTn>
                              </p:par>
                              <p:par>
                                <p:cTn id="39" presetID="8" presetClass="emph" presetSubtype="0" fill="hold" nodeType="withEffect">
                                  <p:stCondLst>
                                    <p:cond delay="0"/>
                                  </p:stCondLst>
                                  <p:childTnLst>
                                    <p:animRot by="21600000">
                                      <p:cBhvr>
                                        <p:cTn id="40" dur="3000" fill="hold"/>
                                        <p:tgtEl>
                                          <p:spTgt spid="6"/>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4" presetClass="entr" presetSubtype="16"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ox(in)">
                                      <p:cBhvr>
                                        <p:cTn id="47" dur="4000"/>
                                        <p:tgtEl>
                                          <p:spTgt spid="8"/>
                                        </p:tgtEl>
                                      </p:cBhvr>
                                    </p:animEffect>
                                  </p:childTnLst>
                                </p:cTn>
                              </p:par>
                              <p:par>
                                <p:cTn id="48" presetID="8" presetClass="emph" presetSubtype="0" fill="hold" nodeType="withEffect">
                                  <p:stCondLst>
                                    <p:cond delay="0"/>
                                  </p:stCondLst>
                                  <p:childTnLst>
                                    <p:animRot by="21600000">
                                      <p:cBhvr>
                                        <p:cTn id="49" dur="3000" fill="hold"/>
                                        <p:tgtEl>
                                          <p:spTgt spid="8"/>
                                        </p:tgtEl>
                                        <p:attrNameLst>
                                          <p:attrName>r</p:attrName>
                                        </p:attrNameLst>
                                      </p:cBhvr>
                                    </p:animRot>
                                  </p:childTnLst>
                                </p:cTn>
                              </p:par>
                              <p:par>
                                <p:cTn id="50" presetID="2" presetClass="entr" presetSubtype="3" fill="hold"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additive="base">
                                        <p:cTn id="52" dur="3000" fill="hold"/>
                                        <p:tgtEl>
                                          <p:spTgt spid="9"/>
                                        </p:tgtEl>
                                        <p:attrNameLst>
                                          <p:attrName>ppt_x</p:attrName>
                                        </p:attrNameLst>
                                      </p:cBhvr>
                                      <p:tavLst>
                                        <p:tav tm="0">
                                          <p:val>
                                            <p:strVal val="1+#ppt_w/2"/>
                                          </p:val>
                                        </p:tav>
                                        <p:tav tm="100000">
                                          <p:val>
                                            <p:strVal val="#ppt_x"/>
                                          </p:val>
                                        </p:tav>
                                      </p:tavLst>
                                    </p:anim>
                                    <p:anim calcmode="lin" valueType="num">
                                      <p:cBhvr additive="base">
                                        <p:cTn id="53" dur="3000" fill="hold"/>
                                        <p:tgtEl>
                                          <p:spTgt spid="9"/>
                                        </p:tgtEl>
                                        <p:attrNameLst>
                                          <p:attrName>ppt_y</p:attrName>
                                        </p:attrNameLst>
                                      </p:cBhvr>
                                      <p:tavLst>
                                        <p:tav tm="0">
                                          <p:val>
                                            <p:strVal val="0-#ppt_h/2"/>
                                          </p:val>
                                        </p:tav>
                                        <p:tav tm="100000">
                                          <p:val>
                                            <p:strVal val="#ppt_y"/>
                                          </p:val>
                                        </p:tav>
                                      </p:tavLst>
                                    </p:anim>
                                  </p:childTnLst>
                                </p:cTn>
                              </p:par>
                              <p:par>
                                <p:cTn id="54" presetID="4"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box(in)">
                                      <p:cBhvr>
                                        <p:cTn id="56" dur="4000"/>
                                        <p:tgtEl>
                                          <p:spTgt spid="9"/>
                                        </p:tgtEl>
                                      </p:cBhvr>
                                    </p:animEffect>
                                  </p:childTnLst>
                                </p:cTn>
                              </p:par>
                              <p:par>
                                <p:cTn id="57" presetID="8" presetClass="emph" presetSubtype="0" fill="hold" nodeType="withEffect">
                                  <p:stCondLst>
                                    <p:cond delay="0"/>
                                  </p:stCondLst>
                                  <p:childTnLst>
                                    <p:animRot by="21600000">
                                      <p:cBhvr>
                                        <p:cTn id="58" dur="3000" fill="hold"/>
                                        <p:tgtEl>
                                          <p:spTgt spid="9"/>
                                        </p:tgtEl>
                                        <p:attrNameLst>
                                          <p:attrName>r</p:attrName>
                                        </p:attrNameLst>
                                      </p:cBhvr>
                                    </p:animRot>
                                  </p:childTnLst>
                                </p:cTn>
                              </p:par>
                              <p:par>
                                <p:cTn id="59" presetID="2" presetClass="entr" presetSubtype="1"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0-#ppt_h/2"/>
                                          </p:val>
                                        </p:tav>
                                        <p:tav tm="100000">
                                          <p:val>
                                            <p:strVal val="#ppt_y"/>
                                          </p:val>
                                        </p:tav>
                                      </p:tavLst>
                                    </p:anim>
                                  </p:childTnLst>
                                </p:cTn>
                              </p:par>
                              <p:par>
                                <p:cTn id="63" presetID="4" presetClass="entr" presetSubtype="16"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box(in)">
                                      <p:cBhvr>
                                        <p:cTn id="65" dur="4000"/>
                                        <p:tgtEl>
                                          <p:spTgt spid="10"/>
                                        </p:tgtEl>
                                      </p:cBhvr>
                                    </p:animEffect>
                                  </p:childTnLst>
                                </p:cTn>
                              </p:par>
                              <p:par>
                                <p:cTn id="66" presetID="8" presetClass="emph" presetSubtype="0" fill="hold" nodeType="withEffect">
                                  <p:stCondLst>
                                    <p:cond delay="0"/>
                                  </p:stCondLst>
                                  <p:childTnLst>
                                    <p:animRot by="21600000">
                                      <p:cBhvr>
                                        <p:cTn id="67" dur="3000" fill="hold"/>
                                        <p:tgtEl>
                                          <p:spTgt spid="10"/>
                                        </p:tgtEl>
                                        <p:attrNameLst>
                                          <p:attrName>r</p:attrName>
                                        </p:attrNameLst>
                                      </p:cBhvr>
                                    </p:animRot>
                                  </p:childTnLst>
                                </p:cTn>
                              </p:par>
                              <p:par>
                                <p:cTn id="68" presetID="2" presetClass="entr" presetSubtype="9" fill="hold"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0-#ppt_h/2"/>
                                          </p:val>
                                        </p:tav>
                                        <p:tav tm="100000">
                                          <p:val>
                                            <p:strVal val="#ppt_y"/>
                                          </p:val>
                                        </p:tav>
                                      </p:tavLst>
                                    </p:anim>
                                  </p:childTnLst>
                                </p:cTn>
                              </p:par>
                              <p:par>
                                <p:cTn id="72" presetID="4" presetClass="entr" presetSubtype="16" fill="hold"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box(in)">
                                      <p:cBhvr>
                                        <p:cTn id="74" dur="4000"/>
                                        <p:tgtEl>
                                          <p:spTgt spid="11"/>
                                        </p:tgtEl>
                                      </p:cBhvr>
                                    </p:animEffect>
                                  </p:childTnLst>
                                </p:cTn>
                              </p:par>
                              <p:par>
                                <p:cTn id="75" presetID="8" presetClass="emph" presetSubtype="0" fill="hold" nodeType="withEffect">
                                  <p:stCondLst>
                                    <p:cond delay="0"/>
                                  </p:stCondLst>
                                  <p:childTnLst>
                                    <p:animRot by="21600000">
                                      <p:cBhvr>
                                        <p:cTn id="76" dur="3000" fill="hold"/>
                                        <p:tgtEl>
                                          <p:spTgt spid="11"/>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3000" fill="hold"/>
                                        <p:tgtEl>
                                          <p:spTgt spid="7"/>
                                        </p:tgtEl>
                                        <p:attrNameLst>
                                          <p:attrName>ppt_w</p:attrName>
                                        </p:attrNameLst>
                                      </p:cBhvr>
                                      <p:tavLst>
                                        <p:tav tm="0">
                                          <p:val>
                                            <p:fltVal val="0"/>
                                          </p:val>
                                        </p:tav>
                                        <p:tav tm="100000">
                                          <p:val>
                                            <p:strVal val="#ppt_w"/>
                                          </p:val>
                                        </p:tav>
                                      </p:tavLst>
                                    </p:anim>
                                    <p:anim calcmode="lin" valueType="num">
                                      <p:cBhvr>
                                        <p:cTn id="80" dur="3000" fill="hold"/>
                                        <p:tgtEl>
                                          <p:spTgt spid="7"/>
                                        </p:tgtEl>
                                        <p:attrNameLst>
                                          <p:attrName>ppt_h</p:attrName>
                                        </p:attrNameLst>
                                      </p:cBhvr>
                                      <p:tavLst>
                                        <p:tav tm="0">
                                          <p:val>
                                            <p:fltVal val="0"/>
                                          </p:val>
                                        </p:tav>
                                        <p:tav tm="100000">
                                          <p:val>
                                            <p:strVal val="#ppt_h"/>
                                          </p:val>
                                        </p:tav>
                                      </p:tavLst>
                                    </p:anim>
                                  </p:childTnLst>
                                </p:cTn>
                              </p:par>
                              <p:par>
                                <p:cTn id="81" presetID="4" presetClass="entr" presetSubtype="16"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box(in)">
                                      <p:cBhvr>
                                        <p:cTn id="83" dur="5000"/>
                                        <p:tgtEl>
                                          <p:spTgt spid="7"/>
                                        </p:tgtEl>
                                      </p:cBhvr>
                                    </p:animEffect>
                                  </p:childTnLst>
                                </p:cTn>
                              </p:par>
                              <p:par>
                                <p:cTn id="84" presetID="8" presetClass="emph" presetSubtype="0" fill="hold" nodeType="withEffect">
                                  <p:stCondLst>
                                    <p:cond delay="0"/>
                                  </p:stCondLst>
                                  <p:childTnLst>
                                    <p:animRot by="21600000">
                                      <p:cBhvr>
                                        <p:cTn id="85" dur="3000" fill="hold"/>
                                        <p:tgtEl>
                                          <p:spTgt spid="7"/>
                                        </p:tgtEl>
                                        <p:attrNameLst>
                                          <p:attrName>r</p:attrName>
                                        </p:attrNameLst>
                                      </p:cBhvr>
                                    </p:animRot>
                                  </p:childTnLst>
                                </p:cTn>
                              </p:par>
                            </p:childTnLst>
                          </p:cTn>
                        </p:par>
                        <p:par>
                          <p:cTn id="86" fill="hold">
                            <p:stCondLst>
                              <p:cond delay="5000"/>
                            </p:stCondLst>
                            <p:childTnLst>
                              <p:par>
                                <p:cTn id="87" presetID="23" presetClass="entr" presetSubtype="16"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p:cTn id="89" dur="2000" fill="hold"/>
                                        <p:tgtEl>
                                          <p:spTgt spid="13"/>
                                        </p:tgtEl>
                                        <p:attrNameLst>
                                          <p:attrName>ppt_w</p:attrName>
                                        </p:attrNameLst>
                                      </p:cBhvr>
                                      <p:tavLst>
                                        <p:tav tm="0">
                                          <p:val>
                                            <p:fltVal val="0"/>
                                          </p:val>
                                        </p:tav>
                                        <p:tav tm="100000">
                                          <p:val>
                                            <p:strVal val="#ppt_w"/>
                                          </p:val>
                                        </p:tav>
                                      </p:tavLst>
                                    </p:anim>
                                    <p:anim calcmode="lin" valueType="num">
                                      <p:cBhvr>
                                        <p:cTn id="90" dur="2000" fill="hold"/>
                                        <p:tgtEl>
                                          <p:spTgt spid="13"/>
                                        </p:tgtEl>
                                        <p:attrNameLst>
                                          <p:attrName>ppt_h</p:attrName>
                                        </p:attrNameLst>
                                      </p:cBhvr>
                                      <p:tavLst>
                                        <p:tav tm="0">
                                          <p:val>
                                            <p:fltVal val="0"/>
                                          </p:val>
                                        </p:tav>
                                        <p:tav tm="100000">
                                          <p:val>
                                            <p:strVal val="#ppt_h"/>
                                          </p:val>
                                        </p:tav>
                                      </p:tavLst>
                                    </p:anim>
                                  </p:childTnLst>
                                </p:cTn>
                              </p:par>
                            </p:childTnLst>
                          </p:cTn>
                        </p:par>
                        <p:par>
                          <p:cTn id="91" fill="hold">
                            <p:stCondLst>
                              <p:cond delay="7000"/>
                            </p:stCondLst>
                            <p:childTnLst>
                              <p:par>
                                <p:cTn id="92" presetID="40" presetClass="entr" presetSubtype="0" fill="hold" grpId="0" nodeType="afterEffect">
                                  <p:stCondLst>
                                    <p:cond delay="1000"/>
                                  </p:stCondLst>
                                  <p:iterate type="lt">
                                    <p:tmPct val="10000"/>
                                  </p:iterate>
                                  <p:childTnLst>
                                    <p:set>
                                      <p:cBhvr>
                                        <p:cTn id="93" dur="1" fill="hold">
                                          <p:stCondLst>
                                            <p:cond delay="0"/>
                                          </p:stCondLst>
                                        </p:cTn>
                                        <p:tgtEl>
                                          <p:spTgt spid="12"/>
                                        </p:tgtEl>
                                        <p:attrNameLst>
                                          <p:attrName>style.visibility</p:attrName>
                                        </p:attrNameLst>
                                      </p:cBhvr>
                                      <p:to>
                                        <p:strVal val="visible"/>
                                      </p:to>
                                    </p:set>
                                    <p:animEffect transition="in" filter="fade">
                                      <p:cBhvr>
                                        <p:cTn id="94" dur="1000"/>
                                        <p:tgtEl>
                                          <p:spTgt spid="12"/>
                                        </p:tgtEl>
                                      </p:cBhvr>
                                    </p:animEffect>
                                    <p:anim calcmode="lin" valueType="num">
                                      <p:cBhvr>
                                        <p:cTn id="95" dur="1000" fill="hold"/>
                                        <p:tgtEl>
                                          <p:spTgt spid="12"/>
                                        </p:tgtEl>
                                        <p:attrNameLst>
                                          <p:attrName>ppt_x</p:attrName>
                                        </p:attrNameLst>
                                      </p:cBhvr>
                                      <p:tavLst>
                                        <p:tav tm="0">
                                          <p:val>
                                            <p:strVal val="#ppt_x-.1"/>
                                          </p:val>
                                        </p:tav>
                                        <p:tav tm="100000">
                                          <p:val>
                                            <p:strVal val="#ppt_x"/>
                                          </p:val>
                                        </p:tav>
                                      </p:tavLst>
                                    </p:anim>
                                    <p:anim calcmode="lin" valueType="num">
                                      <p:cBhvr>
                                        <p:cTn id="9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2117"/>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3 Marcador de contenido" descr="Imagen1.pn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251520"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murallas subsistieron hasta el siglo </a:t>
            </a:r>
            <a:r>
              <a:rPr lang="es-ES" i="1" cap="small" dirty="0" err="1" smtClean="0">
                <a:effectLst>
                  <a:glow rad="101600">
                    <a:srgbClr val="C00000">
                      <a:alpha val="60000"/>
                    </a:srgbClr>
                  </a:glow>
                  <a:outerShdw blurRad="38100" dist="38100" dir="2700000" algn="tl">
                    <a:srgbClr val="000000">
                      <a:alpha val="43137"/>
                    </a:srgbClr>
                  </a:outerShdw>
                </a:effectLst>
              </a:rPr>
              <a:t>xix</a:t>
            </a:r>
            <a:r>
              <a:rPr lang="es-ES" i="1" dirty="0" smtClean="0">
                <a:effectLst>
                  <a:glow rad="101600">
                    <a:srgbClr val="C00000">
                      <a:alpha val="60000"/>
                    </a:srgbClr>
                  </a:glow>
                  <a:outerShdw blurRad="38100" dist="38100" dir="2700000" algn="tl">
                    <a:srgbClr val="000000">
                      <a:alpha val="43137"/>
                    </a:srgbClr>
                  </a:outerShdw>
                </a:effectLst>
              </a:rPr>
              <a:t> cuando fueron parcialmente derribadas y de la que se conservan algunos paños en el barrio de la Macarena, Jardines de Murillo, el entorno del Alcázar, principalmente.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8" name="7 CuadroTexto"/>
          <p:cNvSpPr txBox="1"/>
          <p:nvPr/>
        </p:nvSpPr>
        <p:spPr>
          <a:xfrm>
            <a:off x="2555776" y="1851670"/>
            <a:ext cx="2656496"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Muralla islámica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checker/>
      </p:transition>
    </mc:Choice>
    <mc:Fallback xmlns="">
      <p:transition spd="slow" advTm="30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47" presetClass="entr" presetSubtype="0" fill="hold" nodeType="withEffect">
                                  <p:stCondLst>
                                    <p:cond delay="1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4000"/>
                                        <p:tgtEl>
                                          <p:spTgt spid="7"/>
                                        </p:tgtEl>
                                      </p:cBhvr>
                                    </p:animEffec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4/3*#ppt_w"/>
                                          </p:val>
                                        </p:tav>
                                        <p:tav tm="100000">
                                          <p:val>
                                            <p:strVal val="#ppt_w"/>
                                          </p:val>
                                        </p:tav>
                                      </p:tavLst>
                                    </p:anim>
                                    <p:anim calcmode="lin" valueType="num">
                                      <p:cBhvr>
                                        <p:cTn id="21" dur="4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23" presetClass="entr" presetSubtype="16"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000" fill="hold"/>
                                        <p:tgtEl>
                                          <p:spTgt spid="8"/>
                                        </p:tgtEl>
                                        <p:attrNameLst>
                                          <p:attrName>ppt_w</p:attrName>
                                        </p:attrNameLst>
                                      </p:cBhvr>
                                      <p:tavLst>
                                        <p:tav tm="0">
                                          <p:val>
                                            <p:fltVal val="0"/>
                                          </p:val>
                                        </p:tav>
                                        <p:tav tm="100000">
                                          <p:val>
                                            <p:strVal val="#ppt_w"/>
                                          </p:val>
                                        </p:tav>
                                      </p:tavLst>
                                    </p:anim>
                                    <p:anim calcmode="lin" valueType="num">
                                      <p:cBhvr>
                                        <p:cTn id="26" dur="2000" fill="hold"/>
                                        <p:tgtEl>
                                          <p:spTgt spid="8"/>
                                        </p:tgtEl>
                                        <p:attrNameLst>
                                          <p:attrName>ppt_h</p:attrName>
                                        </p:attrNameLst>
                                      </p:cBhvr>
                                      <p:tavLst>
                                        <p:tav tm="0">
                                          <p:val>
                                            <p:fltVal val="0"/>
                                          </p:val>
                                        </p:tav>
                                        <p:tav tm="100000">
                                          <p:val>
                                            <p:strVal val="#ppt_h"/>
                                          </p:val>
                                        </p:tav>
                                      </p:tavLst>
                                    </p:anim>
                                  </p:childTnLst>
                                </p:cTn>
                              </p:par>
                            </p:childTnLst>
                          </p:cTn>
                        </p:par>
                        <p:par>
                          <p:cTn id="27" fill="hold">
                            <p:stCondLst>
                              <p:cond delay="70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14028" y="10002"/>
            <a:ext cx="9115943" cy="512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173956_skaly-maskonur.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627784" y="1563638"/>
            <a:ext cx="2666114"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Reales Alcázares</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539552"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Reales Alcázares de Sevilla representan, junto a La Giralda, el legado hispanomusulmán más importante de la capital del Guadalquivir. Sin embargo, en la actualidad no queda más que un vago reflejo de lo que en su día fue.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wheel spokes="1"/>
      </p:transition>
    </mc:Choice>
    <mc:Fallback xmlns="">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ppt_x"/>
                                          </p:val>
                                        </p:tav>
                                        <p:tav tm="100000">
                                          <p:val>
                                            <p:strVal val="#ppt_x"/>
                                          </p:val>
                                        </p:tav>
                                      </p:tavLst>
                                    </p:anim>
                                    <p:anim calcmode="lin" valueType="num">
                                      <p:cBhvr additive="base">
                                        <p:cTn id="11" dur="4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1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000" fill="hold"/>
                                        <p:tgtEl>
                                          <p:spTgt spid="13"/>
                                        </p:tgtEl>
                                        <p:attrNameLst>
                                          <p:attrName>ppt_w</p:attrName>
                                        </p:attrNameLst>
                                      </p:cBhvr>
                                      <p:tavLst>
                                        <p:tav tm="0">
                                          <p:val>
                                            <p:strVal val="4/3*#ppt_w"/>
                                          </p:val>
                                        </p:tav>
                                        <p:tav tm="100000">
                                          <p:val>
                                            <p:strVal val="#ppt_w"/>
                                          </p:val>
                                        </p:tav>
                                      </p:tavLst>
                                    </p:anim>
                                    <p:anim calcmode="lin" valueType="num">
                                      <p:cBhvr>
                                        <p:cTn id="15" dur="4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4000"/>
                                        <p:tgtEl>
                                          <p:spTgt spid="13"/>
                                        </p:tgtEl>
                                      </p:cBhvr>
                                    </p:animEffect>
                                    <p:anim calcmode="lin" valueType="num">
                                      <p:cBhvr>
                                        <p:cTn id="19" dur="4000" fill="hold"/>
                                        <p:tgtEl>
                                          <p:spTgt spid="13"/>
                                        </p:tgtEl>
                                        <p:attrNameLst>
                                          <p:attrName>ppt_x</p:attrName>
                                        </p:attrNameLst>
                                      </p:cBhvr>
                                      <p:tavLst>
                                        <p:tav tm="0">
                                          <p:val>
                                            <p:strVal val="#ppt_x"/>
                                          </p:val>
                                        </p:tav>
                                        <p:tav tm="100000">
                                          <p:val>
                                            <p:strVal val="#ppt_x"/>
                                          </p:val>
                                        </p:tav>
                                      </p:tavLst>
                                    </p:anim>
                                    <p:anim calcmode="lin" valueType="num">
                                      <p:cBhvr>
                                        <p:cTn id="20" dur="4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1176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2" cstate="print"/>
          <a:stretch>
            <a:fillRect/>
          </a:stretch>
        </p:blipFill>
        <p:spPr bwMode="auto">
          <a:xfrm>
            <a:off x="0" y="0"/>
            <a:ext cx="9111762"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3795886"/>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actual Plaza del Triunfo de Sevilla, hasta el siglo XVIII, era la "Plazuela de la Lonja". Es un lugar perfecto para coger un coche de caballos y disfrutar sin prisas de una ciudad que cuenta con un patrimonio monumental inabarcable y una luz que, como dice la canción, tiene un color especial.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1619672" y="1059582"/>
            <a:ext cx="2730235"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Plaza del Triunfo</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wheelReverse spokes="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2" presetClass="entr" presetSubtype="0" fill="hold" nodeType="withEffect">
                                  <p:stCondLst>
                                    <p:cond delay="1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flipH="1">
            <a:off x="1"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54539.jpg"/>
          <p:cNvPicPr>
            <a:picLocks noChangeAspect="1"/>
          </p:cNvPicPr>
          <p:nvPr/>
        </p:nvPicPr>
        <p:blipFill>
          <a:blip r:embed="rId2" cstate="print"/>
          <a:stretch>
            <a:fillRect/>
          </a:stretch>
        </p:blipFill>
        <p:spPr bwMode="auto">
          <a:xfrm>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195736" y="2283718"/>
            <a:ext cx="2717411" cy="430887"/>
          </a:xfrm>
          <a:prstGeom prst="rect">
            <a:avLst/>
          </a:prstGeom>
          <a:noFill/>
        </p:spPr>
        <p:txBody>
          <a:bodyPr wrap="non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Catedral y Giralda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251520" y="401191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catedral de Sevilla es la catedral gótica más grande del mundo, (la Basílica de San Pedro no es realmente una catedral) y el tercer templo en cuanto a tamaño tras la Basílica de San Pedro del Vaticano en Roma, y San Pablo en Londres.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lip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1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50" presetClass="entr" presetSubtype="0" decel="100000" fill="hold" nodeType="withEffect">
                                  <p:stCondLst>
                                    <p:cond delay="1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ppt_w+.3"/>
                                          </p:val>
                                        </p:tav>
                                        <p:tav tm="100000">
                                          <p:val>
                                            <p:strVal val="#ppt_w"/>
                                          </p:val>
                                        </p:tav>
                                      </p:tavLst>
                                    </p:anim>
                                    <p:anim calcmode="lin" valueType="num">
                                      <p:cBhvr>
                                        <p:cTn id="21" dur="4000" fill="hold"/>
                                        <p:tgtEl>
                                          <p:spTgt spid="15"/>
                                        </p:tgtEl>
                                        <p:attrNameLst>
                                          <p:attrName>ppt_h</p:attrName>
                                        </p:attrNameLst>
                                      </p:cBhvr>
                                      <p:tavLst>
                                        <p:tav tm="0">
                                          <p:val>
                                            <p:strVal val="#ppt_h"/>
                                          </p:val>
                                        </p:tav>
                                        <p:tav tm="100000">
                                          <p:val>
                                            <p:strVal val="#ppt_h"/>
                                          </p:val>
                                        </p:tav>
                                      </p:tavLst>
                                    </p:anim>
                                    <p:animEffect transition="in" filter="fade">
                                      <p:cBhvr>
                                        <p:cTn id="22" dur="4000"/>
                                        <p:tgtEl>
                                          <p:spTgt spid="15"/>
                                        </p:tgtEl>
                                      </p:cBhvr>
                                    </p:animEffect>
                                  </p:childTnLst>
                                </p:cTn>
                              </p:par>
                            </p:childTnLst>
                          </p:cTn>
                        </p:par>
                        <p:par>
                          <p:cTn id="23" fill="hold">
                            <p:stCondLst>
                              <p:cond delay="5000"/>
                            </p:stCondLst>
                            <p:childTnLst>
                              <p:par>
                                <p:cTn id="24" presetID="2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2000" fill="hold"/>
                                        <p:tgtEl>
                                          <p:spTgt spid="5"/>
                                        </p:tgtEl>
                                        <p:attrNameLst>
                                          <p:attrName>ppt_w</p:attrName>
                                        </p:attrNameLst>
                                      </p:cBhvr>
                                      <p:tavLst>
                                        <p:tav tm="0">
                                          <p:val>
                                            <p:fltVal val="0"/>
                                          </p:val>
                                        </p:tav>
                                        <p:tav tm="100000">
                                          <p:val>
                                            <p:strVal val="#ppt_w"/>
                                          </p:val>
                                        </p:tav>
                                      </p:tavLst>
                                    </p:anim>
                                    <p:anim calcmode="lin" valueType="num">
                                      <p:cBhvr>
                                        <p:cTn id="27" dur="2000" fill="hold"/>
                                        <p:tgtEl>
                                          <p:spTgt spid="5"/>
                                        </p:tgtEl>
                                        <p:attrNameLst>
                                          <p:attrName>ppt_h</p:attrName>
                                        </p:attrNameLst>
                                      </p:cBhvr>
                                      <p:tavLst>
                                        <p:tav tm="0">
                                          <p:val>
                                            <p:fltVal val="0"/>
                                          </p:val>
                                        </p:tav>
                                        <p:tav tm="100000">
                                          <p:val>
                                            <p:strVal val="#ppt_h"/>
                                          </p:val>
                                        </p:tav>
                                      </p:tavLst>
                                    </p:anim>
                                  </p:childTnLst>
                                </p:cTn>
                              </p:par>
                            </p:childTnLst>
                          </p:cTn>
                        </p:par>
                        <p:par>
                          <p:cTn id="28" fill="hold">
                            <p:stCondLst>
                              <p:cond delay="7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2700" y="2114"/>
            <a:ext cx="9131300" cy="51321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161700"/>
            <a:ext cx="3989388" cy="116157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5">
            <a:extLst/>
          </p:cNvPr>
          <p:cNvSpPr/>
          <p:nvPr/>
        </p:nvSpPr>
        <p:spPr>
          <a:xfrm rot="12900179" flipV="1">
            <a:off x="1978026" y="2173129"/>
            <a:ext cx="4011613" cy="112014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6">
            <a:extLst/>
          </p:cNvPr>
          <p:cNvSpPr/>
          <p:nvPr/>
        </p:nvSpPr>
        <p:spPr>
          <a:xfrm rot="12900179" flipV="1">
            <a:off x="2138364" y="2114550"/>
            <a:ext cx="4040187" cy="1198722"/>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7">
            <a:extLst/>
          </p:cNvPr>
          <p:cNvSpPr/>
          <p:nvPr/>
        </p:nvSpPr>
        <p:spPr>
          <a:xfrm rot="12900179" flipV="1">
            <a:off x="2328864" y="2097405"/>
            <a:ext cx="4040187" cy="116871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8">
            <a:extLst/>
          </p:cNvPr>
          <p:cNvSpPr/>
          <p:nvPr/>
        </p:nvSpPr>
        <p:spPr>
          <a:xfrm rot="12900179" flipV="1">
            <a:off x="2503489" y="2075974"/>
            <a:ext cx="4067175" cy="114300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9">
            <a:extLst/>
          </p:cNvPr>
          <p:cNvSpPr/>
          <p:nvPr/>
        </p:nvSpPr>
        <p:spPr>
          <a:xfrm rot="12900179" flipV="1">
            <a:off x="2662239" y="2020253"/>
            <a:ext cx="4067175" cy="114014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10">
            <a:extLst/>
          </p:cNvPr>
          <p:cNvSpPr/>
          <p:nvPr/>
        </p:nvSpPr>
        <p:spPr>
          <a:xfrm rot="12900179" flipV="1">
            <a:off x="2825751" y="1955959"/>
            <a:ext cx="4016375" cy="1200150"/>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12 CuadroTexto"/>
          <p:cNvSpPr txBox="1"/>
          <p:nvPr/>
        </p:nvSpPr>
        <p:spPr>
          <a:xfrm>
            <a:off x="467544" y="3795886"/>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1987 ha sido declarado por la UNESCO, Patrimonio de la Humanidad.</a:t>
            </a:r>
          </a:p>
          <a:p>
            <a:r>
              <a:rPr lang="es-ES" i="1" dirty="0" smtClean="0">
                <a:effectLst>
                  <a:glow rad="101600">
                    <a:srgbClr val="C00000">
                      <a:alpha val="60000"/>
                    </a:srgbClr>
                  </a:glow>
                  <a:outerShdw blurRad="38100" dist="38100" dir="2700000" algn="tl">
                    <a:srgbClr val="000000">
                      <a:alpha val="43137"/>
                    </a:srgbClr>
                  </a:outerShdw>
                </a:effectLst>
              </a:rPr>
              <a:t>El Cabildo Metropolitano ha sido el custodio, durante siete siglos de su rica historia y lo quiere seguir siendo con una atención y organización, cada día, más moderna y esmerada.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7000">
        <p14:flip dir="r"/>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5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5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1" y="0"/>
            <a:ext cx="3923927"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3923927"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139952" y="1419622"/>
            <a:ext cx="4752528" cy="2585323"/>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Giralda, a pesar de su autonomía, ejerce la función de torre y de campanario de la Catedral de Sevilla. Patrimonio de la Humanidad desde 1987, no sólo destaca por su ubicación e historia, también debemos subrayar su factura arquitectónica, su función a lo largo de los siglos y su significado dentro del casco antiguo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flip dir="l"/>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4000"/>
                                        <p:tgtEl>
                                          <p:spTgt spid="4"/>
                                        </p:tgtEl>
                                      </p:cBhvr>
                                    </p:animEffect>
                                  </p:childTnLst>
                                </p:cTn>
                              </p:par>
                              <p:par>
                                <p:cTn id="13" presetID="42" presetClass="entr" presetSubtype="0" fill="hold" nodeType="withEffect">
                                  <p:stCondLst>
                                    <p:cond delay="10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4000"/>
                                        <p:tgtEl>
                                          <p:spTgt spid="35"/>
                                        </p:tgtEl>
                                      </p:cBhvr>
                                    </p:animEffect>
                                    <p:anim calcmode="lin" valueType="num">
                                      <p:cBhvr>
                                        <p:cTn id="16" dur="4000" fill="hold"/>
                                        <p:tgtEl>
                                          <p:spTgt spid="35"/>
                                        </p:tgtEl>
                                        <p:attrNameLst>
                                          <p:attrName>ppt_x</p:attrName>
                                        </p:attrNameLst>
                                      </p:cBhvr>
                                      <p:tavLst>
                                        <p:tav tm="0">
                                          <p:val>
                                            <p:strVal val="#ppt_x"/>
                                          </p:val>
                                        </p:tav>
                                        <p:tav tm="100000">
                                          <p:val>
                                            <p:strVal val="#ppt_x"/>
                                          </p:val>
                                        </p:tav>
                                      </p:tavLst>
                                    </p:anim>
                                    <p:anim calcmode="lin" valueType="num">
                                      <p:cBhvr>
                                        <p:cTn id="17" dur="4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0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4000" fill="hold"/>
                                        <p:tgtEl>
                                          <p:spTgt spid="35"/>
                                        </p:tgtEl>
                                        <p:attrNameLst>
                                          <p:attrName>ppt_w</p:attrName>
                                        </p:attrNameLst>
                                      </p:cBhvr>
                                      <p:tavLst>
                                        <p:tav tm="0">
                                          <p:val>
                                            <p:strVal val="4/3*#ppt_w"/>
                                          </p:val>
                                        </p:tav>
                                        <p:tav tm="100000">
                                          <p:val>
                                            <p:strVal val="#ppt_w"/>
                                          </p:val>
                                        </p:tav>
                                      </p:tavLst>
                                    </p:anim>
                                    <p:anim calcmode="lin" valueType="num">
                                      <p:cBhvr>
                                        <p:cTn id="21" dur="4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flipH="1">
            <a:off x="2589" y="0"/>
            <a:ext cx="9138822"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2" cstate="print"/>
          <a:stretch>
            <a:fillRect/>
          </a:stretch>
        </p:blipFill>
        <p:spPr bwMode="auto">
          <a:xfrm>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323528"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Entramos en El Sagrario de la Catedral de Sevilla. Es un templo de estilo barroco que se encuentra ubicado en la Avenida de la Constitución. Está integrado en la gran manzana formada por la Catedral, cuyos servicios parroquiales administra.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3131840" y="843558"/>
            <a:ext cx="2553904"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Iglesia del Sagrario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33000">
        <p15:prstTrans prst="curtains"/>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1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2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fltVal val="0"/>
                                          </p:val>
                                        </p:tav>
                                        <p:tav tm="100000">
                                          <p:val>
                                            <p:strVal val="#ppt_h"/>
                                          </p:val>
                                        </p:tav>
                                      </p:tavLst>
                                    </p:anim>
                                  </p:childTnLst>
                                </p:cTn>
                              </p:par>
                            </p:childTnLst>
                          </p:cTn>
                        </p:par>
                        <p:par>
                          <p:cTn id="27" fill="hold">
                            <p:stCondLst>
                              <p:cond delay="7000"/>
                            </p:stCondLst>
                            <p:childTnLst>
                              <p:par>
                                <p:cTn id="28" presetID="40" presetClass="entr" presetSubtype="0" fill="hold" grpId="0" nodeType="afterEffect">
                                  <p:stCondLst>
                                    <p:cond delay="50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706c329b28a7ad873fd18e0fd15fea43.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79512" y="3795886"/>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templo adolecía de unos problemas (de naturaleza estructural y de cimentación), que afectaban seriamente al edificio. En septiembre de 2022 se aprobaron las obras, incluyendo entre otras actuaciones, la restauración total del pavimento, criptas, paramentos, bóvedas y relieves escultóricos.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6000">
        <p14:glitter pattern="hexago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par>
                                <p:cTn id="12" presetID="42" presetClass="entr" presetSubtype="0" fill="hold" nodeType="withEffect">
                                  <p:stCondLst>
                                    <p:cond delay="1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4000"/>
                                        <p:tgtEl>
                                          <p:spTgt spid="8"/>
                                        </p:tgtEl>
                                      </p:cBhvr>
                                    </p:animEffect>
                                    <p:anim calcmode="lin" valueType="num">
                                      <p:cBhvr>
                                        <p:cTn id="15" dur="4000" fill="hold"/>
                                        <p:tgtEl>
                                          <p:spTgt spid="8"/>
                                        </p:tgtEl>
                                        <p:attrNameLst>
                                          <p:attrName>ppt_x</p:attrName>
                                        </p:attrNameLst>
                                      </p:cBhvr>
                                      <p:tavLst>
                                        <p:tav tm="0">
                                          <p:val>
                                            <p:strVal val="#ppt_x"/>
                                          </p:val>
                                        </p:tav>
                                        <p:tav tm="100000">
                                          <p:val>
                                            <p:strVal val="#ppt_x"/>
                                          </p:val>
                                        </p:tav>
                                      </p:tavLst>
                                    </p:anim>
                                    <p:anim calcmode="lin" valueType="num">
                                      <p:cBhvr>
                                        <p:cTn id="16" dur="4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4/3*#ppt_w"/>
                                          </p:val>
                                        </p:tav>
                                        <p:tav tm="100000">
                                          <p:val>
                                            <p:strVal val="#ppt_w"/>
                                          </p:val>
                                        </p:tav>
                                      </p:tavLst>
                                    </p:anim>
                                    <p:anim calcmode="lin" valueType="num">
                                      <p:cBhvr>
                                        <p:cTn id="20" dur="4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0" y="0"/>
            <a:ext cx="4155866"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9" name="18 Imagen" descr="431136-Kycb.jpg"/>
          <p:cNvPicPr>
            <a:picLocks noGrp="1" noChangeAspect="1"/>
          </p:cNvPicPr>
          <p:nvPr isPhoto="1"/>
        </p:nvPicPr>
        <p:blipFill>
          <a:blip r:embed="rId2" cstate="print"/>
          <a:stretch>
            <a:fillRect/>
          </a:stretch>
        </p:blipFill>
        <p:spPr bwMode="auto">
          <a:xfrm>
            <a:off x="1" y="0"/>
            <a:ext cx="4155866" cy="58121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004048" y="1347614"/>
            <a:ext cx="2896947" cy="430887"/>
          </a:xfrm>
          <a:prstGeom prst="rect">
            <a:avLst/>
          </a:prstGeom>
          <a:noFill/>
        </p:spPr>
        <p:txBody>
          <a:bodyPr wrap="non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Cristo de La Corona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355976" y="1995686"/>
            <a:ext cx="4608512"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imagen de Cristo abrazando la cruz sobresale por su gran unción, así como por su belleza y calidad. Se trata de una obra de autor desconocido en madera policromada, fechable en el último tercio del siglo XVI, por lo que se trata de una de las imágenes pasionistas más antiguas de la ciudad de entre las que </a:t>
            </a:r>
            <a:r>
              <a:rPr lang="es-ES" sz="2000" i="1" dirty="0" err="1" smtClean="0">
                <a:effectLst>
                  <a:glow rad="101600">
                    <a:srgbClr val="C00000">
                      <a:alpha val="60000"/>
                    </a:srgbClr>
                  </a:glow>
                  <a:outerShdw blurRad="38100" dist="38100" dir="2700000" algn="tl">
                    <a:srgbClr val="000000">
                      <a:alpha val="43137"/>
                    </a:srgbClr>
                  </a:outerShdw>
                </a:effectLst>
              </a:rPr>
              <a:t>procesionan</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9000">
        <p14:glitter dir="r" pattern="hexagon"/>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10" presetClass="entr" presetSubtype="0" fill="hold" nodeType="withEffect">
                                  <p:stCondLst>
                                    <p:cond delay="1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4000"/>
                                        <p:tgtEl>
                                          <p:spTgt spid="19"/>
                                        </p:tgtEl>
                                      </p:cBhvr>
                                    </p:animEffect>
                                  </p:childTnLst>
                                </p:cTn>
                              </p:par>
                              <p:par>
                                <p:cTn id="15" presetID="42" presetClass="entr" presetSubtype="0" fill="hold" nodeType="withEffect">
                                  <p:stCondLst>
                                    <p:cond delay="1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4000"/>
                                        <p:tgtEl>
                                          <p:spTgt spid="19"/>
                                        </p:tgtEl>
                                      </p:cBhvr>
                                    </p:animEffect>
                                    <p:anim calcmode="lin" valueType="num">
                                      <p:cBhvr>
                                        <p:cTn id="18" dur="4000" fill="hold"/>
                                        <p:tgtEl>
                                          <p:spTgt spid="19"/>
                                        </p:tgtEl>
                                        <p:attrNameLst>
                                          <p:attrName>ppt_x</p:attrName>
                                        </p:attrNameLst>
                                      </p:cBhvr>
                                      <p:tavLst>
                                        <p:tav tm="0">
                                          <p:val>
                                            <p:strVal val="#ppt_x"/>
                                          </p:val>
                                        </p:tav>
                                        <p:tav tm="100000">
                                          <p:val>
                                            <p:strVal val="#ppt_x"/>
                                          </p:val>
                                        </p:tav>
                                      </p:tavLst>
                                    </p:anim>
                                    <p:anim calcmode="lin" valueType="num">
                                      <p:cBhvr>
                                        <p:cTn id="19" dur="4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5000"/>
                            </p:stCondLst>
                            <p:childTnLst>
                              <p:par>
                                <p:cTn id="21" presetID="23" presetClass="entr" presetSubtype="16" fill="hold" nodeType="afterEffect">
                                  <p:stCondLst>
                                    <p:cond delay="0"/>
                                  </p:stCondLst>
                                  <p:childTnLst>
                                    <p:set>
                                      <p:cBhvr>
                                        <p:cTn id="22" dur="1" fill="hold">
                                          <p:stCondLst>
                                            <p:cond delay="0"/>
                                          </p:stCondLst>
                                        </p:cTn>
                                        <p:tgtEl>
                                          <p:spTgt spid="5">
                                            <p:txEl>
                                              <p:pRg st="0" end="0"/>
                                            </p:txEl>
                                          </p:spTgt>
                                        </p:tgtEl>
                                        <p:attrNameLst>
                                          <p:attrName>style.visibility</p:attrName>
                                        </p:attrNameLst>
                                      </p:cBhvr>
                                      <p:to>
                                        <p:strVal val="visible"/>
                                      </p:to>
                                    </p:set>
                                    <p:anim calcmode="lin" valueType="num">
                                      <p:cBhvr>
                                        <p:cTn id="23"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24" dur="2000" fill="hold"/>
                                        <p:tgtEl>
                                          <p:spTgt spid="5">
                                            <p:txEl>
                                              <p:pRg st="0" end="0"/>
                                            </p:txEl>
                                          </p:spTgt>
                                        </p:tgtEl>
                                        <p:attrNameLst>
                                          <p:attrName>ppt_h</p:attrName>
                                        </p:attrNameLst>
                                      </p:cBhvr>
                                      <p:tavLst>
                                        <p:tav tm="0">
                                          <p:val>
                                            <p:fltVal val="0"/>
                                          </p:val>
                                        </p:tav>
                                        <p:tav tm="100000">
                                          <p:val>
                                            <p:strVal val="#ppt_h"/>
                                          </p:val>
                                        </p:tav>
                                      </p:tavLst>
                                    </p:anim>
                                  </p:childTnLst>
                                </p:cTn>
                              </p:par>
                            </p:childTnLst>
                          </p:cTn>
                        </p:par>
                        <p:par>
                          <p:cTn id="25" fill="hold">
                            <p:stCondLst>
                              <p:cond delay="70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1693" y="0"/>
            <a:ext cx="373260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195762.jpg"/>
          <p:cNvPicPr>
            <a:picLocks noChangeAspect="1"/>
          </p:cNvPicPr>
          <p:nvPr/>
        </p:nvPicPr>
        <p:blipFill>
          <a:blip r:embed="rId2" cstate="print"/>
          <a:stretch>
            <a:fillRect/>
          </a:stretch>
        </p:blipFill>
        <p:spPr bwMode="auto">
          <a:xfrm>
            <a:off x="0" y="0"/>
            <a:ext cx="3732609"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4283968" y="1851670"/>
            <a:ext cx="3735318" cy="430887"/>
          </a:xfrm>
          <a:prstGeom prst="rect">
            <a:avLst/>
          </a:prstGeom>
          <a:noFill/>
        </p:spPr>
        <p:txBody>
          <a:bodyPr wrap="non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Sagrado Corazón de Jesús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95936" y="2283718"/>
            <a:ext cx="4536504"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Sagrado Corazón de Jesús es obra del catalán Claudio </a:t>
            </a:r>
            <a:r>
              <a:rPr lang="es-ES" sz="2000" i="1" dirty="0" err="1" smtClean="0">
                <a:effectLst>
                  <a:glow rad="101600">
                    <a:srgbClr val="C00000">
                      <a:alpha val="60000"/>
                    </a:srgbClr>
                  </a:glow>
                  <a:outerShdw blurRad="38100" dist="38100" dir="2700000" algn="tl">
                    <a:srgbClr val="000000">
                      <a:alpha val="43137"/>
                    </a:srgbClr>
                  </a:outerShdw>
                </a:effectLst>
              </a:rPr>
              <a:t>Rius</a:t>
            </a:r>
            <a:r>
              <a:rPr lang="es-ES" sz="2000" i="1" dirty="0" smtClean="0">
                <a:effectLst>
                  <a:glow rad="101600">
                    <a:srgbClr val="C00000">
                      <a:alpha val="60000"/>
                    </a:srgbClr>
                  </a:glow>
                  <a:outerShdw blurRad="38100" dist="38100" dir="2700000" algn="tl">
                    <a:srgbClr val="000000">
                      <a:alpha val="43137"/>
                    </a:srgbClr>
                  </a:outerShdw>
                </a:effectLst>
              </a:rPr>
              <a:t> en 1948. Esta preciosa imagen del Sagrado Corazón de Jesús estuvo antes en la Capilla de San Andrés de la Catedral, de donde pasó al Sagrario de la Catedral, donde actualmente se encuentra.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33000">
        <p14:glitte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4000"/>
                                        <p:tgtEl>
                                          <p:spTgt spid="5"/>
                                        </p:tgtEl>
                                      </p:cBhvr>
                                    </p:animEffect>
                                  </p:childTnLst>
                                </p:cTn>
                              </p:par>
                              <p:par>
                                <p:cTn id="16" presetID="47" presetClass="entr" presetSubtype="0" fill="hold" nodeType="withEffect">
                                  <p:stCondLst>
                                    <p:cond delay="1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4000"/>
                                        <p:tgtEl>
                                          <p:spTgt spid="5"/>
                                        </p:tgtEl>
                                      </p:cBhvr>
                                    </p:animEffect>
                                    <p:anim calcmode="lin" valueType="num">
                                      <p:cBhvr>
                                        <p:cTn id="19" dur="4000" fill="hold"/>
                                        <p:tgtEl>
                                          <p:spTgt spid="5"/>
                                        </p:tgtEl>
                                        <p:attrNameLst>
                                          <p:attrName>ppt_x</p:attrName>
                                        </p:attrNameLst>
                                      </p:cBhvr>
                                      <p:tavLst>
                                        <p:tav tm="0">
                                          <p:val>
                                            <p:strVal val="#ppt_x"/>
                                          </p:val>
                                        </p:tav>
                                        <p:tav tm="100000">
                                          <p:val>
                                            <p:strVal val="#ppt_x"/>
                                          </p:val>
                                        </p:tav>
                                      </p:tavLst>
                                    </p:anim>
                                    <p:anim calcmode="lin" valueType="num">
                                      <p:cBhvr>
                                        <p:cTn id="20" dur="4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nodeType="afterEffect">
                                  <p:stCondLst>
                                    <p:cond delay="0"/>
                                  </p:stCondLst>
                                  <p:childTnLst>
                                    <p:set>
                                      <p:cBhvr>
                                        <p:cTn id="23" dur="1" fill="hold">
                                          <p:stCondLst>
                                            <p:cond delay="0"/>
                                          </p:stCondLst>
                                        </p:cTn>
                                        <p:tgtEl>
                                          <p:spTgt spid="4">
                                            <p:txEl>
                                              <p:pRg st="0" end="0"/>
                                            </p:txEl>
                                          </p:spTgt>
                                        </p:tgtEl>
                                        <p:attrNameLst>
                                          <p:attrName>style.visibility</p:attrName>
                                        </p:attrNameLst>
                                      </p:cBhvr>
                                      <p:to>
                                        <p:strVal val="visible"/>
                                      </p:to>
                                    </p:set>
                                    <p:anim calcmode="lin" valueType="num">
                                      <p:cBhvr>
                                        <p:cTn id="24" dur="2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5" dur="2000" fill="hold"/>
                                        <p:tgtEl>
                                          <p:spTgt spid="4">
                                            <p:txEl>
                                              <p:pRg st="0" end="0"/>
                                            </p:txEl>
                                          </p:spTgt>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srcRect b="87800"/>
          <a:stretch>
            <a:fillRect/>
          </a:stretch>
        </p:blipFill>
        <p:spPr bwMode="auto">
          <a:xfrm>
            <a:off x="0" y="0"/>
            <a:ext cx="9144000" cy="627534"/>
          </a:xfrm>
          <a:prstGeom prst="rect">
            <a:avLst/>
          </a:prstGeom>
          <a:noFill/>
          <a:ln w="9525">
            <a:noFill/>
            <a:miter lim="800000"/>
            <a:headEnd/>
            <a:tailEnd/>
          </a:ln>
        </p:spPr>
      </p:pic>
      <p:pic>
        <p:nvPicPr>
          <p:cNvPr id="3" name="Imagen 2"/>
          <p:cNvPicPr>
            <a:picLocks noChangeAspect="1"/>
          </p:cNvPicPr>
          <p:nvPr/>
        </p:nvPicPr>
        <p:blipFill>
          <a:blip r:embed="rId2" cstate="print"/>
          <a:srcRect t="12200" b="75200"/>
          <a:stretch>
            <a:fillRect/>
          </a:stretch>
        </p:blipFill>
        <p:spPr bwMode="auto">
          <a:xfrm>
            <a:off x="0" y="627534"/>
            <a:ext cx="9144000" cy="648072"/>
          </a:xfrm>
          <a:prstGeom prst="rect">
            <a:avLst/>
          </a:prstGeom>
          <a:noFill/>
          <a:ln w="9525">
            <a:noFill/>
            <a:miter lim="800000"/>
            <a:headEnd/>
            <a:tailEnd/>
          </a:ln>
        </p:spPr>
      </p:pic>
      <p:pic>
        <p:nvPicPr>
          <p:cNvPr id="4" name="Imagen 3"/>
          <p:cNvPicPr>
            <a:picLocks noChangeAspect="1"/>
          </p:cNvPicPr>
          <p:nvPr/>
        </p:nvPicPr>
        <p:blipFill>
          <a:blip r:embed="rId2" cstate="print"/>
          <a:srcRect t="24800" b="62600"/>
          <a:stretch>
            <a:fillRect/>
          </a:stretch>
        </p:blipFill>
        <p:spPr bwMode="auto">
          <a:xfrm>
            <a:off x="0" y="1275606"/>
            <a:ext cx="9144000" cy="648072"/>
          </a:xfrm>
          <a:prstGeom prst="rect">
            <a:avLst/>
          </a:prstGeom>
          <a:noFill/>
          <a:ln w="9525">
            <a:noFill/>
            <a:miter lim="800000"/>
            <a:headEnd/>
            <a:tailEnd/>
          </a:ln>
        </p:spPr>
      </p:pic>
      <p:pic>
        <p:nvPicPr>
          <p:cNvPr id="5" name="Imagen 4"/>
          <p:cNvPicPr>
            <a:picLocks noChangeAspect="1"/>
          </p:cNvPicPr>
          <p:nvPr/>
        </p:nvPicPr>
        <p:blipFill>
          <a:blip r:embed="rId2" cstate="print"/>
          <a:srcRect t="37400" b="50000"/>
          <a:stretch>
            <a:fillRect/>
          </a:stretch>
        </p:blipFill>
        <p:spPr bwMode="auto">
          <a:xfrm>
            <a:off x="0" y="1923678"/>
            <a:ext cx="9144000" cy="648072"/>
          </a:xfrm>
          <a:prstGeom prst="rect">
            <a:avLst/>
          </a:prstGeom>
          <a:noFill/>
          <a:ln w="9525">
            <a:noFill/>
            <a:miter lim="800000"/>
            <a:headEnd/>
            <a:tailEnd/>
          </a:ln>
        </p:spPr>
      </p:pic>
      <p:pic>
        <p:nvPicPr>
          <p:cNvPr id="6" name="Imagen 5"/>
          <p:cNvPicPr>
            <a:picLocks noChangeAspect="1"/>
          </p:cNvPicPr>
          <p:nvPr/>
        </p:nvPicPr>
        <p:blipFill>
          <a:blip r:embed="rId2" cstate="print"/>
          <a:srcRect t="50000" b="37400"/>
          <a:stretch>
            <a:fillRect/>
          </a:stretch>
        </p:blipFill>
        <p:spPr bwMode="auto">
          <a:xfrm>
            <a:off x="0" y="2571750"/>
            <a:ext cx="9144000" cy="648072"/>
          </a:xfrm>
          <a:prstGeom prst="rect">
            <a:avLst/>
          </a:prstGeom>
          <a:noFill/>
          <a:ln w="9525">
            <a:noFill/>
            <a:miter lim="800000"/>
            <a:headEnd/>
            <a:tailEnd/>
          </a:ln>
        </p:spPr>
      </p:pic>
      <p:pic>
        <p:nvPicPr>
          <p:cNvPr id="7" name="Imagen 6"/>
          <p:cNvPicPr>
            <a:picLocks noChangeAspect="1"/>
          </p:cNvPicPr>
          <p:nvPr/>
        </p:nvPicPr>
        <p:blipFill>
          <a:blip r:embed="rId2" cstate="print"/>
          <a:srcRect t="62600" b="24800"/>
          <a:stretch>
            <a:fillRect/>
          </a:stretch>
        </p:blipFill>
        <p:spPr bwMode="auto">
          <a:xfrm>
            <a:off x="0" y="3219822"/>
            <a:ext cx="9144000" cy="648072"/>
          </a:xfrm>
          <a:prstGeom prst="rect">
            <a:avLst/>
          </a:prstGeom>
          <a:noFill/>
          <a:ln w="9525">
            <a:noFill/>
            <a:miter lim="800000"/>
            <a:headEnd/>
            <a:tailEnd/>
          </a:ln>
        </p:spPr>
      </p:pic>
      <p:pic>
        <p:nvPicPr>
          <p:cNvPr id="8" name="Imagen 7"/>
          <p:cNvPicPr>
            <a:picLocks noChangeAspect="1"/>
          </p:cNvPicPr>
          <p:nvPr/>
        </p:nvPicPr>
        <p:blipFill>
          <a:blip r:embed="rId2" cstate="print"/>
          <a:srcRect t="75200" b="12200"/>
          <a:stretch>
            <a:fillRect/>
          </a:stretch>
        </p:blipFill>
        <p:spPr bwMode="auto">
          <a:xfrm>
            <a:off x="0" y="3867894"/>
            <a:ext cx="9144000" cy="648072"/>
          </a:xfrm>
          <a:prstGeom prst="rect">
            <a:avLst/>
          </a:prstGeom>
          <a:noFill/>
          <a:ln w="9525">
            <a:noFill/>
            <a:miter lim="800000"/>
            <a:headEnd/>
            <a:tailEnd/>
          </a:ln>
        </p:spPr>
      </p:pic>
      <p:pic>
        <p:nvPicPr>
          <p:cNvPr id="9" name="Imagen 8"/>
          <p:cNvPicPr>
            <a:picLocks noChangeAspect="1"/>
          </p:cNvPicPr>
          <p:nvPr/>
        </p:nvPicPr>
        <p:blipFill>
          <a:blip r:embed="rId2" cstate="print"/>
          <a:srcRect t="87800"/>
          <a:stretch>
            <a:fillRect/>
          </a:stretch>
        </p:blipFill>
        <p:spPr bwMode="auto">
          <a:xfrm>
            <a:off x="0" y="4515966"/>
            <a:ext cx="9144000" cy="627535"/>
          </a:xfrm>
          <a:prstGeom prst="rect">
            <a:avLst/>
          </a:prstGeom>
          <a:noFill/>
          <a:ln w="9525">
            <a:noFill/>
            <a:miter lim="800000"/>
            <a:headEnd/>
            <a:tailEnd/>
          </a:ln>
        </p:spPr>
      </p:pic>
      <p:sp>
        <p:nvSpPr>
          <p:cNvPr id="11" name="10 CuadroTexto"/>
          <p:cNvSpPr txBox="1"/>
          <p:nvPr/>
        </p:nvSpPr>
        <p:spPr>
          <a:xfrm>
            <a:off x="395536" y="4083918"/>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Salimos de nuevo por la Avenida de la Constitución. En sus fachadas y puertas se muestra una diversidad iconográfica con elementos religiosos y representaciones relacionadas con otros textos apócrifos o judíos.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switch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ppt_x"/>
                                          </p:val>
                                        </p:tav>
                                        <p:tav tm="100000">
                                          <p:val>
                                            <p:strVal val="#ppt_x"/>
                                          </p:val>
                                        </p:tav>
                                      </p:tavLst>
                                    </p:anim>
                                    <p:anim calcmode="lin" valueType="num">
                                      <p:cBhvr additive="base">
                                        <p:cTn id="8" dur="4000" fill="hold"/>
                                        <p:tgtEl>
                                          <p:spTgt spid="9"/>
                                        </p:tgtEl>
                                        <p:attrNameLst>
                                          <p:attrName>ppt_y</p:attrName>
                                        </p:attrNameLst>
                                      </p:cBhvr>
                                      <p:tavLst>
                                        <p:tav tm="0">
                                          <p:val>
                                            <p:strVal val="0-#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fmla="#ppt_w*sin(2.5*pi*$)">
                                          <p:val>
                                            <p:fltVal val="0"/>
                                          </p:val>
                                        </p:tav>
                                        <p:tav tm="100000">
                                          <p:val>
                                            <p:fltVal val="1"/>
                                          </p:val>
                                        </p:tav>
                                      </p:tavLst>
                                    </p:anim>
                                    <p:anim calcmode="lin" valueType="num">
                                      <p:cBhvr>
                                        <p:cTn id="12" dur="4000" fill="hold"/>
                                        <p:tgtEl>
                                          <p:spTgt spid="9"/>
                                        </p:tgtEl>
                                        <p:attrNameLst>
                                          <p:attrName>ppt_h</p:attrName>
                                        </p:attrNameLst>
                                      </p:cBhvr>
                                      <p:tavLst>
                                        <p:tav tm="0">
                                          <p:val>
                                            <p:strVal val="#ppt_h"/>
                                          </p:val>
                                        </p:tav>
                                        <p:tav tm="100000">
                                          <p:val>
                                            <p:strVal val="#ppt_h"/>
                                          </p:val>
                                        </p:tav>
                                      </p:tavLst>
                                    </p:anim>
                                  </p:childTnLst>
                                </p:cTn>
                              </p:par>
                              <p:par>
                                <p:cTn id="13" presetID="8" presetClass="emph" presetSubtype="0" fill="hold" nodeType="withEffect">
                                  <p:stCondLst>
                                    <p:cond delay="0"/>
                                  </p:stCondLst>
                                  <p:childTnLst>
                                    <p:animRot by="21600000">
                                      <p:cBhvr>
                                        <p:cTn id="14" dur="4000" fill="hold"/>
                                        <p:tgtEl>
                                          <p:spTgt spid="9"/>
                                        </p:tgtEl>
                                        <p:attrNameLst>
                                          <p:attrName>r</p:attrName>
                                        </p:attrNameLst>
                                      </p:cBhvr>
                                    </p:animRot>
                                  </p:childTnLst>
                                </p:cTn>
                              </p:par>
                              <p:par>
                                <p:cTn id="15" presetID="2" presetClass="entr" presetSubtype="1" fill="hold" nodeType="withEffect">
                                  <p:stCondLst>
                                    <p:cond delay="25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4000" fill="hold"/>
                                        <p:tgtEl>
                                          <p:spTgt spid="8"/>
                                        </p:tgtEl>
                                        <p:attrNameLst>
                                          <p:attrName>ppt_x</p:attrName>
                                        </p:attrNameLst>
                                      </p:cBhvr>
                                      <p:tavLst>
                                        <p:tav tm="0">
                                          <p:val>
                                            <p:strVal val="#ppt_x"/>
                                          </p:val>
                                        </p:tav>
                                        <p:tav tm="100000">
                                          <p:val>
                                            <p:strVal val="#ppt_x"/>
                                          </p:val>
                                        </p:tav>
                                      </p:tavLst>
                                    </p:anim>
                                    <p:anim calcmode="lin" valueType="num">
                                      <p:cBhvr additive="base">
                                        <p:cTn id="18" dur="4000" fill="hold"/>
                                        <p:tgtEl>
                                          <p:spTgt spid="8"/>
                                        </p:tgtEl>
                                        <p:attrNameLst>
                                          <p:attrName>ppt_y</p:attrName>
                                        </p:attrNameLst>
                                      </p:cBhvr>
                                      <p:tavLst>
                                        <p:tav tm="0">
                                          <p:val>
                                            <p:strVal val="0-#ppt_h/2"/>
                                          </p:val>
                                        </p:tav>
                                        <p:tav tm="100000">
                                          <p:val>
                                            <p:strVal val="#ppt_y"/>
                                          </p:val>
                                        </p:tav>
                                      </p:tavLst>
                                    </p:anim>
                                  </p:childTnLst>
                                </p:cTn>
                              </p:par>
                              <p:par>
                                <p:cTn id="19" presetID="19" presetClass="entr" presetSubtype="10" fill="hold" nodeType="withEffect">
                                  <p:stCondLst>
                                    <p:cond delay="25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fmla="#ppt_w*sin(2.5*pi*$)">
                                          <p:val>
                                            <p:fltVal val="0"/>
                                          </p:val>
                                        </p:tav>
                                        <p:tav tm="100000">
                                          <p:val>
                                            <p:fltVal val="1"/>
                                          </p:val>
                                        </p:tav>
                                      </p:tavLst>
                                    </p:anim>
                                    <p:anim calcmode="lin" valueType="num">
                                      <p:cBhvr>
                                        <p:cTn id="22" dur="4000" fill="hold"/>
                                        <p:tgtEl>
                                          <p:spTgt spid="8"/>
                                        </p:tgtEl>
                                        <p:attrNameLst>
                                          <p:attrName>ppt_h</p:attrName>
                                        </p:attrNameLst>
                                      </p:cBhvr>
                                      <p:tavLst>
                                        <p:tav tm="0">
                                          <p:val>
                                            <p:strVal val="#ppt_h"/>
                                          </p:val>
                                        </p:tav>
                                        <p:tav tm="100000">
                                          <p:val>
                                            <p:strVal val="#ppt_h"/>
                                          </p:val>
                                        </p:tav>
                                      </p:tavLst>
                                    </p:anim>
                                  </p:childTnLst>
                                </p:cTn>
                              </p:par>
                              <p:par>
                                <p:cTn id="23" presetID="8" presetClass="emph" presetSubtype="0" fill="hold" nodeType="withEffect">
                                  <p:stCondLst>
                                    <p:cond delay="250"/>
                                  </p:stCondLst>
                                  <p:childTnLst>
                                    <p:animRot by="21600000">
                                      <p:cBhvr>
                                        <p:cTn id="24" dur="4000" fill="hold"/>
                                        <p:tgtEl>
                                          <p:spTgt spid="8"/>
                                        </p:tgtEl>
                                        <p:attrNameLst>
                                          <p:attrName>r</p:attrName>
                                        </p:attrNameLst>
                                      </p:cBhvr>
                                    </p:animRot>
                                  </p:childTnLst>
                                </p:cTn>
                              </p:par>
                              <p:par>
                                <p:cTn id="25" presetID="2" presetClass="entr" presetSubtype="1" fill="hold"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4000" fill="hold"/>
                                        <p:tgtEl>
                                          <p:spTgt spid="7"/>
                                        </p:tgtEl>
                                        <p:attrNameLst>
                                          <p:attrName>ppt_x</p:attrName>
                                        </p:attrNameLst>
                                      </p:cBhvr>
                                      <p:tavLst>
                                        <p:tav tm="0">
                                          <p:val>
                                            <p:strVal val="#ppt_x"/>
                                          </p:val>
                                        </p:tav>
                                        <p:tav tm="100000">
                                          <p:val>
                                            <p:strVal val="#ppt_x"/>
                                          </p:val>
                                        </p:tav>
                                      </p:tavLst>
                                    </p:anim>
                                    <p:anim calcmode="lin" valueType="num">
                                      <p:cBhvr additive="base">
                                        <p:cTn id="28" dur="4000" fill="hold"/>
                                        <p:tgtEl>
                                          <p:spTgt spid="7"/>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500"/>
                                  </p:stCondLst>
                                  <p:childTnLst>
                                    <p:set>
                                      <p:cBhvr>
                                        <p:cTn id="30" dur="1" fill="hold">
                                          <p:stCondLst>
                                            <p:cond delay="0"/>
                                          </p:stCondLst>
                                        </p:cTn>
                                        <p:tgtEl>
                                          <p:spTgt spid="7"/>
                                        </p:tgtEl>
                                        <p:attrNameLst>
                                          <p:attrName>style.visibility</p:attrName>
                                        </p:attrNameLst>
                                      </p:cBhvr>
                                      <p:to>
                                        <p:strVal val="visible"/>
                                      </p:to>
                                    </p:set>
                                    <p:anim calcmode="lin" valueType="num">
                                      <p:cBhvr>
                                        <p:cTn id="31" dur="4000" fill="hold"/>
                                        <p:tgtEl>
                                          <p:spTgt spid="7"/>
                                        </p:tgtEl>
                                        <p:attrNameLst>
                                          <p:attrName>ppt_w</p:attrName>
                                        </p:attrNameLst>
                                      </p:cBhvr>
                                      <p:tavLst>
                                        <p:tav tm="0" fmla="#ppt_w*sin(2.5*pi*$)">
                                          <p:val>
                                            <p:fltVal val="0"/>
                                          </p:val>
                                        </p:tav>
                                        <p:tav tm="100000">
                                          <p:val>
                                            <p:fltVal val="1"/>
                                          </p:val>
                                        </p:tav>
                                      </p:tavLst>
                                    </p:anim>
                                    <p:anim calcmode="lin" valueType="num">
                                      <p:cBhvr>
                                        <p:cTn id="32" dur="4000" fill="hold"/>
                                        <p:tgtEl>
                                          <p:spTgt spid="7"/>
                                        </p:tgtEl>
                                        <p:attrNameLst>
                                          <p:attrName>ppt_h</p:attrName>
                                        </p:attrNameLst>
                                      </p:cBhvr>
                                      <p:tavLst>
                                        <p:tav tm="0">
                                          <p:val>
                                            <p:strVal val="#ppt_h"/>
                                          </p:val>
                                        </p:tav>
                                        <p:tav tm="100000">
                                          <p:val>
                                            <p:strVal val="#ppt_h"/>
                                          </p:val>
                                        </p:tav>
                                      </p:tavLst>
                                    </p:anim>
                                  </p:childTnLst>
                                </p:cTn>
                              </p:par>
                              <p:par>
                                <p:cTn id="33" presetID="8" presetClass="emph" presetSubtype="0" fill="hold" nodeType="withEffect">
                                  <p:stCondLst>
                                    <p:cond delay="500"/>
                                  </p:stCondLst>
                                  <p:childTnLst>
                                    <p:animRot by="21600000">
                                      <p:cBhvr>
                                        <p:cTn id="34" dur="4000" fill="hold"/>
                                        <p:tgtEl>
                                          <p:spTgt spid="7"/>
                                        </p:tgtEl>
                                        <p:attrNameLst>
                                          <p:attrName>r</p:attrName>
                                        </p:attrNameLst>
                                      </p:cBhvr>
                                    </p:animRot>
                                  </p:childTnLst>
                                </p:cTn>
                              </p:par>
                              <p:par>
                                <p:cTn id="35" presetID="2" presetClass="entr" presetSubtype="1" fill="hold" nodeType="withEffect">
                                  <p:stCondLst>
                                    <p:cond delay="75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4000" fill="hold"/>
                                        <p:tgtEl>
                                          <p:spTgt spid="6"/>
                                        </p:tgtEl>
                                        <p:attrNameLst>
                                          <p:attrName>ppt_x</p:attrName>
                                        </p:attrNameLst>
                                      </p:cBhvr>
                                      <p:tavLst>
                                        <p:tav tm="0">
                                          <p:val>
                                            <p:strVal val="#ppt_x"/>
                                          </p:val>
                                        </p:tav>
                                        <p:tav tm="100000">
                                          <p:val>
                                            <p:strVal val="#ppt_x"/>
                                          </p:val>
                                        </p:tav>
                                      </p:tavLst>
                                    </p:anim>
                                    <p:anim calcmode="lin" valueType="num">
                                      <p:cBhvr additive="base">
                                        <p:cTn id="38" dur="4000" fill="hold"/>
                                        <p:tgtEl>
                                          <p:spTgt spid="6"/>
                                        </p:tgtEl>
                                        <p:attrNameLst>
                                          <p:attrName>ppt_y</p:attrName>
                                        </p:attrNameLst>
                                      </p:cBhvr>
                                      <p:tavLst>
                                        <p:tav tm="0">
                                          <p:val>
                                            <p:strVal val="0-#ppt_h/2"/>
                                          </p:val>
                                        </p:tav>
                                        <p:tav tm="100000">
                                          <p:val>
                                            <p:strVal val="#ppt_y"/>
                                          </p:val>
                                        </p:tav>
                                      </p:tavLst>
                                    </p:anim>
                                  </p:childTnLst>
                                </p:cTn>
                              </p:par>
                              <p:par>
                                <p:cTn id="39" presetID="19" presetClass="entr" presetSubtype="10"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 calcmode="lin" valueType="num">
                                      <p:cBhvr>
                                        <p:cTn id="41" dur="4000" fill="hold"/>
                                        <p:tgtEl>
                                          <p:spTgt spid="6"/>
                                        </p:tgtEl>
                                        <p:attrNameLst>
                                          <p:attrName>ppt_w</p:attrName>
                                        </p:attrNameLst>
                                      </p:cBhvr>
                                      <p:tavLst>
                                        <p:tav tm="0" fmla="#ppt_w*sin(2.5*pi*$)">
                                          <p:val>
                                            <p:fltVal val="0"/>
                                          </p:val>
                                        </p:tav>
                                        <p:tav tm="100000">
                                          <p:val>
                                            <p:fltVal val="1"/>
                                          </p:val>
                                        </p:tav>
                                      </p:tavLst>
                                    </p:anim>
                                    <p:anim calcmode="lin" valueType="num">
                                      <p:cBhvr>
                                        <p:cTn id="42" dur="4000" fill="hold"/>
                                        <p:tgtEl>
                                          <p:spTgt spid="6"/>
                                        </p:tgtEl>
                                        <p:attrNameLst>
                                          <p:attrName>ppt_h</p:attrName>
                                        </p:attrNameLst>
                                      </p:cBhvr>
                                      <p:tavLst>
                                        <p:tav tm="0">
                                          <p:val>
                                            <p:strVal val="#ppt_h"/>
                                          </p:val>
                                        </p:tav>
                                        <p:tav tm="100000">
                                          <p:val>
                                            <p:strVal val="#ppt_h"/>
                                          </p:val>
                                        </p:tav>
                                      </p:tavLst>
                                    </p:anim>
                                  </p:childTnLst>
                                </p:cTn>
                              </p:par>
                              <p:par>
                                <p:cTn id="43" presetID="8" presetClass="emph" presetSubtype="0" fill="hold" nodeType="withEffect">
                                  <p:stCondLst>
                                    <p:cond delay="750"/>
                                  </p:stCondLst>
                                  <p:childTnLst>
                                    <p:animRot by="21600000">
                                      <p:cBhvr>
                                        <p:cTn id="44" dur="4000" fill="hold"/>
                                        <p:tgtEl>
                                          <p:spTgt spid="6"/>
                                        </p:tgtEl>
                                        <p:attrNameLst>
                                          <p:attrName>r</p:attrName>
                                        </p:attrNameLst>
                                      </p:cBhvr>
                                    </p:animRot>
                                  </p:childTnLst>
                                </p:cTn>
                              </p:par>
                              <p:par>
                                <p:cTn id="45" presetID="2" presetClass="entr" presetSubtype="1" fill="hold" nodeType="withEffect">
                                  <p:stCondLst>
                                    <p:cond delay="100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4000" fill="hold"/>
                                        <p:tgtEl>
                                          <p:spTgt spid="5"/>
                                        </p:tgtEl>
                                        <p:attrNameLst>
                                          <p:attrName>ppt_x</p:attrName>
                                        </p:attrNameLst>
                                      </p:cBhvr>
                                      <p:tavLst>
                                        <p:tav tm="0">
                                          <p:val>
                                            <p:strVal val="#ppt_x"/>
                                          </p:val>
                                        </p:tav>
                                        <p:tav tm="100000">
                                          <p:val>
                                            <p:strVal val="#ppt_x"/>
                                          </p:val>
                                        </p:tav>
                                      </p:tavLst>
                                    </p:anim>
                                    <p:anim calcmode="lin" valueType="num">
                                      <p:cBhvr additive="base">
                                        <p:cTn id="48" dur="4000" fill="hold"/>
                                        <p:tgtEl>
                                          <p:spTgt spid="5"/>
                                        </p:tgtEl>
                                        <p:attrNameLst>
                                          <p:attrName>ppt_y</p:attrName>
                                        </p:attrNameLst>
                                      </p:cBhvr>
                                      <p:tavLst>
                                        <p:tav tm="0">
                                          <p:val>
                                            <p:strVal val="0-#ppt_h/2"/>
                                          </p:val>
                                        </p:tav>
                                        <p:tav tm="100000">
                                          <p:val>
                                            <p:strVal val="#ppt_y"/>
                                          </p:val>
                                        </p:tav>
                                      </p:tavLst>
                                    </p:anim>
                                  </p:childTnLst>
                                </p:cTn>
                              </p:par>
                              <p:par>
                                <p:cTn id="49" presetID="19" presetClass="entr" presetSubtype="10" fill="hold" nodeType="withEffect">
                                  <p:stCondLst>
                                    <p:cond delay="1000"/>
                                  </p:stCondLst>
                                  <p:childTnLst>
                                    <p:set>
                                      <p:cBhvr>
                                        <p:cTn id="50" dur="1" fill="hold">
                                          <p:stCondLst>
                                            <p:cond delay="0"/>
                                          </p:stCondLst>
                                        </p:cTn>
                                        <p:tgtEl>
                                          <p:spTgt spid="5"/>
                                        </p:tgtEl>
                                        <p:attrNameLst>
                                          <p:attrName>style.visibility</p:attrName>
                                        </p:attrNameLst>
                                      </p:cBhvr>
                                      <p:to>
                                        <p:strVal val="visible"/>
                                      </p:to>
                                    </p:set>
                                    <p:anim calcmode="lin" valueType="num">
                                      <p:cBhvr>
                                        <p:cTn id="51" dur="4000" fill="hold"/>
                                        <p:tgtEl>
                                          <p:spTgt spid="5"/>
                                        </p:tgtEl>
                                        <p:attrNameLst>
                                          <p:attrName>ppt_w</p:attrName>
                                        </p:attrNameLst>
                                      </p:cBhvr>
                                      <p:tavLst>
                                        <p:tav tm="0" fmla="#ppt_w*sin(2.5*pi*$)">
                                          <p:val>
                                            <p:fltVal val="0"/>
                                          </p:val>
                                        </p:tav>
                                        <p:tav tm="100000">
                                          <p:val>
                                            <p:fltVal val="1"/>
                                          </p:val>
                                        </p:tav>
                                      </p:tavLst>
                                    </p:anim>
                                    <p:anim calcmode="lin" valueType="num">
                                      <p:cBhvr>
                                        <p:cTn id="52" dur="4000" fill="hold"/>
                                        <p:tgtEl>
                                          <p:spTgt spid="5"/>
                                        </p:tgtEl>
                                        <p:attrNameLst>
                                          <p:attrName>ppt_h</p:attrName>
                                        </p:attrNameLst>
                                      </p:cBhvr>
                                      <p:tavLst>
                                        <p:tav tm="0">
                                          <p:val>
                                            <p:strVal val="#ppt_h"/>
                                          </p:val>
                                        </p:tav>
                                        <p:tav tm="100000">
                                          <p:val>
                                            <p:strVal val="#ppt_h"/>
                                          </p:val>
                                        </p:tav>
                                      </p:tavLst>
                                    </p:anim>
                                  </p:childTnLst>
                                </p:cTn>
                              </p:par>
                              <p:par>
                                <p:cTn id="53" presetID="8" presetClass="emph" presetSubtype="0" fill="hold" nodeType="withEffect">
                                  <p:stCondLst>
                                    <p:cond delay="1000"/>
                                  </p:stCondLst>
                                  <p:childTnLst>
                                    <p:animRot by="21600000">
                                      <p:cBhvr>
                                        <p:cTn id="54" dur="4000" fill="hold"/>
                                        <p:tgtEl>
                                          <p:spTgt spid="5"/>
                                        </p:tgtEl>
                                        <p:attrNameLst>
                                          <p:attrName>r</p:attrName>
                                        </p:attrNameLst>
                                      </p:cBhvr>
                                    </p:animRot>
                                  </p:childTnLst>
                                </p:cTn>
                              </p:par>
                              <p:par>
                                <p:cTn id="55" presetID="2" presetClass="entr" presetSubtype="1" fill="hold" nodeType="withEffect">
                                  <p:stCondLst>
                                    <p:cond delay="125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4000" fill="hold"/>
                                        <p:tgtEl>
                                          <p:spTgt spid="4"/>
                                        </p:tgtEl>
                                        <p:attrNameLst>
                                          <p:attrName>ppt_x</p:attrName>
                                        </p:attrNameLst>
                                      </p:cBhvr>
                                      <p:tavLst>
                                        <p:tav tm="0">
                                          <p:val>
                                            <p:strVal val="#ppt_x"/>
                                          </p:val>
                                        </p:tav>
                                        <p:tav tm="100000">
                                          <p:val>
                                            <p:strVal val="#ppt_x"/>
                                          </p:val>
                                        </p:tav>
                                      </p:tavLst>
                                    </p:anim>
                                    <p:anim calcmode="lin" valueType="num">
                                      <p:cBhvr additive="base">
                                        <p:cTn id="58" dur="4000" fill="hold"/>
                                        <p:tgtEl>
                                          <p:spTgt spid="4"/>
                                        </p:tgtEl>
                                        <p:attrNameLst>
                                          <p:attrName>ppt_y</p:attrName>
                                        </p:attrNameLst>
                                      </p:cBhvr>
                                      <p:tavLst>
                                        <p:tav tm="0">
                                          <p:val>
                                            <p:strVal val="0-#ppt_h/2"/>
                                          </p:val>
                                        </p:tav>
                                        <p:tav tm="100000">
                                          <p:val>
                                            <p:strVal val="#ppt_y"/>
                                          </p:val>
                                        </p:tav>
                                      </p:tavLst>
                                    </p:anim>
                                  </p:childTnLst>
                                </p:cTn>
                              </p:par>
                              <p:par>
                                <p:cTn id="59" presetID="19" presetClass="entr" presetSubtype="10" fill="hold" nodeType="withEffect">
                                  <p:stCondLst>
                                    <p:cond delay="1250"/>
                                  </p:stCondLst>
                                  <p:childTnLst>
                                    <p:set>
                                      <p:cBhvr>
                                        <p:cTn id="60" dur="1" fill="hold">
                                          <p:stCondLst>
                                            <p:cond delay="0"/>
                                          </p:stCondLst>
                                        </p:cTn>
                                        <p:tgtEl>
                                          <p:spTgt spid="4"/>
                                        </p:tgtEl>
                                        <p:attrNameLst>
                                          <p:attrName>style.visibility</p:attrName>
                                        </p:attrNameLst>
                                      </p:cBhvr>
                                      <p:to>
                                        <p:strVal val="visible"/>
                                      </p:to>
                                    </p:set>
                                    <p:anim calcmode="lin" valueType="num">
                                      <p:cBhvr>
                                        <p:cTn id="61" dur="4000" fill="hold"/>
                                        <p:tgtEl>
                                          <p:spTgt spid="4"/>
                                        </p:tgtEl>
                                        <p:attrNameLst>
                                          <p:attrName>ppt_w</p:attrName>
                                        </p:attrNameLst>
                                      </p:cBhvr>
                                      <p:tavLst>
                                        <p:tav tm="0" fmla="#ppt_w*sin(2.5*pi*$)">
                                          <p:val>
                                            <p:fltVal val="0"/>
                                          </p:val>
                                        </p:tav>
                                        <p:tav tm="100000">
                                          <p:val>
                                            <p:fltVal val="1"/>
                                          </p:val>
                                        </p:tav>
                                      </p:tavLst>
                                    </p:anim>
                                    <p:anim calcmode="lin" valueType="num">
                                      <p:cBhvr>
                                        <p:cTn id="62" dur="4000" fill="hold"/>
                                        <p:tgtEl>
                                          <p:spTgt spid="4"/>
                                        </p:tgtEl>
                                        <p:attrNameLst>
                                          <p:attrName>ppt_h</p:attrName>
                                        </p:attrNameLst>
                                      </p:cBhvr>
                                      <p:tavLst>
                                        <p:tav tm="0">
                                          <p:val>
                                            <p:strVal val="#ppt_h"/>
                                          </p:val>
                                        </p:tav>
                                        <p:tav tm="100000">
                                          <p:val>
                                            <p:strVal val="#ppt_h"/>
                                          </p:val>
                                        </p:tav>
                                      </p:tavLst>
                                    </p:anim>
                                  </p:childTnLst>
                                </p:cTn>
                              </p:par>
                              <p:par>
                                <p:cTn id="63" presetID="8" presetClass="emph" presetSubtype="0" fill="hold" nodeType="withEffect">
                                  <p:stCondLst>
                                    <p:cond delay="1250"/>
                                  </p:stCondLst>
                                  <p:childTnLst>
                                    <p:animRot by="21600000">
                                      <p:cBhvr>
                                        <p:cTn id="64" dur="4000" fill="hold"/>
                                        <p:tgtEl>
                                          <p:spTgt spid="4"/>
                                        </p:tgtEl>
                                        <p:attrNameLst>
                                          <p:attrName>r</p:attrName>
                                        </p:attrNameLst>
                                      </p:cBhvr>
                                    </p:animRot>
                                  </p:childTnLst>
                                </p:cTn>
                              </p:par>
                              <p:par>
                                <p:cTn id="65" presetID="2" presetClass="entr" presetSubtype="1" fill="hold" nodeType="withEffect">
                                  <p:stCondLst>
                                    <p:cond delay="1500"/>
                                  </p:stCondLst>
                                  <p:childTnLst>
                                    <p:set>
                                      <p:cBhvr>
                                        <p:cTn id="66" dur="1" fill="hold">
                                          <p:stCondLst>
                                            <p:cond delay="0"/>
                                          </p:stCondLst>
                                        </p:cTn>
                                        <p:tgtEl>
                                          <p:spTgt spid="3"/>
                                        </p:tgtEl>
                                        <p:attrNameLst>
                                          <p:attrName>style.visibility</p:attrName>
                                        </p:attrNameLst>
                                      </p:cBhvr>
                                      <p:to>
                                        <p:strVal val="visible"/>
                                      </p:to>
                                    </p:set>
                                    <p:anim calcmode="lin" valueType="num">
                                      <p:cBhvr additive="base">
                                        <p:cTn id="67" dur="4000" fill="hold"/>
                                        <p:tgtEl>
                                          <p:spTgt spid="3"/>
                                        </p:tgtEl>
                                        <p:attrNameLst>
                                          <p:attrName>ppt_x</p:attrName>
                                        </p:attrNameLst>
                                      </p:cBhvr>
                                      <p:tavLst>
                                        <p:tav tm="0">
                                          <p:val>
                                            <p:strVal val="#ppt_x"/>
                                          </p:val>
                                        </p:tav>
                                        <p:tav tm="100000">
                                          <p:val>
                                            <p:strVal val="#ppt_x"/>
                                          </p:val>
                                        </p:tav>
                                      </p:tavLst>
                                    </p:anim>
                                    <p:anim calcmode="lin" valueType="num">
                                      <p:cBhvr additive="base">
                                        <p:cTn id="68" dur="4000" fill="hold"/>
                                        <p:tgtEl>
                                          <p:spTgt spid="3"/>
                                        </p:tgtEl>
                                        <p:attrNameLst>
                                          <p:attrName>ppt_y</p:attrName>
                                        </p:attrNameLst>
                                      </p:cBhvr>
                                      <p:tavLst>
                                        <p:tav tm="0">
                                          <p:val>
                                            <p:strVal val="0-#ppt_h/2"/>
                                          </p:val>
                                        </p:tav>
                                        <p:tav tm="100000">
                                          <p:val>
                                            <p:strVal val="#ppt_y"/>
                                          </p:val>
                                        </p:tav>
                                      </p:tavLst>
                                    </p:anim>
                                  </p:childTnLst>
                                </p:cTn>
                              </p:par>
                              <p:par>
                                <p:cTn id="69" presetID="19" presetClass="entr" presetSubtype="10" fill="hold" nodeType="withEffect">
                                  <p:stCondLst>
                                    <p:cond delay="1500"/>
                                  </p:stCondLst>
                                  <p:childTnLst>
                                    <p:set>
                                      <p:cBhvr>
                                        <p:cTn id="70" dur="1" fill="hold">
                                          <p:stCondLst>
                                            <p:cond delay="0"/>
                                          </p:stCondLst>
                                        </p:cTn>
                                        <p:tgtEl>
                                          <p:spTgt spid="3"/>
                                        </p:tgtEl>
                                        <p:attrNameLst>
                                          <p:attrName>style.visibility</p:attrName>
                                        </p:attrNameLst>
                                      </p:cBhvr>
                                      <p:to>
                                        <p:strVal val="visible"/>
                                      </p:to>
                                    </p:set>
                                    <p:anim calcmode="lin" valueType="num">
                                      <p:cBhvr>
                                        <p:cTn id="71" dur="4000" fill="hold"/>
                                        <p:tgtEl>
                                          <p:spTgt spid="3"/>
                                        </p:tgtEl>
                                        <p:attrNameLst>
                                          <p:attrName>ppt_w</p:attrName>
                                        </p:attrNameLst>
                                      </p:cBhvr>
                                      <p:tavLst>
                                        <p:tav tm="0" fmla="#ppt_w*sin(2.5*pi*$)">
                                          <p:val>
                                            <p:fltVal val="0"/>
                                          </p:val>
                                        </p:tav>
                                        <p:tav tm="100000">
                                          <p:val>
                                            <p:fltVal val="1"/>
                                          </p:val>
                                        </p:tav>
                                      </p:tavLst>
                                    </p:anim>
                                    <p:anim calcmode="lin" valueType="num">
                                      <p:cBhvr>
                                        <p:cTn id="72" dur="4000" fill="hold"/>
                                        <p:tgtEl>
                                          <p:spTgt spid="3"/>
                                        </p:tgtEl>
                                        <p:attrNameLst>
                                          <p:attrName>ppt_h</p:attrName>
                                        </p:attrNameLst>
                                      </p:cBhvr>
                                      <p:tavLst>
                                        <p:tav tm="0">
                                          <p:val>
                                            <p:strVal val="#ppt_h"/>
                                          </p:val>
                                        </p:tav>
                                        <p:tav tm="100000">
                                          <p:val>
                                            <p:strVal val="#ppt_h"/>
                                          </p:val>
                                        </p:tav>
                                      </p:tavLst>
                                    </p:anim>
                                  </p:childTnLst>
                                </p:cTn>
                              </p:par>
                              <p:par>
                                <p:cTn id="73" presetID="8" presetClass="emph" presetSubtype="0" fill="hold" nodeType="withEffect">
                                  <p:stCondLst>
                                    <p:cond delay="1500"/>
                                  </p:stCondLst>
                                  <p:childTnLst>
                                    <p:animRot by="21600000">
                                      <p:cBhvr>
                                        <p:cTn id="74" dur="4000" fill="hold"/>
                                        <p:tgtEl>
                                          <p:spTgt spid="3"/>
                                        </p:tgtEl>
                                        <p:attrNameLst>
                                          <p:attrName>r</p:attrName>
                                        </p:attrNameLst>
                                      </p:cBhvr>
                                    </p:animRot>
                                  </p:childTnLst>
                                </p:cTn>
                              </p:par>
                              <p:par>
                                <p:cTn id="75" presetID="2" presetClass="entr" presetSubtype="1" fill="hold" nodeType="withEffect">
                                  <p:stCondLst>
                                    <p:cond delay="1750"/>
                                  </p:stCondLst>
                                  <p:childTnLst>
                                    <p:set>
                                      <p:cBhvr>
                                        <p:cTn id="76" dur="1" fill="hold">
                                          <p:stCondLst>
                                            <p:cond delay="0"/>
                                          </p:stCondLst>
                                        </p:cTn>
                                        <p:tgtEl>
                                          <p:spTgt spid="2"/>
                                        </p:tgtEl>
                                        <p:attrNameLst>
                                          <p:attrName>style.visibility</p:attrName>
                                        </p:attrNameLst>
                                      </p:cBhvr>
                                      <p:to>
                                        <p:strVal val="visible"/>
                                      </p:to>
                                    </p:set>
                                    <p:anim calcmode="lin" valueType="num">
                                      <p:cBhvr additive="base">
                                        <p:cTn id="77" dur="4000" fill="hold"/>
                                        <p:tgtEl>
                                          <p:spTgt spid="2"/>
                                        </p:tgtEl>
                                        <p:attrNameLst>
                                          <p:attrName>ppt_x</p:attrName>
                                        </p:attrNameLst>
                                      </p:cBhvr>
                                      <p:tavLst>
                                        <p:tav tm="0">
                                          <p:val>
                                            <p:strVal val="#ppt_x"/>
                                          </p:val>
                                        </p:tav>
                                        <p:tav tm="100000">
                                          <p:val>
                                            <p:strVal val="#ppt_x"/>
                                          </p:val>
                                        </p:tav>
                                      </p:tavLst>
                                    </p:anim>
                                    <p:anim calcmode="lin" valueType="num">
                                      <p:cBhvr additive="base">
                                        <p:cTn id="78" dur="4000" fill="hold"/>
                                        <p:tgtEl>
                                          <p:spTgt spid="2"/>
                                        </p:tgtEl>
                                        <p:attrNameLst>
                                          <p:attrName>ppt_y</p:attrName>
                                        </p:attrNameLst>
                                      </p:cBhvr>
                                      <p:tavLst>
                                        <p:tav tm="0">
                                          <p:val>
                                            <p:strVal val="0-#ppt_h/2"/>
                                          </p:val>
                                        </p:tav>
                                        <p:tav tm="100000">
                                          <p:val>
                                            <p:strVal val="#ppt_y"/>
                                          </p:val>
                                        </p:tav>
                                      </p:tavLst>
                                    </p:anim>
                                  </p:childTnLst>
                                </p:cTn>
                              </p:par>
                              <p:par>
                                <p:cTn id="79" presetID="19" presetClass="entr" presetSubtype="10" fill="hold" nodeType="withEffect">
                                  <p:stCondLst>
                                    <p:cond delay="1750"/>
                                  </p:stCondLst>
                                  <p:childTnLst>
                                    <p:set>
                                      <p:cBhvr>
                                        <p:cTn id="80" dur="1" fill="hold">
                                          <p:stCondLst>
                                            <p:cond delay="0"/>
                                          </p:stCondLst>
                                        </p:cTn>
                                        <p:tgtEl>
                                          <p:spTgt spid="2"/>
                                        </p:tgtEl>
                                        <p:attrNameLst>
                                          <p:attrName>style.visibility</p:attrName>
                                        </p:attrNameLst>
                                      </p:cBhvr>
                                      <p:to>
                                        <p:strVal val="visible"/>
                                      </p:to>
                                    </p:set>
                                    <p:anim calcmode="lin" valueType="num">
                                      <p:cBhvr>
                                        <p:cTn id="81" dur="4000" fill="hold"/>
                                        <p:tgtEl>
                                          <p:spTgt spid="2"/>
                                        </p:tgtEl>
                                        <p:attrNameLst>
                                          <p:attrName>ppt_w</p:attrName>
                                        </p:attrNameLst>
                                      </p:cBhvr>
                                      <p:tavLst>
                                        <p:tav tm="0" fmla="#ppt_w*sin(2.5*pi*$)">
                                          <p:val>
                                            <p:fltVal val="0"/>
                                          </p:val>
                                        </p:tav>
                                        <p:tav tm="100000">
                                          <p:val>
                                            <p:fltVal val="1"/>
                                          </p:val>
                                        </p:tav>
                                      </p:tavLst>
                                    </p:anim>
                                    <p:anim calcmode="lin" valueType="num">
                                      <p:cBhvr>
                                        <p:cTn id="82" dur="4000" fill="hold"/>
                                        <p:tgtEl>
                                          <p:spTgt spid="2"/>
                                        </p:tgtEl>
                                        <p:attrNameLst>
                                          <p:attrName>ppt_h</p:attrName>
                                        </p:attrNameLst>
                                      </p:cBhvr>
                                      <p:tavLst>
                                        <p:tav tm="0">
                                          <p:val>
                                            <p:strVal val="#ppt_h"/>
                                          </p:val>
                                        </p:tav>
                                        <p:tav tm="100000">
                                          <p:val>
                                            <p:strVal val="#ppt_h"/>
                                          </p:val>
                                        </p:tav>
                                      </p:tavLst>
                                    </p:anim>
                                  </p:childTnLst>
                                </p:cTn>
                              </p:par>
                              <p:par>
                                <p:cTn id="83" presetID="8" presetClass="emph" presetSubtype="0" fill="hold" nodeType="withEffect">
                                  <p:stCondLst>
                                    <p:cond delay="1750"/>
                                  </p:stCondLst>
                                  <p:childTnLst>
                                    <p:animRot by="21600000">
                                      <p:cBhvr>
                                        <p:cTn id="84" dur="4000" fill="hold"/>
                                        <p:tgtEl>
                                          <p:spTgt spid="2"/>
                                        </p:tgtEl>
                                        <p:attrNameLst>
                                          <p:attrName>r</p:attrName>
                                        </p:attrNameLst>
                                      </p:cBhvr>
                                    </p:animRot>
                                  </p:childTnLst>
                                </p:cTn>
                              </p:par>
                            </p:childTnLst>
                          </p:cTn>
                        </p:par>
                        <p:par>
                          <p:cTn id="85" fill="hold">
                            <p:stCondLst>
                              <p:cond delay="575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1"/>
                                        </p:tgtEl>
                                        <p:attrNameLst>
                                          <p:attrName>style.visibility</p:attrName>
                                        </p:attrNameLst>
                                      </p:cBhvr>
                                      <p:to>
                                        <p:strVal val="visible"/>
                                      </p:to>
                                    </p:set>
                                    <p:animEffect transition="in" filter="fade">
                                      <p:cBhvr>
                                        <p:cTn id="88" dur="1000"/>
                                        <p:tgtEl>
                                          <p:spTgt spid="11"/>
                                        </p:tgtEl>
                                      </p:cBhvr>
                                    </p:animEffect>
                                    <p:anim calcmode="lin" valueType="num">
                                      <p:cBhvr>
                                        <p:cTn id="89" dur="1000" fill="hold"/>
                                        <p:tgtEl>
                                          <p:spTgt spid="11"/>
                                        </p:tgtEl>
                                        <p:attrNameLst>
                                          <p:attrName>ppt_x</p:attrName>
                                        </p:attrNameLst>
                                      </p:cBhvr>
                                      <p:tavLst>
                                        <p:tav tm="0">
                                          <p:val>
                                            <p:strVal val="#ppt_x-.1"/>
                                          </p:val>
                                        </p:tav>
                                        <p:tav tm="100000">
                                          <p:val>
                                            <p:strVal val="#ppt_x"/>
                                          </p:val>
                                        </p:tav>
                                      </p:tavLst>
                                    </p:anim>
                                    <p:anim calcmode="lin" valueType="num">
                                      <p:cBhvr>
                                        <p:cTn id="9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b="1" i="1" dirty="0" smtClean="0">
                <a:effectLst>
                  <a:glow rad="101600">
                    <a:srgbClr val="C00000">
                      <a:alpha val="60000"/>
                    </a:srgbClr>
                  </a:glow>
                  <a:outerShdw blurRad="38100" dist="38100" dir="2700000" algn="tl">
                    <a:srgbClr val="000000">
                      <a:alpha val="43137"/>
                    </a:srgbClr>
                  </a:outerShdw>
                </a:effectLst>
              </a:rPr>
              <a:t>Avenida de la Constitución</a:t>
            </a:r>
            <a:r>
              <a:rPr lang="es-ES" i="1" dirty="0" smtClean="0">
                <a:effectLst>
                  <a:glow rad="101600">
                    <a:srgbClr val="C00000">
                      <a:alpha val="60000"/>
                    </a:srgbClr>
                  </a:glow>
                  <a:outerShdw blurRad="38100" dist="38100" dir="2700000" algn="tl">
                    <a:srgbClr val="000000">
                      <a:alpha val="43137"/>
                    </a:srgbClr>
                  </a:outerShdw>
                </a:effectLst>
              </a:rPr>
              <a:t> reúne algunos de los edificios más sobresalientes de </a:t>
            </a:r>
            <a:r>
              <a:rPr lang="es-ES" b="1" i="1" dirty="0" smtClean="0">
                <a:effectLst>
                  <a:glow rad="101600">
                    <a:srgbClr val="C00000">
                      <a:alpha val="60000"/>
                    </a:srgbClr>
                  </a:glow>
                  <a:outerShdw blurRad="38100" dist="38100" dir="2700000" algn="tl">
                    <a:srgbClr val="000000">
                      <a:alpha val="43137"/>
                    </a:srgbClr>
                  </a:outerShdw>
                </a:effectLst>
              </a:rPr>
              <a:t>Sevilla</a:t>
            </a:r>
            <a:r>
              <a:rPr lang="es-ES" i="1" dirty="0" smtClean="0">
                <a:effectLst>
                  <a:glow rad="101600">
                    <a:srgbClr val="C00000">
                      <a:alpha val="60000"/>
                    </a:srgbClr>
                  </a:glow>
                  <a:outerShdw blurRad="38100" dist="38100" dir="2700000" algn="tl">
                    <a:srgbClr val="000000">
                      <a:alpha val="43137"/>
                    </a:srgbClr>
                  </a:outerShdw>
                </a:effectLst>
              </a:rPr>
              <a:t> en el centro de la ciudad (en su sentido más estricto), no extraña que se la considere la calle principal de Sevilla. Una gozada para paseantes, ciclistas, viajeros del tranvía y consumidores de los veladores.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switch dir="l"/>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1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anim calcmode="lin" valueType="num">
                                      <p:cBhvr>
                                        <p:cTn id="16" dur="4000" fill="hold"/>
                                        <p:tgtEl>
                                          <p:spTgt spid="16"/>
                                        </p:tgtEl>
                                        <p:attrNameLst>
                                          <p:attrName>ppt_x</p:attrName>
                                        </p:attrNameLst>
                                      </p:cBhvr>
                                      <p:tavLst>
                                        <p:tav tm="0">
                                          <p:val>
                                            <p:strVal val="#ppt_x"/>
                                          </p:val>
                                        </p:tav>
                                        <p:tav tm="100000">
                                          <p:val>
                                            <p:strVal val="#ppt_x"/>
                                          </p:val>
                                        </p:tav>
                                      </p:tavLst>
                                    </p:anim>
                                    <p:anim calcmode="lin" valueType="num">
                                      <p:cBhvr>
                                        <p:cTn id="17" dur="4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9"/>
          <p:cNvPicPr>
            <a:picLocks noChangeAspect="1"/>
          </p:cNvPicPr>
          <p:nvPr/>
        </p:nvPicPr>
        <p:blipFill>
          <a:blip r:embed="rId2" cstate="print"/>
          <a:srcRect r="50000" b="75200"/>
          <a:stretch>
            <a:fillRect/>
          </a:stretch>
        </p:blipFill>
        <p:spPr bwMode="auto">
          <a:xfrm>
            <a:off x="0" y="0"/>
            <a:ext cx="4572000" cy="1275606"/>
          </a:xfrm>
          <a:prstGeom prst="rect">
            <a:avLst/>
          </a:prstGeom>
          <a:noFill/>
          <a:ln w="9525">
            <a:noFill/>
            <a:miter lim="800000"/>
            <a:headEnd/>
            <a:tailEnd/>
          </a:ln>
        </p:spPr>
      </p:pic>
      <p:pic>
        <p:nvPicPr>
          <p:cNvPr id="4" name="Imagen 11"/>
          <p:cNvPicPr>
            <a:picLocks noChangeAspect="1"/>
          </p:cNvPicPr>
          <p:nvPr/>
        </p:nvPicPr>
        <p:blipFill>
          <a:blip r:embed="rId2" cstate="print"/>
          <a:srcRect l="50000" b="75200"/>
          <a:stretch>
            <a:fillRect/>
          </a:stretch>
        </p:blipFill>
        <p:spPr bwMode="auto">
          <a:xfrm>
            <a:off x="4572000" y="0"/>
            <a:ext cx="4572000" cy="1275606"/>
          </a:xfrm>
          <a:prstGeom prst="rect">
            <a:avLst/>
          </a:prstGeom>
          <a:noFill/>
          <a:ln w="9525">
            <a:noFill/>
            <a:miter lim="800000"/>
            <a:headEnd/>
            <a:tailEnd/>
          </a:ln>
        </p:spPr>
      </p:pic>
      <p:pic>
        <p:nvPicPr>
          <p:cNvPr id="6" name="Imagen 13"/>
          <p:cNvPicPr>
            <a:picLocks noChangeAspect="1"/>
          </p:cNvPicPr>
          <p:nvPr/>
        </p:nvPicPr>
        <p:blipFill>
          <a:blip r:embed="rId2" cstate="print"/>
          <a:srcRect t="24800" r="50000" b="50000"/>
          <a:stretch>
            <a:fillRect/>
          </a:stretch>
        </p:blipFill>
        <p:spPr bwMode="auto">
          <a:xfrm>
            <a:off x="0" y="1275606"/>
            <a:ext cx="4572000" cy="1296144"/>
          </a:xfrm>
          <a:prstGeom prst="rect">
            <a:avLst/>
          </a:prstGeom>
          <a:noFill/>
          <a:ln w="9525">
            <a:noFill/>
            <a:miter lim="800000"/>
            <a:headEnd/>
            <a:tailEnd/>
          </a:ln>
        </p:spPr>
      </p:pic>
      <p:pic>
        <p:nvPicPr>
          <p:cNvPr id="8" name="Imagen 15"/>
          <p:cNvPicPr>
            <a:picLocks noChangeAspect="1"/>
          </p:cNvPicPr>
          <p:nvPr/>
        </p:nvPicPr>
        <p:blipFill>
          <a:blip r:embed="rId2" cstate="print"/>
          <a:srcRect l="50000" t="24800" b="50000"/>
          <a:stretch>
            <a:fillRect/>
          </a:stretch>
        </p:blipFill>
        <p:spPr bwMode="auto">
          <a:xfrm>
            <a:off x="4572000" y="1275606"/>
            <a:ext cx="4572000" cy="1296144"/>
          </a:xfrm>
          <a:prstGeom prst="rect">
            <a:avLst/>
          </a:prstGeom>
          <a:noFill/>
          <a:ln w="9525">
            <a:noFill/>
            <a:miter lim="800000"/>
            <a:headEnd/>
            <a:tailEnd/>
          </a:ln>
        </p:spPr>
      </p:pic>
      <p:pic>
        <p:nvPicPr>
          <p:cNvPr id="10" name="Imagen 17"/>
          <p:cNvPicPr>
            <a:picLocks noChangeAspect="1"/>
          </p:cNvPicPr>
          <p:nvPr/>
        </p:nvPicPr>
        <p:blipFill>
          <a:blip r:embed="rId2" cstate="print"/>
          <a:srcRect t="50000" r="50000" b="24800"/>
          <a:stretch>
            <a:fillRect/>
          </a:stretch>
        </p:blipFill>
        <p:spPr bwMode="auto">
          <a:xfrm>
            <a:off x="0" y="2571750"/>
            <a:ext cx="4572000" cy="1296144"/>
          </a:xfrm>
          <a:prstGeom prst="rect">
            <a:avLst/>
          </a:prstGeom>
          <a:noFill/>
          <a:ln w="9525">
            <a:noFill/>
            <a:miter lim="800000"/>
            <a:headEnd/>
            <a:tailEnd/>
          </a:ln>
        </p:spPr>
      </p:pic>
      <p:pic>
        <p:nvPicPr>
          <p:cNvPr id="12" name="Imagen 19"/>
          <p:cNvPicPr>
            <a:picLocks noChangeAspect="1"/>
          </p:cNvPicPr>
          <p:nvPr/>
        </p:nvPicPr>
        <p:blipFill>
          <a:blip r:embed="rId2" cstate="print"/>
          <a:srcRect l="50000" t="50000" b="24800"/>
          <a:stretch>
            <a:fillRect/>
          </a:stretch>
        </p:blipFill>
        <p:spPr bwMode="auto">
          <a:xfrm>
            <a:off x="4572000" y="2571750"/>
            <a:ext cx="4572001" cy="1296144"/>
          </a:xfrm>
          <a:prstGeom prst="rect">
            <a:avLst/>
          </a:prstGeom>
          <a:noFill/>
          <a:ln w="9525">
            <a:noFill/>
            <a:miter lim="800000"/>
            <a:headEnd/>
            <a:tailEnd/>
          </a:ln>
        </p:spPr>
      </p:pic>
      <p:pic>
        <p:nvPicPr>
          <p:cNvPr id="14" name="Imagen 21"/>
          <p:cNvPicPr>
            <a:picLocks noChangeAspect="1"/>
          </p:cNvPicPr>
          <p:nvPr/>
        </p:nvPicPr>
        <p:blipFill>
          <a:blip r:embed="rId2" cstate="print"/>
          <a:srcRect t="75200" r="50000"/>
          <a:stretch>
            <a:fillRect/>
          </a:stretch>
        </p:blipFill>
        <p:spPr bwMode="auto">
          <a:xfrm>
            <a:off x="0" y="3867894"/>
            <a:ext cx="4572000" cy="1275607"/>
          </a:xfrm>
          <a:prstGeom prst="rect">
            <a:avLst/>
          </a:prstGeom>
          <a:noFill/>
          <a:ln w="9525">
            <a:noFill/>
            <a:miter lim="800000"/>
            <a:headEnd/>
            <a:tailEnd/>
          </a:ln>
        </p:spPr>
      </p:pic>
      <p:pic>
        <p:nvPicPr>
          <p:cNvPr id="16" name="Imagen 23"/>
          <p:cNvPicPr>
            <a:picLocks noChangeAspect="1"/>
          </p:cNvPicPr>
          <p:nvPr/>
        </p:nvPicPr>
        <p:blipFill>
          <a:blip r:embed="rId2" cstate="print"/>
          <a:srcRect l="50000" t="73800"/>
          <a:stretch>
            <a:fillRect/>
          </a:stretch>
        </p:blipFill>
        <p:spPr bwMode="auto">
          <a:xfrm>
            <a:off x="4572000" y="3795886"/>
            <a:ext cx="4572000" cy="1347615"/>
          </a:xfrm>
          <a:prstGeom prst="rect">
            <a:avLst/>
          </a:prstGeom>
          <a:noFill/>
          <a:ln w="9525">
            <a:noFill/>
            <a:miter lim="800000"/>
            <a:headEnd/>
            <a:tailEnd/>
          </a:ln>
        </p:spPr>
      </p:pic>
      <p:sp>
        <p:nvSpPr>
          <p:cNvPr id="11" name="10 CuadroTexto"/>
          <p:cNvSpPr txBox="1"/>
          <p:nvPr/>
        </p:nvSpPr>
        <p:spPr>
          <a:xfrm>
            <a:off x="395536"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Avenida de La Constitución se encuentra la misma Catedral, el Archivo de Indias y algunos de los edificios más representativos del regionalismo sevillano. Y claro, el mismo Ayuntamiento de Sevilla. Entre la Plaza Nueva y la Puerta de Jerez se concentra buena parte de la historia de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switch dir="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ppt_x</p:attrName>
                                        </p:attrNameLst>
                                      </p:cBhvr>
                                      <p:tavLst>
                                        <p:tav tm="0">
                                          <p:val>
                                            <p:strVal val="#ppt_x-#ppt_w/2"/>
                                          </p:val>
                                        </p:tav>
                                        <p:tav tm="100000">
                                          <p:val>
                                            <p:strVal val="#ppt_x"/>
                                          </p:val>
                                        </p:tav>
                                      </p:tavLst>
                                    </p:anim>
                                    <p:anim calcmode="lin" valueType="num">
                                      <p:cBhvr>
                                        <p:cTn id="8" dur="4000" fill="hold"/>
                                        <p:tgtEl>
                                          <p:spTgt spid="2"/>
                                        </p:tgtEl>
                                        <p:attrNameLst>
                                          <p:attrName>ppt_y</p:attrName>
                                        </p:attrNameLst>
                                      </p:cBhvr>
                                      <p:tavLst>
                                        <p:tav tm="0">
                                          <p:val>
                                            <p:strVal val="#ppt_y"/>
                                          </p:val>
                                        </p:tav>
                                        <p:tav tm="100000">
                                          <p:val>
                                            <p:strVal val="#ppt_y"/>
                                          </p:val>
                                        </p:tav>
                                      </p:tavLst>
                                    </p:anim>
                                    <p:anim calcmode="lin" valueType="num">
                                      <p:cBhvr>
                                        <p:cTn id="9" dur="4000" fill="hold"/>
                                        <p:tgtEl>
                                          <p:spTgt spid="2"/>
                                        </p:tgtEl>
                                        <p:attrNameLst>
                                          <p:attrName>ppt_w</p:attrName>
                                        </p:attrNameLst>
                                      </p:cBhvr>
                                      <p:tavLst>
                                        <p:tav tm="0">
                                          <p:val>
                                            <p:fltVal val="0"/>
                                          </p:val>
                                        </p:tav>
                                        <p:tav tm="100000">
                                          <p:val>
                                            <p:strVal val="#ppt_w"/>
                                          </p:val>
                                        </p:tav>
                                      </p:tavLst>
                                    </p:anim>
                                    <p:anim calcmode="lin" valueType="num">
                                      <p:cBhvr>
                                        <p:cTn id="10" dur="4000" fill="hold"/>
                                        <p:tgtEl>
                                          <p:spTgt spid="2"/>
                                        </p:tgtEl>
                                        <p:attrNameLst>
                                          <p:attrName>ppt_h</p:attrName>
                                        </p:attrNameLst>
                                      </p:cBhvr>
                                      <p:tavLst>
                                        <p:tav tm="0">
                                          <p:val>
                                            <p:strVal val="#ppt_h"/>
                                          </p:val>
                                        </p:tav>
                                        <p:tav tm="100000">
                                          <p:val>
                                            <p:strVal val="#ppt_h"/>
                                          </p:val>
                                        </p:tav>
                                      </p:tavLst>
                                    </p:anim>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ppt_x</p:attrName>
                                        </p:attrNameLst>
                                      </p:cBhvr>
                                      <p:tavLst>
                                        <p:tav tm="0">
                                          <p:val>
                                            <p:strVal val="#ppt_x-#ppt_w/2"/>
                                          </p:val>
                                        </p:tav>
                                        <p:tav tm="100000">
                                          <p:val>
                                            <p:strVal val="#ppt_x"/>
                                          </p:val>
                                        </p:tav>
                                      </p:tavLst>
                                    </p:anim>
                                    <p:anim calcmode="lin" valueType="num">
                                      <p:cBhvr>
                                        <p:cTn id="14" dur="4000" fill="hold"/>
                                        <p:tgtEl>
                                          <p:spTgt spid="4"/>
                                        </p:tgtEl>
                                        <p:attrNameLst>
                                          <p:attrName>ppt_y</p:attrName>
                                        </p:attrNameLst>
                                      </p:cBhvr>
                                      <p:tavLst>
                                        <p:tav tm="0">
                                          <p:val>
                                            <p:strVal val="#ppt_y"/>
                                          </p:val>
                                        </p:tav>
                                        <p:tav tm="100000">
                                          <p:val>
                                            <p:strVal val="#ppt_y"/>
                                          </p:val>
                                        </p:tav>
                                      </p:tavLst>
                                    </p:anim>
                                    <p:anim calcmode="lin" valueType="num">
                                      <p:cBhvr>
                                        <p:cTn id="15" dur="4000" fill="hold"/>
                                        <p:tgtEl>
                                          <p:spTgt spid="4"/>
                                        </p:tgtEl>
                                        <p:attrNameLst>
                                          <p:attrName>ppt_w</p:attrName>
                                        </p:attrNameLst>
                                      </p:cBhvr>
                                      <p:tavLst>
                                        <p:tav tm="0">
                                          <p:val>
                                            <p:fltVal val="0"/>
                                          </p:val>
                                        </p:tav>
                                        <p:tav tm="100000">
                                          <p:val>
                                            <p:strVal val="#ppt_w"/>
                                          </p:val>
                                        </p:tav>
                                      </p:tavLst>
                                    </p:anim>
                                    <p:anim calcmode="lin" valueType="num">
                                      <p:cBhvr>
                                        <p:cTn id="16" dur="4000" fill="hold"/>
                                        <p:tgtEl>
                                          <p:spTgt spid="4"/>
                                        </p:tgtEl>
                                        <p:attrNameLst>
                                          <p:attrName>ppt_h</p:attrName>
                                        </p:attrNameLst>
                                      </p:cBhvr>
                                      <p:tavLst>
                                        <p:tav tm="0">
                                          <p:val>
                                            <p:strVal val="#ppt_h"/>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ppt_x</p:attrName>
                                        </p:attrNameLst>
                                      </p:cBhvr>
                                      <p:tavLst>
                                        <p:tav tm="0">
                                          <p:val>
                                            <p:strVal val="#ppt_x"/>
                                          </p:val>
                                        </p:tav>
                                        <p:tav tm="100000">
                                          <p:val>
                                            <p:strVal val="#ppt_x"/>
                                          </p:val>
                                        </p:tav>
                                      </p:tavLst>
                                    </p:anim>
                                    <p:anim calcmode="lin" valueType="num">
                                      <p:cBhvr>
                                        <p:cTn id="20" dur="4000" fill="hold"/>
                                        <p:tgtEl>
                                          <p:spTgt spid="6"/>
                                        </p:tgtEl>
                                        <p:attrNameLst>
                                          <p:attrName>ppt_y</p:attrName>
                                        </p:attrNameLst>
                                      </p:cBhvr>
                                      <p:tavLst>
                                        <p:tav tm="0">
                                          <p:val>
                                            <p:strVal val="#ppt_y-#ppt_h/2"/>
                                          </p:val>
                                        </p:tav>
                                        <p:tav tm="100000">
                                          <p:val>
                                            <p:strVal val="#ppt_y"/>
                                          </p:val>
                                        </p:tav>
                                      </p:tavLst>
                                    </p:anim>
                                    <p:anim calcmode="lin" valueType="num">
                                      <p:cBhvr>
                                        <p:cTn id="21" dur="4000" fill="hold"/>
                                        <p:tgtEl>
                                          <p:spTgt spid="6"/>
                                        </p:tgtEl>
                                        <p:attrNameLst>
                                          <p:attrName>ppt_w</p:attrName>
                                        </p:attrNameLst>
                                      </p:cBhvr>
                                      <p:tavLst>
                                        <p:tav tm="0">
                                          <p:val>
                                            <p:strVal val="#ppt_w"/>
                                          </p:val>
                                        </p:tav>
                                        <p:tav tm="100000">
                                          <p:val>
                                            <p:strVal val="#ppt_w"/>
                                          </p:val>
                                        </p:tav>
                                      </p:tavLst>
                                    </p:anim>
                                    <p:anim calcmode="lin" valueType="num">
                                      <p:cBhvr>
                                        <p:cTn id="22" dur="4000" fill="hold"/>
                                        <p:tgtEl>
                                          <p:spTgt spid="6"/>
                                        </p:tgtEl>
                                        <p:attrNameLst>
                                          <p:attrName>ppt_h</p:attrName>
                                        </p:attrNameLst>
                                      </p:cBhvr>
                                      <p:tavLst>
                                        <p:tav tm="0">
                                          <p:val>
                                            <p:fltVal val="0"/>
                                          </p:val>
                                        </p:tav>
                                        <p:tav tm="100000">
                                          <p:val>
                                            <p:strVal val="#ppt_h"/>
                                          </p:val>
                                        </p:tav>
                                      </p:tavLst>
                                    </p:anim>
                                  </p:childTnLst>
                                </p:cTn>
                              </p:par>
                              <p:par>
                                <p:cTn id="23" presetID="17" presetClass="entr" presetSubtype="1"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4000" fill="hold"/>
                                        <p:tgtEl>
                                          <p:spTgt spid="8"/>
                                        </p:tgtEl>
                                        <p:attrNameLst>
                                          <p:attrName>ppt_x</p:attrName>
                                        </p:attrNameLst>
                                      </p:cBhvr>
                                      <p:tavLst>
                                        <p:tav tm="0">
                                          <p:val>
                                            <p:strVal val="#ppt_x"/>
                                          </p:val>
                                        </p:tav>
                                        <p:tav tm="100000">
                                          <p:val>
                                            <p:strVal val="#ppt_x"/>
                                          </p:val>
                                        </p:tav>
                                      </p:tavLst>
                                    </p:anim>
                                    <p:anim calcmode="lin" valueType="num">
                                      <p:cBhvr>
                                        <p:cTn id="26" dur="4000" fill="hold"/>
                                        <p:tgtEl>
                                          <p:spTgt spid="8"/>
                                        </p:tgtEl>
                                        <p:attrNameLst>
                                          <p:attrName>ppt_y</p:attrName>
                                        </p:attrNameLst>
                                      </p:cBhvr>
                                      <p:tavLst>
                                        <p:tav tm="0">
                                          <p:val>
                                            <p:strVal val="#ppt_y-#ppt_h/2"/>
                                          </p:val>
                                        </p:tav>
                                        <p:tav tm="100000">
                                          <p:val>
                                            <p:strVal val="#ppt_y"/>
                                          </p:val>
                                        </p:tav>
                                      </p:tavLst>
                                    </p:anim>
                                    <p:anim calcmode="lin" valueType="num">
                                      <p:cBhvr>
                                        <p:cTn id="27" dur="4000" fill="hold"/>
                                        <p:tgtEl>
                                          <p:spTgt spid="8"/>
                                        </p:tgtEl>
                                        <p:attrNameLst>
                                          <p:attrName>ppt_w</p:attrName>
                                        </p:attrNameLst>
                                      </p:cBhvr>
                                      <p:tavLst>
                                        <p:tav tm="0">
                                          <p:val>
                                            <p:strVal val="#ppt_w"/>
                                          </p:val>
                                        </p:tav>
                                        <p:tav tm="100000">
                                          <p:val>
                                            <p:strVal val="#ppt_w"/>
                                          </p:val>
                                        </p:tav>
                                      </p:tavLst>
                                    </p:anim>
                                    <p:anim calcmode="lin" valueType="num">
                                      <p:cBhvr>
                                        <p:cTn id="28" dur="4000" fill="hold"/>
                                        <p:tgtEl>
                                          <p:spTgt spid="8"/>
                                        </p:tgtEl>
                                        <p:attrNameLst>
                                          <p:attrName>ppt_h</p:attrName>
                                        </p:attrNameLst>
                                      </p:cBhvr>
                                      <p:tavLst>
                                        <p:tav tm="0">
                                          <p:val>
                                            <p:fltVal val="0"/>
                                          </p:val>
                                        </p:tav>
                                        <p:tav tm="100000">
                                          <p:val>
                                            <p:strVal val="#ppt_h"/>
                                          </p:val>
                                        </p:tav>
                                      </p:tavLst>
                                    </p:anim>
                                  </p:childTnLst>
                                </p:cTn>
                              </p:par>
                              <p:par>
                                <p:cTn id="29" presetID="17" presetClass="entr" presetSubtype="8"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4000" fill="hold"/>
                                        <p:tgtEl>
                                          <p:spTgt spid="10"/>
                                        </p:tgtEl>
                                        <p:attrNameLst>
                                          <p:attrName>ppt_x</p:attrName>
                                        </p:attrNameLst>
                                      </p:cBhvr>
                                      <p:tavLst>
                                        <p:tav tm="0">
                                          <p:val>
                                            <p:strVal val="#ppt_x-#ppt_w/2"/>
                                          </p:val>
                                        </p:tav>
                                        <p:tav tm="100000">
                                          <p:val>
                                            <p:strVal val="#ppt_x"/>
                                          </p:val>
                                        </p:tav>
                                      </p:tavLst>
                                    </p:anim>
                                    <p:anim calcmode="lin" valueType="num">
                                      <p:cBhvr>
                                        <p:cTn id="32" dur="4000" fill="hold"/>
                                        <p:tgtEl>
                                          <p:spTgt spid="10"/>
                                        </p:tgtEl>
                                        <p:attrNameLst>
                                          <p:attrName>ppt_y</p:attrName>
                                        </p:attrNameLst>
                                      </p:cBhvr>
                                      <p:tavLst>
                                        <p:tav tm="0">
                                          <p:val>
                                            <p:strVal val="#ppt_y"/>
                                          </p:val>
                                        </p:tav>
                                        <p:tav tm="100000">
                                          <p:val>
                                            <p:strVal val="#ppt_y"/>
                                          </p:val>
                                        </p:tav>
                                      </p:tavLst>
                                    </p:anim>
                                    <p:anim calcmode="lin" valueType="num">
                                      <p:cBhvr>
                                        <p:cTn id="33" dur="4000" fill="hold"/>
                                        <p:tgtEl>
                                          <p:spTgt spid="10"/>
                                        </p:tgtEl>
                                        <p:attrNameLst>
                                          <p:attrName>ppt_w</p:attrName>
                                        </p:attrNameLst>
                                      </p:cBhvr>
                                      <p:tavLst>
                                        <p:tav tm="0">
                                          <p:val>
                                            <p:fltVal val="0"/>
                                          </p:val>
                                        </p:tav>
                                        <p:tav tm="100000">
                                          <p:val>
                                            <p:strVal val="#ppt_w"/>
                                          </p:val>
                                        </p:tav>
                                      </p:tavLst>
                                    </p:anim>
                                    <p:anim calcmode="lin" valueType="num">
                                      <p:cBhvr>
                                        <p:cTn id="34" dur="4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4000" fill="hold"/>
                                        <p:tgtEl>
                                          <p:spTgt spid="12"/>
                                        </p:tgtEl>
                                        <p:attrNameLst>
                                          <p:attrName>ppt_x</p:attrName>
                                        </p:attrNameLst>
                                      </p:cBhvr>
                                      <p:tavLst>
                                        <p:tav tm="0">
                                          <p:val>
                                            <p:strVal val="#ppt_x-#ppt_w/2"/>
                                          </p:val>
                                        </p:tav>
                                        <p:tav tm="100000">
                                          <p:val>
                                            <p:strVal val="#ppt_x"/>
                                          </p:val>
                                        </p:tav>
                                      </p:tavLst>
                                    </p:anim>
                                    <p:anim calcmode="lin" valueType="num">
                                      <p:cBhvr>
                                        <p:cTn id="38" dur="4000" fill="hold"/>
                                        <p:tgtEl>
                                          <p:spTgt spid="12"/>
                                        </p:tgtEl>
                                        <p:attrNameLst>
                                          <p:attrName>ppt_y</p:attrName>
                                        </p:attrNameLst>
                                      </p:cBhvr>
                                      <p:tavLst>
                                        <p:tav tm="0">
                                          <p:val>
                                            <p:strVal val="#ppt_y"/>
                                          </p:val>
                                        </p:tav>
                                        <p:tav tm="100000">
                                          <p:val>
                                            <p:strVal val="#ppt_y"/>
                                          </p:val>
                                        </p:tav>
                                      </p:tavLst>
                                    </p:anim>
                                    <p:anim calcmode="lin" valueType="num">
                                      <p:cBhvr>
                                        <p:cTn id="39" dur="4000" fill="hold"/>
                                        <p:tgtEl>
                                          <p:spTgt spid="12"/>
                                        </p:tgtEl>
                                        <p:attrNameLst>
                                          <p:attrName>ppt_w</p:attrName>
                                        </p:attrNameLst>
                                      </p:cBhvr>
                                      <p:tavLst>
                                        <p:tav tm="0">
                                          <p:val>
                                            <p:fltVal val="0"/>
                                          </p:val>
                                        </p:tav>
                                        <p:tav tm="100000">
                                          <p:val>
                                            <p:strVal val="#ppt_w"/>
                                          </p:val>
                                        </p:tav>
                                      </p:tavLst>
                                    </p:anim>
                                    <p:anim calcmode="lin" valueType="num">
                                      <p:cBhvr>
                                        <p:cTn id="40" dur="4000" fill="hold"/>
                                        <p:tgtEl>
                                          <p:spTgt spid="12"/>
                                        </p:tgtEl>
                                        <p:attrNameLst>
                                          <p:attrName>ppt_h</p:attrName>
                                        </p:attrNameLst>
                                      </p:cBhvr>
                                      <p:tavLst>
                                        <p:tav tm="0">
                                          <p:val>
                                            <p:strVal val="#ppt_h"/>
                                          </p:val>
                                        </p:tav>
                                        <p:tav tm="100000">
                                          <p:val>
                                            <p:strVal val="#ppt_h"/>
                                          </p:val>
                                        </p:tav>
                                      </p:tavLst>
                                    </p:anim>
                                  </p:childTnLst>
                                </p:cTn>
                              </p:par>
                              <p:par>
                                <p:cTn id="41" presetID="17"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4000" fill="hold"/>
                                        <p:tgtEl>
                                          <p:spTgt spid="14"/>
                                        </p:tgtEl>
                                        <p:attrNameLst>
                                          <p:attrName>ppt_x</p:attrName>
                                        </p:attrNameLst>
                                      </p:cBhvr>
                                      <p:tavLst>
                                        <p:tav tm="0">
                                          <p:val>
                                            <p:strVal val="#ppt_x"/>
                                          </p:val>
                                        </p:tav>
                                        <p:tav tm="100000">
                                          <p:val>
                                            <p:strVal val="#ppt_x"/>
                                          </p:val>
                                        </p:tav>
                                      </p:tavLst>
                                    </p:anim>
                                    <p:anim calcmode="lin" valueType="num">
                                      <p:cBhvr>
                                        <p:cTn id="44" dur="4000" fill="hold"/>
                                        <p:tgtEl>
                                          <p:spTgt spid="14"/>
                                        </p:tgtEl>
                                        <p:attrNameLst>
                                          <p:attrName>ppt_y</p:attrName>
                                        </p:attrNameLst>
                                      </p:cBhvr>
                                      <p:tavLst>
                                        <p:tav tm="0">
                                          <p:val>
                                            <p:strVal val="#ppt_y-#ppt_h/2"/>
                                          </p:val>
                                        </p:tav>
                                        <p:tav tm="100000">
                                          <p:val>
                                            <p:strVal val="#ppt_y"/>
                                          </p:val>
                                        </p:tav>
                                      </p:tavLst>
                                    </p:anim>
                                    <p:anim calcmode="lin" valueType="num">
                                      <p:cBhvr>
                                        <p:cTn id="45" dur="4000" fill="hold"/>
                                        <p:tgtEl>
                                          <p:spTgt spid="14"/>
                                        </p:tgtEl>
                                        <p:attrNameLst>
                                          <p:attrName>ppt_w</p:attrName>
                                        </p:attrNameLst>
                                      </p:cBhvr>
                                      <p:tavLst>
                                        <p:tav tm="0">
                                          <p:val>
                                            <p:strVal val="#ppt_w"/>
                                          </p:val>
                                        </p:tav>
                                        <p:tav tm="100000">
                                          <p:val>
                                            <p:strVal val="#ppt_w"/>
                                          </p:val>
                                        </p:tav>
                                      </p:tavLst>
                                    </p:anim>
                                    <p:anim calcmode="lin" valueType="num">
                                      <p:cBhvr>
                                        <p:cTn id="46" dur="4000" fill="hold"/>
                                        <p:tgtEl>
                                          <p:spTgt spid="14"/>
                                        </p:tgtEl>
                                        <p:attrNameLst>
                                          <p:attrName>ppt_h</p:attrName>
                                        </p:attrNameLst>
                                      </p:cBhvr>
                                      <p:tavLst>
                                        <p:tav tm="0">
                                          <p:val>
                                            <p:fltVal val="0"/>
                                          </p:val>
                                        </p:tav>
                                        <p:tav tm="100000">
                                          <p:val>
                                            <p:strVal val="#ppt_h"/>
                                          </p:val>
                                        </p:tav>
                                      </p:tavLst>
                                    </p:anim>
                                  </p:childTnLst>
                                </p:cTn>
                              </p:par>
                              <p:par>
                                <p:cTn id="47" presetID="17" presetClass="entr" presetSubtype="1"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4000" fill="hold"/>
                                        <p:tgtEl>
                                          <p:spTgt spid="16"/>
                                        </p:tgtEl>
                                        <p:attrNameLst>
                                          <p:attrName>ppt_x</p:attrName>
                                        </p:attrNameLst>
                                      </p:cBhvr>
                                      <p:tavLst>
                                        <p:tav tm="0">
                                          <p:val>
                                            <p:strVal val="#ppt_x"/>
                                          </p:val>
                                        </p:tav>
                                        <p:tav tm="100000">
                                          <p:val>
                                            <p:strVal val="#ppt_x"/>
                                          </p:val>
                                        </p:tav>
                                      </p:tavLst>
                                    </p:anim>
                                    <p:anim calcmode="lin" valueType="num">
                                      <p:cBhvr>
                                        <p:cTn id="50" dur="4000" fill="hold"/>
                                        <p:tgtEl>
                                          <p:spTgt spid="16"/>
                                        </p:tgtEl>
                                        <p:attrNameLst>
                                          <p:attrName>ppt_y</p:attrName>
                                        </p:attrNameLst>
                                      </p:cBhvr>
                                      <p:tavLst>
                                        <p:tav tm="0">
                                          <p:val>
                                            <p:strVal val="#ppt_y-#ppt_h/2"/>
                                          </p:val>
                                        </p:tav>
                                        <p:tav tm="100000">
                                          <p:val>
                                            <p:strVal val="#ppt_y"/>
                                          </p:val>
                                        </p:tav>
                                      </p:tavLst>
                                    </p:anim>
                                    <p:anim calcmode="lin" valueType="num">
                                      <p:cBhvr>
                                        <p:cTn id="51" dur="4000" fill="hold"/>
                                        <p:tgtEl>
                                          <p:spTgt spid="16"/>
                                        </p:tgtEl>
                                        <p:attrNameLst>
                                          <p:attrName>ppt_w</p:attrName>
                                        </p:attrNameLst>
                                      </p:cBhvr>
                                      <p:tavLst>
                                        <p:tav tm="0">
                                          <p:val>
                                            <p:strVal val="#ppt_w"/>
                                          </p:val>
                                        </p:tav>
                                        <p:tav tm="100000">
                                          <p:val>
                                            <p:strVal val="#ppt_w"/>
                                          </p:val>
                                        </p:tav>
                                      </p:tavLst>
                                    </p:anim>
                                    <p:anim calcmode="lin" valueType="num">
                                      <p:cBhvr>
                                        <p:cTn id="52" dur="4000" fill="hold"/>
                                        <p:tgtEl>
                                          <p:spTgt spid="16"/>
                                        </p:tgtEl>
                                        <p:attrNameLst>
                                          <p:attrName>ppt_h</p:attrName>
                                        </p:attrNameLst>
                                      </p:cBhvr>
                                      <p:tavLst>
                                        <p:tav tm="0">
                                          <p:val>
                                            <p:fltVal val="0"/>
                                          </p:val>
                                        </p:tav>
                                        <p:tav tm="100000">
                                          <p:val>
                                            <p:strVal val="#ppt_h"/>
                                          </p:val>
                                        </p:tav>
                                      </p:tavLst>
                                    </p:anim>
                                  </p:childTnLst>
                                </p:cTn>
                              </p:par>
                            </p:childTnLst>
                          </p:cTn>
                        </p:par>
                        <p:par>
                          <p:cTn id="53" fill="hold">
                            <p:stCondLst>
                              <p:cond delay="4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1"/>
                                          </p:val>
                                        </p:tav>
                                        <p:tav tm="100000">
                                          <p:val>
                                            <p:strVal val="#ppt_x"/>
                                          </p:val>
                                        </p:tav>
                                      </p:tavLst>
                                    </p:anim>
                                    <p:anim calcmode="lin" valueType="num">
                                      <p:cBhvr>
                                        <p:cTn id="5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54539.jpg"/>
          <p:cNvPicPr>
            <a:picLocks noChangeAspect="1"/>
          </p:cNvPicPr>
          <p:nvPr/>
        </p:nvPicPr>
        <p:blipFill>
          <a:blip r:embed="rId2" cstate="print"/>
          <a:stretch>
            <a:fillRect/>
          </a:stretch>
        </p:blipFill>
        <p:spPr bwMode="auto">
          <a:xfrm flipH="1">
            <a:off x="1"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1"/>
            <a:ext cx="9144000" cy="514138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la residencia oficial del arzobispo titular de la Archidiócesis de Sevilla. Su portada está considerada como uno de los mejores ejemplos del barroco sevillano. En un principio, el Palacio fue levantado en 1248 para Don Remondo, primer obispo de Sevilla tras la Reconquista.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899592" y="1347614"/>
            <a:ext cx="2457724"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Palacio Arzobispal</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4000" fill="hold"/>
                                        <p:tgtEl>
                                          <p:spTgt spid="15"/>
                                        </p:tgtEl>
                                        <p:attrNameLst>
                                          <p:attrName>ppt_w</p:attrName>
                                        </p:attrNameLst>
                                      </p:cBhvr>
                                      <p:tavLst>
                                        <p:tav tm="0">
                                          <p:val>
                                            <p:strVal val="4/3*#ppt_w"/>
                                          </p:val>
                                        </p:tav>
                                        <p:tav tm="100000">
                                          <p:val>
                                            <p:strVal val="#ppt_w"/>
                                          </p:val>
                                        </p:tav>
                                      </p:tavLst>
                                    </p:anim>
                                    <p:anim calcmode="lin" valueType="num">
                                      <p:cBhvr>
                                        <p:cTn id="18" dur="4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1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1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5000"/>
                            </p:stCondLst>
                            <p:childTnLst>
                              <p:par>
                                <p:cTn id="27" presetID="2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7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178179_maskonur.jpg"/>
          <p:cNvPicPr>
            <a:picLocks noGrp="1" noChangeAspect="1"/>
          </p:cNvPicPr>
          <p:nvPr isPhoto="1"/>
        </p:nvPicPr>
        <p:blipFill>
          <a:blip r:embed="rId3"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267744" y="1563638"/>
            <a:ext cx="2898550"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Calle Hernando Colón</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Comprende la parte rectilínea de la calle que desemboca en la Catedral, justo en la parte donde se establece la Biblioteca Colombina, legado de Hernando Colón a la ciudad, este segundo hijo del descubridor demostró querer a Sevilla más de lo que la ciudad hispalense lo quiso a él.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warp dir="in"/>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195762.jpg"/>
          <p:cNvPicPr>
            <a:picLocks noChangeAspect="1"/>
          </p:cNvPicPr>
          <p:nvPr/>
        </p:nvPicPr>
        <p:blipFill>
          <a:blip r:embed="rId2" cstate="print"/>
          <a:stretch>
            <a:fillRect/>
          </a:stretch>
        </p:blipFill>
        <p:spPr bwMode="auto">
          <a:xfrm>
            <a:off x="2589" y="0"/>
            <a:ext cx="9138822"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043608" y="1347614"/>
            <a:ext cx="2664296" cy="430887"/>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Fuente de Híspalis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23528"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fuente tiene esculturas que representan a la ciudad. La rueda dentada de la industria y el comercio, y unas hojas de la agricultura. Una mujer con una túnica se encuentra sentada sobre una especie de grandes hojas de loto, sostenidas por figuras de niños desnudos, subidos a unas grandes tortugas.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39000">
        <p15:prstTrans prst="origami"/>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1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4000"/>
                                        <p:tgtEl>
                                          <p:spTgt spid="9"/>
                                        </p:tgtEl>
                                      </p:cBhvr>
                                    </p:animEffect>
                                  </p:childTnLst>
                                </p:cTn>
                              </p:par>
                              <p:par>
                                <p:cTn id="16" presetID="47" presetClass="entr" presetSubtype="0" fill="hold"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5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39770" y="0"/>
            <a:ext cx="918377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2 fiordos-noruegos7.jpg"/>
          <p:cNvPicPr>
            <a:picLocks noChangeAspect="1"/>
          </p:cNvPicPr>
          <p:nvPr/>
        </p:nvPicPr>
        <p:blipFill>
          <a:blip r:embed="rId2" cstate="print"/>
          <a:stretch>
            <a:fillRect/>
          </a:stretch>
        </p:blipFill>
        <p:spPr bwMode="auto">
          <a:xfrm>
            <a:off x="-39770" y="0"/>
            <a:ext cx="9183770" cy="51435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Ayuntamiento de Sevilla le encargó esta fuente a Manuel Delgado </a:t>
            </a:r>
            <a:r>
              <a:rPr lang="es-ES" i="1" dirty="0" err="1" smtClean="0">
                <a:effectLst>
                  <a:glow rad="101600">
                    <a:srgbClr val="C00000">
                      <a:alpha val="60000"/>
                    </a:srgbClr>
                  </a:glow>
                  <a:outerShdw blurRad="38100" dist="38100" dir="2700000" algn="tl">
                    <a:srgbClr val="000000">
                      <a:alpha val="43137"/>
                    </a:srgbClr>
                  </a:outerShdw>
                </a:effectLst>
              </a:rPr>
              <a:t>Brackembury</a:t>
            </a:r>
            <a:r>
              <a:rPr lang="es-ES" i="1" dirty="0" smtClean="0">
                <a:effectLst>
                  <a:glow rad="101600">
                    <a:srgbClr val="C00000">
                      <a:alpha val="60000"/>
                    </a:srgbClr>
                  </a:glow>
                  <a:outerShdw blurRad="38100" dist="38100" dir="2700000" algn="tl">
                    <a:srgbClr val="000000">
                      <a:alpha val="43137"/>
                    </a:srgbClr>
                  </a:outerShdw>
                </a:effectLst>
              </a:rPr>
              <a:t> con motivo de la Exposición Iberoamericana de 1929. También se conoce como Fuente de Sevilla y marca un punto de referencia en el mapa del centro de la ciudad, entre Puerta de </a:t>
            </a:r>
            <a:r>
              <a:rPr lang="es-ES" i="1" dirty="0" err="1" smtClean="0">
                <a:effectLst>
                  <a:glow rad="101600">
                    <a:srgbClr val="C00000">
                      <a:alpha val="60000"/>
                    </a:srgbClr>
                  </a:glow>
                  <a:outerShdw blurRad="38100" dist="38100" dir="2700000" algn="tl">
                    <a:srgbClr val="000000">
                      <a:alpha val="43137"/>
                    </a:srgbClr>
                  </a:outerShdw>
                </a:effectLst>
              </a:rPr>
              <a:t>Jeréz</a:t>
            </a:r>
            <a:r>
              <a:rPr lang="es-ES" i="1" dirty="0" smtClean="0">
                <a:effectLst>
                  <a:glow rad="101600">
                    <a:srgbClr val="C00000">
                      <a:alpha val="60000"/>
                    </a:srgbClr>
                  </a:glow>
                  <a:outerShdw blurRad="38100" dist="38100" dir="2700000" algn="tl">
                    <a:srgbClr val="000000">
                      <a:alpha val="43137"/>
                    </a:srgbClr>
                  </a:outerShdw>
                </a:effectLst>
              </a:rPr>
              <a:t> y la Avenida de la Constitución.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14:ripple dir="ru"/>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cstate="print"/>
          <a:srcRect r="83075"/>
          <a:stretch>
            <a:fillRect/>
          </a:stretch>
        </p:blipFill>
        <p:spPr bwMode="auto">
          <a:xfrm>
            <a:off x="0" y="0"/>
            <a:ext cx="1547664" cy="5143500"/>
          </a:xfrm>
          <a:prstGeom prst="rect">
            <a:avLst/>
          </a:prstGeom>
          <a:noFill/>
          <a:ln w="9525">
            <a:noFill/>
            <a:miter lim="800000"/>
            <a:headEnd/>
            <a:tailEnd/>
          </a:ln>
        </p:spPr>
      </p:pic>
      <p:pic>
        <p:nvPicPr>
          <p:cNvPr id="13" name="Imagen 12"/>
          <p:cNvPicPr>
            <a:picLocks noChangeAspect="1"/>
          </p:cNvPicPr>
          <p:nvPr/>
        </p:nvPicPr>
        <p:blipFill>
          <a:blip r:embed="rId2" cstate="print"/>
          <a:srcRect l="82644"/>
          <a:stretch>
            <a:fillRect/>
          </a:stretch>
        </p:blipFill>
        <p:spPr bwMode="auto">
          <a:xfrm>
            <a:off x="7596336" y="0"/>
            <a:ext cx="1595291" cy="5143500"/>
          </a:xfrm>
          <a:prstGeom prst="rect">
            <a:avLst/>
          </a:prstGeom>
          <a:noFill/>
          <a:ln w="9525">
            <a:noFill/>
            <a:miter lim="800000"/>
            <a:headEnd/>
            <a:tailEnd/>
          </a:ln>
        </p:spPr>
      </p:pic>
      <p:pic>
        <p:nvPicPr>
          <p:cNvPr id="14" name="Imagen 13"/>
          <p:cNvPicPr>
            <a:picLocks noChangeAspect="1"/>
          </p:cNvPicPr>
          <p:nvPr/>
        </p:nvPicPr>
        <p:blipFill>
          <a:blip r:embed="rId2" cstate="print"/>
          <a:srcRect l="66537" r="16926"/>
          <a:stretch>
            <a:fillRect/>
          </a:stretch>
        </p:blipFill>
        <p:spPr bwMode="auto">
          <a:xfrm>
            <a:off x="6084168" y="0"/>
            <a:ext cx="1512168" cy="5143500"/>
          </a:xfrm>
          <a:prstGeom prst="rect">
            <a:avLst/>
          </a:prstGeom>
          <a:noFill/>
          <a:ln w="9525">
            <a:noFill/>
            <a:miter lim="800000"/>
            <a:headEnd/>
            <a:tailEnd/>
          </a:ln>
        </p:spPr>
      </p:pic>
      <p:pic>
        <p:nvPicPr>
          <p:cNvPr id="15" name="Imagen 14"/>
          <p:cNvPicPr>
            <a:picLocks noChangeAspect="1"/>
          </p:cNvPicPr>
          <p:nvPr/>
        </p:nvPicPr>
        <p:blipFill>
          <a:blip r:embed="rId2" cstate="print"/>
          <a:srcRect l="50000" r="33463"/>
          <a:stretch>
            <a:fillRect/>
          </a:stretch>
        </p:blipFill>
        <p:spPr bwMode="auto">
          <a:xfrm>
            <a:off x="4572000" y="0"/>
            <a:ext cx="1512168" cy="5143500"/>
          </a:xfrm>
          <a:prstGeom prst="rect">
            <a:avLst/>
          </a:prstGeom>
          <a:noFill/>
          <a:ln w="9525">
            <a:noFill/>
            <a:miter lim="800000"/>
            <a:headEnd/>
            <a:tailEnd/>
          </a:ln>
        </p:spPr>
      </p:pic>
      <p:pic>
        <p:nvPicPr>
          <p:cNvPr id="16" name="Imagen 15"/>
          <p:cNvPicPr>
            <a:picLocks noChangeAspect="1"/>
          </p:cNvPicPr>
          <p:nvPr/>
        </p:nvPicPr>
        <p:blipFill>
          <a:blip r:embed="rId2" cstate="print"/>
          <a:srcRect l="33463" r="50000"/>
          <a:stretch>
            <a:fillRect/>
          </a:stretch>
        </p:blipFill>
        <p:spPr bwMode="auto">
          <a:xfrm>
            <a:off x="3059832" y="0"/>
            <a:ext cx="1512168" cy="5143499"/>
          </a:xfrm>
          <a:prstGeom prst="rect">
            <a:avLst/>
          </a:prstGeom>
          <a:noFill/>
          <a:ln w="9525">
            <a:noFill/>
            <a:miter lim="800000"/>
            <a:headEnd/>
            <a:tailEnd/>
          </a:ln>
        </p:spPr>
      </p:pic>
      <p:pic>
        <p:nvPicPr>
          <p:cNvPr id="17" name="Imagen 16"/>
          <p:cNvPicPr>
            <a:picLocks noChangeAspect="1"/>
          </p:cNvPicPr>
          <p:nvPr/>
        </p:nvPicPr>
        <p:blipFill>
          <a:blip r:embed="rId2" cstate="print"/>
          <a:srcRect l="16925" r="66538"/>
          <a:stretch>
            <a:fillRect/>
          </a:stretch>
        </p:blipFill>
        <p:spPr bwMode="auto">
          <a:xfrm>
            <a:off x="1547664" y="0"/>
            <a:ext cx="1512168" cy="5143500"/>
          </a:xfrm>
          <a:prstGeom prst="rect">
            <a:avLst/>
          </a:prstGeom>
          <a:noFill/>
          <a:ln w="9525">
            <a:noFill/>
            <a:miter lim="800000"/>
            <a:headEnd/>
            <a:tailEnd/>
          </a:ln>
        </p:spPr>
      </p:pic>
      <p:sp>
        <p:nvSpPr>
          <p:cNvPr id="8" name="7 CuadroTexto"/>
          <p:cNvSpPr txBox="1"/>
          <p:nvPr/>
        </p:nvSpPr>
        <p:spPr>
          <a:xfrm>
            <a:off x="467544" y="4083918"/>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superficie total es de 50.000 metros cuadrados aproximadamente, de los que 19.000 están edificados y los 31.000 restantes son espacio libre, está bordeada por un canal que recorre 515 metros y es atravesado por cuatro puentes.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9" name="8 CuadroTexto"/>
          <p:cNvSpPr txBox="1"/>
          <p:nvPr/>
        </p:nvSpPr>
        <p:spPr>
          <a:xfrm>
            <a:off x="3131840" y="1203598"/>
            <a:ext cx="2595582"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Plaza de España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ripple dir="l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plus(in)">
                                      <p:cBhvr>
                                        <p:cTn id="7" dur="4000"/>
                                        <p:tgtEl>
                                          <p:spTgt spid="13"/>
                                        </p:tgtEl>
                                      </p:cBhvr>
                                    </p:animEffect>
                                  </p:childTnLst>
                                </p:cTn>
                              </p:par>
                              <p:par>
                                <p:cTn id="8" presetID="35"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4000"/>
                                        <p:tgtEl>
                                          <p:spTgt spid="13"/>
                                        </p:tgtEl>
                                      </p:cBhvr>
                                    </p:animEffect>
                                    <p:anim calcmode="lin" valueType="num">
                                      <p:cBhvr>
                                        <p:cTn id="11" dur="4000" fill="hold"/>
                                        <p:tgtEl>
                                          <p:spTgt spid="13"/>
                                        </p:tgtEl>
                                        <p:attrNameLst>
                                          <p:attrName>style.rotation</p:attrName>
                                        </p:attrNameLst>
                                      </p:cBhvr>
                                      <p:tavLst>
                                        <p:tav tm="0">
                                          <p:val>
                                            <p:fltVal val="720"/>
                                          </p:val>
                                        </p:tav>
                                        <p:tav tm="100000">
                                          <p:val>
                                            <p:fltVal val="0"/>
                                          </p:val>
                                        </p:tav>
                                      </p:tavLst>
                                    </p:anim>
                                    <p:anim calcmode="lin" valueType="num">
                                      <p:cBhvr>
                                        <p:cTn id="12" dur="4000" fill="hold"/>
                                        <p:tgtEl>
                                          <p:spTgt spid="13"/>
                                        </p:tgtEl>
                                        <p:attrNameLst>
                                          <p:attrName>ppt_h</p:attrName>
                                        </p:attrNameLst>
                                      </p:cBhvr>
                                      <p:tavLst>
                                        <p:tav tm="0">
                                          <p:val>
                                            <p:fltVal val="0"/>
                                          </p:val>
                                        </p:tav>
                                        <p:tav tm="100000">
                                          <p:val>
                                            <p:strVal val="#ppt_h"/>
                                          </p:val>
                                        </p:tav>
                                      </p:tavLst>
                                    </p:anim>
                                    <p:anim calcmode="lin" valueType="num">
                                      <p:cBhvr>
                                        <p:cTn id="13" dur="4000" fill="hold"/>
                                        <p:tgtEl>
                                          <p:spTgt spid="13"/>
                                        </p:tgtEl>
                                        <p:attrNameLst>
                                          <p:attrName>ppt_w</p:attrName>
                                        </p:attrNameLst>
                                      </p:cBhvr>
                                      <p:tavLst>
                                        <p:tav tm="0">
                                          <p:val>
                                            <p:fltVal val="0"/>
                                          </p:val>
                                        </p:tav>
                                        <p:tav tm="100000">
                                          <p:val>
                                            <p:strVal val="#ppt_w"/>
                                          </p:val>
                                        </p:tav>
                                      </p:tavLst>
                                    </p:anim>
                                  </p:childTnLst>
                                </p:cTn>
                              </p:par>
                              <p:par>
                                <p:cTn id="14" presetID="2" presetClass="entr" presetSubtype="8"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additive="base">
                                        <p:cTn id="16" dur="4000" fill="hold"/>
                                        <p:tgtEl>
                                          <p:spTgt spid="13"/>
                                        </p:tgtEl>
                                        <p:attrNameLst>
                                          <p:attrName>ppt_x</p:attrName>
                                        </p:attrNameLst>
                                      </p:cBhvr>
                                      <p:tavLst>
                                        <p:tav tm="0">
                                          <p:val>
                                            <p:strVal val="0-#ppt_w/2"/>
                                          </p:val>
                                        </p:tav>
                                        <p:tav tm="100000">
                                          <p:val>
                                            <p:strVal val="#ppt_x"/>
                                          </p:val>
                                        </p:tav>
                                      </p:tavLst>
                                    </p:anim>
                                    <p:anim calcmode="lin" valueType="num">
                                      <p:cBhvr additive="base">
                                        <p:cTn id="17" dur="4000" fill="hold"/>
                                        <p:tgtEl>
                                          <p:spTgt spid="13"/>
                                        </p:tgtEl>
                                        <p:attrNameLst>
                                          <p:attrName>ppt_y</p:attrName>
                                        </p:attrNameLst>
                                      </p:cBhvr>
                                      <p:tavLst>
                                        <p:tav tm="0">
                                          <p:val>
                                            <p:strVal val="#ppt_y"/>
                                          </p:val>
                                        </p:tav>
                                        <p:tav tm="100000">
                                          <p:val>
                                            <p:strVal val="#ppt_y"/>
                                          </p:val>
                                        </p:tav>
                                      </p:tavLst>
                                    </p:anim>
                                  </p:childTnLst>
                                </p:cTn>
                              </p:par>
                              <p:par>
                                <p:cTn id="18" presetID="19" presetClass="entr" presetSubtype="1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4000" fill="hold"/>
                                        <p:tgtEl>
                                          <p:spTgt spid="13"/>
                                        </p:tgtEl>
                                        <p:attrNameLst>
                                          <p:attrName>ppt_w</p:attrName>
                                        </p:attrNameLst>
                                      </p:cBhvr>
                                      <p:tavLst>
                                        <p:tav tm="0" fmla="#ppt_w*sin(2.5*pi*$)">
                                          <p:val>
                                            <p:fltVal val="0"/>
                                          </p:val>
                                        </p:tav>
                                        <p:tav tm="100000">
                                          <p:val>
                                            <p:fltVal val="1"/>
                                          </p:val>
                                        </p:tav>
                                      </p:tavLst>
                                    </p:anim>
                                    <p:anim calcmode="lin" valueType="num">
                                      <p:cBhvr>
                                        <p:cTn id="21" dur="4000" fill="hold"/>
                                        <p:tgtEl>
                                          <p:spTgt spid="13"/>
                                        </p:tgtEl>
                                        <p:attrNameLst>
                                          <p:attrName>ppt_h</p:attrName>
                                        </p:attrNameLst>
                                      </p:cBhvr>
                                      <p:tavLst>
                                        <p:tav tm="0">
                                          <p:val>
                                            <p:strVal val="#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plus(in)">
                                      <p:cBhvr>
                                        <p:cTn id="24" dur="4000"/>
                                        <p:tgtEl>
                                          <p:spTgt spid="14"/>
                                        </p:tgtEl>
                                      </p:cBhvr>
                                    </p:animEffect>
                                  </p:childTnLst>
                                </p:cTn>
                              </p:par>
                              <p:par>
                                <p:cTn id="25" presetID="35"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4000"/>
                                        <p:tgtEl>
                                          <p:spTgt spid="14"/>
                                        </p:tgtEl>
                                      </p:cBhvr>
                                    </p:animEffect>
                                    <p:anim calcmode="lin" valueType="num">
                                      <p:cBhvr>
                                        <p:cTn id="28" dur="4000" fill="hold"/>
                                        <p:tgtEl>
                                          <p:spTgt spid="14"/>
                                        </p:tgtEl>
                                        <p:attrNameLst>
                                          <p:attrName>style.rotation</p:attrName>
                                        </p:attrNameLst>
                                      </p:cBhvr>
                                      <p:tavLst>
                                        <p:tav tm="0">
                                          <p:val>
                                            <p:fltVal val="720"/>
                                          </p:val>
                                        </p:tav>
                                        <p:tav tm="100000">
                                          <p:val>
                                            <p:fltVal val="0"/>
                                          </p:val>
                                        </p:tav>
                                      </p:tavLst>
                                    </p:anim>
                                    <p:anim calcmode="lin" valueType="num">
                                      <p:cBhvr>
                                        <p:cTn id="29" dur="4000" fill="hold"/>
                                        <p:tgtEl>
                                          <p:spTgt spid="14"/>
                                        </p:tgtEl>
                                        <p:attrNameLst>
                                          <p:attrName>ppt_h</p:attrName>
                                        </p:attrNameLst>
                                      </p:cBhvr>
                                      <p:tavLst>
                                        <p:tav tm="0">
                                          <p:val>
                                            <p:fltVal val="0"/>
                                          </p:val>
                                        </p:tav>
                                        <p:tav tm="100000">
                                          <p:val>
                                            <p:strVal val="#ppt_h"/>
                                          </p:val>
                                        </p:tav>
                                      </p:tavLst>
                                    </p:anim>
                                    <p:anim calcmode="lin" valueType="num">
                                      <p:cBhvr>
                                        <p:cTn id="30" dur="4000" fill="hold"/>
                                        <p:tgtEl>
                                          <p:spTgt spid="14"/>
                                        </p:tgtEl>
                                        <p:attrNameLst>
                                          <p:attrName>ppt_w</p:attrName>
                                        </p:attrNameLst>
                                      </p:cBhvr>
                                      <p:tavLst>
                                        <p:tav tm="0">
                                          <p:val>
                                            <p:fltVal val="0"/>
                                          </p:val>
                                        </p:tav>
                                        <p:tav tm="100000">
                                          <p:val>
                                            <p:strVal val="#ppt_w"/>
                                          </p:val>
                                        </p:tav>
                                      </p:tavLst>
                                    </p:anim>
                                  </p:childTnLst>
                                </p:cTn>
                              </p:par>
                              <p:par>
                                <p:cTn id="31" presetID="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4000" fill="hold"/>
                                        <p:tgtEl>
                                          <p:spTgt spid="14"/>
                                        </p:tgtEl>
                                        <p:attrNameLst>
                                          <p:attrName>ppt_x</p:attrName>
                                        </p:attrNameLst>
                                      </p:cBhvr>
                                      <p:tavLst>
                                        <p:tav tm="0">
                                          <p:val>
                                            <p:strVal val="0-#ppt_w/2"/>
                                          </p:val>
                                        </p:tav>
                                        <p:tav tm="100000">
                                          <p:val>
                                            <p:strVal val="#ppt_x"/>
                                          </p:val>
                                        </p:tav>
                                      </p:tavLst>
                                    </p:anim>
                                    <p:anim calcmode="lin" valueType="num">
                                      <p:cBhvr additive="base">
                                        <p:cTn id="34" dur="4000" fill="hold"/>
                                        <p:tgtEl>
                                          <p:spTgt spid="14"/>
                                        </p:tgtEl>
                                        <p:attrNameLst>
                                          <p:attrName>ppt_y</p:attrName>
                                        </p:attrNameLst>
                                      </p:cBhvr>
                                      <p:tavLst>
                                        <p:tav tm="0">
                                          <p:val>
                                            <p:strVal val="#ppt_y"/>
                                          </p:val>
                                        </p:tav>
                                        <p:tav tm="100000">
                                          <p:val>
                                            <p:strVal val="#ppt_y"/>
                                          </p:val>
                                        </p:tav>
                                      </p:tavLst>
                                    </p:anim>
                                  </p:childTnLst>
                                </p:cTn>
                              </p:par>
                              <p:par>
                                <p:cTn id="35" presetID="19" presetClass="entr" presetSubtype="10"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4000" fill="hold"/>
                                        <p:tgtEl>
                                          <p:spTgt spid="14"/>
                                        </p:tgtEl>
                                        <p:attrNameLst>
                                          <p:attrName>ppt_w</p:attrName>
                                        </p:attrNameLst>
                                      </p:cBhvr>
                                      <p:tavLst>
                                        <p:tav tm="0" fmla="#ppt_w*sin(2.5*pi*$)">
                                          <p:val>
                                            <p:fltVal val="0"/>
                                          </p:val>
                                        </p:tav>
                                        <p:tav tm="100000">
                                          <p:val>
                                            <p:fltVal val="1"/>
                                          </p:val>
                                        </p:tav>
                                      </p:tavLst>
                                    </p:anim>
                                    <p:anim calcmode="lin" valueType="num">
                                      <p:cBhvr>
                                        <p:cTn id="38" dur="4000" fill="hold"/>
                                        <p:tgtEl>
                                          <p:spTgt spid="14"/>
                                        </p:tgtEl>
                                        <p:attrNameLst>
                                          <p:attrName>ppt_h</p:attrName>
                                        </p:attrNameLst>
                                      </p:cBhvr>
                                      <p:tavLst>
                                        <p:tav tm="0">
                                          <p:val>
                                            <p:strVal val="#ppt_h"/>
                                          </p:val>
                                        </p:tav>
                                        <p:tav tm="100000">
                                          <p:val>
                                            <p:strVal val="#ppt_h"/>
                                          </p:val>
                                        </p:tav>
                                      </p:tavLst>
                                    </p:anim>
                                  </p:childTnLst>
                                </p:cTn>
                              </p:par>
                              <p:par>
                                <p:cTn id="39" presetID="13" presetClass="entr" presetSubtype="1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plus(in)">
                                      <p:cBhvr>
                                        <p:cTn id="41" dur="4000"/>
                                        <p:tgtEl>
                                          <p:spTgt spid="15"/>
                                        </p:tgtEl>
                                      </p:cBhvr>
                                    </p:animEffect>
                                  </p:childTnLst>
                                </p:cTn>
                              </p:par>
                              <p:par>
                                <p:cTn id="42" presetID="35" presetClass="entr" presetSubtype="0"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4000"/>
                                        <p:tgtEl>
                                          <p:spTgt spid="15"/>
                                        </p:tgtEl>
                                      </p:cBhvr>
                                    </p:animEffect>
                                    <p:anim calcmode="lin" valueType="num">
                                      <p:cBhvr>
                                        <p:cTn id="45" dur="4000" fill="hold"/>
                                        <p:tgtEl>
                                          <p:spTgt spid="15"/>
                                        </p:tgtEl>
                                        <p:attrNameLst>
                                          <p:attrName>style.rotation</p:attrName>
                                        </p:attrNameLst>
                                      </p:cBhvr>
                                      <p:tavLst>
                                        <p:tav tm="0">
                                          <p:val>
                                            <p:fltVal val="720"/>
                                          </p:val>
                                        </p:tav>
                                        <p:tav tm="100000">
                                          <p:val>
                                            <p:fltVal val="0"/>
                                          </p:val>
                                        </p:tav>
                                      </p:tavLst>
                                    </p:anim>
                                    <p:anim calcmode="lin" valueType="num">
                                      <p:cBhvr>
                                        <p:cTn id="46" dur="4000" fill="hold"/>
                                        <p:tgtEl>
                                          <p:spTgt spid="15"/>
                                        </p:tgtEl>
                                        <p:attrNameLst>
                                          <p:attrName>ppt_h</p:attrName>
                                        </p:attrNameLst>
                                      </p:cBhvr>
                                      <p:tavLst>
                                        <p:tav tm="0">
                                          <p:val>
                                            <p:fltVal val="0"/>
                                          </p:val>
                                        </p:tav>
                                        <p:tav tm="100000">
                                          <p:val>
                                            <p:strVal val="#ppt_h"/>
                                          </p:val>
                                        </p:tav>
                                      </p:tavLst>
                                    </p:anim>
                                    <p:anim calcmode="lin" valueType="num">
                                      <p:cBhvr>
                                        <p:cTn id="47" dur="4000" fill="hold"/>
                                        <p:tgtEl>
                                          <p:spTgt spid="15"/>
                                        </p:tgtEl>
                                        <p:attrNameLst>
                                          <p:attrName>ppt_w</p:attrName>
                                        </p:attrNameLst>
                                      </p:cBhvr>
                                      <p:tavLst>
                                        <p:tav tm="0">
                                          <p:val>
                                            <p:fltVal val="0"/>
                                          </p:val>
                                        </p:tav>
                                        <p:tav tm="100000">
                                          <p:val>
                                            <p:strVal val="#ppt_w"/>
                                          </p:val>
                                        </p:tav>
                                      </p:tavLst>
                                    </p:anim>
                                  </p:childTnLst>
                                </p:cTn>
                              </p:par>
                              <p:par>
                                <p:cTn id="48" presetID="2" presetClass="entr" presetSubtype="8" fill="hold"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4000" fill="hold"/>
                                        <p:tgtEl>
                                          <p:spTgt spid="15"/>
                                        </p:tgtEl>
                                        <p:attrNameLst>
                                          <p:attrName>ppt_x</p:attrName>
                                        </p:attrNameLst>
                                      </p:cBhvr>
                                      <p:tavLst>
                                        <p:tav tm="0">
                                          <p:val>
                                            <p:strVal val="0-#ppt_w/2"/>
                                          </p:val>
                                        </p:tav>
                                        <p:tav tm="100000">
                                          <p:val>
                                            <p:strVal val="#ppt_x"/>
                                          </p:val>
                                        </p:tav>
                                      </p:tavLst>
                                    </p:anim>
                                    <p:anim calcmode="lin" valueType="num">
                                      <p:cBhvr additive="base">
                                        <p:cTn id="51" dur="4000" fill="hold"/>
                                        <p:tgtEl>
                                          <p:spTgt spid="15"/>
                                        </p:tgtEl>
                                        <p:attrNameLst>
                                          <p:attrName>ppt_y</p:attrName>
                                        </p:attrNameLst>
                                      </p:cBhvr>
                                      <p:tavLst>
                                        <p:tav tm="0">
                                          <p:val>
                                            <p:strVal val="#ppt_y"/>
                                          </p:val>
                                        </p:tav>
                                        <p:tav tm="100000">
                                          <p:val>
                                            <p:strVal val="#ppt_y"/>
                                          </p:val>
                                        </p:tav>
                                      </p:tavLst>
                                    </p:anim>
                                  </p:childTnLst>
                                </p:cTn>
                              </p:par>
                              <p:par>
                                <p:cTn id="52" presetID="19" presetClass="entr" presetSubtype="10" fill="hold"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p:cTn id="54" dur="4000" fill="hold"/>
                                        <p:tgtEl>
                                          <p:spTgt spid="15"/>
                                        </p:tgtEl>
                                        <p:attrNameLst>
                                          <p:attrName>ppt_w</p:attrName>
                                        </p:attrNameLst>
                                      </p:cBhvr>
                                      <p:tavLst>
                                        <p:tav tm="0" fmla="#ppt_w*sin(2.5*pi*$)">
                                          <p:val>
                                            <p:fltVal val="0"/>
                                          </p:val>
                                        </p:tav>
                                        <p:tav tm="100000">
                                          <p:val>
                                            <p:fltVal val="1"/>
                                          </p:val>
                                        </p:tav>
                                      </p:tavLst>
                                    </p:anim>
                                    <p:anim calcmode="lin" valueType="num">
                                      <p:cBhvr>
                                        <p:cTn id="55" dur="4000" fill="hold"/>
                                        <p:tgtEl>
                                          <p:spTgt spid="15"/>
                                        </p:tgtEl>
                                        <p:attrNameLst>
                                          <p:attrName>ppt_h</p:attrName>
                                        </p:attrNameLst>
                                      </p:cBhvr>
                                      <p:tavLst>
                                        <p:tav tm="0">
                                          <p:val>
                                            <p:strVal val="#ppt_h"/>
                                          </p:val>
                                        </p:tav>
                                        <p:tav tm="100000">
                                          <p:val>
                                            <p:strVal val="#ppt_h"/>
                                          </p:val>
                                        </p:tav>
                                      </p:tavLst>
                                    </p:anim>
                                  </p:childTnLst>
                                </p:cTn>
                              </p:par>
                              <p:par>
                                <p:cTn id="56" presetID="13" presetClass="entr" presetSubtype="16"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Effect transition="in" filter="plus(in)">
                                      <p:cBhvr>
                                        <p:cTn id="58" dur="4000"/>
                                        <p:tgtEl>
                                          <p:spTgt spid="16"/>
                                        </p:tgtEl>
                                      </p:cBhvr>
                                    </p:animEffect>
                                  </p:childTnLst>
                                </p:cTn>
                              </p:par>
                              <p:par>
                                <p:cTn id="59" presetID="35" presetClass="entr" presetSubtype="0"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Effect transition="in" filter="fade">
                                      <p:cBhvr>
                                        <p:cTn id="61" dur="4000"/>
                                        <p:tgtEl>
                                          <p:spTgt spid="16"/>
                                        </p:tgtEl>
                                      </p:cBhvr>
                                    </p:animEffect>
                                    <p:anim calcmode="lin" valueType="num">
                                      <p:cBhvr>
                                        <p:cTn id="62" dur="4000" fill="hold"/>
                                        <p:tgtEl>
                                          <p:spTgt spid="16"/>
                                        </p:tgtEl>
                                        <p:attrNameLst>
                                          <p:attrName>style.rotation</p:attrName>
                                        </p:attrNameLst>
                                      </p:cBhvr>
                                      <p:tavLst>
                                        <p:tav tm="0">
                                          <p:val>
                                            <p:fltVal val="720"/>
                                          </p:val>
                                        </p:tav>
                                        <p:tav tm="100000">
                                          <p:val>
                                            <p:fltVal val="0"/>
                                          </p:val>
                                        </p:tav>
                                      </p:tavLst>
                                    </p:anim>
                                    <p:anim calcmode="lin" valueType="num">
                                      <p:cBhvr>
                                        <p:cTn id="63" dur="4000" fill="hold"/>
                                        <p:tgtEl>
                                          <p:spTgt spid="16"/>
                                        </p:tgtEl>
                                        <p:attrNameLst>
                                          <p:attrName>ppt_h</p:attrName>
                                        </p:attrNameLst>
                                      </p:cBhvr>
                                      <p:tavLst>
                                        <p:tav tm="0">
                                          <p:val>
                                            <p:fltVal val="0"/>
                                          </p:val>
                                        </p:tav>
                                        <p:tav tm="100000">
                                          <p:val>
                                            <p:strVal val="#ppt_h"/>
                                          </p:val>
                                        </p:tav>
                                      </p:tavLst>
                                    </p:anim>
                                    <p:anim calcmode="lin" valueType="num">
                                      <p:cBhvr>
                                        <p:cTn id="64" dur="4000" fill="hold"/>
                                        <p:tgtEl>
                                          <p:spTgt spid="16"/>
                                        </p:tgtEl>
                                        <p:attrNameLst>
                                          <p:attrName>ppt_w</p:attrName>
                                        </p:attrNameLst>
                                      </p:cBhvr>
                                      <p:tavLst>
                                        <p:tav tm="0">
                                          <p:val>
                                            <p:fltVal val="0"/>
                                          </p:val>
                                        </p:tav>
                                        <p:tav tm="100000">
                                          <p:val>
                                            <p:strVal val="#ppt_w"/>
                                          </p:val>
                                        </p:tav>
                                      </p:tavLst>
                                    </p:anim>
                                  </p:childTnLst>
                                </p:cTn>
                              </p:par>
                              <p:par>
                                <p:cTn id="65" presetID="2" presetClass="entr" presetSubtype="8"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additive="base">
                                        <p:cTn id="67" dur="4000" fill="hold"/>
                                        <p:tgtEl>
                                          <p:spTgt spid="16"/>
                                        </p:tgtEl>
                                        <p:attrNameLst>
                                          <p:attrName>ppt_x</p:attrName>
                                        </p:attrNameLst>
                                      </p:cBhvr>
                                      <p:tavLst>
                                        <p:tav tm="0">
                                          <p:val>
                                            <p:strVal val="0-#ppt_w/2"/>
                                          </p:val>
                                        </p:tav>
                                        <p:tav tm="100000">
                                          <p:val>
                                            <p:strVal val="#ppt_x"/>
                                          </p:val>
                                        </p:tav>
                                      </p:tavLst>
                                    </p:anim>
                                    <p:anim calcmode="lin" valueType="num">
                                      <p:cBhvr additive="base">
                                        <p:cTn id="68" dur="4000" fill="hold"/>
                                        <p:tgtEl>
                                          <p:spTgt spid="16"/>
                                        </p:tgtEl>
                                        <p:attrNameLst>
                                          <p:attrName>ppt_y</p:attrName>
                                        </p:attrNameLst>
                                      </p:cBhvr>
                                      <p:tavLst>
                                        <p:tav tm="0">
                                          <p:val>
                                            <p:strVal val="#ppt_y"/>
                                          </p:val>
                                        </p:tav>
                                        <p:tav tm="100000">
                                          <p:val>
                                            <p:strVal val="#ppt_y"/>
                                          </p:val>
                                        </p:tav>
                                      </p:tavLst>
                                    </p:anim>
                                  </p:childTnLst>
                                </p:cTn>
                              </p:par>
                              <p:par>
                                <p:cTn id="69" presetID="19" presetClass="entr" presetSubtype="10"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p:cTn id="71" dur="4000" fill="hold"/>
                                        <p:tgtEl>
                                          <p:spTgt spid="16"/>
                                        </p:tgtEl>
                                        <p:attrNameLst>
                                          <p:attrName>ppt_w</p:attrName>
                                        </p:attrNameLst>
                                      </p:cBhvr>
                                      <p:tavLst>
                                        <p:tav tm="0" fmla="#ppt_w*sin(2.5*pi*$)">
                                          <p:val>
                                            <p:fltVal val="0"/>
                                          </p:val>
                                        </p:tav>
                                        <p:tav tm="100000">
                                          <p:val>
                                            <p:fltVal val="1"/>
                                          </p:val>
                                        </p:tav>
                                      </p:tavLst>
                                    </p:anim>
                                    <p:anim calcmode="lin" valueType="num">
                                      <p:cBhvr>
                                        <p:cTn id="72" dur="4000" fill="hold"/>
                                        <p:tgtEl>
                                          <p:spTgt spid="16"/>
                                        </p:tgtEl>
                                        <p:attrNameLst>
                                          <p:attrName>ppt_h</p:attrName>
                                        </p:attrNameLst>
                                      </p:cBhvr>
                                      <p:tavLst>
                                        <p:tav tm="0">
                                          <p:val>
                                            <p:strVal val="#ppt_h"/>
                                          </p:val>
                                        </p:tav>
                                        <p:tav tm="100000">
                                          <p:val>
                                            <p:strVal val="#ppt_h"/>
                                          </p:val>
                                        </p:tav>
                                      </p:tavLst>
                                    </p:anim>
                                  </p:childTnLst>
                                </p:cTn>
                              </p:par>
                              <p:par>
                                <p:cTn id="73" presetID="13" presetClass="entr" presetSubtype="16"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Effect transition="in" filter="plus(in)">
                                      <p:cBhvr>
                                        <p:cTn id="75" dur="4000"/>
                                        <p:tgtEl>
                                          <p:spTgt spid="17"/>
                                        </p:tgtEl>
                                      </p:cBhvr>
                                    </p:animEffect>
                                  </p:childTnLst>
                                </p:cTn>
                              </p:par>
                              <p:par>
                                <p:cTn id="76" presetID="35" presetClass="entr" presetSubtype="0" fill="hold" nodeType="with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fade">
                                      <p:cBhvr>
                                        <p:cTn id="78" dur="4000"/>
                                        <p:tgtEl>
                                          <p:spTgt spid="17"/>
                                        </p:tgtEl>
                                      </p:cBhvr>
                                    </p:animEffect>
                                    <p:anim calcmode="lin" valueType="num">
                                      <p:cBhvr>
                                        <p:cTn id="79" dur="4000" fill="hold"/>
                                        <p:tgtEl>
                                          <p:spTgt spid="17"/>
                                        </p:tgtEl>
                                        <p:attrNameLst>
                                          <p:attrName>style.rotation</p:attrName>
                                        </p:attrNameLst>
                                      </p:cBhvr>
                                      <p:tavLst>
                                        <p:tav tm="0">
                                          <p:val>
                                            <p:fltVal val="720"/>
                                          </p:val>
                                        </p:tav>
                                        <p:tav tm="100000">
                                          <p:val>
                                            <p:fltVal val="0"/>
                                          </p:val>
                                        </p:tav>
                                      </p:tavLst>
                                    </p:anim>
                                    <p:anim calcmode="lin" valueType="num">
                                      <p:cBhvr>
                                        <p:cTn id="80" dur="4000" fill="hold"/>
                                        <p:tgtEl>
                                          <p:spTgt spid="17"/>
                                        </p:tgtEl>
                                        <p:attrNameLst>
                                          <p:attrName>ppt_h</p:attrName>
                                        </p:attrNameLst>
                                      </p:cBhvr>
                                      <p:tavLst>
                                        <p:tav tm="0">
                                          <p:val>
                                            <p:fltVal val="0"/>
                                          </p:val>
                                        </p:tav>
                                        <p:tav tm="100000">
                                          <p:val>
                                            <p:strVal val="#ppt_h"/>
                                          </p:val>
                                        </p:tav>
                                      </p:tavLst>
                                    </p:anim>
                                    <p:anim calcmode="lin" valueType="num">
                                      <p:cBhvr>
                                        <p:cTn id="81" dur="4000" fill="hold"/>
                                        <p:tgtEl>
                                          <p:spTgt spid="17"/>
                                        </p:tgtEl>
                                        <p:attrNameLst>
                                          <p:attrName>ppt_w</p:attrName>
                                        </p:attrNameLst>
                                      </p:cBhvr>
                                      <p:tavLst>
                                        <p:tav tm="0">
                                          <p:val>
                                            <p:fltVal val="0"/>
                                          </p:val>
                                        </p:tav>
                                        <p:tav tm="100000">
                                          <p:val>
                                            <p:strVal val="#ppt_w"/>
                                          </p:val>
                                        </p:tav>
                                      </p:tavLst>
                                    </p:anim>
                                  </p:childTnLst>
                                </p:cTn>
                              </p:par>
                              <p:par>
                                <p:cTn id="82" presetID="2" presetClass="entr" presetSubtype="8" fill="hold" nodeType="withEffect">
                                  <p:stCondLst>
                                    <p:cond delay="0"/>
                                  </p:stCondLst>
                                  <p:childTnLst>
                                    <p:set>
                                      <p:cBhvr>
                                        <p:cTn id="83" dur="1" fill="hold">
                                          <p:stCondLst>
                                            <p:cond delay="0"/>
                                          </p:stCondLst>
                                        </p:cTn>
                                        <p:tgtEl>
                                          <p:spTgt spid="17"/>
                                        </p:tgtEl>
                                        <p:attrNameLst>
                                          <p:attrName>style.visibility</p:attrName>
                                        </p:attrNameLst>
                                      </p:cBhvr>
                                      <p:to>
                                        <p:strVal val="visible"/>
                                      </p:to>
                                    </p:set>
                                    <p:anim calcmode="lin" valueType="num">
                                      <p:cBhvr additive="base">
                                        <p:cTn id="84" dur="4000" fill="hold"/>
                                        <p:tgtEl>
                                          <p:spTgt spid="17"/>
                                        </p:tgtEl>
                                        <p:attrNameLst>
                                          <p:attrName>ppt_x</p:attrName>
                                        </p:attrNameLst>
                                      </p:cBhvr>
                                      <p:tavLst>
                                        <p:tav tm="0">
                                          <p:val>
                                            <p:strVal val="0-#ppt_w/2"/>
                                          </p:val>
                                        </p:tav>
                                        <p:tav tm="100000">
                                          <p:val>
                                            <p:strVal val="#ppt_x"/>
                                          </p:val>
                                        </p:tav>
                                      </p:tavLst>
                                    </p:anim>
                                    <p:anim calcmode="lin" valueType="num">
                                      <p:cBhvr additive="base">
                                        <p:cTn id="85" dur="4000" fill="hold"/>
                                        <p:tgtEl>
                                          <p:spTgt spid="17"/>
                                        </p:tgtEl>
                                        <p:attrNameLst>
                                          <p:attrName>ppt_y</p:attrName>
                                        </p:attrNameLst>
                                      </p:cBhvr>
                                      <p:tavLst>
                                        <p:tav tm="0">
                                          <p:val>
                                            <p:strVal val="#ppt_y"/>
                                          </p:val>
                                        </p:tav>
                                        <p:tav tm="100000">
                                          <p:val>
                                            <p:strVal val="#ppt_y"/>
                                          </p:val>
                                        </p:tav>
                                      </p:tavLst>
                                    </p:anim>
                                  </p:childTnLst>
                                </p:cTn>
                              </p:par>
                              <p:par>
                                <p:cTn id="86" presetID="19" presetClass="entr" presetSubtype="10"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4000" fill="hold"/>
                                        <p:tgtEl>
                                          <p:spTgt spid="17"/>
                                        </p:tgtEl>
                                        <p:attrNameLst>
                                          <p:attrName>ppt_w</p:attrName>
                                        </p:attrNameLst>
                                      </p:cBhvr>
                                      <p:tavLst>
                                        <p:tav tm="0" fmla="#ppt_w*sin(2.5*pi*$)">
                                          <p:val>
                                            <p:fltVal val="0"/>
                                          </p:val>
                                        </p:tav>
                                        <p:tav tm="100000">
                                          <p:val>
                                            <p:fltVal val="1"/>
                                          </p:val>
                                        </p:tav>
                                      </p:tavLst>
                                    </p:anim>
                                    <p:anim calcmode="lin" valueType="num">
                                      <p:cBhvr>
                                        <p:cTn id="89" dur="4000" fill="hold"/>
                                        <p:tgtEl>
                                          <p:spTgt spid="17"/>
                                        </p:tgtEl>
                                        <p:attrNameLst>
                                          <p:attrName>ppt_h</p:attrName>
                                        </p:attrNameLst>
                                      </p:cBhvr>
                                      <p:tavLst>
                                        <p:tav tm="0">
                                          <p:val>
                                            <p:strVal val="#ppt_h"/>
                                          </p:val>
                                        </p:tav>
                                        <p:tav tm="100000">
                                          <p:val>
                                            <p:strVal val="#ppt_h"/>
                                          </p:val>
                                        </p:tav>
                                      </p:tavLst>
                                    </p:anim>
                                  </p:childTnLst>
                                </p:cTn>
                              </p:par>
                              <p:par>
                                <p:cTn id="90" presetID="13" presetClass="entr" presetSubtype="1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plus(in)">
                                      <p:cBhvr>
                                        <p:cTn id="92" dur="4000"/>
                                        <p:tgtEl>
                                          <p:spTgt spid="12"/>
                                        </p:tgtEl>
                                      </p:cBhvr>
                                    </p:animEffect>
                                  </p:childTnLst>
                                </p:cTn>
                              </p:par>
                              <p:par>
                                <p:cTn id="93" presetID="35" presetClass="entr" presetSubtype="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fade">
                                      <p:cBhvr>
                                        <p:cTn id="95" dur="4000"/>
                                        <p:tgtEl>
                                          <p:spTgt spid="12"/>
                                        </p:tgtEl>
                                      </p:cBhvr>
                                    </p:animEffect>
                                    <p:anim calcmode="lin" valueType="num">
                                      <p:cBhvr>
                                        <p:cTn id="96" dur="4000" fill="hold"/>
                                        <p:tgtEl>
                                          <p:spTgt spid="12"/>
                                        </p:tgtEl>
                                        <p:attrNameLst>
                                          <p:attrName>style.rotation</p:attrName>
                                        </p:attrNameLst>
                                      </p:cBhvr>
                                      <p:tavLst>
                                        <p:tav tm="0">
                                          <p:val>
                                            <p:fltVal val="720"/>
                                          </p:val>
                                        </p:tav>
                                        <p:tav tm="100000">
                                          <p:val>
                                            <p:fltVal val="0"/>
                                          </p:val>
                                        </p:tav>
                                      </p:tavLst>
                                    </p:anim>
                                    <p:anim calcmode="lin" valueType="num">
                                      <p:cBhvr>
                                        <p:cTn id="97" dur="4000" fill="hold"/>
                                        <p:tgtEl>
                                          <p:spTgt spid="12"/>
                                        </p:tgtEl>
                                        <p:attrNameLst>
                                          <p:attrName>ppt_h</p:attrName>
                                        </p:attrNameLst>
                                      </p:cBhvr>
                                      <p:tavLst>
                                        <p:tav tm="0">
                                          <p:val>
                                            <p:fltVal val="0"/>
                                          </p:val>
                                        </p:tav>
                                        <p:tav tm="100000">
                                          <p:val>
                                            <p:strVal val="#ppt_h"/>
                                          </p:val>
                                        </p:tav>
                                      </p:tavLst>
                                    </p:anim>
                                    <p:anim calcmode="lin" valueType="num">
                                      <p:cBhvr>
                                        <p:cTn id="98" dur="4000" fill="hold"/>
                                        <p:tgtEl>
                                          <p:spTgt spid="12"/>
                                        </p:tgtEl>
                                        <p:attrNameLst>
                                          <p:attrName>ppt_w</p:attrName>
                                        </p:attrNameLst>
                                      </p:cBhvr>
                                      <p:tavLst>
                                        <p:tav tm="0">
                                          <p:val>
                                            <p:fltVal val="0"/>
                                          </p:val>
                                        </p:tav>
                                        <p:tav tm="100000">
                                          <p:val>
                                            <p:strVal val="#ppt_w"/>
                                          </p:val>
                                        </p:tav>
                                      </p:tavLst>
                                    </p:anim>
                                  </p:childTnLst>
                                </p:cTn>
                              </p:par>
                              <p:par>
                                <p:cTn id="99" presetID="2" presetClass="entr" presetSubtype="8" fill="hold"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4000" fill="hold"/>
                                        <p:tgtEl>
                                          <p:spTgt spid="12"/>
                                        </p:tgtEl>
                                        <p:attrNameLst>
                                          <p:attrName>ppt_x</p:attrName>
                                        </p:attrNameLst>
                                      </p:cBhvr>
                                      <p:tavLst>
                                        <p:tav tm="0">
                                          <p:val>
                                            <p:strVal val="0-#ppt_w/2"/>
                                          </p:val>
                                        </p:tav>
                                        <p:tav tm="100000">
                                          <p:val>
                                            <p:strVal val="#ppt_x"/>
                                          </p:val>
                                        </p:tav>
                                      </p:tavLst>
                                    </p:anim>
                                    <p:anim calcmode="lin" valueType="num">
                                      <p:cBhvr additive="base">
                                        <p:cTn id="102" dur="4000" fill="hold"/>
                                        <p:tgtEl>
                                          <p:spTgt spid="12"/>
                                        </p:tgtEl>
                                        <p:attrNameLst>
                                          <p:attrName>ppt_y</p:attrName>
                                        </p:attrNameLst>
                                      </p:cBhvr>
                                      <p:tavLst>
                                        <p:tav tm="0">
                                          <p:val>
                                            <p:strVal val="#ppt_y"/>
                                          </p:val>
                                        </p:tav>
                                        <p:tav tm="100000">
                                          <p:val>
                                            <p:strVal val="#ppt_y"/>
                                          </p:val>
                                        </p:tav>
                                      </p:tavLst>
                                    </p:anim>
                                  </p:childTnLst>
                                </p:cTn>
                              </p:par>
                              <p:par>
                                <p:cTn id="103" presetID="19" presetClass="entr" presetSubtype="10" fill="hold"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p:cTn id="105" dur="4000" fill="hold"/>
                                        <p:tgtEl>
                                          <p:spTgt spid="12"/>
                                        </p:tgtEl>
                                        <p:attrNameLst>
                                          <p:attrName>ppt_w</p:attrName>
                                        </p:attrNameLst>
                                      </p:cBhvr>
                                      <p:tavLst>
                                        <p:tav tm="0" fmla="#ppt_w*sin(2.5*pi*$)">
                                          <p:val>
                                            <p:fltVal val="0"/>
                                          </p:val>
                                        </p:tav>
                                        <p:tav tm="100000">
                                          <p:val>
                                            <p:fltVal val="1"/>
                                          </p:val>
                                        </p:tav>
                                      </p:tavLst>
                                    </p:anim>
                                    <p:anim calcmode="lin" valueType="num">
                                      <p:cBhvr>
                                        <p:cTn id="106" dur="4000" fill="hold"/>
                                        <p:tgtEl>
                                          <p:spTgt spid="12"/>
                                        </p:tgtEl>
                                        <p:attrNameLst>
                                          <p:attrName>ppt_h</p:attrName>
                                        </p:attrNameLst>
                                      </p:cBhvr>
                                      <p:tavLst>
                                        <p:tav tm="0">
                                          <p:val>
                                            <p:strVal val="#ppt_h"/>
                                          </p:val>
                                        </p:tav>
                                        <p:tav tm="100000">
                                          <p:val>
                                            <p:strVal val="#ppt_h"/>
                                          </p:val>
                                        </p:tav>
                                      </p:tavLst>
                                    </p:anim>
                                  </p:childTnLst>
                                </p:cTn>
                              </p:par>
                            </p:childTnLst>
                          </p:cTn>
                        </p:par>
                        <p:par>
                          <p:cTn id="107" fill="hold">
                            <p:stCondLst>
                              <p:cond delay="4000"/>
                            </p:stCondLst>
                            <p:childTnLst>
                              <p:par>
                                <p:cTn id="108" presetID="23" presetClass="entr" presetSubtype="16" fill="hold" grpId="0" nodeType="afterEffect">
                                  <p:stCondLst>
                                    <p:cond delay="0"/>
                                  </p:stCondLst>
                                  <p:childTnLst>
                                    <p:set>
                                      <p:cBhvr>
                                        <p:cTn id="109" dur="1" fill="hold">
                                          <p:stCondLst>
                                            <p:cond delay="0"/>
                                          </p:stCondLst>
                                        </p:cTn>
                                        <p:tgtEl>
                                          <p:spTgt spid="9"/>
                                        </p:tgtEl>
                                        <p:attrNameLst>
                                          <p:attrName>style.visibility</p:attrName>
                                        </p:attrNameLst>
                                      </p:cBhvr>
                                      <p:to>
                                        <p:strVal val="visible"/>
                                      </p:to>
                                    </p:set>
                                    <p:anim calcmode="lin" valueType="num">
                                      <p:cBhvr>
                                        <p:cTn id="110" dur="2000" fill="hold"/>
                                        <p:tgtEl>
                                          <p:spTgt spid="9"/>
                                        </p:tgtEl>
                                        <p:attrNameLst>
                                          <p:attrName>ppt_w</p:attrName>
                                        </p:attrNameLst>
                                      </p:cBhvr>
                                      <p:tavLst>
                                        <p:tav tm="0">
                                          <p:val>
                                            <p:fltVal val="0"/>
                                          </p:val>
                                        </p:tav>
                                        <p:tav tm="100000">
                                          <p:val>
                                            <p:strVal val="#ppt_w"/>
                                          </p:val>
                                        </p:tav>
                                      </p:tavLst>
                                    </p:anim>
                                    <p:anim calcmode="lin" valueType="num">
                                      <p:cBhvr>
                                        <p:cTn id="111" dur="2000" fill="hold"/>
                                        <p:tgtEl>
                                          <p:spTgt spid="9"/>
                                        </p:tgtEl>
                                        <p:attrNameLst>
                                          <p:attrName>ppt_h</p:attrName>
                                        </p:attrNameLst>
                                      </p:cBhvr>
                                      <p:tavLst>
                                        <p:tav tm="0">
                                          <p:val>
                                            <p:fltVal val="0"/>
                                          </p:val>
                                        </p:tav>
                                        <p:tav tm="100000">
                                          <p:val>
                                            <p:strVal val="#ppt_h"/>
                                          </p:val>
                                        </p:tav>
                                      </p:tavLst>
                                    </p:anim>
                                  </p:childTnLst>
                                </p:cTn>
                              </p:par>
                            </p:childTnLst>
                          </p:cTn>
                        </p:par>
                        <p:par>
                          <p:cTn id="112" fill="hold">
                            <p:stCondLst>
                              <p:cond delay="6000"/>
                            </p:stCondLst>
                            <p:childTnLst>
                              <p:par>
                                <p:cTn id="113" presetID="40" presetClass="entr" presetSubtype="0" fill="hold" grpId="0" nodeType="afterEffect">
                                  <p:stCondLst>
                                    <p:cond delay="1000"/>
                                  </p:stCondLst>
                                  <p:iterate type="lt">
                                    <p:tmPct val="10000"/>
                                  </p:iterate>
                                  <p:childTnLst>
                                    <p:set>
                                      <p:cBhvr>
                                        <p:cTn id="114" dur="1" fill="hold">
                                          <p:stCondLst>
                                            <p:cond delay="0"/>
                                          </p:stCondLst>
                                        </p:cTn>
                                        <p:tgtEl>
                                          <p:spTgt spid="8"/>
                                        </p:tgtEl>
                                        <p:attrNameLst>
                                          <p:attrName>style.visibility</p:attrName>
                                        </p:attrNameLst>
                                      </p:cBhvr>
                                      <p:to>
                                        <p:strVal val="visible"/>
                                      </p:to>
                                    </p:set>
                                    <p:animEffect transition="in" filter="fade">
                                      <p:cBhvr>
                                        <p:cTn id="115" dur="1000"/>
                                        <p:tgtEl>
                                          <p:spTgt spid="8"/>
                                        </p:tgtEl>
                                      </p:cBhvr>
                                    </p:animEffect>
                                    <p:anim calcmode="lin" valueType="num">
                                      <p:cBhvr>
                                        <p:cTn id="116" dur="1000" fill="hold"/>
                                        <p:tgtEl>
                                          <p:spTgt spid="8"/>
                                        </p:tgtEl>
                                        <p:attrNameLst>
                                          <p:attrName>ppt_x</p:attrName>
                                        </p:attrNameLst>
                                      </p:cBhvr>
                                      <p:tavLst>
                                        <p:tav tm="0">
                                          <p:val>
                                            <p:strVal val="#ppt_x-.1"/>
                                          </p:val>
                                        </p:tav>
                                        <p:tav tm="100000">
                                          <p:val>
                                            <p:strVal val="#ppt_x"/>
                                          </p:val>
                                        </p:tav>
                                      </p:tavLst>
                                    </p:anim>
                                    <p:anim calcmode="lin" valueType="num">
                                      <p:cBhvr>
                                        <p:cTn id="11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34.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4083918"/>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edificios que envuelven la plaza se estructuran en un edificio central, alas con edificaciones intermedias que compensan una excesiva longitud y torres en los extremos.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0" presetClass="entr" presetSubtype="0" fill="hold" nodeType="withEffect">
                                  <p:stCondLst>
                                    <p:cond delay="1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childTnLst>
                                </p:cTn>
                              </p:par>
                              <p:par>
                                <p:cTn id="15" presetID="50" presetClass="entr" presetSubtype="0" decel="100000" fill="hold" nodeType="withEffect">
                                  <p:stCondLst>
                                    <p:cond delay="10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4000" fill="hold"/>
                                        <p:tgtEl>
                                          <p:spTgt spid="13"/>
                                        </p:tgtEl>
                                        <p:attrNameLst>
                                          <p:attrName>ppt_w</p:attrName>
                                        </p:attrNameLst>
                                      </p:cBhvr>
                                      <p:tavLst>
                                        <p:tav tm="0">
                                          <p:val>
                                            <p:strVal val="#ppt_w+.3"/>
                                          </p:val>
                                        </p:tav>
                                        <p:tav tm="100000">
                                          <p:val>
                                            <p:strVal val="#ppt_w"/>
                                          </p:val>
                                        </p:tav>
                                      </p:tavLst>
                                    </p:anim>
                                    <p:anim calcmode="lin" valueType="num">
                                      <p:cBhvr>
                                        <p:cTn id="18" dur="4000" fill="hold"/>
                                        <p:tgtEl>
                                          <p:spTgt spid="13"/>
                                        </p:tgtEl>
                                        <p:attrNameLst>
                                          <p:attrName>ppt_h</p:attrName>
                                        </p:attrNameLst>
                                      </p:cBhvr>
                                      <p:tavLst>
                                        <p:tav tm="0">
                                          <p:val>
                                            <p:strVal val="#ppt_h"/>
                                          </p:val>
                                        </p:tav>
                                        <p:tav tm="100000">
                                          <p:val>
                                            <p:strVal val="#ppt_h"/>
                                          </p:val>
                                        </p:tav>
                                      </p:tavLst>
                                    </p:anim>
                                    <p:animEffect transition="in" filter="fade">
                                      <p:cBhvr>
                                        <p:cTn id="19" dur="4000"/>
                                        <p:tgtEl>
                                          <p:spTgt spid="13"/>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67544"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construcción está realizada con ladrillo visto y amplia decoración de cerámica, artesonados, hierro forjado y repujado y mármol labrado, que dan al conjunto un ambiente renacentista, según los escritos de Aníbal González su inspiración para diseñar la plaza había sido el Renacimiento español, modernizándolo.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isInverted="1"/>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1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anim calcmode="lin" valueType="num">
                                      <p:cBhvr>
                                        <p:cTn id="19" dur="4000" fill="hold"/>
                                        <p:tgtEl>
                                          <p:spTgt spid="10"/>
                                        </p:tgtEl>
                                        <p:attrNameLst>
                                          <p:attrName>ppt_x</p:attrName>
                                        </p:attrNameLst>
                                      </p:cBhvr>
                                      <p:tavLst>
                                        <p:tav tm="0">
                                          <p:val>
                                            <p:strVal val="#ppt_x"/>
                                          </p:val>
                                        </p:tav>
                                        <p:tav tm="100000">
                                          <p:val>
                                            <p:strVal val="#ppt_x"/>
                                          </p:val>
                                        </p:tav>
                                      </p:tavLst>
                                    </p:anim>
                                    <p:anim calcmode="lin" valueType="num">
                                      <p:cBhvr>
                                        <p:cTn id="20" dur="4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2117"/>
            <a:ext cx="9144000" cy="513926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611560" y="4083918"/>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dos torres que flanquean la plaza que proporcionan un ambiente de estilo barroco miden 74 metros de altura, y crearon disgusto entre los académicos por rivalizar en altura con la Giralda.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0000">
        <p14:prism dir="r" isInverted="1"/>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0"/>
                                        <p:tgtEl>
                                          <p:spTgt spid="6"/>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12758" y="4287"/>
            <a:ext cx="9118484" cy="512492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a-pair-of-puffins.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se puede apreciar, la Plaza de España estaba llena de andamiajes de un </a:t>
            </a:r>
          </a:p>
          <a:p>
            <a:r>
              <a:rPr lang="es-ES" i="1" dirty="0" smtClean="0">
                <a:effectLst>
                  <a:glow rad="101600">
                    <a:srgbClr val="C00000">
                      <a:alpha val="60000"/>
                    </a:srgbClr>
                  </a:glow>
                  <a:outerShdw blurRad="38100" dist="38100" dir="2700000" algn="tl">
                    <a:srgbClr val="000000">
                      <a:alpha val="43137"/>
                    </a:srgbClr>
                  </a:outerShdw>
                </a:effectLst>
              </a:rPr>
              <a:t>concierto que se estuvo celebrando durante unos días, además del escenario </a:t>
            </a:r>
          </a:p>
          <a:p>
            <a:r>
              <a:rPr lang="es-ES" i="1" dirty="0" smtClean="0">
                <a:effectLst>
                  <a:glow rad="101600">
                    <a:srgbClr val="C00000">
                      <a:alpha val="60000"/>
                    </a:srgbClr>
                  </a:glow>
                  <a:outerShdw blurRad="38100" dist="38100" dir="2700000" algn="tl">
                    <a:srgbClr val="000000">
                      <a:alpha val="43137"/>
                    </a:srgbClr>
                  </a:outerShdw>
                </a:effectLst>
              </a:rPr>
              <a:t>también estaban las gradas. Este es el motivo por el cual no pude fotografiar todo </a:t>
            </a:r>
          </a:p>
          <a:p>
            <a:r>
              <a:rPr lang="es-ES" i="1" dirty="0" smtClean="0">
                <a:effectLst>
                  <a:glow rad="101600">
                    <a:srgbClr val="C00000">
                      <a:alpha val="60000"/>
                    </a:srgbClr>
                  </a:glow>
                  <a:outerShdw blurRad="38100" dist="38100" dir="2700000" algn="tl">
                    <a:srgbClr val="000000">
                      <a:alpha val="43137"/>
                    </a:srgbClr>
                  </a:outerShdw>
                </a:effectLst>
              </a:rPr>
              <a:t>el semicírculo de la Plaza de España, y solo pude hacerlo en partes.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prism isInverted="1"/>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4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4/3*#ppt_w"/>
                                          </p:val>
                                        </p:tav>
                                        <p:tav tm="100000">
                                          <p:val>
                                            <p:strVal val="#ppt_w"/>
                                          </p:val>
                                        </p:tav>
                                      </p:tavLst>
                                    </p:anim>
                                    <p:anim calcmode="lin" valueType="num">
                                      <p:cBhvr>
                                        <p:cTn id="11" dur="4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1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1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4000"/>
                                        <p:tgtEl>
                                          <p:spTgt spid="9"/>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12700" y="2114"/>
            <a:ext cx="9131300" cy="51321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8699821">
            <a:off x="1582860" y="1916141"/>
            <a:ext cx="3551312" cy="105377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8699821">
            <a:off x="1799281" y="1916790"/>
            <a:ext cx="3497413" cy="105377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8699821">
            <a:off x="2007238" y="1905359"/>
            <a:ext cx="3497412" cy="105377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8699821">
            <a:off x="2174058" y="1909268"/>
            <a:ext cx="3528509" cy="1053777"/>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8699821">
            <a:off x="2309181" y="1925725"/>
            <a:ext cx="3704729" cy="1053774"/>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8699821">
            <a:off x="2536192" y="1938581"/>
            <a:ext cx="3704727" cy="1053777"/>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251520" y="3795886"/>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Plaza de España, obra de Aníbal González que se construyó como edificio principal de la Exposición Iberoamericana de Sevilla de 1929, en sus bancos aparecen representadas todas las provincias de España en paños de azulejos. En la imagen se representa Pamplona.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5000">
        <p:comb/>
      </p:transition>
    </mc:Choice>
    <mc:Fallback xmlns="">
      <p:transition spd="slow" advTm="35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622525_original.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915816" y="1131590"/>
            <a:ext cx="3312368" cy="400110"/>
          </a:xfrm>
          <a:prstGeom prst="rect">
            <a:avLst/>
          </a:prstGeom>
          <a:noFill/>
        </p:spPr>
        <p:txBody>
          <a:bodyPr wrap="square" rtlCol="0">
            <a:spAutoFit/>
          </a:bodyPr>
          <a:lstStyle/>
          <a:p>
            <a:r>
              <a:rPr lang="es-ES" sz="2000" i="1" cap="all" dirty="0" smtClean="0">
                <a:effectLst>
                  <a:glow rad="101600">
                    <a:srgbClr val="C00000">
                      <a:alpha val="60000"/>
                    </a:srgbClr>
                  </a:glow>
                  <a:outerShdw blurRad="38100" dist="38100" dir="2700000" algn="tl">
                    <a:srgbClr val="000000">
                      <a:alpha val="43137"/>
                    </a:srgbClr>
                  </a:outerShdw>
                </a:effectLst>
                <a:latin typeface="Lucida Bright" pitchFamily="18" charset="0"/>
              </a:rPr>
              <a:t>GLORIETA DE BÉCQUER</a:t>
            </a:r>
            <a:endParaRPr lang="es-ES" sz="2000" i="1" cap="all"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395536" y="4083918"/>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esta pequeña plaza encontramos una escultura con 3 mujeres. Cada una de ellas representa un tipo de amor: “amor ilusionado”, “amor poseído” y “amor perdido”, que le dan mucho sentido y emoción a la pedida de mano.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warp dir="in"/>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23" presetClass="entr" presetSubtype="16"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2000" fill="hold"/>
                                        <p:tgtEl>
                                          <p:spTgt spid="5"/>
                                        </p:tgtEl>
                                        <p:attrNameLst>
                                          <p:attrName>ppt_w</p:attrName>
                                        </p:attrNameLst>
                                      </p:cBhvr>
                                      <p:tavLst>
                                        <p:tav tm="0">
                                          <p:val>
                                            <p:fltVal val="0"/>
                                          </p:val>
                                        </p:tav>
                                        <p:tav tm="100000">
                                          <p:val>
                                            <p:strVal val="#ppt_w"/>
                                          </p:val>
                                        </p:tav>
                                      </p:tavLst>
                                    </p:anim>
                                    <p:anim calcmode="lin" valueType="num">
                                      <p:cBhvr>
                                        <p:cTn id="25" dur="2000" fill="hold"/>
                                        <p:tgtEl>
                                          <p:spTgt spid="5"/>
                                        </p:tgtEl>
                                        <p:attrNameLst>
                                          <p:attrName>ppt_h</p:attrName>
                                        </p:attrNameLst>
                                      </p:cBhvr>
                                      <p:tavLst>
                                        <p:tav tm="0">
                                          <p:val>
                                            <p:fltVal val="0"/>
                                          </p:val>
                                        </p:tav>
                                        <p:tav tm="100000">
                                          <p:val>
                                            <p:strVal val="#ppt_h"/>
                                          </p:val>
                                        </p:tav>
                                      </p:tavLst>
                                    </p:anim>
                                  </p:childTnLst>
                                </p:cTn>
                              </p:par>
                            </p:childTnLst>
                          </p:cTn>
                        </p:par>
                        <p:par>
                          <p:cTn id="26" fill="hold">
                            <p:stCondLst>
                              <p:cond delay="8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5132" y="10002"/>
            <a:ext cx="9133736" cy="51334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1" name="10 Imagen" descr="df6c2c1dfbd515848f5b28c90193675b.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568952" cy="1200329"/>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Glorieta de Bécquer: </a:t>
            </a:r>
            <a:r>
              <a:rPr lang="es-ES" i="1" dirty="0" smtClean="0">
                <a:effectLst>
                  <a:glow rad="101600">
                    <a:srgbClr val="C00000">
                      <a:alpha val="60000"/>
                    </a:srgbClr>
                  </a:glow>
                  <a:outerShdw blurRad="38100" dist="38100" dir="2700000" algn="tl">
                    <a:srgbClr val="000000">
                      <a:alpha val="43137"/>
                    </a:srgbClr>
                  </a:outerShdw>
                </a:effectLst>
              </a:rPr>
              <a:t> monumento de forma circular, en su centro se encuentra un impresionante árbol que cubre y da sombra a todo el recinto. Alrededor del árbol se sitúa un monumento en mármol dedicado al poeta romántico Gustavo Adolfo Bécquer.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1000">
        <p15:prstTrans prst="peelOff" invX="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1" y="7024"/>
            <a:ext cx="9126538" cy="512945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2" name="11 Imagen" descr="Islas-Farne-Northumberland_15.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4299942"/>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Continuando por la Av. De María Luisa , encontramos el famoso teatro Lope de Vega , que podemos considerarlo como el más prestigioso de nuestra ciudad.</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5148064" y="1347614"/>
            <a:ext cx="2712602"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Teatro Lope de Vega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1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anim calcmode="lin" valueType="num">
                                      <p:cBhvr>
                                        <p:cTn id="19" dur="4000" fill="hold"/>
                                        <p:tgtEl>
                                          <p:spTgt spid="12"/>
                                        </p:tgtEl>
                                        <p:attrNameLst>
                                          <p:attrName>ppt_x</p:attrName>
                                        </p:attrNameLst>
                                      </p:cBhvr>
                                      <p:tavLst>
                                        <p:tav tm="0">
                                          <p:val>
                                            <p:strVal val="#ppt_x"/>
                                          </p:val>
                                        </p:tav>
                                        <p:tav tm="100000">
                                          <p:val>
                                            <p:strVal val="#ppt_x"/>
                                          </p:val>
                                        </p:tav>
                                      </p:tavLst>
                                    </p:anim>
                                    <p:anim calcmode="lin" valueType="num">
                                      <p:cBhvr>
                                        <p:cTn id="20" dur="4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srcRect r="50000" b="50010"/>
          <a:stretch>
            <a:fillRect/>
          </a:stretch>
        </p:blipFill>
        <p:spPr bwMode="auto">
          <a:xfrm>
            <a:off x="0" y="1058"/>
            <a:ext cx="4572000" cy="2570692"/>
          </a:xfrm>
          <a:prstGeom prst="rect">
            <a:avLst/>
          </a:prstGeom>
          <a:noFill/>
          <a:ln w="9525">
            <a:noFill/>
            <a:miter lim="800000"/>
            <a:headEnd/>
            <a:tailEnd/>
          </a:ln>
        </p:spPr>
      </p:pic>
      <p:pic>
        <p:nvPicPr>
          <p:cNvPr id="5" name="Imagen 4"/>
          <p:cNvPicPr>
            <a:picLocks noChangeAspect="1"/>
          </p:cNvPicPr>
          <p:nvPr/>
        </p:nvPicPr>
        <p:blipFill>
          <a:blip r:embed="rId2" cstate="print"/>
          <a:srcRect l="50000" b="48600"/>
          <a:stretch>
            <a:fillRect/>
          </a:stretch>
        </p:blipFill>
        <p:spPr bwMode="auto">
          <a:xfrm>
            <a:off x="4572000" y="0"/>
            <a:ext cx="4572000" cy="2643758"/>
          </a:xfrm>
          <a:prstGeom prst="rect">
            <a:avLst/>
          </a:prstGeom>
          <a:noFill/>
          <a:ln w="9525">
            <a:noFill/>
            <a:miter lim="800000"/>
            <a:headEnd/>
            <a:tailEnd/>
          </a:ln>
        </p:spPr>
      </p:pic>
      <p:pic>
        <p:nvPicPr>
          <p:cNvPr id="6" name="Imagen 5"/>
          <p:cNvPicPr>
            <a:picLocks noChangeAspect="1"/>
          </p:cNvPicPr>
          <p:nvPr/>
        </p:nvPicPr>
        <p:blipFill>
          <a:blip r:embed="rId2" cstate="print"/>
          <a:srcRect t="50164" r="50000"/>
          <a:stretch>
            <a:fillRect/>
          </a:stretch>
        </p:blipFill>
        <p:spPr bwMode="auto">
          <a:xfrm>
            <a:off x="0" y="2571750"/>
            <a:ext cx="4572000" cy="2554977"/>
          </a:xfrm>
          <a:prstGeom prst="rect">
            <a:avLst/>
          </a:prstGeom>
          <a:noFill/>
          <a:ln w="9525">
            <a:noFill/>
            <a:miter lim="800000"/>
            <a:headEnd/>
            <a:tailEnd/>
          </a:ln>
        </p:spPr>
      </p:pic>
      <p:pic>
        <p:nvPicPr>
          <p:cNvPr id="10" name="Imagen 9"/>
          <p:cNvPicPr>
            <a:picLocks noChangeAspect="1"/>
          </p:cNvPicPr>
          <p:nvPr/>
        </p:nvPicPr>
        <p:blipFill>
          <a:blip r:embed="rId2" cstate="print"/>
          <a:srcRect l="50000" t="50010"/>
          <a:stretch>
            <a:fillRect/>
          </a:stretch>
        </p:blipFill>
        <p:spPr bwMode="auto">
          <a:xfrm>
            <a:off x="4572000" y="2571750"/>
            <a:ext cx="4572000" cy="2570691"/>
          </a:xfrm>
          <a:prstGeom prst="rect">
            <a:avLst/>
          </a:prstGeom>
          <a:noFill/>
          <a:ln w="9525">
            <a:noFill/>
            <a:miter lim="800000"/>
            <a:headEnd/>
            <a:tailEnd/>
          </a:ln>
        </p:spPr>
      </p:pic>
      <p:sp>
        <p:nvSpPr>
          <p:cNvPr id="7" name="6 CuadroTexto"/>
          <p:cNvSpPr txBox="1"/>
          <p:nvPr/>
        </p:nvSpPr>
        <p:spPr>
          <a:xfrm>
            <a:off x="4139952" y="915566"/>
            <a:ext cx="2807179"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Palacio de San Telmo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8" name="7 CuadroTexto"/>
          <p:cNvSpPr txBox="1"/>
          <p:nvPr/>
        </p:nvSpPr>
        <p:spPr>
          <a:xfrm>
            <a:off x="323528" y="4083918"/>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Actual sede de la Junta de Andalucía, se comenzó a construir en el siglo XVII para ser la sede del Colegio Seminario de la Universidad de Mareantes, donde se daba residencia y formación a los huérfanos de marineros.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ferris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style.rotation</p:attrName>
                                        </p:attrNameLst>
                                      </p:cBhvr>
                                      <p:tavLst>
                                        <p:tav tm="0">
                                          <p:val>
                                            <p:fltVal val="90"/>
                                          </p:val>
                                        </p:tav>
                                        <p:tav tm="100000">
                                          <p:val>
                                            <p:fltVal val="0"/>
                                          </p:val>
                                        </p:tav>
                                      </p:tavLst>
                                    </p:anim>
                                    <p:animEffect transition="in" filter="fade">
                                      <p:cBhvr>
                                        <p:cTn id="10" dur="4000"/>
                                        <p:tgtEl>
                                          <p:spTgt spid="4"/>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4000"/>
                                        <p:tgtEl>
                                          <p:spTgt spid="4"/>
                                        </p:tgtEl>
                                      </p:cBhvr>
                                    </p:animEffect>
                                  </p:childTnLst>
                                </p:cTn>
                              </p:par>
                              <p:par>
                                <p:cTn id="14" presetID="19" presetClass="entr" presetSubtype="5"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strVal val="#ppt_w"/>
                                          </p:val>
                                        </p:tav>
                                        <p:tav tm="100000">
                                          <p:val>
                                            <p:strVal val="#ppt_w"/>
                                          </p:val>
                                        </p:tav>
                                      </p:tavLst>
                                    </p:anim>
                                    <p:anim calcmode="lin" valueType="num">
                                      <p:cBhvr>
                                        <p:cTn id="17" dur="4000" fill="hold"/>
                                        <p:tgtEl>
                                          <p:spTgt spid="4"/>
                                        </p:tgtEl>
                                        <p:attrNameLst>
                                          <p:attrName>ppt_h</p:attrName>
                                        </p:attrNameLst>
                                      </p:cBhvr>
                                      <p:tavLst>
                                        <p:tav tm="0" fmla="#ppt_h*sin(2.5*pi*$)">
                                          <p:val>
                                            <p:fltVal val="0"/>
                                          </p:val>
                                        </p:tav>
                                        <p:tav tm="100000">
                                          <p:val>
                                            <p:fltVal val="1"/>
                                          </p:val>
                                        </p:tav>
                                      </p:tavLst>
                                    </p:anim>
                                  </p:childTnLst>
                                </p:cTn>
                              </p:par>
                              <p:par>
                                <p:cTn id="18" presetID="8" presetClass="emph" presetSubtype="0" fill="hold" nodeType="withEffect">
                                  <p:stCondLst>
                                    <p:cond delay="0"/>
                                  </p:stCondLst>
                                  <p:childTnLst>
                                    <p:animRot by="21600000">
                                      <p:cBhvr>
                                        <p:cTn id="19" dur="4000" fill="hold"/>
                                        <p:tgtEl>
                                          <p:spTgt spid="4"/>
                                        </p:tgtEl>
                                        <p:attrNameLst>
                                          <p:attrName>r</p:attrName>
                                        </p:attrNameLst>
                                      </p:cBhvr>
                                    </p:animRot>
                                  </p:childTnLst>
                                </p:cTn>
                              </p:par>
                              <p:par>
                                <p:cTn id="20" presetID="31"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4000" fill="hold"/>
                                        <p:tgtEl>
                                          <p:spTgt spid="5"/>
                                        </p:tgtEl>
                                        <p:attrNameLst>
                                          <p:attrName>ppt_w</p:attrName>
                                        </p:attrNameLst>
                                      </p:cBhvr>
                                      <p:tavLst>
                                        <p:tav tm="0">
                                          <p:val>
                                            <p:fltVal val="0"/>
                                          </p:val>
                                        </p:tav>
                                        <p:tav tm="100000">
                                          <p:val>
                                            <p:strVal val="#ppt_w"/>
                                          </p:val>
                                        </p:tav>
                                      </p:tavLst>
                                    </p:anim>
                                    <p:anim calcmode="lin" valueType="num">
                                      <p:cBhvr>
                                        <p:cTn id="23" dur="4000" fill="hold"/>
                                        <p:tgtEl>
                                          <p:spTgt spid="5"/>
                                        </p:tgtEl>
                                        <p:attrNameLst>
                                          <p:attrName>ppt_h</p:attrName>
                                        </p:attrNameLst>
                                      </p:cBhvr>
                                      <p:tavLst>
                                        <p:tav tm="0">
                                          <p:val>
                                            <p:fltVal val="0"/>
                                          </p:val>
                                        </p:tav>
                                        <p:tav tm="100000">
                                          <p:val>
                                            <p:strVal val="#ppt_h"/>
                                          </p:val>
                                        </p:tav>
                                      </p:tavLst>
                                    </p:anim>
                                    <p:anim calcmode="lin" valueType="num">
                                      <p:cBhvr>
                                        <p:cTn id="24" dur="4000" fill="hold"/>
                                        <p:tgtEl>
                                          <p:spTgt spid="5"/>
                                        </p:tgtEl>
                                        <p:attrNameLst>
                                          <p:attrName>style.rotation</p:attrName>
                                        </p:attrNameLst>
                                      </p:cBhvr>
                                      <p:tavLst>
                                        <p:tav tm="0">
                                          <p:val>
                                            <p:fltVal val="90"/>
                                          </p:val>
                                        </p:tav>
                                        <p:tav tm="100000">
                                          <p:val>
                                            <p:fltVal val="0"/>
                                          </p:val>
                                        </p:tav>
                                      </p:tavLst>
                                    </p:anim>
                                    <p:animEffect transition="in" filter="fade">
                                      <p:cBhvr>
                                        <p:cTn id="25" dur="4000"/>
                                        <p:tgtEl>
                                          <p:spTgt spid="5"/>
                                        </p:tgtEl>
                                      </p:cBhvr>
                                    </p:animEffect>
                                  </p:childTnLst>
                                </p:cTn>
                              </p:par>
                              <p:par>
                                <p:cTn id="26" presetID="16" presetClass="entr" presetSubtype="2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inVertical)">
                                      <p:cBhvr>
                                        <p:cTn id="28" dur="4000"/>
                                        <p:tgtEl>
                                          <p:spTgt spid="5"/>
                                        </p:tgtEl>
                                      </p:cBhvr>
                                    </p:animEffect>
                                  </p:childTnLst>
                                </p:cTn>
                              </p:par>
                              <p:par>
                                <p:cTn id="29" presetID="19" presetClass="entr" presetSubtype="5"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4000" fill="hold"/>
                                        <p:tgtEl>
                                          <p:spTgt spid="5"/>
                                        </p:tgtEl>
                                        <p:attrNameLst>
                                          <p:attrName>ppt_w</p:attrName>
                                        </p:attrNameLst>
                                      </p:cBhvr>
                                      <p:tavLst>
                                        <p:tav tm="0">
                                          <p:val>
                                            <p:strVal val="#ppt_w"/>
                                          </p:val>
                                        </p:tav>
                                        <p:tav tm="100000">
                                          <p:val>
                                            <p:strVal val="#ppt_w"/>
                                          </p:val>
                                        </p:tav>
                                      </p:tavLst>
                                    </p:anim>
                                    <p:anim calcmode="lin" valueType="num">
                                      <p:cBhvr>
                                        <p:cTn id="32" dur="4000" fill="hold"/>
                                        <p:tgtEl>
                                          <p:spTgt spid="5"/>
                                        </p:tgtEl>
                                        <p:attrNameLst>
                                          <p:attrName>ppt_h</p:attrName>
                                        </p:attrNameLst>
                                      </p:cBhvr>
                                      <p:tavLst>
                                        <p:tav tm="0" fmla="#ppt_h*sin(2.5*pi*$)">
                                          <p:val>
                                            <p:fltVal val="0"/>
                                          </p:val>
                                        </p:tav>
                                        <p:tav tm="100000">
                                          <p:val>
                                            <p:fltVal val="1"/>
                                          </p:val>
                                        </p:tav>
                                      </p:tavLst>
                                    </p:anim>
                                  </p:childTnLst>
                                </p:cTn>
                              </p:par>
                              <p:par>
                                <p:cTn id="33" presetID="8" presetClass="emph" presetSubtype="0" fill="hold" nodeType="withEffect">
                                  <p:stCondLst>
                                    <p:cond delay="0"/>
                                  </p:stCondLst>
                                  <p:childTnLst>
                                    <p:animRot by="21600000">
                                      <p:cBhvr>
                                        <p:cTn id="34" dur="4000" fill="hold"/>
                                        <p:tgtEl>
                                          <p:spTgt spid="5"/>
                                        </p:tgtEl>
                                        <p:attrNameLst>
                                          <p:attrName>r</p:attrName>
                                        </p:attrNameLst>
                                      </p:cBhvr>
                                    </p:animRot>
                                  </p:childTnLst>
                                </p:cTn>
                              </p:par>
                              <p:par>
                                <p:cTn id="35" presetID="31" presetClass="entr" presetSubtype="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4000" fill="hold"/>
                                        <p:tgtEl>
                                          <p:spTgt spid="6"/>
                                        </p:tgtEl>
                                        <p:attrNameLst>
                                          <p:attrName>ppt_w</p:attrName>
                                        </p:attrNameLst>
                                      </p:cBhvr>
                                      <p:tavLst>
                                        <p:tav tm="0">
                                          <p:val>
                                            <p:fltVal val="0"/>
                                          </p:val>
                                        </p:tav>
                                        <p:tav tm="100000">
                                          <p:val>
                                            <p:strVal val="#ppt_w"/>
                                          </p:val>
                                        </p:tav>
                                      </p:tavLst>
                                    </p:anim>
                                    <p:anim calcmode="lin" valueType="num">
                                      <p:cBhvr>
                                        <p:cTn id="38" dur="4000" fill="hold"/>
                                        <p:tgtEl>
                                          <p:spTgt spid="6"/>
                                        </p:tgtEl>
                                        <p:attrNameLst>
                                          <p:attrName>ppt_h</p:attrName>
                                        </p:attrNameLst>
                                      </p:cBhvr>
                                      <p:tavLst>
                                        <p:tav tm="0">
                                          <p:val>
                                            <p:fltVal val="0"/>
                                          </p:val>
                                        </p:tav>
                                        <p:tav tm="100000">
                                          <p:val>
                                            <p:strVal val="#ppt_h"/>
                                          </p:val>
                                        </p:tav>
                                      </p:tavLst>
                                    </p:anim>
                                    <p:anim calcmode="lin" valueType="num">
                                      <p:cBhvr>
                                        <p:cTn id="39" dur="4000" fill="hold"/>
                                        <p:tgtEl>
                                          <p:spTgt spid="6"/>
                                        </p:tgtEl>
                                        <p:attrNameLst>
                                          <p:attrName>style.rotation</p:attrName>
                                        </p:attrNameLst>
                                      </p:cBhvr>
                                      <p:tavLst>
                                        <p:tav tm="0">
                                          <p:val>
                                            <p:fltVal val="90"/>
                                          </p:val>
                                        </p:tav>
                                        <p:tav tm="100000">
                                          <p:val>
                                            <p:fltVal val="0"/>
                                          </p:val>
                                        </p:tav>
                                      </p:tavLst>
                                    </p:anim>
                                    <p:animEffect transition="in" filter="fade">
                                      <p:cBhvr>
                                        <p:cTn id="40" dur="4000"/>
                                        <p:tgtEl>
                                          <p:spTgt spid="6"/>
                                        </p:tgtEl>
                                      </p:cBhvr>
                                    </p:animEffect>
                                  </p:childTnLst>
                                </p:cTn>
                              </p:par>
                              <p:par>
                                <p:cTn id="41" presetID="16" presetClass="entr" presetSubtype="21"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Vertical)">
                                      <p:cBhvr>
                                        <p:cTn id="43" dur="4000"/>
                                        <p:tgtEl>
                                          <p:spTgt spid="6"/>
                                        </p:tgtEl>
                                      </p:cBhvr>
                                    </p:animEffect>
                                  </p:childTnLst>
                                </p:cTn>
                              </p:par>
                              <p:par>
                                <p:cTn id="44" presetID="19" presetClass="entr" presetSubtype="5"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4000" fill="hold"/>
                                        <p:tgtEl>
                                          <p:spTgt spid="6"/>
                                        </p:tgtEl>
                                        <p:attrNameLst>
                                          <p:attrName>ppt_w</p:attrName>
                                        </p:attrNameLst>
                                      </p:cBhvr>
                                      <p:tavLst>
                                        <p:tav tm="0">
                                          <p:val>
                                            <p:strVal val="#ppt_w"/>
                                          </p:val>
                                        </p:tav>
                                        <p:tav tm="100000">
                                          <p:val>
                                            <p:strVal val="#ppt_w"/>
                                          </p:val>
                                        </p:tav>
                                      </p:tavLst>
                                    </p:anim>
                                    <p:anim calcmode="lin" valueType="num">
                                      <p:cBhvr>
                                        <p:cTn id="47" dur="4000" fill="hold"/>
                                        <p:tgtEl>
                                          <p:spTgt spid="6"/>
                                        </p:tgtEl>
                                        <p:attrNameLst>
                                          <p:attrName>ppt_h</p:attrName>
                                        </p:attrNameLst>
                                      </p:cBhvr>
                                      <p:tavLst>
                                        <p:tav tm="0" fmla="#ppt_h*sin(2.5*pi*$)">
                                          <p:val>
                                            <p:fltVal val="0"/>
                                          </p:val>
                                        </p:tav>
                                        <p:tav tm="100000">
                                          <p:val>
                                            <p:fltVal val="1"/>
                                          </p:val>
                                        </p:tav>
                                      </p:tavLst>
                                    </p:anim>
                                  </p:childTnLst>
                                </p:cTn>
                              </p:par>
                              <p:par>
                                <p:cTn id="48" presetID="8" presetClass="emph" presetSubtype="0" fill="hold" nodeType="withEffect">
                                  <p:stCondLst>
                                    <p:cond delay="0"/>
                                  </p:stCondLst>
                                  <p:childTnLst>
                                    <p:animRot by="21600000">
                                      <p:cBhvr>
                                        <p:cTn id="49" dur="4000" fill="hold"/>
                                        <p:tgtEl>
                                          <p:spTgt spid="6"/>
                                        </p:tgtEl>
                                        <p:attrNameLst>
                                          <p:attrName>r</p:attrName>
                                        </p:attrNameLst>
                                      </p:cBhvr>
                                    </p:animRot>
                                  </p:childTnLst>
                                </p:cTn>
                              </p:par>
                              <p:par>
                                <p:cTn id="50" presetID="31" presetClass="entr" presetSubtype="0"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4000" fill="hold"/>
                                        <p:tgtEl>
                                          <p:spTgt spid="10"/>
                                        </p:tgtEl>
                                        <p:attrNameLst>
                                          <p:attrName>ppt_w</p:attrName>
                                        </p:attrNameLst>
                                      </p:cBhvr>
                                      <p:tavLst>
                                        <p:tav tm="0">
                                          <p:val>
                                            <p:fltVal val="0"/>
                                          </p:val>
                                        </p:tav>
                                        <p:tav tm="100000">
                                          <p:val>
                                            <p:strVal val="#ppt_w"/>
                                          </p:val>
                                        </p:tav>
                                      </p:tavLst>
                                    </p:anim>
                                    <p:anim calcmode="lin" valueType="num">
                                      <p:cBhvr>
                                        <p:cTn id="53" dur="4000" fill="hold"/>
                                        <p:tgtEl>
                                          <p:spTgt spid="10"/>
                                        </p:tgtEl>
                                        <p:attrNameLst>
                                          <p:attrName>ppt_h</p:attrName>
                                        </p:attrNameLst>
                                      </p:cBhvr>
                                      <p:tavLst>
                                        <p:tav tm="0">
                                          <p:val>
                                            <p:fltVal val="0"/>
                                          </p:val>
                                        </p:tav>
                                        <p:tav tm="100000">
                                          <p:val>
                                            <p:strVal val="#ppt_h"/>
                                          </p:val>
                                        </p:tav>
                                      </p:tavLst>
                                    </p:anim>
                                    <p:anim calcmode="lin" valueType="num">
                                      <p:cBhvr>
                                        <p:cTn id="54" dur="4000" fill="hold"/>
                                        <p:tgtEl>
                                          <p:spTgt spid="10"/>
                                        </p:tgtEl>
                                        <p:attrNameLst>
                                          <p:attrName>style.rotation</p:attrName>
                                        </p:attrNameLst>
                                      </p:cBhvr>
                                      <p:tavLst>
                                        <p:tav tm="0">
                                          <p:val>
                                            <p:fltVal val="90"/>
                                          </p:val>
                                        </p:tav>
                                        <p:tav tm="100000">
                                          <p:val>
                                            <p:fltVal val="0"/>
                                          </p:val>
                                        </p:tav>
                                      </p:tavLst>
                                    </p:anim>
                                    <p:animEffect transition="in" filter="fade">
                                      <p:cBhvr>
                                        <p:cTn id="55" dur="4000"/>
                                        <p:tgtEl>
                                          <p:spTgt spid="10"/>
                                        </p:tgtEl>
                                      </p:cBhvr>
                                    </p:animEffect>
                                  </p:childTnLst>
                                </p:cTn>
                              </p:par>
                              <p:par>
                                <p:cTn id="56" presetID="16" presetClass="entr" presetSubtype="21" fill="hold"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barn(inVertical)">
                                      <p:cBhvr>
                                        <p:cTn id="58" dur="4000"/>
                                        <p:tgtEl>
                                          <p:spTgt spid="10"/>
                                        </p:tgtEl>
                                      </p:cBhvr>
                                    </p:animEffect>
                                  </p:childTnLst>
                                </p:cTn>
                              </p:par>
                              <p:par>
                                <p:cTn id="59" presetID="19" presetClass="entr" presetSubtype="5"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4000" fill="hold"/>
                                        <p:tgtEl>
                                          <p:spTgt spid="10"/>
                                        </p:tgtEl>
                                        <p:attrNameLst>
                                          <p:attrName>ppt_w</p:attrName>
                                        </p:attrNameLst>
                                      </p:cBhvr>
                                      <p:tavLst>
                                        <p:tav tm="0">
                                          <p:val>
                                            <p:strVal val="#ppt_w"/>
                                          </p:val>
                                        </p:tav>
                                        <p:tav tm="100000">
                                          <p:val>
                                            <p:strVal val="#ppt_w"/>
                                          </p:val>
                                        </p:tav>
                                      </p:tavLst>
                                    </p:anim>
                                    <p:anim calcmode="lin" valueType="num">
                                      <p:cBhvr>
                                        <p:cTn id="62" dur="4000" fill="hold"/>
                                        <p:tgtEl>
                                          <p:spTgt spid="10"/>
                                        </p:tgtEl>
                                        <p:attrNameLst>
                                          <p:attrName>ppt_h</p:attrName>
                                        </p:attrNameLst>
                                      </p:cBhvr>
                                      <p:tavLst>
                                        <p:tav tm="0" fmla="#ppt_h*sin(2.5*pi*$)">
                                          <p:val>
                                            <p:fltVal val="0"/>
                                          </p:val>
                                        </p:tav>
                                        <p:tav tm="100000">
                                          <p:val>
                                            <p:fltVal val="1"/>
                                          </p:val>
                                        </p:tav>
                                      </p:tavLst>
                                    </p:anim>
                                  </p:childTnLst>
                                </p:cTn>
                              </p:par>
                              <p:par>
                                <p:cTn id="63" presetID="8" presetClass="emph" presetSubtype="0" fill="hold" nodeType="withEffect">
                                  <p:stCondLst>
                                    <p:cond delay="0"/>
                                  </p:stCondLst>
                                  <p:childTnLst>
                                    <p:animRot by="21600000">
                                      <p:cBhvr>
                                        <p:cTn id="64" dur="4000" fill="hold"/>
                                        <p:tgtEl>
                                          <p:spTgt spid="10"/>
                                        </p:tgtEl>
                                        <p:attrNameLst>
                                          <p:attrName>r</p:attrName>
                                        </p:attrNameLst>
                                      </p:cBhvr>
                                    </p:animRot>
                                  </p:childTnLst>
                                </p:cTn>
                              </p:par>
                            </p:childTnLst>
                          </p:cTn>
                        </p:par>
                        <p:par>
                          <p:cTn id="65" fill="hold">
                            <p:stCondLst>
                              <p:cond delay="4000"/>
                            </p:stCondLst>
                            <p:childTnLst>
                              <p:par>
                                <p:cTn id="66" presetID="23" presetClass="entr" presetSubtype="16"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p:cTn id="68" dur="2000" fill="hold"/>
                                        <p:tgtEl>
                                          <p:spTgt spid="7"/>
                                        </p:tgtEl>
                                        <p:attrNameLst>
                                          <p:attrName>ppt_w</p:attrName>
                                        </p:attrNameLst>
                                      </p:cBhvr>
                                      <p:tavLst>
                                        <p:tav tm="0">
                                          <p:val>
                                            <p:fltVal val="0"/>
                                          </p:val>
                                        </p:tav>
                                        <p:tav tm="100000">
                                          <p:val>
                                            <p:strVal val="#ppt_w"/>
                                          </p:val>
                                        </p:tav>
                                      </p:tavLst>
                                    </p:anim>
                                    <p:anim calcmode="lin" valueType="num">
                                      <p:cBhvr>
                                        <p:cTn id="69" dur="2000" fill="hold"/>
                                        <p:tgtEl>
                                          <p:spTgt spid="7"/>
                                        </p:tgtEl>
                                        <p:attrNameLst>
                                          <p:attrName>ppt_h</p:attrName>
                                        </p:attrNameLst>
                                      </p:cBhvr>
                                      <p:tavLst>
                                        <p:tav tm="0">
                                          <p:val>
                                            <p:fltVal val="0"/>
                                          </p:val>
                                        </p:tav>
                                        <p:tav tm="100000">
                                          <p:val>
                                            <p:strVal val="#ppt_h"/>
                                          </p:val>
                                        </p:tav>
                                      </p:tavLst>
                                    </p:anim>
                                  </p:childTnLst>
                                </p:cTn>
                              </p:par>
                            </p:childTnLst>
                          </p:cTn>
                        </p:par>
                        <p:par>
                          <p:cTn id="70" fill="hold">
                            <p:stCondLst>
                              <p:cond delay="6000"/>
                            </p:stCondLst>
                            <p:childTnLst>
                              <p:par>
                                <p:cTn id="71" presetID="40" presetClass="entr" presetSubtype="0" fill="hold" grpId="0" nodeType="afterEffect">
                                  <p:stCondLst>
                                    <p:cond delay="500"/>
                                  </p:stCondLst>
                                  <p:iterate type="lt">
                                    <p:tmPct val="10000"/>
                                  </p:iterate>
                                  <p:childTnLst>
                                    <p:set>
                                      <p:cBhvr>
                                        <p:cTn id="72" dur="1" fill="hold">
                                          <p:stCondLst>
                                            <p:cond delay="0"/>
                                          </p:stCondLst>
                                        </p:cTn>
                                        <p:tgtEl>
                                          <p:spTgt spid="8"/>
                                        </p:tgtEl>
                                        <p:attrNameLst>
                                          <p:attrName>style.visibility</p:attrName>
                                        </p:attrNameLst>
                                      </p:cBhvr>
                                      <p:to>
                                        <p:strVal val="visible"/>
                                      </p:to>
                                    </p:set>
                                    <p:animEffect transition="in" filter="fade">
                                      <p:cBhvr>
                                        <p:cTn id="73" dur="1000"/>
                                        <p:tgtEl>
                                          <p:spTgt spid="8"/>
                                        </p:tgtEl>
                                      </p:cBhvr>
                                    </p:animEffect>
                                    <p:anim calcmode="lin" valueType="num">
                                      <p:cBhvr>
                                        <p:cTn id="74" dur="1000" fill="hold"/>
                                        <p:tgtEl>
                                          <p:spTgt spid="8"/>
                                        </p:tgtEl>
                                        <p:attrNameLst>
                                          <p:attrName>ppt_x</p:attrName>
                                        </p:attrNameLst>
                                      </p:cBhvr>
                                      <p:tavLst>
                                        <p:tav tm="0">
                                          <p:val>
                                            <p:strVal val="#ppt_x-.1"/>
                                          </p:val>
                                        </p:tav>
                                        <p:tav tm="100000">
                                          <p:val>
                                            <p:strVal val="#ppt_x"/>
                                          </p:val>
                                        </p:tav>
                                      </p:tavLst>
                                    </p:anim>
                                    <p:anim calcmode="lin" valueType="num">
                                      <p:cBhvr>
                                        <p:cTn id="7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0"/>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23528"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1844 pasó a ser propiedad de los Duques de </a:t>
            </a:r>
            <a:r>
              <a:rPr lang="es-ES" i="1" dirty="0" err="1" smtClean="0">
                <a:effectLst>
                  <a:glow rad="101600">
                    <a:srgbClr val="C00000">
                      <a:alpha val="60000"/>
                    </a:srgbClr>
                  </a:glow>
                  <a:outerShdw blurRad="38100" dist="38100" dir="2700000" algn="tl">
                    <a:srgbClr val="000000">
                      <a:alpha val="43137"/>
                    </a:srgbClr>
                  </a:outerShdw>
                </a:effectLst>
              </a:rPr>
              <a:t>Montpensier</a:t>
            </a:r>
            <a:r>
              <a:rPr lang="es-ES" i="1" dirty="0" smtClean="0">
                <a:effectLst>
                  <a:glow rad="101600">
                    <a:srgbClr val="C00000">
                      <a:alpha val="60000"/>
                    </a:srgbClr>
                  </a:glow>
                  <a:outerShdw blurRad="38100" dist="38100" dir="2700000" algn="tl">
                    <a:srgbClr val="000000">
                      <a:alpha val="43137"/>
                    </a:srgbClr>
                  </a:outerShdw>
                </a:effectLst>
              </a:rPr>
              <a:t> y más tarde se convirtió en seminario y sus jardines fueron donados por la Infanta María Luisa de Orleans (actual Parque de María Luisa). El palacio constituye uno de los mejores exponentes del barroco en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ferris dir="l"/>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1187624" y="339502"/>
            <a:ext cx="4762842"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Calle Almirante Lobo y Torre del Oro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67544"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Continuamos nuestro paseo por la calle Almirante Lobo, hasta llegar a la Torre del Oro. Mil curiosas historias, leyendas y bulos han circulado sobre esta elegante torre, la primera, la de su propia construcción, que abarca cinco siglos y refleja tres épocas distintas de la historia de 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conveyor dir="l"/>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1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2117"/>
            <a:ext cx="9144000" cy="5139266"/>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3 Marcador de contenido" descr="2993983350_953e8e3e6b_o.jpg"/>
          <p:cNvPicPr>
            <a:picLocks noChangeAspect="1"/>
          </p:cNvPicPr>
          <p:nvPr/>
        </p:nvPicPr>
        <p:blipFill>
          <a:blip r:embed="rId3"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3795886"/>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Torre del Oro fue declarada monumento histórico-artístico en 1931 y ha sido restaurada en varias ocasiones durante el siglo XX, en parte gracias a la labor de la Armada. Desde 1944 acoge el Museo Marítimo, para el que se trajeron 400 piezas del Museo Naval de 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conveyor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1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1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2114"/>
            <a:ext cx="9144000" cy="513212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1" y="1858804"/>
            <a:ext cx="3889375" cy="103727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9" y="1903095"/>
            <a:ext cx="4002087" cy="1041559"/>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1" y="1884522"/>
            <a:ext cx="3998913"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1" y="1884522"/>
            <a:ext cx="3889375"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1884522"/>
            <a:ext cx="3886200"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1884522"/>
            <a:ext cx="3886200" cy="1041558"/>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1874520"/>
            <a:ext cx="3886200" cy="1041559"/>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4" y="1858804"/>
            <a:ext cx="3889375" cy="1037273"/>
          </a:xfrm>
          <a:prstGeom prst="rect">
            <a:avLst/>
          </a:prstGeom>
          <a:blipFill>
            <a:blip r:embed="rId2" cstate="prin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13 CuadroTexto"/>
          <p:cNvSpPr txBox="1"/>
          <p:nvPr/>
        </p:nvSpPr>
        <p:spPr>
          <a:xfrm>
            <a:off x="611560" y="3795886"/>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Coincidiendo con la Exposición Universal de 1929, comenzó la construcción del Puente de San Telmo. Una obra que conectó un nuevo barrio con el casco histórico de la ciudad y que ahora es la pasarela principal para asistir a la Semana Santa sevillana y a su emblemática Feria de Abril.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5" name="14 CuadroTexto"/>
          <p:cNvSpPr txBox="1"/>
          <p:nvPr/>
        </p:nvSpPr>
        <p:spPr>
          <a:xfrm>
            <a:off x="1547664" y="915566"/>
            <a:ext cx="2760692"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Puente de San Telmo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9000">
        <p14:conveyor dir="l"/>
      </p:transition>
    </mc:Choice>
    <mc:Fallback xmlns="">
      <p:transition spd="slow" advTm="3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23" presetClass="entr" presetSubtype="27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3000" fill="hold"/>
                                        <p:tgtEl>
                                          <p:spTgt spid="4"/>
                                        </p:tgtEl>
                                        <p:attrNameLst>
                                          <p:attrName>ppt_w</p:attrName>
                                        </p:attrNameLst>
                                      </p:cBhvr>
                                      <p:tavLst>
                                        <p:tav tm="0">
                                          <p:val>
                                            <p:strVal val="2/3*#ppt_w"/>
                                          </p:val>
                                        </p:tav>
                                        <p:tav tm="100000">
                                          <p:val>
                                            <p:strVal val="#ppt_w"/>
                                          </p:val>
                                        </p:tav>
                                      </p:tavLst>
                                    </p:anim>
                                    <p:anim calcmode="lin" valueType="num">
                                      <p:cBhvr>
                                        <p:cTn id="161" dur="3000" fill="hold"/>
                                        <p:tgtEl>
                                          <p:spTgt spid="4"/>
                                        </p:tgtEl>
                                        <p:attrNameLst>
                                          <p:attrName>ppt_h</p:attrName>
                                        </p:attrNameLst>
                                      </p:cBhvr>
                                      <p:tavLst>
                                        <p:tav tm="0">
                                          <p:val>
                                            <p:strVal val="2/3*#ppt_h"/>
                                          </p:val>
                                        </p:tav>
                                        <p:tav tm="100000">
                                          <p:val>
                                            <p:strVal val="#ppt_h"/>
                                          </p:val>
                                        </p:tav>
                                      </p:tavLst>
                                    </p:anim>
                                  </p:childTnLst>
                                </p:cTn>
                              </p:par>
                              <p:par>
                                <p:cTn id="162" presetID="16" presetClass="entr" presetSubtype="37" fill="hold" nodeType="withEffect">
                                  <p:stCondLst>
                                    <p:cond delay="700"/>
                                  </p:stCondLst>
                                  <p:childTnLst>
                                    <p:set>
                                      <p:cBhvr>
                                        <p:cTn id="163" dur="1" fill="hold">
                                          <p:stCondLst>
                                            <p:cond delay="0"/>
                                          </p:stCondLst>
                                        </p:cTn>
                                        <p:tgtEl>
                                          <p:spTgt spid="4"/>
                                        </p:tgtEl>
                                        <p:attrNameLst>
                                          <p:attrName>style.visibility</p:attrName>
                                        </p:attrNameLst>
                                      </p:cBhvr>
                                      <p:to>
                                        <p:strVal val="visible"/>
                                      </p:to>
                                    </p:set>
                                    <p:animEffect transition="in" filter="barn(outVertical)">
                                      <p:cBhvr>
                                        <p:cTn id="164" dur="3000"/>
                                        <p:tgtEl>
                                          <p:spTgt spid="4"/>
                                        </p:tgtEl>
                                      </p:cBhvr>
                                    </p:animEffect>
                                  </p:childTnLst>
                                </p:cTn>
                              </p:par>
                            </p:childTnLst>
                          </p:cTn>
                        </p:par>
                        <p:par>
                          <p:cTn id="165" fill="hold">
                            <p:stCondLst>
                              <p:cond delay="6500"/>
                            </p:stCondLst>
                            <p:childTnLst>
                              <p:par>
                                <p:cTn id="166" presetID="23" presetClass="entr" presetSubtype="16" fill="hold" grpId="0" nodeType="afterEffect">
                                  <p:stCondLst>
                                    <p:cond delay="0"/>
                                  </p:stCondLst>
                                  <p:childTnLst>
                                    <p:set>
                                      <p:cBhvr>
                                        <p:cTn id="167" dur="1" fill="hold">
                                          <p:stCondLst>
                                            <p:cond delay="0"/>
                                          </p:stCondLst>
                                        </p:cTn>
                                        <p:tgtEl>
                                          <p:spTgt spid="15"/>
                                        </p:tgtEl>
                                        <p:attrNameLst>
                                          <p:attrName>style.visibility</p:attrName>
                                        </p:attrNameLst>
                                      </p:cBhvr>
                                      <p:to>
                                        <p:strVal val="visible"/>
                                      </p:to>
                                    </p:set>
                                    <p:anim calcmode="lin" valueType="num">
                                      <p:cBhvr>
                                        <p:cTn id="168" dur="2000" fill="hold"/>
                                        <p:tgtEl>
                                          <p:spTgt spid="15"/>
                                        </p:tgtEl>
                                        <p:attrNameLst>
                                          <p:attrName>ppt_w</p:attrName>
                                        </p:attrNameLst>
                                      </p:cBhvr>
                                      <p:tavLst>
                                        <p:tav tm="0">
                                          <p:val>
                                            <p:fltVal val="0"/>
                                          </p:val>
                                        </p:tav>
                                        <p:tav tm="100000">
                                          <p:val>
                                            <p:strVal val="#ppt_w"/>
                                          </p:val>
                                        </p:tav>
                                      </p:tavLst>
                                    </p:anim>
                                    <p:anim calcmode="lin" valueType="num">
                                      <p:cBhvr>
                                        <p:cTn id="169" dur="2000" fill="hold"/>
                                        <p:tgtEl>
                                          <p:spTgt spid="15"/>
                                        </p:tgtEl>
                                        <p:attrNameLst>
                                          <p:attrName>ppt_h</p:attrName>
                                        </p:attrNameLst>
                                      </p:cBhvr>
                                      <p:tavLst>
                                        <p:tav tm="0">
                                          <p:val>
                                            <p:fltVal val="0"/>
                                          </p:val>
                                        </p:tav>
                                        <p:tav tm="100000">
                                          <p:val>
                                            <p:strVal val="#ppt_h"/>
                                          </p:val>
                                        </p:tav>
                                      </p:tavLst>
                                    </p:anim>
                                  </p:childTnLst>
                                </p:cTn>
                              </p:par>
                            </p:childTnLst>
                          </p:cTn>
                        </p:par>
                        <p:par>
                          <p:cTn id="170" fill="hold">
                            <p:stCondLst>
                              <p:cond delay="8500"/>
                            </p:stCondLst>
                            <p:childTnLst>
                              <p:par>
                                <p:cTn id="171" presetID="40" presetClass="entr" presetSubtype="0" fill="hold" grpId="0" nodeType="afterEffect">
                                  <p:stCondLst>
                                    <p:cond delay="1000"/>
                                  </p:stCondLst>
                                  <p:iterate type="lt">
                                    <p:tmPct val="10000"/>
                                  </p:iterate>
                                  <p:childTnLst>
                                    <p:set>
                                      <p:cBhvr>
                                        <p:cTn id="172" dur="1" fill="hold">
                                          <p:stCondLst>
                                            <p:cond delay="0"/>
                                          </p:stCondLst>
                                        </p:cTn>
                                        <p:tgtEl>
                                          <p:spTgt spid="14"/>
                                        </p:tgtEl>
                                        <p:attrNameLst>
                                          <p:attrName>style.visibility</p:attrName>
                                        </p:attrNameLst>
                                      </p:cBhvr>
                                      <p:to>
                                        <p:strVal val="visible"/>
                                      </p:to>
                                    </p:set>
                                    <p:animEffect transition="in" filter="fade">
                                      <p:cBhvr>
                                        <p:cTn id="173" dur="1000"/>
                                        <p:tgtEl>
                                          <p:spTgt spid="14"/>
                                        </p:tgtEl>
                                      </p:cBhvr>
                                    </p:animEffect>
                                    <p:anim calcmode="lin" valueType="num">
                                      <p:cBhvr>
                                        <p:cTn id="174" dur="1000" fill="hold"/>
                                        <p:tgtEl>
                                          <p:spTgt spid="14"/>
                                        </p:tgtEl>
                                        <p:attrNameLst>
                                          <p:attrName>ppt_x</p:attrName>
                                        </p:attrNameLst>
                                      </p:cBhvr>
                                      <p:tavLst>
                                        <p:tav tm="0">
                                          <p:val>
                                            <p:strVal val="#ppt_x-.1"/>
                                          </p:val>
                                        </p:tav>
                                        <p:tav tm="100000">
                                          <p:val>
                                            <p:strVal val="#ppt_x"/>
                                          </p:val>
                                        </p:tav>
                                      </p:tavLst>
                                    </p:anim>
                                    <p:anim calcmode="lin" valueType="num">
                                      <p:cBhvr>
                                        <p:cTn id="175"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P spid="1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cstate="print"/>
          <a:srcRect r="83075" b="50000"/>
          <a:stretch>
            <a:fillRect/>
          </a:stretch>
        </p:blipFill>
        <p:spPr bwMode="auto">
          <a:xfrm>
            <a:off x="0" y="0"/>
            <a:ext cx="1547664" cy="2571750"/>
          </a:xfrm>
          <a:prstGeom prst="rect">
            <a:avLst/>
          </a:prstGeom>
          <a:noFill/>
          <a:ln w="9525">
            <a:noFill/>
            <a:miter lim="800000"/>
            <a:headEnd/>
            <a:tailEnd/>
          </a:ln>
        </p:spPr>
      </p:pic>
      <p:pic>
        <p:nvPicPr>
          <p:cNvPr id="13" name="Imagen 12"/>
          <p:cNvPicPr>
            <a:picLocks noChangeAspect="1"/>
          </p:cNvPicPr>
          <p:nvPr/>
        </p:nvPicPr>
        <p:blipFill>
          <a:blip r:embed="rId2" cstate="print"/>
          <a:srcRect l="16926" r="66537" b="50000"/>
          <a:stretch>
            <a:fillRect/>
          </a:stretch>
        </p:blipFill>
        <p:spPr bwMode="auto">
          <a:xfrm>
            <a:off x="1547664" y="0"/>
            <a:ext cx="1512168" cy="2571750"/>
          </a:xfrm>
          <a:prstGeom prst="rect">
            <a:avLst/>
          </a:prstGeom>
          <a:noFill/>
          <a:ln w="9525">
            <a:noFill/>
            <a:miter lim="800000"/>
            <a:headEnd/>
            <a:tailEnd/>
          </a:ln>
        </p:spPr>
      </p:pic>
      <p:pic>
        <p:nvPicPr>
          <p:cNvPr id="17" name="Imagen 16"/>
          <p:cNvPicPr>
            <a:picLocks noChangeAspect="1"/>
          </p:cNvPicPr>
          <p:nvPr/>
        </p:nvPicPr>
        <p:blipFill>
          <a:blip r:embed="rId2" cstate="print"/>
          <a:srcRect l="33462" r="50000" b="50000"/>
          <a:stretch>
            <a:fillRect/>
          </a:stretch>
        </p:blipFill>
        <p:spPr bwMode="auto">
          <a:xfrm>
            <a:off x="3059832" y="0"/>
            <a:ext cx="1512168" cy="2571750"/>
          </a:xfrm>
          <a:prstGeom prst="rect">
            <a:avLst/>
          </a:prstGeom>
          <a:noFill/>
          <a:ln w="9525">
            <a:noFill/>
            <a:miter lim="800000"/>
            <a:headEnd/>
            <a:tailEnd/>
          </a:ln>
        </p:spPr>
      </p:pic>
      <p:pic>
        <p:nvPicPr>
          <p:cNvPr id="21" name="Imagen 20"/>
          <p:cNvPicPr>
            <a:picLocks noChangeAspect="1"/>
          </p:cNvPicPr>
          <p:nvPr/>
        </p:nvPicPr>
        <p:blipFill>
          <a:blip r:embed="rId2" cstate="print"/>
          <a:srcRect l="50000" t="50000" r="32676"/>
          <a:stretch>
            <a:fillRect/>
          </a:stretch>
        </p:blipFill>
        <p:spPr bwMode="auto">
          <a:xfrm>
            <a:off x="4572000" y="2571750"/>
            <a:ext cx="1584176" cy="2571750"/>
          </a:xfrm>
          <a:prstGeom prst="rect">
            <a:avLst/>
          </a:prstGeom>
          <a:noFill/>
          <a:ln w="9525">
            <a:noFill/>
            <a:miter lim="800000"/>
            <a:headEnd/>
            <a:tailEnd/>
          </a:ln>
        </p:spPr>
      </p:pic>
      <p:pic>
        <p:nvPicPr>
          <p:cNvPr id="25" name="Imagen 24"/>
          <p:cNvPicPr>
            <a:picLocks noChangeAspect="1"/>
          </p:cNvPicPr>
          <p:nvPr/>
        </p:nvPicPr>
        <p:blipFill>
          <a:blip r:embed="rId2" cstate="print"/>
          <a:srcRect l="67325" t="50000" r="16138"/>
          <a:stretch>
            <a:fillRect/>
          </a:stretch>
        </p:blipFill>
        <p:spPr bwMode="auto">
          <a:xfrm>
            <a:off x="6156176" y="2571750"/>
            <a:ext cx="1512168" cy="2571750"/>
          </a:xfrm>
          <a:prstGeom prst="rect">
            <a:avLst/>
          </a:prstGeom>
          <a:noFill/>
          <a:ln w="9525">
            <a:noFill/>
            <a:miter lim="800000"/>
            <a:headEnd/>
            <a:tailEnd/>
          </a:ln>
        </p:spPr>
      </p:pic>
      <p:pic>
        <p:nvPicPr>
          <p:cNvPr id="29" name="Imagen 28"/>
          <p:cNvPicPr>
            <a:picLocks noChangeAspect="1"/>
          </p:cNvPicPr>
          <p:nvPr/>
        </p:nvPicPr>
        <p:blipFill>
          <a:blip r:embed="rId2" cstate="print"/>
          <a:srcRect l="83075" t="50000"/>
          <a:stretch>
            <a:fillRect/>
          </a:stretch>
        </p:blipFill>
        <p:spPr bwMode="auto">
          <a:xfrm>
            <a:off x="7596336" y="2571750"/>
            <a:ext cx="1547665" cy="2571750"/>
          </a:xfrm>
          <a:prstGeom prst="rect">
            <a:avLst/>
          </a:prstGeom>
          <a:noFill/>
          <a:ln w="9525">
            <a:noFill/>
            <a:miter lim="800000"/>
            <a:headEnd/>
            <a:tailEnd/>
          </a:ln>
        </p:spPr>
      </p:pic>
      <p:pic>
        <p:nvPicPr>
          <p:cNvPr id="31" name="Imagen 30"/>
          <p:cNvPicPr>
            <a:picLocks noChangeAspect="1"/>
          </p:cNvPicPr>
          <p:nvPr/>
        </p:nvPicPr>
        <p:blipFill>
          <a:blip r:embed="rId2" cstate="print"/>
          <a:srcRect l="83847" b="50000"/>
          <a:stretch>
            <a:fillRect/>
          </a:stretch>
        </p:blipFill>
        <p:spPr bwMode="auto">
          <a:xfrm>
            <a:off x="7668344" y="0"/>
            <a:ext cx="1477244" cy="2571750"/>
          </a:xfrm>
          <a:prstGeom prst="rect">
            <a:avLst/>
          </a:prstGeom>
          <a:noFill/>
          <a:ln w="9525">
            <a:noFill/>
            <a:miter lim="800000"/>
            <a:headEnd/>
            <a:tailEnd/>
          </a:ln>
        </p:spPr>
      </p:pic>
      <p:pic>
        <p:nvPicPr>
          <p:cNvPr id="35" name="Imagen 34"/>
          <p:cNvPicPr>
            <a:picLocks noChangeAspect="1"/>
          </p:cNvPicPr>
          <p:nvPr/>
        </p:nvPicPr>
        <p:blipFill>
          <a:blip r:embed="rId2" cstate="print"/>
          <a:srcRect l="67325" r="16138" b="50000"/>
          <a:stretch>
            <a:fillRect/>
          </a:stretch>
        </p:blipFill>
        <p:spPr bwMode="auto">
          <a:xfrm>
            <a:off x="6156176" y="0"/>
            <a:ext cx="1512168" cy="2571750"/>
          </a:xfrm>
          <a:prstGeom prst="rect">
            <a:avLst/>
          </a:prstGeom>
          <a:noFill/>
          <a:ln w="9525">
            <a:noFill/>
            <a:miter lim="800000"/>
            <a:headEnd/>
            <a:tailEnd/>
          </a:ln>
        </p:spPr>
      </p:pic>
      <p:pic>
        <p:nvPicPr>
          <p:cNvPr id="39" name="Imagen 38"/>
          <p:cNvPicPr>
            <a:picLocks noChangeAspect="1"/>
          </p:cNvPicPr>
          <p:nvPr/>
        </p:nvPicPr>
        <p:blipFill>
          <a:blip r:embed="rId2" cstate="print"/>
          <a:srcRect l="50000" r="32675" b="50000"/>
          <a:stretch>
            <a:fillRect/>
          </a:stretch>
        </p:blipFill>
        <p:spPr bwMode="auto">
          <a:xfrm>
            <a:off x="4572000" y="0"/>
            <a:ext cx="1584176" cy="2571750"/>
          </a:xfrm>
          <a:prstGeom prst="rect">
            <a:avLst/>
          </a:prstGeom>
          <a:noFill/>
          <a:ln w="9525">
            <a:noFill/>
            <a:miter lim="800000"/>
            <a:headEnd/>
            <a:tailEnd/>
          </a:ln>
        </p:spPr>
      </p:pic>
      <p:pic>
        <p:nvPicPr>
          <p:cNvPr id="45" name="Imagen 44"/>
          <p:cNvPicPr>
            <a:picLocks noChangeAspect="1"/>
          </p:cNvPicPr>
          <p:nvPr/>
        </p:nvPicPr>
        <p:blipFill>
          <a:blip r:embed="rId2" cstate="print"/>
          <a:srcRect t="50000" r="83075"/>
          <a:stretch>
            <a:fillRect/>
          </a:stretch>
        </p:blipFill>
        <p:spPr bwMode="auto">
          <a:xfrm>
            <a:off x="0" y="2571750"/>
            <a:ext cx="1547664" cy="2571750"/>
          </a:xfrm>
          <a:prstGeom prst="rect">
            <a:avLst/>
          </a:prstGeom>
          <a:noFill/>
          <a:ln w="9525">
            <a:noFill/>
            <a:miter lim="800000"/>
            <a:headEnd/>
            <a:tailEnd/>
          </a:ln>
        </p:spPr>
      </p:pic>
      <p:pic>
        <p:nvPicPr>
          <p:cNvPr id="49" name="Imagen 48"/>
          <p:cNvPicPr>
            <a:picLocks noChangeAspect="1"/>
          </p:cNvPicPr>
          <p:nvPr/>
        </p:nvPicPr>
        <p:blipFill>
          <a:blip r:embed="rId2" cstate="print"/>
          <a:srcRect l="16926" t="50000" r="66537"/>
          <a:stretch>
            <a:fillRect/>
          </a:stretch>
        </p:blipFill>
        <p:spPr bwMode="auto">
          <a:xfrm>
            <a:off x="1547664" y="2571750"/>
            <a:ext cx="1512168" cy="2571750"/>
          </a:xfrm>
          <a:prstGeom prst="rect">
            <a:avLst/>
          </a:prstGeom>
          <a:noFill/>
          <a:ln w="9525">
            <a:noFill/>
            <a:miter lim="800000"/>
            <a:headEnd/>
            <a:tailEnd/>
          </a:ln>
        </p:spPr>
      </p:pic>
      <p:pic>
        <p:nvPicPr>
          <p:cNvPr id="53" name="Imagen 52"/>
          <p:cNvPicPr>
            <a:picLocks noChangeAspect="1"/>
          </p:cNvPicPr>
          <p:nvPr/>
        </p:nvPicPr>
        <p:blipFill>
          <a:blip r:embed="rId2" cstate="print"/>
          <a:srcRect l="32674" t="50000" r="50000"/>
          <a:stretch>
            <a:fillRect/>
          </a:stretch>
        </p:blipFill>
        <p:spPr bwMode="auto">
          <a:xfrm>
            <a:off x="2987824" y="2571750"/>
            <a:ext cx="1584176" cy="2571749"/>
          </a:xfrm>
          <a:prstGeom prst="rect">
            <a:avLst/>
          </a:prstGeom>
          <a:noFill/>
          <a:ln w="9525">
            <a:noFill/>
            <a:miter lim="800000"/>
            <a:headEnd/>
            <a:tailEnd/>
          </a:ln>
        </p:spPr>
      </p:pic>
      <p:sp>
        <p:nvSpPr>
          <p:cNvPr id="14" name="13 CuadroTexto"/>
          <p:cNvSpPr txBox="1"/>
          <p:nvPr/>
        </p:nvSpPr>
        <p:spPr>
          <a:xfrm>
            <a:off x="539552" y="3795886"/>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nacer hace un siglo el puente de San Telmo, el Barrio de los Remedios en Sevilla venía ya cargado de historia. Desde su Muelle de las Mulas, hoy convertido en Club Náutico, partió el 10 de agosto de 1519 la expedición Magallanes-Elcano para completar la primera vuelta al mundo.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4000" fill="hold"/>
                                        <p:tgtEl>
                                          <p:spTgt spid="9"/>
                                        </p:tgtEl>
                                        <p:attrNameLst>
                                          <p:attrName>ppt_x</p:attrName>
                                        </p:attrNameLst>
                                      </p:cBhvr>
                                      <p:tavLst>
                                        <p:tav tm="0">
                                          <p:val>
                                            <p:strVal val="1+#ppt_w/2"/>
                                          </p:val>
                                        </p:tav>
                                        <p:tav tm="100000">
                                          <p:val>
                                            <p:strVal val="#ppt_x"/>
                                          </p:val>
                                        </p:tav>
                                      </p:tavLst>
                                    </p:anim>
                                    <p:anim calcmode="lin" valueType="num">
                                      <p:cBhvr additive="base">
                                        <p:cTn id="8" dur="4000" fill="hold"/>
                                        <p:tgtEl>
                                          <p:spTgt spid="9"/>
                                        </p:tgtEl>
                                        <p:attrNameLst>
                                          <p:attrName>ppt_y</p:attrName>
                                        </p:attrNameLst>
                                      </p:cBhvr>
                                      <p:tavLst>
                                        <p:tav tm="0">
                                          <p:val>
                                            <p:strVal val="1+#ppt_h/2"/>
                                          </p:val>
                                        </p:tav>
                                        <p:tav tm="100000">
                                          <p:val>
                                            <p:strVal val="#ppt_y"/>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4000" fill="hold"/>
                                        <p:tgtEl>
                                          <p:spTgt spid="9"/>
                                        </p:tgtEl>
                                        <p:attrNameLst>
                                          <p:attrName>ppt_w</p:attrName>
                                        </p:attrNameLst>
                                      </p:cBhvr>
                                      <p:tavLst>
                                        <p:tav tm="0">
                                          <p:val>
                                            <p:fltVal val="0"/>
                                          </p:val>
                                        </p:tav>
                                        <p:tav tm="100000">
                                          <p:val>
                                            <p:strVal val="#ppt_w"/>
                                          </p:val>
                                        </p:tav>
                                      </p:tavLst>
                                    </p:anim>
                                    <p:anim calcmode="lin" valueType="num">
                                      <p:cBhvr>
                                        <p:cTn id="12" dur="4000" fill="hold"/>
                                        <p:tgtEl>
                                          <p:spTgt spid="9"/>
                                        </p:tgtEl>
                                        <p:attrNameLst>
                                          <p:attrName>ppt_h</p:attrName>
                                        </p:attrNameLst>
                                      </p:cBhvr>
                                      <p:tavLst>
                                        <p:tav tm="0">
                                          <p:val>
                                            <p:fltVal val="0"/>
                                          </p:val>
                                        </p:tav>
                                        <p:tav tm="100000">
                                          <p:val>
                                            <p:strVal val="#ppt_h"/>
                                          </p:val>
                                        </p:tav>
                                      </p:tavLst>
                                    </p:anim>
                                  </p:childTnLst>
                                </p:cTn>
                              </p:par>
                              <p:par>
                                <p:cTn id="13" presetID="19" presetClass="entr" presetSubtype="5"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4000" fill="hold"/>
                                        <p:tgtEl>
                                          <p:spTgt spid="9"/>
                                        </p:tgtEl>
                                        <p:attrNameLst>
                                          <p:attrName>ppt_w</p:attrName>
                                        </p:attrNameLst>
                                      </p:cBhvr>
                                      <p:tavLst>
                                        <p:tav tm="0">
                                          <p:val>
                                            <p:strVal val="#ppt_w"/>
                                          </p:val>
                                        </p:tav>
                                        <p:tav tm="100000">
                                          <p:val>
                                            <p:strVal val="#ppt_w"/>
                                          </p:val>
                                        </p:tav>
                                      </p:tavLst>
                                    </p:anim>
                                    <p:anim calcmode="lin" valueType="num">
                                      <p:cBhvr>
                                        <p:cTn id="16" dur="4000" fill="hold"/>
                                        <p:tgtEl>
                                          <p:spTgt spid="9"/>
                                        </p:tgtEl>
                                        <p:attrNameLst>
                                          <p:attrName>ppt_h</p:attrName>
                                        </p:attrNameLst>
                                      </p:cBhvr>
                                      <p:tavLst>
                                        <p:tav tm="0" fmla="#ppt_h*sin(2.5*pi*$)">
                                          <p:val>
                                            <p:fltVal val="0"/>
                                          </p:val>
                                        </p:tav>
                                        <p:tav tm="100000">
                                          <p:val>
                                            <p:fltVal val="1"/>
                                          </p:val>
                                        </p:tav>
                                      </p:tavLst>
                                    </p:anim>
                                  </p:childTnLst>
                                </p:cTn>
                              </p:par>
                              <p:par>
                                <p:cTn id="17" presetID="8" presetClass="emph" presetSubtype="0" fill="hold" nodeType="withEffect">
                                  <p:stCondLst>
                                    <p:cond delay="0"/>
                                  </p:stCondLst>
                                  <p:childTnLst>
                                    <p:animRot by="-21600000">
                                      <p:cBhvr>
                                        <p:cTn id="18" dur="4000" fill="hold"/>
                                        <p:tgtEl>
                                          <p:spTgt spid="9"/>
                                        </p:tgtEl>
                                        <p:attrNameLst>
                                          <p:attrName>r</p:attrName>
                                        </p:attrNameLst>
                                      </p:cBhvr>
                                    </p:animRot>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0" fill="hold"/>
                                        <p:tgtEl>
                                          <p:spTgt spid="13"/>
                                        </p:tgtEl>
                                        <p:attrNameLst>
                                          <p:attrName>ppt_x</p:attrName>
                                        </p:attrNameLst>
                                      </p:cBhvr>
                                      <p:tavLst>
                                        <p:tav tm="0">
                                          <p:val>
                                            <p:strVal val="1+#ppt_w/2"/>
                                          </p:val>
                                        </p:tav>
                                        <p:tav tm="100000">
                                          <p:val>
                                            <p:strVal val="#ppt_x"/>
                                          </p:val>
                                        </p:tav>
                                      </p:tavLst>
                                    </p:anim>
                                    <p:anim calcmode="lin" valueType="num">
                                      <p:cBhvr additive="base">
                                        <p:cTn id="22" dur="4000" fill="hold"/>
                                        <p:tgtEl>
                                          <p:spTgt spid="13"/>
                                        </p:tgtEl>
                                        <p:attrNameLst>
                                          <p:attrName>ppt_y</p:attrName>
                                        </p:attrNameLst>
                                      </p:cBhvr>
                                      <p:tavLst>
                                        <p:tav tm="0">
                                          <p:val>
                                            <p:strVal val="1+#ppt_h/2"/>
                                          </p:val>
                                        </p:tav>
                                        <p:tav tm="100000">
                                          <p:val>
                                            <p:strVal val="#ppt_y"/>
                                          </p:val>
                                        </p:tav>
                                      </p:tavLst>
                                    </p:anim>
                                  </p:childTnLst>
                                </p:cTn>
                              </p:par>
                              <p:par>
                                <p:cTn id="23" presetID="23" presetClass="entr" presetSubtype="1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4000" fill="hold"/>
                                        <p:tgtEl>
                                          <p:spTgt spid="13"/>
                                        </p:tgtEl>
                                        <p:attrNameLst>
                                          <p:attrName>ppt_w</p:attrName>
                                        </p:attrNameLst>
                                      </p:cBhvr>
                                      <p:tavLst>
                                        <p:tav tm="0">
                                          <p:val>
                                            <p:fltVal val="0"/>
                                          </p:val>
                                        </p:tav>
                                        <p:tav tm="100000">
                                          <p:val>
                                            <p:strVal val="#ppt_w"/>
                                          </p:val>
                                        </p:tav>
                                      </p:tavLst>
                                    </p:anim>
                                    <p:anim calcmode="lin" valueType="num">
                                      <p:cBhvr>
                                        <p:cTn id="26" dur="4000" fill="hold"/>
                                        <p:tgtEl>
                                          <p:spTgt spid="13"/>
                                        </p:tgtEl>
                                        <p:attrNameLst>
                                          <p:attrName>ppt_h</p:attrName>
                                        </p:attrNameLst>
                                      </p:cBhvr>
                                      <p:tavLst>
                                        <p:tav tm="0">
                                          <p:val>
                                            <p:fltVal val="0"/>
                                          </p:val>
                                        </p:tav>
                                        <p:tav tm="100000">
                                          <p:val>
                                            <p:strVal val="#ppt_h"/>
                                          </p:val>
                                        </p:tav>
                                      </p:tavLst>
                                    </p:anim>
                                  </p:childTnLst>
                                </p:cTn>
                              </p:par>
                              <p:par>
                                <p:cTn id="27" presetID="19" presetClass="entr" presetSubtype="5"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4000" fill="hold"/>
                                        <p:tgtEl>
                                          <p:spTgt spid="13"/>
                                        </p:tgtEl>
                                        <p:attrNameLst>
                                          <p:attrName>ppt_w</p:attrName>
                                        </p:attrNameLst>
                                      </p:cBhvr>
                                      <p:tavLst>
                                        <p:tav tm="0">
                                          <p:val>
                                            <p:strVal val="#ppt_w"/>
                                          </p:val>
                                        </p:tav>
                                        <p:tav tm="100000">
                                          <p:val>
                                            <p:strVal val="#ppt_w"/>
                                          </p:val>
                                        </p:tav>
                                      </p:tavLst>
                                    </p:anim>
                                    <p:anim calcmode="lin" valueType="num">
                                      <p:cBhvr>
                                        <p:cTn id="30" dur="4000" fill="hold"/>
                                        <p:tgtEl>
                                          <p:spTgt spid="13"/>
                                        </p:tgtEl>
                                        <p:attrNameLst>
                                          <p:attrName>ppt_h</p:attrName>
                                        </p:attrNameLst>
                                      </p:cBhvr>
                                      <p:tavLst>
                                        <p:tav tm="0" fmla="#ppt_h*sin(2.5*pi*$)">
                                          <p:val>
                                            <p:fltVal val="0"/>
                                          </p:val>
                                        </p:tav>
                                        <p:tav tm="100000">
                                          <p:val>
                                            <p:fltVal val="1"/>
                                          </p:val>
                                        </p:tav>
                                      </p:tavLst>
                                    </p:anim>
                                  </p:childTnLst>
                                </p:cTn>
                              </p:par>
                              <p:par>
                                <p:cTn id="31" presetID="8" presetClass="emph" presetSubtype="0" fill="hold" nodeType="withEffect">
                                  <p:stCondLst>
                                    <p:cond delay="0"/>
                                  </p:stCondLst>
                                  <p:childTnLst>
                                    <p:animRot by="-21600000">
                                      <p:cBhvr>
                                        <p:cTn id="32" dur="4000" fill="hold"/>
                                        <p:tgtEl>
                                          <p:spTgt spid="13"/>
                                        </p:tgtEl>
                                        <p:attrNameLst>
                                          <p:attrName>r</p:attrName>
                                        </p:attrNameLst>
                                      </p:cBhvr>
                                    </p:animRot>
                                  </p:childTnLst>
                                </p:cTn>
                              </p:par>
                              <p:par>
                                <p:cTn id="33" presetID="2" presetClass="entr" presetSubtype="6"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4000" fill="hold"/>
                                        <p:tgtEl>
                                          <p:spTgt spid="17"/>
                                        </p:tgtEl>
                                        <p:attrNameLst>
                                          <p:attrName>ppt_x</p:attrName>
                                        </p:attrNameLst>
                                      </p:cBhvr>
                                      <p:tavLst>
                                        <p:tav tm="0">
                                          <p:val>
                                            <p:strVal val="1+#ppt_w/2"/>
                                          </p:val>
                                        </p:tav>
                                        <p:tav tm="100000">
                                          <p:val>
                                            <p:strVal val="#ppt_x"/>
                                          </p:val>
                                        </p:tav>
                                      </p:tavLst>
                                    </p:anim>
                                    <p:anim calcmode="lin" valueType="num">
                                      <p:cBhvr additive="base">
                                        <p:cTn id="36" dur="4000" fill="hold"/>
                                        <p:tgtEl>
                                          <p:spTgt spid="17"/>
                                        </p:tgtEl>
                                        <p:attrNameLst>
                                          <p:attrName>ppt_y</p:attrName>
                                        </p:attrNameLst>
                                      </p:cBhvr>
                                      <p:tavLst>
                                        <p:tav tm="0">
                                          <p:val>
                                            <p:strVal val="1+#ppt_h/2"/>
                                          </p:val>
                                        </p:tav>
                                        <p:tav tm="100000">
                                          <p:val>
                                            <p:strVal val="#ppt_y"/>
                                          </p:val>
                                        </p:tav>
                                      </p:tavLst>
                                    </p:anim>
                                  </p:childTnLst>
                                </p:cTn>
                              </p:par>
                              <p:par>
                                <p:cTn id="37" presetID="23" presetClass="entr" presetSubtype="16"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4000" fill="hold"/>
                                        <p:tgtEl>
                                          <p:spTgt spid="17"/>
                                        </p:tgtEl>
                                        <p:attrNameLst>
                                          <p:attrName>ppt_w</p:attrName>
                                        </p:attrNameLst>
                                      </p:cBhvr>
                                      <p:tavLst>
                                        <p:tav tm="0">
                                          <p:val>
                                            <p:fltVal val="0"/>
                                          </p:val>
                                        </p:tav>
                                        <p:tav tm="100000">
                                          <p:val>
                                            <p:strVal val="#ppt_w"/>
                                          </p:val>
                                        </p:tav>
                                      </p:tavLst>
                                    </p:anim>
                                    <p:anim calcmode="lin" valueType="num">
                                      <p:cBhvr>
                                        <p:cTn id="40" dur="4000" fill="hold"/>
                                        <p:tgtEl>
                                          <p:spTgt spid="17"/>
                                        </p:tgtEl>
                                        <p:attrNameLst>
                                          <p:attrName>ppt_h</p:attrName>
                                        </p:attrNameLst>
                                      </p:cBhvr>
                                      <p:tavLst>
                                        <p:tav tm="0">
                                          <p:val>
                                            <p:fltVal val="0"/>
                                          </p:val>
                                        </p:tav>
                                        <p:tav tm="100000">
                                          <p:val>
                                            <p:strVal val="#ppt_h"/>
                                          </p:val>
                                        </p:tav>
                                      </p:tavLst>
                                    </p:anim>
                                  </p:childTnLst>
                                </p:cTn>
                              </p:par>
                              <p:par>
                                <p:cTn id="41" presetID="19" presetClass="entr" presetSubtype="5"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4000" fill="hold"/>
                                        <p:tgtEl>
                                          <p:spTgt spid="17"/>
                                        </p:tgtEl>
                                        <p:attrNameLst>
                                          <p:attrName>ppt_w</p:attrName>
                                        </p:attrNameLst>
                                      </p:cBhvr>
                                      <p:tavLst>
                                        <p:tav tm="0">
                                          <p:val>
                                            <p:strVal val="#ppt_w"/>
                                          </p:val>
                                        </p:tav>
                                        <p:tav tm="100000">
                                          <p:val>
                                            <p:strVal val="#ppt_w"/>
                                          </p:val>
                                        </p:tav>
                                      </p:tavLst>
                                    </p:anim>
                                    <p:anim calcmode="lin" valueType="num">
                                      <p:cBhvr>
                                        <p:cTn id="44" dur="4000" fill="hold"/>
                                        <p:tgtEl>
                                          <p:spTgt spid="17"/>
                                        </p:tgtEl>
                                        <p:attrNameLst>
                                          <p:attrName>ppt_h</p:attrName>
                                        </p:attrNameLst>
                                      </p:cBhvr>
                                      <p:tavLst>
                                        <p:tav tm="0" fmla="#ppt_h*sin(2.5*pi*$)">
                                          <p:val>
                                            <p:fltVal val="0"/>
                                          </p:val>
                                        </p:tav>
                                        <p:tav tm="100000">
                                          <p:val>
                                            <p:fltVal val="1"/>
                                          </p:val>
                                        </p:tav>
                                      </p:tavLst>
                                    </p:anim>
                                  </p:childTnLst>
                                </p:cTn>
                              </p:par>
                              <p:par>
                                <p:cTn id="45" presetID="8" presetClass="emph" presetSubtype="0" fill="hold" nodeType="withEffect">
                                  <p:stCondLst>
                                    <p:cond delay="0"/>
                                  </p:stCondLst>
                                  <p:childTnLst>
                                    <p:animRot by="-21600000">
                                      <p:cBhvr>
                                        <p:cTn id="46" dur="4000" fill="hold"/>
                                        <p:tgtEl>
                                          <p:spTgt spid="17"/>
                                        </p:tgtEl>
                                        <p:attrNameLst>
                                          <p:attrName>r</p:attrName>
                                        </p:attrNameLst>
                                      </p:cBhvr>
                                    </p:animRot>
                                  </p:childTnLst>
                                </p:cTn>
                              </p:par>
                              <p:par>
                                <p:cTn id="47" presetID="2" presetClass="entr" presetSubtype="9" fill="hold" nodeType="with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4000" fill="hold"/>
                                        <p:tgtEl>
                                          <p:spTgt spid="29"/>
                                        </p:tgtEl>
                                        <p:attrNameLst>
                                          <p:attrName>ppt_x</p:attrName>
                                        </p:attrNameLst>
                                      </p:cBhvr>
                                      <p:tavLst>
                                        <p:tav tm="0">
                                          <p:val>
                                            <p:strVal val="0-#ppt_w/2"/>
                                          </p:val>
                                        </p:tav>
                                        <p:tav tm="100000">
                                          <p:val>
                                            <p:strVal val="#ppt_x"/>
                                          </p:val>
                                        </p:tav>
                                      </p:tavLst>
                                    </p:anim>
                                    <p:anim calcmode="lin" valueType="num">
                                      <p:cBhvr additive="base">
                                        <p:cTn id="50" dur="4000" fill="hold"/>
                                        <p:tgtEl>
                                          <p:spTgt spid="29"/>
                                        </p:tgtEl>
                                        <p:attrNameLst>
                                          <p:attrName>ppt_y</p:attrName>
                                        </p:attrNameLst>
                                      </p:cBhvr>
                                      <p:tavLst>
                                        <p:tav tm="0">
                                          <p:val>
                                            <p:strVal val="0-#ppt_h/2"/>
                                          </p:val>
                                        </p:tav>
                                        <p:tav tm="100000">
                                          <p:val>
                                            <p:strVal val="#ppt_y"/>
                                          </p:val>
                                        </p:tav>
                                      </p:tavLst>
                                    </p:anim>
                                  </p:childTnLst>
                                </p:cTn>
                              </p:par>
                              <p:par>
                                <p:cTn id="51" presetID="23" presetClass="entr" presetSubtype="16" fill="hold"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4000" fill="hold"/>
                                        <p:tgtEl>
                                          <p:spTgt spid="29"/>
                                        </p:tgtEl>
                                        <p:attrNameLst>
                                          <p:attrName>ppt_w</p:attrName>
                                        </p:attrNameLst>
                                      </p:cBhvr>
                                      <p:tavLst>
                                        <p:tav tm="0">
                                          <p:val>
                                            <p:fltVal val="0"/>
                                          </p:val>
                                        </p:tav>
                                        <p:tav tm="100000">
                                          <p:val>
                                            <p:strVal val="#ppt_w"/>
                                          </p:val>
                                        </p:tav>
                                      </p:tavLst>
                                    </p:anim>
                                    <p:anim calcmode="lin" valueType="num">
                                      <p:cBhvr>
                                        <p:cTn id="54" dur="4000" fill="hold"/>
                                        <p:tgtEl>
                                          <p:spTgt spid="29"/>
                                        </p:tgtEl>
                                        <p:attrNameLst>
                                          <p:attrName>ppt_h</p:attrName>
                                        </p:attrNameLst>
                                      </p:cBhvr>
                                      <p:tavLst>
                                        <p:tav tm="0">
                                          <p:val>
                                            <p:fltVal val="0"/>
                                          </p:val>
                                        </p:tav>
                                        <p:tav tm="100000">
                                          <p:val>
                                            <p:strVal val="#ppt_h"/>
                                          </p:val>
                                        </p:tav>
                                      </p:tavLst>
                                    </p:anim>
                                  </p:childTnLst>
                                </p:cTn>
                              </p:par>
                              <p:par>
                                <p:cTn id="55" presetID="19" presetClass="entr" presetSubtype="10"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4000" fill="hold"/>
                                        <p:tgtEl>
                                          <p:spTgt spid="29"/>
                                        </p:tgtEl>
                                        <p:attrNameLst>
                                          <p:attrName>ppt_w</p:attrName>
                                        </p:attrNameLst>
                                      </p:cBhvr>
                                      <p:tavLst>
                                        <p:tav tm="0" fmla="#ppt_w*sin(2.5*pi*$)">
                                          <p:val>
                                            <p:fltVal val="0"/>
                                          </p:val>
                                        </p:tav>
                                        <p:tav tm="100000">
                                          <p:val>
                                            <p:fltVal val="1"/>
                                          </p:val>
                                        </p:tav>
                                      </p:tavLst>
                                    </p:anim>
                                    <p:anim calcmode="lin" valueType="num">
                                      <p:cBhvr>
                                        <p:cTn id="58" dur="4000" fill="hold"/>
                                        <p:tgtEl>
                                          <p:spTgt spid="29"/>
                                        </p:tgtEl>
                                        <p:attrNameLst>
                                          <p:attrName>ppt_h</p:attrName>
                                        </p:attrNameLst>
                                      </p:cBhvr>
                                      <p:tavLst>
                                        <p:tav tm="0">
                                          <p:val>
                                            <p:strVal val="#ppt_h"/>
                                          </p:val>
                                        </p:tav>
                                        <p:tav tm="100000">
                                          <p:val>
                                            <p:strVal val="#ppt_h"/>
                                          </p:val>
                                        </p:tav>
                                      </p:tavLst>
                                    </p:anim>
                                  </p:childTnLst>
                                </p:cTn>
                              </p:par>
                              <p:par>
                                <p:cTn id="59" presetID="8" presetClass="emph" presetSubtype="0" fill="hold" nodeType="withEffect">
                                  <p:stCondLst>
                                    <p:cond delay="0"/>
                                  </p:stCondLst>
                                  <p:childTnLst>
                                    <p:animRot by="21600000">
                                      <p:cBhvr>
                                        <p:cTn id="60" dur="4000" fill="hold"/>
                                        <p:tgtEl>
                                          <p:spTgt spid="29"/>
                                        </p:tgtEl>
                                        <p:attrNameLst>
                                          <p:attrName>r</p:attrName>
                                        </p:attrNameLst>
                                      </p:cBhvr>
                                    </p:animRot>
                                  </p:childTnLst>
                                </p:cTn>
                              </p:par>
                              <p:par>
                                <p:cTn id="61" presetID="2" presetClass="entr" presetSubtype="9"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 calcmode="lin" valueType="num">
                                      <p:cBhvr additive="base">
                                        <p:cTn id="63" dur="4000" fill="hold"/>
                                        <p:tgtEl>
                                          <p:spTgt spid="25"/>
                                        </p:tgtEl>
                                        <p:attrNameLst>
                                          <p:attrName>ppt_x</p:attrName>
                                        </p:attrNameLst>
                                      </p:cBhvr>
                                      <p:tavLst>
                                        <p:tav tm="0">
                                          <p:val>
                                            <p:strVal val="0-#ppt_w/2"/>
                                          </p:val>
                                        </p:tav>
                                        <p:tav tm="100000">
                                          <p:val>
                                            <p:strVal val="#ppt_x"/>
                                          </p:val>
                                        </p:tav>
                                      </p:tavLst>
                                    </p:anim>
                                    <p:anim calcmode="lin" valueType="num">
                                      <p:cBhvr additive="base">
                                        <p:cTn id="64" dur="4000" fill="hold"/>
                                        <p:tgtEl>
                                          <p:spTgt spid="25"/>
                                        </p:tgtEl>
                                        <p:attrNameLst>
                                          <p:attrName>ppt_y</p:attrName>
                                        </p:attrNameLst>
                                      </p:cBhvr>
                                      <p:tavLst>
                                        <p:tav tm="0">
                                          <p:val>
                                            <p:strVal val="0-#ppt_h/2"/>
                                          </p:val>
                                        </p:tav>
                                        <p:tav tm="100000">
                                          <p:val>
                                            <p:strVal val="#ppt_y"/>
                                          </p:val>
                                        </p:tav>
                                      </p:tavLst>
                                    </p:anim>
                                  </p:childTnLst>
                                </p:cTn>
                              </p:par>
                              <p:par>
                                <p:cTn id="65" presetID="23" presetClass="entr" presetSubtype="16" fill="hold"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4000" fill="hold"/>
                                        <p:tgtEl>
                                          <p:spTgt spid="25"/>
                                        </p:tgtEl>
                                        <p:attrNameLst>
                                          <p:attrName>ppt_w</p:attrName>
                                        </p:attrNameLst>
                                      </p:cBhvr>
                                      <p:tavLst>
                                        <p:tav tm="0">
                                          <p:val>
                                            <p:fltVal val="0"/>
                                          </p:val>
                                        </p:tav>
                                        <p:tav tm="100000">
                                          <p:val>
                                            <p:strVal val="#ppt_w"/>
                                          </p:val>
                                        </p:tav>
                                      </p:tavLst>
                                    </p:anim>
                                    <p:anim calcmode="lin" valueType="num">
                                      <p:cBhvr>
                                        <p:cTn id="68" dur="4000" fill="hold"/>
                                        <p:tgtEl>
                                          <p:spTgt spid="25"/>
                                        </p:tgtEl>
                                        <p:attrNameLst>
                                          <p:attrName>ppt_h</p:attrName>
                                        </p:attrNameLst>
                                      </p:cBhvr>
                                      <p:tavLst>
                                        <p:tav tm="0">
                                          <p:val>
                                            <p:fltVal val="0"/>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p:cTn id="71" dur="4000" fill="hold"/>
                                        <p:tgtEl>
                                          <p:spTgt spid="25"/>
                                        </p:tgtEl>
                                        <p:attrNameLst>
                                          <p:attrName>ppt_w</p:attrName>
                                        </p:attrNameLst>
                                      </p:cBhvr>
                                      <p:tavLst>
                                        <p:tav tm="0" fmla="#ppt_w*sin(2.5*pi*$)">
                                          <p:val>
                                            <p:fltVal val="0"/>
                                          </p:val>
                                        </p:tav>
                                        <p:tav tm="100000">
                                          <p:val>
                                            <p:fltVal val="1"/>
                                          </p:val>
                                        </p:tav>
                                      </p:tavLst>
                                    </p:anim>
                                    <p:anim calcmode="lin" valueType="num">
                                      <p:cBhvr>
                                        <p:cTn id="72" dur="4000" fill="hold"/>
                                        <p:tgtEl>
                                          <p:spTgt spid="25"/>
                                        </p:tgtEl>
                                        <p:attrNameLst>
                                          <p:attrName>ppt_h</p:attrName>
                                        </p:attrNameLst>
                                      </p:cBhvr>
                                      <p:tavLst>
                                        <p:tav tm="0">
                                          <p:val>
                                            <p:strVal val="#ppt_h"/>
                                          </p:val>
                                        </p:tav>
                                        <p:tav tm="100000">
                                          <p:val>
                                            <p:strVal val="#ppt_h"/>
                                          </p:val>
                                        </p:tav>
                                      </p:tavLst>
                                    </p:anim>
                                  </p:childTnLst>
                                </p:cTn>
                              </p:par>
                              <p:par>
                                <p:cTn id="73" presetID="8" presetClass="emph" presetSubtype="0" fill="hold" nodeType="withEffect">
                                  <p:stCondLst>
                                    <p:cond delay="0"/>
                                  </p:stCondLst>
                                  <p:childTnLst>
                                    <p:animRot by="21600000">
                                      <p:cBhvr>
                                        <p:cTn id="74" dur="4000" fill="hold"/>
                                        <p:tgtEl>
                                          <p:spTgt spid="25"/>
                                        </p:tgtEl>
                                        <p:attrNameLst>
                                          <p:attrName>r</p:attrName>
                                        </p:attrNameLst>
                                      </p:cBhvr>
                                    </p:animRot>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4000" fill="hold"/>
                                        <p:tgtEl>
                                          <p:spTgt spid="21"/>
                                        </p:tgtEl>
                                        <p:attrNameLst>
                                          <p:attrName>ppt_x</p:attrName>
                                        </p:attrNameLst>
                                      </p:cBhvr>
                                      <p:tavLst>
                                        <p:tav tm="0">
                                          <p:val>
                                            <p:strVal val="0-#ppt_w/2"/>
                                          </p:val>
                                        </p:tav>
                                        <p:tav tm="100000">
                                          <p:val>
                                            <p:strVal val="#ppt_x"/>
                                          </p:val>
                                        </p:tav>
                                      </p:tavLst>
                                    </p:anim>
                                    <p:anim calcmode="lin" valueType="num">
                                      <p:cBhvr additive="base">
                                        <p:cTn id="78" dur="4000" fill="hold"/>
                                        <p:tgtEl>
                                          <p:spTgt spid="21"/>
                                        </p:tgtEl>
                                        <p:attrNameLst>
                                          <p:attrName>ppt_y</p:attrName>
                                        </p:attrNameLst>
                                      </p:cBhvr>
                                      <p:tavLst>
                                        <p:tav tm="0">
                                          <p:val>
                                            <p:strVal val="0-#ppt_h/2"/>
                                          </p:val>
                                        </p:tav>
                                        <p:tav tm="100000">
                                          <p:val>
                                            <p:strVal val="#ppt_y"/>
                                          </p:val>
                                        </p:tav>
                                      </p:tavLst>
                                    </p:anim>
                                  </p:childTnLst>
                                </p:cTn>
                              </p:par>
                              <p:par>
                                <p:cTn id="79" presetID="23" presetClass="entr" presetSubtype="16"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p:cTn id="81" dur="4000" fill="hold"/>
                                        <p:tgtEl>
                                          <p:spTgt spid="21"/>
                                        </p:tgtEl>
                                        <p:attrNameLst>
                                          <p:attrName>ppt_w</p:attrName>
                                        </p:attrNameLst>
                                      </p:cBhvr>
                                      <p:tavLst>
                                        <p:tav tm="0">
                                          <p:val>
                                            <p:fltVal val="0"/>
                                          </p:val>
                                        </p:tav>
                                        <p:tav tm="100000">
                                          <p:val>
                                            <p:strVal val="#ppt_w"/>
                                          </p:val>
                                        </p:tav>
                                      </p:tavLst>
                                    </p:anim>
                                    <p:anim calcmode="lin" valueType="num">
                                      <p:cBhvr>
                                        <p:cTn id="82" dur="4000" fill="hold"/>
                                        <p:tgtEl>
                                          <p:spTgt spid="21"/>
                                        </p:tgtEl>
                                        <p:attrNameLst>
                                          <p:attrName>ppt_h</p:attrName>
                                        </p:attrNameLst>
                                      </p:cBhvr>
                                      <p:tavLst>
                                        <p:tav tm="0">
                                          <p:val>
                                            <p:fltVal val="0"/>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4000" fill="hold"/>
                                        <p:tgtEl>
                                          <p:spTgt spid="21"/>
                                        </p:tgtEl>
                                        <p:attrNameLst>
                                          <p:attrName>ppt_w</p:attrName>
                                        </p:attrNameLst>
                                      </p:cBhvr>
                                      <p:tavLst>
                                        <p:tav tm="0" fmla="#ppt_w*sin(2.5*pi*$)">
                                          <p:val>
                                            <p:fltVal val="0"/>
                                          </p:val>
                                        </p:tav>
                                        <p:tav tm="100000">
                                          <p:val>
                                            <p:fltVal val="1"/>
                                          </p:val>
                                        </p:tav>
                                      </p:tavLst>
                                    </p:anim>
                                    <p:anim calcmode="lin" valueType="num">
                                      <p:cBhvr>
                                        <p:cTn id="86" dur="4000" fill="hold"/>
                                        <p:tgtEl>
                                          <p:spTgt spid="21"/>
                                        </p:tgtEl>
                                        <p:attrNameLst>
                                          <p:attrName>ppt_h</p:attrName>
                                        </p:attrNameLst>
                                      </p:cBhvr>
                                      <p:tavLst>
                                        <p:tav tm="0">
                                          <p:val>
                                            <p:strVal val="#ppt_h"/>
                                          </p:val>
                                        </p:tav>
                                        <p:tav tm="100000">
                                          <p:val>
                                            <p:strVal val="#ppt_h"/>
                                          </p:val>
                                        </p:tav>
                                      </p:tavLst>
                                    </p:anim>
                                  </p:childTnLst>
                                </p:cTn>
                              </p:par>
                              <p:par>
                                <p:cTn id="87" presetID="8" presetClass="emph" presetSubtype="0" fill="hold" nodeType="withEffect">
                                  <p:stCondLst>
                                    <p:cond delay="0"/>
                                  </p:stCondLst>
                                  <p:childTnLst>
                                    <p:animRot by="21600000">
                                      <p:cBhvr>
                                        <p:cTn id="88" dur="4000" fill="hold"/>
                                        <p:tgtEl>
                                          <p:spTgt spid="21"/>
                                        </p:tgtEl>
                                        <p:attrNameLst>
                                          <p:attrName>r</p:attrName>
                                        </p:attrNameLst>
                                      </p:cBhvr>
                                    </p:animRot>
                                  </p:childTnLst>
                                </p:cTn>
                              </p:par>
                              <p:par>
                                <p:cTn id="89" presetID="2" presetClass="entr" presetSubtype="12" fill="hold" nodeType="with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additive="base">
                                        <p:cTn id="91" dur="4000" fill="hold"/>
                                        <p:tgtEl>
                                          <p:spTgt spid="31"/>
                                        </p:tgtEl>
                                        <p:attrNameLst>
                                          <p:attrName>ppt_x</p:attrName>
                                        </p:attrNameLst>
                                      </p:cBhvr>
                                      <p:tavLst>
                                        <p:tav tm="0">
                                          <p:val>
                                            <p:strVal val="0-#ppt_w/2"/>
                                          </p:val>
                                        </p:tav>
                                        <p:tav tm="100000">
                                          <p:val>
                                            <p:strVal val="#ppt_x"/>
                                          </p:val>
                                        </p:tav>
                                      </p:tavLst>
                                    </p:anim>
                                    <p:anim calcmode="lin" valueType="num">
                                      <p:cBhvr additive="base">
                                        <p:cTn id="92" dur="4000" fill="hold"/>
                                        <p:tgtEl>
                                          <p:spTgt spid="31"/>
                                        </p:tgtEl>
                                        <p:attrNameLst>
                                          <p:attrName>ppt_y</p:attrName>
                                        </p:attrNameLst>
                                      </p:cBhvr>
                                      <p:tavLst>
                                        <p:tav tm="0">
                                          <p:val>
                                            <p:strVal val="1+#ppt_h/2"/>
                                          </p:val>
                                        </p:tav>
                                        <p:tav tm="100000">
                                          <p:val>
                                            <p:strVal val="#ppt_y"/>
                                          </p:val>
                                        </p:tav>
                                      </p:tavLst>
                                    </p:anim>
                                  </p:childTnLst>
                                </p:cTn>
                              </p:par>
                              <p:par>
                                <p:cTn id="93" presetID="23" presetClass="entr" presetSubtype="16" fill="hold" nodeType="withEffect">
                                  <p:stCondLst>
                                    <p:cond delay="0"/>
                                  </p:stCondLst>
                                  <p:childTnLst>
                                    <p:set>
                                      <p:cBhvr>
                                        <p:cTn id="94" dur="1" fill="hold">
                                          <p:stCondLst>
                                            <p:cond delay="0"/>
                                          </p:stCondLst>
                                        </p:cTn>
                                        <p:tgtEl>
                                          <p:spTgt spid="31"/>
                                        </p:tgtEl>
                                        <p:attrNameLst>
                                          <p:attrName>style.visibility</p:attrName>
                                        </p:attrNameLst>
                                      </p:cBhvr>
                                      <p:to>
                                        <p:strVal val="visible"/>
                                      </p:to>
                                    </p:set>
                                    <p:anim calcmode="lin" valueType="num">
                                      <p:cBhvr>
                                        <p:cTn id="95" dur="4000" fill="hold"/>
                                        <p:tgtEl>
                                          <p:spTgt spid="31"/>
                                        </p:tgtEl>
                                        <p:attrNameLst>
                                          <p:attrName>ppt_w</p:attrName>
                                        </p:attrNameLst>
                                      </p:cBhvr>
                                      <p:tavLst>
                                        <p:tav tm="0">
                                          <p:val>
                                            <p:fltVal val="0"/>
                                          </p:val>
                                        </p:tav>
                                        <p:tav tm="100000">
                                          <p:val>
                                            <p:strVal val="#ppt_w"/>
                                          </p:val>
                                        </p:tav>
                                      </p:tavLst>
                                    </p:anim>
                                    <p:anim calcmode="lin" valueType="num">
                                      <p:cBhvr>
                                        <p:cTn id="96" dur="4000" fill="hold"/>
                                        <p:tgtEl>
                                          <p:spTgt spid="31"/>
                                        </p:tgtEl>
                                        <p:attrNameLst>
                                          <p:attrName>ppt_h</p:attrName>
                                        </p:attrNameLst>
                                      </p:cBhvr>
                                      <p:tavLst>
                                        <p:tav tm="0">
                                          <p:val>
                                            <p:fltVal val="0"/>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31"/>
                                        </p:tgtEl>
                                        <p:attrNameLst>
                                          <p:attrName>style.visibility</p:attrName>
                                        </p:attrNameLst>
                                      </p:cBhvr>
                                      <p:to>
                                        <p:strVal val="visible"/>
                                      </p:to>
                                    </p:set>
                                    <p:anim calcmode="lin" valueType="num">
                                      <p:cBhvr>
                                        <p:cTn id="99" dur="4000" fill="hold"/>
                                        <p:tgtEl>
                                          <p:spTgt spid="31"/>
                                        </p:tgtEl>
                                        <p:attrNameLst>
                                          <p:attrName>ppt_w</p:attrName>
                                        </p:attrNameLst>
                                      </p:cBhvr>
                                      <p:tavLst>
                                        <p:tav tm="0" fmla="#ppt_w*sin(2.5*pi*$)">
                                          <p:val>
                                            <p:fltVal val="0"/>
                                          </p:val>
                                        </p:tav>
                                        <p:tav tm="100000">
                                          <p:val>
                                            <p:fltVal val="1"/>
                                          </p:val>
                                        </p:tav>
                                      </p:tavLst>
                                    </p:anim>
                                    <p:anim calcmode="lin" valueType="num">
                                      <p:cBhvr>
                                        <p:cTn id="100" dur="4000" fill="hold"/>
                                        <p:tgtEl>
                                          <p:spTgt spid="31"/>
                                        </p:tgtEl>
                                        <p:attrNameLst>
                                          <p:attrName>ppt_h</p:attrName>
                                        </p:attrNameLst>
                                      </p:cBhvr>
                                      <p:tavLst>
                                        <p:tav tm="0">
                                          <p:val>
                                            <p:strVal val="#ppt_h"/>
                                          </p:val>
                                        </p:tav>
                                        <p:tav tm="100000">
                                          <p:val>
                                            <p:strVal val="#ppt_h"/>
                                          </p:val>
                                        </p:tav>
                                      </p:tavLst>
                                    </p:anim>
                                  </p:childTnLst>
                                </p:cTn>
                              </p:par>
                              <p:par>
                                <p:cTn id="101" presetID="8" presetClass="emph" presetSubtype="0" fill="hold" nodeType="withEffect">
                                  <p:stCondLst>
                                    <p:cond delay="0"/>
                                  </p:stCondLst>
                                  <p:childTnLst>
                                    <p:animRot by="21600000">
                                      <p:cBhvr>
                                        <p:cTn id="102" dur="4000" fill="hold"/>
                                        <p:tgtEl>
                                          <p:spTgt spid="31"/>
                                        </p:tgtEl>
                                        <p:attrNameLst>
                                          <p:attrName>r</p:attrName>
                                        </p:attrNameLst>
                                      </p:cBhvr>
                                    </p:animRot>
                                  </p:childTnLst>
                                </p:cTn>
                              </p:par>
                              <p:par>
                                <p:cTn id="103" presetID="2" presetClass="entr" presetSubtype="12" fill="hold" nodeType="withEffect">
                                  <p:stCondLst>
                                    <p:cond delay="0"/>
                                  </p:stCondLst>
                                  <p:childTnLst>
                                    <p:set>
                                      <p:cBhvr>
                                        <p:cTn id="104" dur="1" fill="hold">
                                          <p:stCondLst>
                                            <p:cond delay="0"/>
                                          </p:stCondLst>
                                        </p:cTn>
                                        <p:tgtEl>
                                          <p:spTgt spid="35"/>
                                        </p:tgtEl>
                                        <p:attrNameLst>
                                          <p:attrName>style.visibility</p:attrName>
                                        </p:attrNameLst>
                                      </p:cBhvr>
                                      <p:to>
                                        <p:strVal val="visible"/>
                                      </p:to>
                                    </p:set>
                                    <p:anim calcmode="lin" valueType="num">
                                      <p:cBhvr additive="base">
                                        <p:cTn id="105" dur="4000" fill="hold"/>
                                        <p:tgtEl>
                                          <p:spTgt spid="35"/>
                                        </p:tgtEl>
                                        <p:attrNameLst>
                                          <p:attrName>ppt_x</p:attrName>
                                        </p:attrNameLst>
                                      </p:cBhvr>
                                      <p:tavLst>
                                        <p:tav tm="0">
                                          <p:val>
                                            <p:strVal val="0-#ppt_w/2"/>
                                          </p:val>
                                        </p:tav>
                                        <p:tav tm="100000">
                                          <p:val>
                                            <p:strVal val="#ppt_x"/>
                                          </p:val>
                                        </p:tav>
                                      </p:tavLst>
                                    </p:anim>
                                    <p:anim calcmode="lin" valueType="num">
                                      <p:cBhvr additive="base">
                                        <p:cTn id="106" dur="4000" fill="hold"/>
                                        <p:tgtEl>
                                          <p:spTgt spid="35"/>
                                        </p:tgtEl>
                                        <p:attrNameLst>
                                          <p:attrName>ppt_y</p:attrName>
                                        </p:attrNameLst>
                                      </p:cBhvr>
                                      <p:tavLst>
                                        <p:tav tm="0">
                                          <p:val>
                                            <p:strVal val="1+#ppt_h/2"/>
                                          </p:val>
                                        </p:tav>
                                        <p:tav tm="100000">
                                          <p:val>
                                            <p:strVal val="#ppt_y"/>
                                          </p:val>
                                        </p:tav>
                                      </p:tavLst>
                                    </p:anim>
                                  </p:childTnLst>
                                </p:cTn>
                              </p:par>
                              <p:par>
                                <p:cTn id="107" presetID="23" presetClass="entr" presetSubtype="16" fill="hold" nodeType="with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4000" fill="hold"/>
                                        <p:tgtEl>
                                          <p:spTgt spid="35"/>
                                        </p:tgtEl>
                                        <p:attrNameLst>
                                          <p:attrName>ppt_w</p:attrName>
                                        </p:attrNameLst>
                                      </p:cBhvr>
                                      <p:tavLst>
                                        <p:tav tm="0">
                                          <p:val>
                                            <p:fltVal val="0"/>
                                          </p:val>
                                        </p:tav>
                                        <p:tav tm="100000">
                                          <p:val>
                                            <p:strVal val="#ppt_w"/>
                                          </p:val>
                                        </p:tav>
                                      </p:tavLst>
                                    </p:anim>
                                    <p:anim calcmode="lin" valueType="num">
                                      <p:cBhvr>
                                        <p:cTn id="110" dur="4000" fill="hold"/>
                                        <p:tgtEl>
                                          <p:spTgt spid="35"/>
                                        </p:tgtEl>
                                        <p:attrNameLst>
                                          <p:attrName>ppt_h</p:attrName>
                                        </p:attrNameLst>
                                      </p:cBhvr>
                                      <p:tavLst>
                                        <p:tav tm="0">
                                          <p:val>
                                            <p:fltVal val="0"/>
                                          </p:val>
                                        </p:tav>
                                        <p:tav tm="100000">
                                          <p:val>
                                            <p:strVal val="#ppt_h"/>
                                          </p:val>
                                        </p:tav>
                                      </p:tavLst>
                                    </p:anim>
                                  </p:childTnLst>
                                </p:cTn>
                              </p:par>
                              <p:par>
                                <p:cTn id="111" presetID="19" presetClass="entr" presetSubtype="10" fill="hold" nodeType="withEffect">
                                  <p:stCondLst>
                                    <p:cond delay="0"/>
                                  </p:stCondLst>
                                  <p:childTnLst>
                                    <p:set>
                                      <p:cBhvr>
                                        <p:cTn id="112" dur="1" fill="hold">
                                          <p:stCondLst>
                                            <p:cond delay="0"/>
                                          </p:stCondLst>
                                        </p:cTn>
                                        <p:tgtEl>
                                          <p:spTgt spid="35"/>
                                        </p:tgtEl>
                                        <p:attrNameLst>
                                          <p:attrName>style.visibility</p:attrName>
                                        </p:attrNameLst>
                                      </p:cBhvr>
                                      <p:to>
                                        <p:strVal val="visible"/>
                                      </p:to>
                                    </p:set>
                                    <p:anim calcmode="lin" valueType="num">
                                      <p:cBhvr>
                                        <p:cTn id="113" dur="4000" fill="hold"/>
                                        <p:tgtEl>
                                          <p:spTgt spid="35"/>
                                        </p:tgtEl>
                                        <p:attrNameLst>
                                          <p:attrName>ppt_w</p:attrName>
                                        </p:attrNameLst>
                                      </p:cBhvr>
                                      <p:tavLst>
                                        <p:tav tm="0" fmla="#ppt_w*sin(2.5*pi*$)">
                                          <p:val>
                                            <p:fltVal val="0"/>
                                          </p:val>
                                        </p:tav>
                                        <p:tav tm="100000">
                                          <p:val>
                                            <p:fltVal val="1"/>
                                          </p:val>
                                        </p:tav>
                                      </p:tavLst>
                                    </p:anim>
                                    <p:anim calcmode="lin" valueType="num">
                                      <p:cBhvr>
                                        <p:cTn id="114" dur="4000" fill="hold"/>
                                        <p:tgtEl>
                                          <p:spTgt spid="35"/>
                                        </p:tgtEl>
                                        <p:attrNameLst>
                                          <p:attrName>ppt_h</p:attrName>
                                        </p:attrNameLst>
                                      </p:cBhvr>
                                      <p:tavLst>
                                        <p:tav tm="0">
                                          <p:val>
                                            <p:strVal val="#ppt_h"/>
                                          </p:val>
                                        </p:tav>
                                        <p:tav tm="100000">
                                          <p:val>
                                            <p:strVal val="#ppt_h"/>
                                          </p:val>
                                        </p:tav>
                                      </p:tavLst>
                                    </p:anim>
                                  </p:childTnLst>
                                </p:cTn>
                              </p:par>
                              <p:par>
                                <p:cTn id="115" presetID="8" presetClass="emph" presetSubtype="0" fill="hold" nodeType="withEffect">
                                  <p:stCondLst>
                                    <p:cond delay="0"/>
                                  </p:stCondLst>
                                  <p:childTnLst>
                                    <p:animRot by="21600000">
                                      <p:cBhvr>
                                        <p:cTn id="116" dur="4000" fill="hold"/>
                                        <p:tgtEl>
                                          <p:spTgt spid="35"/>
                                        </p:tgtEl>
                                        <p:attrNameLst>
                                          <p:attrName>r</p:attrName>
                                        </p:attrNameLst>
                                      </p:cBhvr>
                                    </p:animRot>
                                  </p:childTnLst>
                                </p:cTn>
                              </p:par>
                              <p:par>
                                <p:cTn id="117" presetID="2" presetClass="entr" presetSubtype="12" fill="hold" nodeType="withEffect">
                                  <p:stCondLst>
                                    <p:cond delay="0"/>
                                  </p:stCondLst>
                                  <p:childTnLst>
                                    <p:set>
                                      <p:cBhvr>
                                        <p:cTn id="118" dur="1" fill="hold">
                                          <p:stCondLst>
                                            <p:cond delay="0"/>
                                          </p:stCondLst>
                                        </p:cTn>
                                        <p:tgtEl>
                                          <p:spTgt spid="39"/>
                                        </p:tgtEl>
                                        <p:attrNameLst>
                                          <p:attrName>style.visibility</p:attrName>
                                        </p:attrNameLst>
                                      </p:cBhvr>
                                      <p:to>
                                        <p:strVal val="visible"/>
                                      </p:to>
                                    </p:set>
                                    <p:anim calcmode="lin" valueType="num">
                                      <p:cBhvr additive="base">
                                        <p:cTn id="119" dur="4000" fill="hold"/>
                                        <p:tgtEl>
                                          <p:spTgt spid="39"/>
                                        </p:tgtEl>
                                        <p:attrNameLst>
                                          <p:attrName>ppt_x</p:attrName>
                                        </p:attrNameLst>
                                      </p:cBhvr>
                                      <p:tavLst>
                                        <p:tav tm="0">
                                          <p:val>
                                            <p:strVal val="0-#ppt_w/2"/>
                                          </p:val>
                                        </p:tav>
                                        <p:tav tm="100000">
                                          <p:val>
                                            <p:strVal val="#ppt_x"/>
                                          </p:val>
                                        </p:tav>
                                      </p:tavLst>
                                    </p:anim>
                                    <p:anim calcmode="lin" valueType="num">
                                      <p:cBhvr additive="base">
                                        <p:cTn id="120" dur="4000" fill="hold"/>
                                        <p:tgtEl>
                                          <p:spTgt spid="39"/>
                                        </p:tgtEl>
                                        <p:attrNameLst>
                                          <p:attrName>ppt_y</p:attrName>
                                        </p:attrNameLst>
                                      </p:cBhvr>
                                      <p:tavLst>
                                        <p:tav tm="0">
                                          <p:val>
                                            <p:strVal val="1+#ppt_h/2"/>
                                          </p:val>
                                        </p:tav>
                                        <p:tav tm="100000">
                                          <p:val>
                                            <p:strVal val="#ppt_y"/>
                                          </p:val>
                                        </p:tav>
                                      </p:tavLst>
                                    </p:anim>
                                  </p:childTnLst>
                                </p:cTn>
                              </p:par>
                              <p:par>
                                <p:cTn id="121" presetID="23" presetClass="entr" presetSubtype="16" fill="hold" nodeType="withEffect">
                                  <p:stCondLst>
                                    <p:cond delay="0"/>
                                  </p:stCondLst>
                                  <p:childTnLst>
                                    <p:set>
                                      <p:cBhvr>
                                        <p:cTn id="122" dur="1" fill="hold">
                                          <p:stCondLst>
                                            <p:cond delay="0"/>
                                          </p:stCondLst>
                                        </p:cTn>
                                        <p:tgtEl>
                                          <p:spTgt spid="39"/>
                                        </p:tgtEl>
                                        <p:attrNameLst>
                                          <p:attrName>style.visibility</p:attrName>
                                        </p:attrNameLst>
                                      </p:cBhvr>
                                      <p:to>
                                        <p:strVal val="visible"/>
                                      </p:to>
                                    </p:set>
                                    <p:anim calcmode="lin" valueType="num">
                                      <p:cBhvr>
                                        <p:cTn id="123" dur="4000" fill="hold"/>
                                        <p:tgtEl>
                                          <p:spTgt spid="39"/>
                                        </p:tgtEl>
                                        <p:attrNameLst>
                                          <p:attrName>ppt_w</p:attrName>
                                        </p:attrNameLst>
                                      </p:cBhvr>
                                      <p:tavLst>
                                        <p:tav tm="0">
                                          <p:val>
                                            <p:fltVal val="0"/>
                                          </p:val>
                                        </p:tav>
                                        <p:tav tm="100000">
                                          <p:val>
                                            <p:strVal val="#ppt_w"/>
                                          </p:val>
                                        </p:tav>
                                      </p:tavLst>
                                    </p:anim>
                                    <p:anim calcmode="lin" valueType="num">
                                      <p:cBhvr>
                                        <p:cTn id="124" dur="4000" fill="hold"/>
                                        <p:tgtEl>
                                          <p:spTgt spid="39"/>
                                        </p:tgtEl>
                                        <p:attrNameLst>
                                          <p:attrName>ppt_h</p:attrName>
                                        </p:attrNameLst>
                                      </p:cBhvr>
                                      <p:tavLst>
                                        <p:tav tm="0">
                                          <p:val>
                                            <p:fltVal val="0"/>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39"/>
                                        </p:tgtEl>
                                        <p:attrNameLst>
                                          <p:attrName>style.visibility</p:attrName>
                                        </p:attrNameLst>
                                      </p:cBhvr>
                                      <p:to>
                                        <p:strVal val="visible"/>
                                      </p:to>
                                    </p:set>
                                    <p:anim calcmode="lin" valueType="num">
                                      <p:cBhvr>
                                        <p:cTn id="127" dur="4000" fill="hold"/>
                                        <p:tgtEl>
                                          <p:spTgt spid="39"/>
                                        </p:tgtEl>
                                        <p:attrNameLst>
                                          <p:attrName>ppt_w</p:attrName>
                                        </p:attrNameLst>
                                      </p:cBhvr>
                                      <p:tavLst>
                                        <p:tav tm="0" fmla="#ppt_w*sin(2.5*pi*$)">
                                          <p:val>
                                            <p:fltVal val="0"/>
                                          </p:val>
                                        </p:tav>
                                        <p:tav tm="100000">
                                          <p:val>
                                            <p:fltVal val="1"/>
                                          </p:val>
                                        </p:tav>
                                      </p:tavLst>
                                    </p:anim>
                                    <p:anim calcmode="lin" valueType="num">
                                      <p:cBhvr>
                                        <p:cTn id="128" dur="4000" fill="hold"/>
                                        <p:tgtEl>
                                          <p:spTgt spid="39"/>
                                        </p:tgtEl>
                                        <p:attrNameLst>
                                          <p:attrName>ppt_h</p:attrName>
                                        </p:attrNameLst>
                                      </p:cBhvr>
                                      <p:tavLst>
                                        <p:tav tm="0">
                                          <p:val>
                                            <p:strVal val="#ppt_h"/>
                                          </p:val>
                                        </p:tav>
                                        <p:tav tm="100000">
                                          <p:val>
                                            <p:strVal val="#ppt_h"/>
                                          </p:val>
                                        </p:tav>
                                      </p:tavLst>
                                    </p:anim>
                                  </p:childTnLst>
                                </p:cTn>
                              </p:par>
                              <p:par>
                                <p:cTn id="129" presetID="8" presetClass="emph" presetSubtype="0" fill="hold" nodeType="withEffect">
                                  <p:stCondLst>
                                    <p:cond delay="0"/>
                                  </p:stCondLst>
                                  <p:childTnLst>
                                    <p:animRot by="21600000">
                                      <p:cBhvr>
                                        <p:cTn id="130" dur="4000" fill="hold"/>
                                        <p:tgtEl>
                                          <p:spTgt spid="39"/>
                                        </p:tgtEl>
                                        <p:attrNameLst>
                                          <p:attrName>r</p:attrName>
                                        </p:attrNameLst>
                                      </p:cBhvr>
                                    </p:animRot>
                                  </p:childTnLst>
                                </p:cTn>
                              </p:par>
                              <p:par>
                                <p:cTn id="131" presetID="2" presetClass="entr" presetSubtype="3" fill="hold" nodeType="withEffect">
                                  <p:stCondLst>
                                    <p:cond delay="0"/>
                                  </p:stCondLst>
                                  <p:childTnLst>
                                    <p:set>
                                      <p:cBhvr>
                                        <p:cTn id="132" dur="1" fill="hold">
                                          <p:stCondLst>
                                            <p:cond delay="0"/>
                                          </p:stCondLst>
                                        </p:cTn>
                                        <p:tgtEl>
                                          <p:spTgt spid="45"/>
                                        </p:tgtEl>
                                        <p:attrNameLst>
                                          <p:attrName>style.visibility</p:attrName>
                                        </p:attrNameLst>
                                      </p:cBhvr>
                                      <p:to>
                                        <p:strVal val="visible"/>
                                      </p:to>
                                    </p:set>
                                    <p:anim calcmode="lin" valueType="num">
                                      <p:cBhvr additive="base">
                                        <p:cTn id="133" dur="4000" fill="hold"/>
                                        <p:tgtEl>
                                          <p:spTgt spid="45"/>
                                        </p:tgtEl>
                                        <p:attrNameLst>
                                          <p:attrName>ppt_x</p:attrName>
                                        </p:attrNameLst>
                                      </p:cBhvr>
                                      <p:tavLst>
                                        <p:tav tm="0">
                                          <p:val>
                                            <p:strVal val="1+#ppt_w/2"/>
                                          </p:val>
                                        </p:tav>
                                        <p:tav tm="100000">
                                          <p:val>
                                            <p:strVal val="#ppt_x"/>
                                          </p:val>
                                        </p:tav>
                                      </p:tavLst>
                                    </p:anim>
                                    <p:anim calcmode="lin" valueType="num">
                                      <p:cBhvr additive="base">
                                        <p:cTn id="134" dur="4000" fill="hold"/>
                                        <p:tgtEl>
                                          <p:spTgt spid="45"/>
                                        </p:tgtEl>
                                        <p:attrNameLst>
                                          <p:attrName>ppt_y</p:attrName>
                                        </p:attrNameLst>
                                      </p:cBhvr>
                                      <p:tavLst>
                                        <p:tav tm="0">
                                          <p:val>
                                            <p:strVal val="0-#ppt_h/2"/>
                                          </p:val>
                                        </p:tav>
                                        <p:tav tm="100000">
                                          <p:val>
                                            <p:strVal val="#ppt_y"/>
                                          </p:val>
                                        </p:tav>
                                      </p:tavLst>
                                    </p:anim>
                                  </p:childTnLst>
                                </p:cTn>
                              </p:par>
                              <p:par>
                                <p:cTn id="135" presetID="23" presetClass="entr" presetSubtype="16" fill="hold" nodeType="withEffect">
                                  <p:stCondLst>
                                    <p:cond delay="0"/>
                                  </p:stCondLst>
                                  <p:childTnLst>
                                    <p:set>
                                      <p:cBhvr>
                                        <p:cTn id="136" dur="1" fill="hold">
                                          <p:stCondLst>
                                            <p:cond delay="0"/>
                                          </p:stCondLst>
                                        </p:cTn>
                                        <p:tgtEl>
                                          <p:spTgt spid="45"/>
                                        </p:tgtEl>
                                        <p:attrNameLst>
                                          <p:attrName>style.visibility</p:attrName>
                                        </p:attrNameLst>
                                      </p:cBhvr>
                                      <p:to>
                                        <p:strVal val="visible"/>
                                      </p:to>
                                    </p:set>
                                    <p:anim calcmode="lin" valueType="num">
                                      <p:cBhvr>
                                        <p:cTn id="137" dur="4000" fill="hold"/>
                                        <p:tgtEl>
                                          <p:spTgt spid="45"/>
                                        </p:tgtEl>
                                        <p:attrNameLst>
                                          <p:attrName>ppt_w</p:attrName>
                                        </p:attrNameLst>
                                      </p:cBhvr>
                                      <p:tavLst>
                                        <p:tav tm="0">
                                          <p:val>
                                            <p:fltVal val="0"/>
                                          </p:val>
                                        </p:tav>
                                        <p:tav tm="100000">
                                          <p:val>
                                            <p:strVal val="#ppt_w"/>
                                          </p:val>
                                        </p:tav>
                                      </p:tavLst>
                                    </p:anim>
                                    <p:anim calcmode="lin" valueType="num">
                                      <p:cBhvr>
                                        <p:cTn id="138" dur="4000" fill="hold"/>
                                        <p:tgtEl>
                                          <p:spTgt spid="45"/>
                                        </p:tgtEl>
                                        <p:attrNameLst>
                                          <p:attrName>ppt_h</p:attrName>
                                        </p:attrNameLst>
                                      </p:cBhvr>
                                      <p:tavLst>
                                        <p:tav tm="0">
                                          <p:val>
                                            <p:fltVal val="0"/>
                                          </p:val>
                                        </p:tav>
                                        <p:tav tm="100000">
                                          <p:val>
                                            <p:strVal val="#ppt_h"/>
                                          </p:val>
                                        </p:tav>
                                      </p:tavLst>
                                    </p:anim>
                                  </p:childTnLst>
                                </p:cTn>
                              </p:par>
                              <p:par>
                                <p:cTn id="139" presetID="19" presetClass="entr" presetSubtype="5" fill="hold" nodeType="withEffect">
                                  <p:stCondLst>
                                    <p:cond delay="0"/>
                                  </p:stCondLst>
                                  <p:childTnLst>
                                    <p:set>
                                      <p:cBhvr>
                                        <p:cTn id="140" dur="1" fill="hold">
                                          <p:stCondLst>
                                            <p:cond delay="0"/>
                                          </p:stCondLst>
                                        </p:cTn>
                                        <p:tgtEl>
                                          <p:spTgt spid="45"/>
                                        </p:tgtEl>
                                        <p:attrNameLst>
                                          <p:attrName>style.visibility</p:attrName>
                                        </p:attrNameLst>
                                      </p:cBhvr>
                                      <p:to>
                                        <p:strVal val="visible"/>
                                      </p:to>
                                    </p:set>
                                    <p:anim calcmode="lin" valueType="num">
                                      <p:cBhvr>
                                        <p:cTn id="141" dur="4000" fill="hold"/>
                                        <p:tgtEl>
                                          <p:spTgt spid="45"/>
                                        </p:tgtEl>
                                        <p:attrNameLst>
                                          <p:attrName>ppt_w</p:attrName>
                                        </p:attrNameLst>
                                      </p:cBhvr>
                                      <p:tavLst>
                                        <p:tav tm="0">
                                          <p:val>
                                            <p:strVal val="#ppt_w"/>
                                          </p:val>
                                        </p:tav>
                                        <p:tav tm="100000">
                                          <p:val>
                                            <p:strVal val="#ppt_w"/>
                                          </p:val>
                                        </p:tav>
                                      </p:tavLst>
                                    </p:anim>
                                    <p:anim calcmode="lin" valueType="num">
                                      <p:cBhvr>
                                        <p:cTn id="142" dur="4000" fill="hold"/>
                                        <p:tgtEl>
                                          <p:spTgt spid="45"/>
                                        </p:tgtEl>
                                        <p:attrNameLst>
                                          <p:attrName>ppt_h</p:attrName>
                                        </p:attrNameLst>
                                      </p:cBhvr>
                                      <p:tavLst>
                                        <p:tav tm="0" fmla="#ppt_h*sin(2.5*pi*$)">
                                          <p:val>
                                            <p:fltVal val="0"/>
                                          </p:val>
                                        </p:tav>
                                        <p:tav tm="100000">
                                          <p:val>
                                            <p:fltVal val="1"/>
                                          </p:val>
                                        </p:tav>
                                      </p:tavLst>
                                    </p:anim>
                                  </p:childTnLst>
                                </p:cTn>
                              </p:par>
                              <p:par>
                                <p:cTn id="143" presetID="8" presetClass="emph" presetSubtype="0" fill="hold" nodeType="withEffect">
                                  <p:stCondLst>
                                    <p:cond delay="0"/>
                                  </p:stCondLst>
                                  <p:childTnLst>
                                    <p:animRot by="-21600000">
                                      <p:cBhvr>
                                        <p:cTn id="144" dur="4000" fill="hold"/>
                                        <p:tgtEl>
                                          <p:spTgt spid="45"/>
                                        </p:tgtEl>
                                        <p:attrNameLst>
                                          <p:attrName>r</p:attrName>
                                        </p:attrNameLst>
                                      </p:cBhvr>
                                    </p:animRot>
                                  </p:childTnLst>
                                </p:cTn>
                              </p:par>
                              <p:par>
                                <p:cTn id="145" presetID="2" presetClass="entr" presetSubtype="3" fill="hold" nodeType="withEffect">
                                  <p:stCondLst>
                                    <p:cond delay="0"/>
                                  </p:stCondLst>
                                  <p:childTnLst>
                                    <p:set>
                                      <p:cBhvr>
                                        <p:cTn id="146" dur="1" fill="hold">
                                          <p:stCondLst>
                                            <p:cond delay="0"/>
                                          </p:stCondLst>
                                        </p:cTn>
                                        <p:tgtEl>
                                          <p:spTgt spid="49"/>
                                        </p:tgtEl>
                                        <p:attrNameLst>
                                          <p:attrName>style.visibility</p:attrName>
                                        </p:attrNameLst>
                                      </p:cBhvr>
                                      <p:to>
                                        <p:strVal val="visible"/>
                                      </p:to>
                                    </p:set>
                                    <p:anim calcmode="lin" valueType="num">
                                      <p:cBhvr additive="base">
                                        <p:cTn id="147" dur="4000" fill="hold"/>
                                        <p:tgtEl>
                                          <p:spTgt spid="49"/>
                                        </p:tgtEl>
                                        <p:attrNameLst>
                                          <p:attrName>ppt_x</p:attrName>
                                        </p:attrNameLst>
                                      </p:cBhvr>
                                      <p:tavLst>
                                        <p:tav tm="0">
                                          <p:val>
                                            <p:strVal val="1+#ppt_w/2"/>
                                          </p:val>
                                        </p:tav>
                                        <p:tav tm="100000">
                                          <p:val>
                                            <p:strVal val="#ppt_x"/>
                                          </p:val>
                                        </p:tav>
                                      </p:tavLst>
                                    </p:anim>
                                    <p:anim calcmode="lin" valueType="num">
                                      <p:cBhvr additive="base">
                                        <p:cTn id="148" dur="4000" fill="hold"/>
                                        <p:tgtEl>
                                          <p:spTgt spid="49"/>
                                        </p:tgtEl>
                                        <p:attrNameLst>
                                          <p:attrName>ppt_y</p:attrName>
                                        </p:attrNameLst>
                                      </p:cBhvr>
                                      <p:tavLst>
                                        <p:tav tm="0">
                                          <p:val>
                                            <p:strVal val="0-#ppt_h/2"/>
                                          </p:val>
                                        </p:tav>
                                        <p:tav tm="100000">
                                          <p:val>
                                            <p:strVal val="#ppt_y"/>
                                          </p:val>
                                        </p:tav>
                                      </p:tavLst>
                                    </p:anim>
                                  </p:childTnLst>
                                </p:cTn>
                              </p:par>
                              <p:par>
                                <p:cTn id="149" presetID="23" presetClass="entr" presetSubtype="16" fill="hold" nodeType="withEffect">
                                  <p:stCondLst>
                                    <p:cond delay="0"/>
                                  </p:stCondLst>
                                  <p:childTnLst>
                                    <p:set>
                                      <p:cBhvr>
                                        <p:cTn id="150" dur="1" fill="hold">
                                          <p:stCondLst>
                                            <p:cond delay="0"/>
                                          </p:stCondLst>
                                        </p:cTn>
                                        <p:tgtEl>
                                          <p:spTgt spid="49"/>
                                        </p:tgtEl>
                                        <p:attrNameLst>
                                          <p:attrName>style.visibility</p:attrName>
                                        </p:attrNameLst>
                                      </p:cBhvr>
                                      <p:to>
                                        <p:strVal val="visible"/>
                                      </p:to>
                                    </p:set>
                                    <p:anim calcmode="lin" valueType="num">
                                      <p:cBhvr>
                                        <p:cTn id="151" dur="4000" fill="hold"/>
                                        <p:tgtEl>
                                          <p:spTgt spid="49"/>
                                        </p:tgtEl>
                                        <p:attrNameLst>
                                          <p:attrName>ppt_w</p:attrName>
                                        </p:attrNameLst>
                                      </p:cBhvr>
                                      <p:tavLst>
                                        <p:tav tm="0">
                                          <p:val>
                                            <p:fltVal val="0"/>
                                          </p:val>
                                        </p:tav>
                                        <p:tav tm="100000">
                                          <p:val>
                                            <p:strVal val="#ppt_w"/>
                                          </p:val>
                                        </p:tav>
                                      </p:tavLst>
                                    </p:anim>
                                    <p:anim calcmode="lin" valueType="num">
                                      <p:cBhvr>
                                        <p:cTn id="152" dur="4000" fill="hold"/>
                                        <p:tgtEl>
                                          <p:spTgt spid="49"/>
                                        </p:tgtEl>
                                        <p:attrNameLst>
                                          <p:attrName>ppt_h</p:attrName>
                                        </p:attrNameLst>
                                      </p:cBhvr>
                                      <p:tavLst>
                                        <p:tav tm="0">
                                          <p:val>
                                            <p:fltVal val="0"/>
                                          </p:val>
                                        </p:tav>
                                        <p:tav tm="100000">
                                          <p:val>
                                            <p:strVal val="#ppt_h"/>
                                          </p:val>
                                        </p:tav>
                                      </p:tavLst>
                                    </p:anim>
                                  </p:childTnLst>
                                </p:cTn>
                              </p:par>
                              <p:par>
                                <p:cTn id="153" presetID="19" presetClass="entr" presetSubtype="5" fill="hold" nodeType="withEffect">
                                  <p:stCondLst>
                                    <p:cond delay="0"/>
                                  </p:stCondLst>
                                  <p:childTnLst>
                                    <p:set>
                                      <p:cBhvr>
                                        <p:cTn id="154" dur="1" fill="hold">
                                          <p:stCondLst>
                                            <p:cond delay="0"/>
                                          </p:stCondLst>
                                        </p:cTn>
                                        <p:tgtEl>
                                          <p:spTgt spid="49"/>
                                        </p:tgtEl>
                                        <p:attrNameLst>
                                          <p:attrName>style.visibility</p:attrName>
                                        </p:attrNameLst>
                                      </p:cBhvr>
                                      <p:to>
                                        <p:strVal val="visible"/>
                                      </p:to>
                                    </p:set>
                                    <p:anim calcmode="lin" valueType="num">
                                      <p:cBhvr>
                                        <p:cTn id="155" dur="4000" fill="hold"/>
                                        <p:tgtEl>
                                          <p:spTgt spid="49"/>
                                        </p:tgtEl>
                                        <p:attrNameLst>
                                          <p:attrName>ppt_w</p:attrName>
                                        </p:attrNameLst>
                                      </p:cBhvr>
                                      <p:tavLst>
                                        <p:tav tm="0">
                                          <p:val>
                                            <p:strVal val="#ppt_w"/>
                                          </p:val>
                                        </p:tav>
                                        <p:tav tm="100000">
                                          <p:val>
                                            <p:strVal val="#ppt_w"/>
                                          </p:val>
                                        </p:tav>
                                      </p:tavLst>
                                    </p:anim>
                                    <p:anim calcmode="lin" valueType="num">
                                      <p:cBhvr>
                                        <p:cTn id="156" dur="4000" fill="hold"/>
                                        <p:tgtEl>
                                          <p:spTgt spid="49"/>
                                        </p:tgtEl>
                                        <p:attrNameLst>
                                          <p:attrName>ppt_h</p:attrName>
                                        </p:attrNameLst>
                                      </p:cBhvr>
                                      <p:tavLst>
                                        <p:tav tm="0" fmla="#ppt_h*sin(2.5*pi*$)">
                                          <p:val>
                                            <p:fltVal val="0"/>
                                          </p:val>
                                        </p:tav>
                                        <p:tav tm="100000">
                                          <p:val>
                                            <p:fltVal val="1"/>
                                          </p:val>
                                        </p:tav>
                                      </p:tavLst>
                                    </p:anim>
                                  </p:childTnLst>
                                </p:cTn>
                              </p:par>
                              <p:par>
                                <p:cTn id="157" presetID="8" presetClass="emph" presetSubtype="0" fill="hold" nodeType="withEffect">
                                  <p:stCondLst>
                                    <p:cond delay="0"/>
                                  </p:stCondLst>
                                  <p:childTnLst>
                                    <p:animRot by="-21600000">
                                      <p:cBhvr>
                                        <p:cTn id="158" dur="4000" fill="hold"/>
                                        <p:tgtEl>
                                          <p:spTgt spid="49"/>
                                        </p:tgtEl>
                                        <p:attrNameLst>
                                          <p:attrName>r</p:attrName>
                                        </p:attrNameLst>
                                      </p:cBhvr>
                                    </p:animRot>
                                  </p:childTnLst>
                                </p:cTn>
                              </p:par>
                              <p:par>
                                <p:cTn id="159" presetID="2" presetClass="entr" presetSubtype="3" fill="hold" nodeType="withEffect">
                                  <p:stCondLst>
                                    <p:cond delay="0"/>
                                  </p:stCondLst>
                                  <p:childTnLst>
                                    <p:set>
                                      <p:cBhvr>
                                        <p:cTn id="160" dur="1" fill="hold">
                                          <p:stCondLst>
                                            <p:cond delay="0"/>
                                          </p:stCondLst>
                                        </p:cTn>
                                        <p:tgtEl>
                                          <p:spTgt spid="53"/>
                                        </p:tgtEl>
                                        <p:attrNameLst>
                                          <p:attrName>style.visibility</p:attrName>
                                        </p:attrNameLst>
                                      </p:cBhvr>
                                      <p:to>
                                        <p:strVal val="visible"/>
                                      </p:to>
                                    </p:set>
                                    <p:anim calcmode="lin" valueType="num">
                                      <p:cBhvr additive="base">
                                        <p:cTn id="161" dur="4000" fill="hold"/>
                                        <p:tgtEl>
                                          <p:spTgt spid="53"/>
                                        </p:tgtEl>
                                        <p:attrNameLst>
                                          <p:attrName>ppt_x</p:attrName>
                                        </p:attrNameLst>
                                      </p:cBhvr>
                                      <p:tavLst>
                                        <p:tav tm="0">
                                          <p:val>
                                            <p:strVal val="1+#ppt_w/2"/>
                                          </p:val>
                                        </p:tav>
                                        <p:tav tm="100000">
                                          <p:val>
                                            <p:strVal val="#ppt_x"/>
                                          </p:val>
                                        </p:tav>
                                      </p:tavLst>
                                    </p:anim>
                                    <p:anim calcmode="lin" valueType="num">
                                      <p:cBhvr additive="base">
                                        <p:cTn id="162" dur="4000" fill="hold"/>
                                        <p:tgtEl>
                                          <p:spTgt spid="53"/>
                                        </p:tgtEl>
                                        <p:attrNameLst>
                                          <p:attrName>ppt_y</p:attrName>
                                        </p:attrNameLst>
                                      </p:cBhvr>
                                      <p:tavLst>
                                        <p:tav tm="0">
                                          <p:val>
                                            <p:strVal val="0-#ppt_h/2"/>
                                          </p:val>
                                        </p:tav>
                                        <p:tav tm="100000">
                                          <p:val>
                                            <p:strVal val="#ppt_y"/>
                                          </p:val>
                                        </p:tav>
                                      </p:tavLst>
                                    </p:anim>
                                  </p:childTnLst>
                                </p:cTn>
                              </p:par>
                              <p:par>
                                <p:cTn id="163" presetID="23" presetClass="entr" presetSubtype="16" fill="hold" nodeType="withEffect">
                                  <p:stCondLst>
                                    <p:cond delay="0"/>
                                  </p:stCondLst>
                                  <p:childTnLst>
                                    <p:set>
                                      <p:cBhvr>
                                        <p:cTn id="164" dur="1" fill="hold">
                                          <p:stCondLst>
                                            <p:cond delay="0"/>
                                          </p:stCondLst>
                                        </p:cTn>
                                        <p:tgtEl>
                                          <p:spTgt spid="53"/>
                                        </p:tgtEl>
                                        <p:attrNameLst>
                                          <p:attrName>style.visibility</p:attrName>
                                        </p:attrNameLst>
                                      </p:cBhvr>
                                      <p:to>
                                        <p:strVal val="visible"/>
                                      </p:to>
                                    </p:set>
                                    <p:anim calcmode="lin" valueType="num">
                                      <p:cBhvr>
                                        <p:cTn id="165" dur="4000" fill="hold"/>
                                        <p:tgtEl>
                                          <p:spTgt spid="53"/>
                                        </p:tgtEl>
                                        <p:attrNameLst>
                                          <p:attrName>ppt_w</p:attrName>
                                        </p:attrNameLst>
                                      </p:cBhvr>
                                      <p:tavLst>
                                        <p:tav tm="0">
                                          <p:val>
                                            <p:fltVal val="0"/>
                                          </p:val>
                                        </p:tav>
                                        <p:tav tm="100000">
                                          <p:val>
                                            <p:strVal val="#ppt_w"/>
                                          </p:val>
                                        </p:tav>
                                      </p:tavLst>
                                    </p:anim>
                                    <p:anim calcmode="lin" valueType="num">
                                      <p:cBhvr>
                                        <p:cTn id="166" dur="4000" fill="hold"/>
                                        <p:tgtEl>
                                          <p:spTgt spid="53"/>
                                        </p:tgtEl>
                                        <p:attrNameLst>
                                          <p:attrName>ppt_h</p:attrName>
                                        </p:attrNameLst>
                                      </p:cBhvr>
                                      <p:tavLst>
                                        <p:tav tm="0">
                                          <p:val>
                                            <p:fltVal val="0"/>
                                          </p:val>
                                        </p:tav>
                                        <p:tav tm="100000">
                                          <p:val>
                                            <p:strVal val="#ppt_h"/>
                                          </p:val>
                                        </p:tav>
                                      </p:tavLst>
                                    </p:anim>
                                  </p:childTnLst>
                                </p:cTn>
                              </p:par>
                              <p:par>
                                <p:cTn id="167" presetID="19" presetClass="entr" presetSubtype="5" fill="hold" nodeType="withEffect">
                                  <p:stCondLst>
                                    <p:cond delay="0"/>
                                  </p:stCondLst>
                                  <p:childTnLst>
                                    <p:set>
                                      <p:cBhvr>
                                        <p:cTn id="168" dur="1" fill="hold">
                                          <p:stCondLst>
                                            <p:cond delay="0"/>
                                          </p:stCondLst>
                                        </p:cTn>
                                        <p:tgtEl>
                                          <p:spTgt spid="53"/>
                                        </p:tgtEl>
                                        <p:attrNameLst>
                                          <p:attrName>style.visibility</p:attrName>
                                        </p:attrNameLst>
                                      </p:cBhvr>
                                      <p:to>
                                        <p:strVal val="visible"/>
                                      </p:to>
                                    </p:set>
                                    <p:anim calcmode="lin" valueType="num">
                                      <p:cBhvr>
                                        <p:cTn id="169" dur="4000" fill="hold"/>
                                        <p:tgtEl>
                                          <p:spTgt spid="53"/>
                                        </p:tgtEl>
                                        <p:attrNameLst>
                                          <p:attrName>ppt_w</p:attrName>
                                        </p:attrNameLst>
                                      </p:cBhvr>
                                      <p:tavLst>
                                        <p:tav tm="0">
                                          <p:val>
                                            <p:strVal val="#ppt_w"/>
                                          </p:val>
                                        </p:tav>
                                        <p:tav tm="100000">
                                          <p:val>
                                            <p:strVal val="#ppt_w"/>
                                          </p:val>
                                        </p:tav>
                                      </p:tavLst>
                                    </p:anim>
                                    <p:anim calcmode="lin" valueType="num">
                                      <p:cBhvr>
                                        <p:cTn id="170" dur="4000" fill="hold"/>
                                        <p:tgtEl>
                                          <p:spTgt spid="53"/>
                                        </p:tgtEl>
                                        <p:attrNameLst>
                                          <p:attrName>ppt_h</p:attrName>
                                        </p:attrNameLst>
                                      </p:cBhvr>
                                      <p:tavLst>
                                        <p:tav tm="0" fmla="#ppt_h*sin(2.5*pi*$)">
                                          <p:val>
                                            <p:fltVal val="0"/>
                                          </p:val>
                                        </p:tav>
                                        <p:tav tm="100000">
                                          <p:val>
                                            <p:fltVal val="1"/>
                                          </p:val>
                                        </p:tav>
                                      </p:tavLst>
                                    </p:anim>
                                  </p:childTnLst>
                                </p:cTn>
                              </p:par>
                              <p:par>
                                <p:cTn id="171" presetID="8" presetClass="emph" presetSubtype="0" fill="hold" nodeType="withEffect">
                                  <p:stCondLst>
                                    <p:cond delay="0"/>
                                  </p:stCondLst>
                                  <p:childTnLst>
                                    <p:animRot by="-21600000">
                                      <p:cBhvr>
                                        <p:cTn id="172" dur="4000" fill="hold"/>
                                        <p:tgtEl>
                                          <p:spTgt spid="53"/>
                                        </p:tgtEl>
                                        <p:attrNameLst>
                                          <p:attrName>r</p:attrName>
                                        </p:attrNameLst>
                                      </p:cBhvr>
                                    </p:animRot>
                                  </p:childTnLst>
                                </p:cTn>
                              </p:par>
                            </p:childTnLst>
                          </p:cTn>
                        </p:par>
                        <p:par>
                          <p:cTn id="173" fill="hold">
                            <p:stCondLst>
                              <p:cond delay="4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14"/>
                                        </p:tgtEl>
                                        <p:attrNameLst>
                                          <p:attrName>style.visibility</p:attrName>
                                        </p:attrNameLst>
                                      </p:cBhvr>
                                      <p:to>
                                        <p:strVal val="visible"/>
                                      </p:to>
                                    </p:set>
                                    <p:animEffect transition="in" filter="fade">
                                      <p:cBhvr>
                                        <p:cTn id="176" dur="1000"/>
                                        <p:tgtEl>
                                          <p:spTgt spid="14"/>
                                        </p:tgtEl>
                                      </p:cBhvr>
                                    </p:animEffect>
                                    <p:anim calcmode="lin" valueType="num">
                                      <p:cBhvr>
                                        <p:cTn id="177" dur="1000" fill="hold"/>
                                        <p:tgtEl>
                                          <p:spTgt spid="14"/>
                                        </p:tgtEl>
                                        <p:attrNameLst>
                                          <p:attrName>ppt_x</p:attrName>
                                        </p:attrNameLst>
                                      </p:cBhvr>
                                      <p:tavLst>
                                        <p:tav tm="0">
                                          <p:val>
                                            <p:strVal val="#ppt_x-.1"/>
                                          </p:val>
                                        </p:tav>
                                        <p:tav tm="100000">
                                          <p:val>
                                            <p:strVal val="#ppt_x"/>
                                          </p:val>
                                        </p:tav>
                                      </p:tavLst>
                                    </p:anim>
                                    <p:anim calcmode="lin" valueType="num">
                                      <p:cBhvr>
                                        <p:cTn id="1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54539.jpg"/>
          <p:cNvPicPr>
            <a:picLocks noChangeAspect="1"/>
          </p:cNvPicPr>
          <p:nvPr/>
        </p:nvPicPr>
        <p:blipFill>
          <a:blip r:embed="rId2" cstate="print"/>
          <a:stretch>
            <a:fillRect/>
          </a:stretch>
        </p:blipFill>
        <p:spPr bwMode="auto">
          <a:xfrm flipH="1">
            <a:off x="-1"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6" name="15 Imagen" descr="195762.jpg"/>
          <p:cNvPicPr>
            <a:picLocks noChangeAspect="1"/>
          </p:cNvPicPr>
          <p:nvPr/>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barrio tomó su nombre de una ermita fundada en esa orilla del Guadalquivir en 1526 y que albergaba una representación de la Virgen de los Remedios. Años más tarde, se construyó sobre ella el Convento de los Remedios​ de la Orden de los Carmelitas Descalzos.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prism dir="r" isContent="1" isInverted="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1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1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30552" y="0"/>
            <a:ext cx="9082896" cy="51049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frailecillos_6796.jpg"/>
          <p:cNvPicPr>
            <a:picLocks noGrp="1" noChangeAspect="1"/>
          </p:cNvPicPr>
          <p:nvPr isPhoto="1"/>
        </p:nvPicPr>
        <p:blipFill>
          <a:blip r:embed="rId2" cstate="print"/>
          <a:stretch>
            <a:fillRect/>
          </a:stretch>
        </p:blipFill>
        <p:spPr bwMode="auto">
          <a:xfrm>
            <a:off x="1" y="2117"/>
            <a:ext cx="9143999"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39552" y="3795886"/>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Remedios fue el primer barrio planificado de la capital hispalense. Su ubicación generaba graves problemas de comunicación con el centro de la ciudad ya que estaba lejos de los dos puentes fijos que cruzaban el Guadalquivir en ese momento.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051720" y="915566"/>
            <a:ext cx="3050835" cy="400110"/>
          </a:xfrm>
          <a:prstGeom prst="rect">
            <a:avLst/>
          </a:prstGeom>
          <a:noFill/>
        </p:spPr>
        <p:txBody>
          <a:bodyPr wrap="non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Barrio de Los Remedios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14:prism isContent="1" isInverted="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1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3" name="12 Imagen" descr="45ae5ef3b9e000df40c16ee12fcb028e.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2627784" y="1635646"/>
            <a:ext cx="2018501" cy="461665"/>
          </a:xfrm>
          <a:prstGeom prst="rect">
            <a:avLst/>
          </a:prstGeom>
          <a:noFill/>
        </p:spPr>
        <p:txBody>
          <a:bodyPr wrap="non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Nao Victoria</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251520" y="3795886"/>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nao ‘Victoria’ vuelve a entrar en Sevilla quinientos años después de completar la primera vuelta al mundo. Una reproducción de la nave con la que Juan Sebastián Elcano arribó el 8 de septiembre de 1522 podemos ver en la capital andaluza para festejar una de las mayores gestas de la humanidad.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flythrough/>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1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1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23" presetClass="entr" presetSubtype="16"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fltVal val="0"/>
                                          </p:val>
                                        </p:tav>
                                        <p:tav tm="100000">
                                          <p:val>
                                            <p:strVal val="#ppt_h"/>
                                          </p:val>
                                        </p:tav>
                                      </p:tavLst>
                                    </p:anim>
                                  </p:childTnLst>
                                </p:cTn>
                              </p:par>
                            </p:childTnLst>
                          </p:cTn>
                        </p:par>
                        <p:par>
                          <p:cTn id="26" fill="hold">
                            <p:stCondLst>
                              <p:cond delay="7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0fd9476e7c0c1ff1a8d02f0b489eb290.jpg"/>
          <p:cNvPicPr>
            <a:picLocks noGrp="1" noChangeAspect="1"/>
          </p:cNvPicPr>
          <p:nvPr isPhoto="1"/>
        </p:nvPicPr>
        <p:blipFill>
          <a:blip r:embed="rId2" cstate="print"/>
          <a:stretch>
            <a:fillRect/>
          </a:stretch>
        </p:blipFill>
        <p:spPr bwMode="auto">
          <a:xfrm>
            <a:off x="0" y="2117"/>
            <a:ext cx="9144000" cy="51392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251520" y="3795886"/>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Puente de San Telmo se ejecutó con líneas más sencillas de las que se había previsto en un principio y con un cambio en la rasante motivado por un comentario del rey Alfonso XIII. Al monarca le preocupaba que el nuevo puente tapase la vista de la Torre del Oro desde el sur de la ciudad.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4000">
        <p15:prstTrans prst="fallOve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1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2589" y="0"/>
            <a:ext cx="9138822" cy="513635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4" name="3 Imagen" descr="354539.jpg"/>
          <p:cNvPicPr>
            <a:picLocks noChangeAspect="1"/>
          </p:cNvPicPr>
          <p:nvPr/>
        </p:nvPicPr>
        <p:blipFill>
          <a:blip r:embed="rId2" cstate="print"/>
          <a:stretch>
            <a:fillRect/>
          </a:stretch>
        </p:blipFill>
        <p:spPr bwMode="auto">
          <a:xfrm>
            <a:off x="47" y="0"/>
            <a:ext cx="9143906" cy="513921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536" y="3795886"/>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13 de agosto de 1931, tras realizarse una prueba de carga, quedó abierto al paso peatonal el Puente de San Telmo, entre la Plaza de Cuba y el Paseo Colón. El segundo puente más antiguo de los que quedan en pie en Sevilla. Gracias por acompañarnos en este viaje tan bonito e histórico por la ciudad hispalense.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8000">
        <p14:vortex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619672" y="123478"/>
            <a:ext cx="6048672" cy="612068"/>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267744" y="915566"/>
            <a:ext cx="4321299" cy="515778"/>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2051720" y="2859782"/>
            <a:ext cx="5184576" cy="648653"/>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Tu respiración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2195736" y="2211710"/>
            <a:ext cx="4536504" cy="60636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Dejaría todo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2123728" y="1563638"/>
            <a:ext cx="4536505" cy="60636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Candela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2051720" y="3579862"/>
            <a:ext cx="5112568" cy="606361"/>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Bailando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6"/>
          <p:cNvSpPr>
            <a:spLocks noChangeArrowheads="1" noChangeShapeType="1" noTextEdit="1"/>
          </p:cNvSpPr>
          <p:nvPr/>
        </p:nvSpPr>
        <p:spPr bwMode="auto">
          <a:xfrm>
            <a:off x="2915816" y="4299942"/>
            <a:ext cx="3600400" cy="576645"/>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err="1"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Challanne</a:t>
            </a:r>
            <a:r>
              <a:rPr lang="es-ES" sz="3600" kern="10" spc="-360" dirty="0" smtClean="0">
                <a:ln w="12700">
                  <a:solidFill>
                    <a:srgbClr val="000099"/>
                  </a:solidFill>
                  <a:round/>
                  <a:headEnd/>
                  <a:tailEnd/>
                </a:ln>
                <a:solidFill>
                  <a:srgbClr val="FFC000"/>
                </a:solidFill>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35" presetClass="entr" presetSubtype="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Effect transition="in" filter="fade">
                                      <p:cBhvr>
                                        <p:cTn id="48" dur="2000"/>
                                        <p:tgtEl>
                                          <p:spTgt spid="9"/>
                                        </p:tgtEl>
                                      </p:cBhvr>
                                    </p:animEffect>
                                    <p:anim calcmode="lin" valueType="num">
                                      <p:cBhvr>
                                        <p:cTn id="49" dur="2000" fill="hold"/>
                                        <p:tgtEl>
                                          <p:spTgt spid="9"/>
                                        </p:tgtEl>
                                        <p:attrNameLst>
                                          <p:attrName>style.rotation</p:attrName>
                                        </p:attrNameLst>
                                      </p:cBhvr>
                                      <p:tavLst>
                                        <p:tav tm="0">
                                          <p:val>
                                            <p:fltVal val="720"/>
                                          </p:val>
                                        </p:tav>
                                        <p:tav tm="100000">
                                          <p:val>
                                            <p:fltVal val="0"/>
                                          </p:val>
                                        </p:tav>
                                      </p:tavLst>
                                    </p:anim>
                                    <p:anim calcmode="lin" valueType="num">
                                      <p:cBhvr>
                                        <p:cTn id="50" dur="2000" fill="hold"/>
                                        <p:tgtEl>
                                          <p:spTgt spid="9"/>
                                        </p:tgtEl>
                                        <p:attrNameLst>
                                          <p:attrName>ppt_h</p:attrName>
                                        </p:attrNameLst>
                                      </p:cBhvr>
                                      <p:tavLst>
                                        <p:tav tm="0">
                                          <p:val>
                                            <p:fltVal val="0"/>
                                          </p:val>
                                        </p:tav>
                                        <p:tav tm="100000">
                                          <p:val>
                                            <p:strVal val="#ppt_h"/>
                                          </p:val>
                                        </p:tav>
                                      </p:tavLst>
                                    </p:anim>
                                    <p:anim calcmode="lin" valueType="num">
                                      <p:cBhvr>
                                        <p:cTn id="51" dur="2000" fill="hold"/>
                                        <p:tgtEl>
                                          <p:spTgt spid="9"/>
                                        </p:tgtEl>
                                        <p:attrNameLst>
                                          <p:attrName>ppt_w</p:attrName>
                                        </p:attrNameLst>
                                      </p:cBhvr>
                                      <p:tavLst>
                                        <p:tav tm="0">
                                          <p:val>
                                            <p:fltVal val="0"/>
                                          </p:val>
                                        </p:tav>
                                        <p:tav tm="100000">
                                          <p:val>
                                            <p:strVal val="#ppt_w"/>
                                          </p:val>
                                        </p:tav>
                                      </p:tavLst>
                                    </p:anim>
                                  </p:childTnLst>
                                </p:cTn>
                              </p:par>
                              <p:par>
                                <p:cTn id="52" presetID="23" presetClass="entr" presetSubtype="16" fill="hold" nodeType="withEffect">
                                  <p:stCondLst>
                                    <p:cond delay="500"/>
                                  </p:stCondLst>
                                  <p:childTnLst>
                                    <p:set>
                                      <p:cBhvr>
                                        <p:cTn id="53" dur="1" fill="hold">
                                          <p:stCondLst>
                                            <p:cond delay="0"/>
                                          </p:stCondLst>
                                        </p:cTn>
                                        <p:tgtEl>
                                          <p:spTgt spid="9"/>
                                        </p:tgtEl>
                                        <p:attrNameLst>
                                          <p:attrName>style.visibility</p:attrName>
                                        </p:attrNameLst>
                                      </p:cBhvr>
                                      <p:to>
                                        <p:strVal val="visible"/>
                                      </p:to>
                                    </p:set>
                                    <p:anim calcmode="lin" valueType="num">
                                      <p:cBhvr>
                                        <p:cTn id="54" dur="3000" fill="hold"/>
                                        <p:tgtEl>
                                          <p:spTgt spid="9"/>
                                        </p:tgtEl>
                                        <p:attrNameLst>
                                          <p:attrName>ppt_w</p:attrName>
                                        </p:attrNameLst>
                                      </p:cBhvr>
                                      <p:tavLst>
                                        <p:tav tm="0">
                                          <p:val>
                                            <p:fltVal val="0"/>
                                          </p:val>
                                        </p:tav>
                                        <p:tav tm="100000">
                                          <p:val>
                                            <p:strVal val="#ppt_w"/>
                                          </p:val>
                                        </p:tav>
                                      </p:tavLst>
                                    </p:anim>
                                    <p:anim calcmode="lin" valueType="num">
                                      <p:cBhvr>
                                        <p:cTn id="55" dur="30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457200" y="1200150"/>
            <a:ext cx="82296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822960" eaLnBrk="1" hangingPunct="1"/>
            <a:endParaRPr lang="es-ES" altLang="es-ES" sz="1620">
              <a:solidFill>
                <a:srgbClr val="000000"/>
              </a:solidFill>
            </a:endParaRPr>
          </a:p>
        </p:txBody>
      </p:sp>
      <p:sp>
        <p:nvSpPr>
          <p:cNvPr id="2051" name="Rectangle 5"/>
          <p:cNvSpPr>
            <a:spLocks noChangeArrowheads="1"/>
          </p:cNvSpPr>
          <p:nvPr/>
        </p:nvSpPr>
        <p:spPr bwMode="auto">
          <a:xfrm>
            <a:off x="457200" y="1371600"/>
            <a:ext cx="82296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endParaRPr lang="es-ES" altLang="es-ES" sz="162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280" y="0"/>
            <a:ext cx="438912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457200" y="1428750"/>
            <a:ext cx="8229600" cy="214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 altLang="es-ES" sz="5400" b="1">
                <a:solidFill>
                  <a:srgbClr val="000000"/>
                </a:solidFill>
                <a:latin typeface="Kristen ITC" panose="03050502040202030202" pitchFamily="66" charset="0"/>
              </a:rPr>
              <a:t>¿Te ha gustado?</a:t>
            </a:r>
            <a:r>
              <a:rPr lang="es-ES" altLang="es-ES" sz="4320">
                <a:solidFill>
                  <a:srgbClr val="000000"/>
                </a:solidFill>
                <a:latin typeface="Kristen ITC" panose="03050502040202030202" pitchFamily="66" charset="0"/>
              </a:rPr>
              <a:t> </a:t>
            </a:r>
            <a:br>
              <a:rPr lang="es-ES" altLang="es-ES" sz="4320">
                <a:solidFill>
                  <a:srgbClr val="000000"/>
                </a:solidFill>
                <a:latin typeface="Kristen ITC" panose="03050502040202030202" pitchFamily="66" charset="0"/>
              </a:rPr>
            </a:br>
            <a:r>
              <a:rPr lang="es-ES" altLang="es-ES" sz="3960">
                <a:solidFill>
                  <a:srgbClr val="000000"/>
                </a:solidFill>
                <a:latin typeface="Kristen ITC" panose="03050502040202030202" pitchFamily="66" charset="0"/>
              </a:rPr>
              <a:t>Puedes ver más entrando </a:t>
            </a:r>
            <a:br>
              <a:rPr lang="es-ES" altLang="es-ES" sz="3960">
                <a:solidFill>
                  <a:srgbClr val="000000"/>
                </a:solidFill>
                <a:latin typeface="Kristen ITC" panose="03050502040202030202" pitchFamily="66" charset="0"/>
              </a:rPr>
            </a:br>
            <a:r>
              <a:rPr lang="es-ES" altLang="es-ES" sz="3960" b="1">
                <a:solidFill>
                  <a:srgbClr val="40F903"/>
                </a:solidFill>
                <a:latin typeface="Kristen ITC" panose="03050502040202030202" pitchFamily="66" charset="0"/>
                <a:hlinkClick r:id="rId2"/>
              </a:rPr>
              <a:t>Aquí</a:t>
            </a:r>
            <a:endParaRPr lang="es-ES" altLang="es-ES" sz="396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1485900" y="3543300"/>
            <a:ext cx="2400300" cy="1712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822960" eaLnBrk="1" hangingPunct="1">
              <a:spcBef>
                <a:spcPct val="50000"/>
              </a:spcBef>
            </a:pPr>
            <a:r>
              <a:rPr lang="es-ES_tradnl" altLang="es-ES" sz="1620" b="1">
                <a:solidFill>
                  <a:srgbClr val="000000"/>
                </a:solidFill>
                <a:latin typeface="Kristen ITC" panose="03050502040202030202" pitchFamily="66" charset="0"/>
              </a:rPr>
              <a:t>Además puedes recibir powerpoints en tu correo electrónico suscribiéndote aquí:</a:t>
            </a:r>
            <a:r>
              <a:rPr lang="es-ES_tradnl" altLang="es-ES" sz="1620" b="1">
                <a:solidFill>
                  <a:srgbClr val="0066FF"/>
                </a:solidFill>
              </a:rPr>
              <a:t> </a:t>
            </a:r>
          </a:p>
          <a:p>
            <a:pPr defTabSz="822960" eaLnBrk="1" hangingPunct="1">
              <a:spcBef>
                <a:spcPct val="50000"/>
              </a:spcBef>
            </a:pPr>
            <a:endParaRPr lang="es-ES" altLang="es-ES" sz="1620"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120" y="3143250"/>
            <a:ext cx="212598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91940" y="3657600"/>
            <a:ext cx="109728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7200" y="22288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57200" y="26289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57200" y="302895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57200" y="3429000"/>
            <a:ext cx="48006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7368639"/>
      </p:ext>
    </p:extLst>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3207</Words>
  <Application>Microsoft Office PowerPoint</Application>
  <PresentationFormat>Presentación en pantalla (16:9)</PresentationFormat>
  <Paragraphs>112</Paragraphs>
  <Slides>62</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62</vt:i4>
      </vt:variant>
    </vt:vector>
  </HeadingPairs>
  <TitlesOfParts>
    <vt:vector size="72"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2024-08-06T10:29:28Z</dcterms:modified>
</cp:coreProperties>
</file>