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</p:sldMasterIdLst>
  <p:notesMasterIdLst>
    <p:notesMasterId r:id="rId67"/>
  </p:notesMasterIdLst>
  <p:sldIdLst>
    <p:sldId id="380" r:id="rId3"/>
    <p:sldId id="256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329" r:id="rId15"/>
    <p:sldId id="330" r:id="rId16"/>
    <p:sldId id="331" r:id="rId17"/>
    <p:sldId id="332" r:id="rId18"/>
    <p:sldId id="333" r:id="rId19"/>
    <p:sldId id="334" r:id="rId20"/>
    <p:sldId id="335" r:id="rId21"/>
    <p:sldId id="336" r:id="rId22"/>
    <p:sldId id="337" r:id="rId23"/>
    <p:sldId id="338" r:id="rId24"/>
    <p:sldId id="339" r:id="rId25"/>
    <p:sldId id="340" r:id="rId26"/>
    <p:sldId id="341" r:id="rId27"/>
    <p:sldId id="342" r:id="rId28"/>
    <p:sldId id="343" r:id="rId29"/>
    <p:sldId id="344" r:id="rId30"/>
    <p:sldId id="345" r:id="rId31"/>
    <p:sldId id="346" r:id="rId32"/>
    <p:sldId id="347" r:id="rId33"/>
    <p:sldId id="348" r:id="rId34"/>
    <p:sldId id="349" r:id="rId35"/>
    <p:sldId id="350" r:id="rId36"/>
    <p:sldId id="351" r:id="rId37"/>
    <p:sldId id="352" r:id="rId38"/>
    <p:sldId id="354" r:id="rId39"/>
    <p:sldId id="355" r:id="rId40"/>
    <p:sldId id="356" r:id="rId41"/>
    <p:sldId id="357" r:id="rId42"/>
    <p:sldId id="358" r:id="rId43"/>
    <p:sldId id="359" r:id="rId44"/>
    <p:sldId id="360" r:id="rId45"/>
    <p:sldId id="361" r:id="rId46"/>
    <p:sldId id="362" r:id="rId47"/>
    <p:sldId id="363" r:id="rId48"/>
    <p:sldId id="364" r:id="rId49"/>
    <p:sldId id="365" r:id="rId50"/>
    <p:sldId id="366" r:id="rId51"/>
    <p:sldId id="367" r:id="rId52"/>
    <p:sldId id="368" r:id="rId53"/>
    <p:sldId id="369" r:id="rId54"/>
    <p:sldId id="370" r:id="rId55"/>
    <p:sldId id="371" r:id="rId56"/>
    <p:sldId id="372" r:id="rId57"/>
    <p:sldId id="373" r:id="rId58"/>
    <p:sldId id="374" r:id="rId59"/>
    <p:sldId id="375" r:id="rId60"/>
    <p:sldId id="376" r:id="rId61"/>
    <p:sldId id="377" r:id="rId62"/>
    <p:sldId id="378" r:id="rId63"/>
    <p:sldId id="379" r:id="rId64"/>
    <p:sldId id="381" r:id="rId65"/>
    <p:sldId id="382" r:id="rId66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8J+teFNWnymaPFCb+9SHA==" hashData="iejNreItinaJcoeshTXWneDYf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3B06"/>
    <a:srgbClr val="FABD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44" autoAdjust="0"/>
    <p:restoredTop sz="94660"/>
  </p:normalViewPr>
  <p:slideViewPr>
    <p:cSldViewPr>
      <p:cViewPr>
        <p:scale>
          <a:sx n="60" d="100"/>
          <a:sy n="60" d="100"/>
        </p:scale>
        <p:origin x="-572" y="-45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37C6BB2-D9F2-4B5F-A5E0-663AABFF0972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CBA040A-AFF7-45CB-AAD8-EC1D88635D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66542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78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A51BEC-8667-4BC0-A584-0A2290388E34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81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8B7F43-73C8-4ABE-854F-387DE81D0ECD}" type="slidenum">
              <a:rPr lang="es-E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1F00D-007A-499F-9382-2678F0254F3D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9B6C6-3920-4F0A-AAB7-2B56DF03AD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DD594-A125-40C4-954D-EECC73621130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82EFE-7922-4A3A-8CCA-5E122662E5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022D9-E3D6-45FE-A9E9-BB547697FFA5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D1ED2-EE80-470A-99CF-E475E56193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0F3AF-48EA-40F6-BBE2-4CE25F46DE52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68E3B-59C8-4304-9CCA-FDF23D594E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ABC4C-EFAF-4664-9178-E27D3C1BC81F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37509-3285-48D6-997D-A79249935B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E25D7-1EA8-4B0A-A429-359D457DFDDC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F3DA0-9DAF-4C93-AD64-48D1C6BD22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D2C2C-B89E-4485-9AF6-AA6FBD4B1E7D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53735-82EF-48B3-8B51-788FCE2DFB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055EF-A148-4A3C-9116-A00B8D04E645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C0354-8779-4751-A9A7-D6ED246AD8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8BE96-34F7-4416-B2E1-8D8CC68EEF3F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6C05-B1B3-4623-8EA0-77054939EB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464FB-C466-4D0B-948C-808C431B1CE7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29D3D-B9D5-42E9-8105-A0F8B01AC1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7BBF2-5C49-48A1-992A-DA23ED63FAEB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72A3A-38C8-4012-8961-D9CA5272E0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684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930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1"/>
            <a:ext cx="8229600" cy="37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51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9BF090-1CF3-4A5C-8E1C-3DF683F3B757}" type="datetimeFigureOut">
              <a:rPr lang="es-ES"/>
              <a:pPr>
                <a:defRPr/>
              </a:pPr>
              <a:t>01/05/2021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51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51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E6AA6A-EFBF-470F-82BF-B2D788EE45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ransition spd="med" advTm="9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971600" y="265212"/>
            <a:ext cx="7416800" cy="1120124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141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Paseando en Ávila </a:t>
            </a: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1043608" y="1633364"/>
            <a:ext cx="7345363" cy="93610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La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Fotografía es de mi </a:t>
            </a:r>
            <a:r>
              <a:rPr lang="es-ES" sz="3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propiedad </a:t>
            </a:r>
            <a:endParaRPr lang="es-ES" sz="3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1259632" y="2857500"/>
            <a:ext cx="6769100" cy="71966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273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Creación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y Diseño: </a:t>
            </a: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619672" y="3937620"/>
            <a:ext cx="5904656" cy="607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V I C E N T E  G A R C Í A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lin ang="5400000" scaled="1"/>
              </a:gradFill>
              <a:effectLst>
                <a:prstShdw prst="shdw17" dist="17961" dir="13500000">
                  <a:srgbClr val="009900"/>
                </a:prstShdw>
              </a:effectLst>
              <a:latin typeface="High Tower Text"/>
            </a:endParaRP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916239" y="4617696"/>
            <a:ext cx="3240087" cy="73570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Automático </a:t>
            </a:r>
            <a:endParaRPr lang="es-ES" sz="3200" kern="10" dirty="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effectLst>
                <a:prstShdw prst="shdw17" dist="17961" dir="13500000">
                  <a:srgbClr val="999999"/>
                </a:prstShdw>
              </a:effectLst>
              <a:latin typeface="High Tower Tex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nimBg="1"/>
      <p:bldP spid="16388" grpId="0" animBg="1"/>
      <p:bldP spid="16389" grpId="0" animBg="1"/>
      <p:bldP spid="16390" grpId="0" animBg="1"/>
      <p:bldP spid="1639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15616" y="217207"/>
            <a:ext cx="6624736" cy="1025922"/>
          </a:xfrm>
          <a:prstGeom prst="rect">
            <a:avLst/>
          </a:prstGeom>
          <a:noFill/>
        </p:spPr>
        <p:txBody>
          <a:bodyPr wrap="none">
            <a:prstTxWarp prst="textChevron">
              <a:avLst>
                <a:gd name="adj" fmla="val 14594"/>
              </a:avLst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 Paseando en Ávila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1497349"/>
            <a:ext cx="7704856" cy="110799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Ávila, emplazada en un altozano, domina el Valle de </a:t>
            </a:r>
            <a:r>
              <a:rPr lang="es-ES" sz="2200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Amblés</a:t>
            </a:r>
            <a:r>
              <a:rPr lang="es-ES" sz="2200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. Su </a:t>
            </a: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altitud de mas de 1.100 metros, hace que sea la ciudad </a:t>
            </a:r>
            <a:r>
              <a:rPr lang="es-ES" sz="2200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mas alta </a:t>
            </a: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de España y atalaya de Castilla.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67544" y="3097527"/>
            <a:ext cx="8064500" cy="178510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El origen de su población es prerromano, formando parte del área cultura vetona. Las esculturas zoo-</a:t>
            </a:r>
            <a:r>
              <a:rPr lang="es-ES" sz="2200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moórficas</a:t>
            </a:r>
            <a:r>
              <a:rPr lang="es-ES" sz="22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+mn-cs"/>
              </a:rPr>
              <a:t> y los distintos castros localizados en sus inmediaciones, así lo atestiguan. En época romana, la ciudad  abulense aparece ya configurada.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3000">
        <p14:ripple dir="ru"/>
      </p:transition>
    </mc:Choice>
    <mc:Fallback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4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85c7fa29061bf1906e5120ed2728b6d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10585"/>
            <a:ext cx="9144000" cy="5693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7" name="6 Paralelogramo"/>
          <p:cNvSpPr/>
          <p:nvPr/>
        </p:nvSpPr>
        <p:spPr>
          <a:xfrm>
            <a:off x="0" y="0"/>
            <a:ext cx="2357438" cy="5715000"/>
          </a:xfrm>
          <a:prstGeom prst="parallelogram">
            <a:avLst>
              <a:gd name="adj" fmla="val 79521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6858000" y="0"/>
            <a:ext cx="2286000" cy="5715000"/>
          </a:xfrm>
          <a:prstGeom prst="parallelogram">
            <a:avLst>
              <a:gd name="adj" fmla="val 76887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571500" y="0"/>
            <a:ext cx="2357438" cy="5715000"/>
          </a:xfrm>
          <a:prstGeom prst="parallelogram">
            <a:avLst>
              <a:gd name="adj" fmla="val 78851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286500" y="0"/>
            <a:ext cx="2286000" cy="5715000"/>
          </a:xfrm>
          <a:prstGeom prst="parallelogram">
            <a:avLst>
              <a:gd name="adj" fmla="val 76887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143000" y="0"/>
            <a:ext cx="2357438" cy="5715000"/>
          </a:xfrm>
          <a:prstGeom prst="parallelogram">
            <a:avLst>
              <a:gd name="adj" fmla="val 79520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5715000" y="0"/>
            <a:ext cx="2286000" cy="5715000"/>
          </a:xfrm>
          <a:prstGeom prst="parallelogram">
            <a:avLst>
              <a:gd name="adj" fmla="val 76887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1714500" y="0"/>
            <a:ext cx="2357438" cy="5715000"/>
          </a:xfrm>
          <a:prstGeom prst="parallelogram">
            <a:avLst>
              <a:gd name="adj" fmla="val 79520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143500" y="0"/>
            <a:ext cx="2286000" cy="5715000"/>
          </a:xfrm>
          <a:prstGeom prst="parallelogram">
            <a:avLst>
              <a:gd name="adj" fmla="val 76887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286000" y="0"/>
            <a:ext cx="2357438" cy="5715000"/>
          </a:xfrm>
          <a:prstGeom prst="parallelogram">
            <a:avLst>
              <a:gd name="adj" fmla="val 79520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0"/>
            <a:ext cx="2286000" cy="5715000"/>
          </a:xfrm>
          <a:prstGeom prst="parallelogram">
            <a:avLst>
              <a:gd name="adj" fmla="val 76887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bg1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683568" y="4657700"/>
            <a:ext cx="765248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Hoy nos encontramos en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Ávila, en uno de sus parques; este </a:t>
            </a:r>
            <a:endParaRPr lang="es-ES" b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concretamente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 el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Parque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San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Antonio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aquí nos encontramos </a:t>
            </a:r>
            <a:endParaRPr lang="es-ES" b="1" dirty="0" smtClean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cuando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11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mañana.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honeycomb/>
        <p:sndAc>
          <p:stSnd loop="1">
            <p:snd r:embed="rId2" name="Musica celta medieval - The Legend Begins - Fantasy on theme from caravans - Road to glory.wav"/>
          </p:stSnd>
        </p:sndAc>
      </p:transition>
    </mc:Choice>
    <mc:Fallback>
      <p:transition spd="slow" advTm="24000">
        <p:fade/>
        <p:sndAc>
          <p:stSnd loop="1">
            <p:snd r:embed="rId2" name="Musica celta medieval - The Legend Begins - Fantasy on theme from caravans - Road to glo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6000"/>
                            </p:stCondLst>
                            <p:childTnLst>
                              <p:par>
                                <p:cTn id="1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t="50000" r="50787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Ana María\Desktop\25299y.jpg"/>
          <p:cNvPicPr>
            <a:picLocks noChangeAspect="1" noChangeArrowheads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755576" y="4657700"/>
            <a:ext cx="73441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 cierto es que hoy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sopla un vientecillo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se puede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decir que también en Ávila hace calor, aunque un poco suavizado por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airecito que de vez en cuando nos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acaricia.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glitter pattern="hexagon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1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00"/>
                            </p:stCondLst>
                            <p:childTnLst>
                              <p:par>
                                <p:cTn id="1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4613_kobieta-bizuteria-czerwony-kapelus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7939"/>
            <a:ext cx="9144000" cy="5693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Lágrima"/>
          <p:cNvSpPr/>
          <p:nvPr/>
        </p:nvSpPr>
        <p:spPr>
          <a:xfrm rot="8068511">
            <a:off x="2373914" y="-192227"/>
            <a:ext cx="4755084" cy="4768094"/>
          </a:xfrm>
          <a:prstGeom prst="teardrop">
            <a:avLst>
              <a:gd name="adj" fmla="val 113232"/>
            </a:avLst>
          </a:prstGeom>
          <a:solidFill>
            <a:schemeClr val="accent3">
              <a:lumMod val="50000"/>
              <a:alpha val="6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2032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8038588">
            <a:off x="2534539" y="255619"/>
            <a:ext cx="4383378" cy="4257881"/>
          </a:xfrm>
          <a:prstGeom prst="teardrop">
            <a:avLst>
              <a:gd name="adj" fmla="val 117206"/>
            </a:avLst>
          </a:prstGeom>
          <a:solidFill>
            <a:schemeClr val="accent3">
              <a:lumMod val="75000"/>
              <a:alpha val="6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90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8061781">
            <a:off x="2718991" y="870526"/>
            <a:ext cx="4054779" cy="3849115"/>
          </a:xfrm>
          <a:prstGeom prst="teardrop">
            <a:avLst>
              <a:gd name="adj" fmla="val 113266"/>
            </a:avLst>
          </a:prstGeom>
          <a:solidFill>
            <a:schemeClr val="accent3">
              <a:alpha val="6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032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8078245">
            <a:off x="3036001" y="1429475"/>
            <a:ext cx="3489317" cy="3424734"/>
          </a:xfrm>
          <a:prstGeom prst="teardrop">
            <a:avLst>
              <a:gd name="adj" fmla="val 117348"/>
            </a:avLst>
          </a:prstGeom>
          <a:solidFill>
            <a:schemeClr val="accent3">
              <a:lumMod val="60000"/>
              <a:lumOff val="40000"/>
              <a:alpha val="6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032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8014863">
            <a:off x="3284323" y="2062121"/>
            <a:ext cx="3024807" cy="2902604"/>
          </a:xfrm>
          <a:prstGeom prst="teardrop">
            <a:avLst>
              <a:gd name="adj" fmla="val 114854"/>
            </a:avLst>
          </a:prstGeom>
          <a:solidFill>
            <a:schemeClr val="accent3">
              <a:lumMod val="40000"/>
              <a:lumOff val="60000"/>
              <a:alpha val="60000"/>
            </a:schemeClr>
          </a:solidFill>
          <a:ln w="3175">
            <a:solidFill>
              <a:schemeClr val="accent3">
                <a:lumMod val="60000"/>
                <a:lumOff val="40000"/>
              </a:schemeClr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2032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497" name="22 CuadroTexto"/>
          <p:cNvSpPr txBox="1">
            <a:spLocks noChangeArrowheads="1"/>
          </p:cNvSpPr>
          <p:nvPr/>
        </p:nvSpPr>
        <p:spPr bwMode="auto">
          <a:xfrm>
            <a:off x="4286250" y="512057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5576" y="4513684"/>
            <a:ext cx="792003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Parque de San Antonio es la zona verde más extensa e importante de Ávila. Se encuentra al nordeste de la ciudad, entre el paseo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Don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Camelo y la avenida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Madrid.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Ana María\Desktop\PPS - PARAISO\146196H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" y="0"/>
            <a:ext cx="9143999" cy="5703888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Triángulo rectángulo"/>
          <p:cNvSpPr/>
          <p:nvPr/>
        </p:nvSpPr>
        <p:spPr>
          <a:xfrm rot="5400000">
            <a:off x="857250" y="-857250"/>
            <a:ext cx="2857500" cy="45720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4572000" y="0"/>
            <a:ext cx="4572000" cy="28575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" name="1 Triángulo rectángulo"/>
          <p:cNvSpPr/>
          <p:nvPr/>
        </p:nvSpPr>
        <p:spPr>
          <a:xfrm>
            <a:off x="0" y="2857500"/>
            <a:ext cx="4572000" cy="28575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16200000">
            <a:off x="5429250" y="2000250"/>
            <a:ext cx="2857500" cy="45720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Sol"/>
          <p:cNvSpPr/>
          <p:nvPr/>
        </p:nvSpPr>
        <p:spPr>
          <a:xfrm rot="5400000">
            <a:off x="1714500" y="-94828"/>
            <a:ext cx="5715000" cy="5904656"/>
          </a:xfrm>
          <a:prstGeom prst="sun">
            <a:avLst/>
          </a:prstGeom>
          <a:solidFill>
            <a:srgbClr val="00B05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Sol"/>
          <p:cNvSpPr/>
          <p:nvPr/>
        </p:nvSpPr>
        <p:spPr>
          <a:xfrm rot="5400000">
            <a:off x="1714500" y="-94828"/>
            <a:ext cx="5715000" cy="5904656"/>
          </a:xfrm>
          <a:prstGeom prst="sun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CuadroTexto"/>
          <p:cNvSpPr txBox="1"/>
          <p:nvPr/>
        </p:nvSpPr>
        <p:spPr>
          <a:xfrm>
            <a:off x="1331640" y="4657700"/>
            <a:ext cx="65532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Cuenta con numerosas instalaciones de ocio como zonas de juego para los más pequeños, varias fuentes y esculturas ornamentales y numerosos paseos y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calles.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grpId="1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grpId="1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grpId="1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grpId="1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0" presetClass="entr" presetSubtype="0" decel="10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2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  <p:bldP spid="3" grpId="1"/>
      <p:bldP spid="2" grpId="0"/>
      <p:bldP spid="2" grpId="1"/>
      <p:bldP spid="5" grpId="0"/>
      <p:bldP spid="5" grpId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21922.53706427.original.jpe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Triángulo rectángulo"/>
          <p:cNvSpPr/>
          <p:nvPr/>
        </p:nvSpPr>
        <p:spPr>
          <a:xfrm>
            <a:off x="1" y="1"/>
            <a:ext cx="2500313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1" y="1"/>
            <a:ext cx="2500313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1" y="1846792"/>
            <a:ext cx="2500313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1" y="1846792"/>
            <a:ext cx="2500313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1" y="3751793"/>
            <a:ext cx="2500313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1" y="3751793"/>
            <a:ext cx="2500313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64" y="1"/>
            <a:ext cx="2357437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786564" y="1"/>
            <a:ext cx="2357437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64" y="1846792"/>
            <a:ext cx="2357437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64" y="1846792"/>
            <a:ext cx="2357437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64" y="3751793"/>
            <a:ext cx="2357437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64" y="3751793"/>
            <a:ext cx="2357437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314" y="1"/>
            <a:ext cx="2071687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500314" y="1"/>
            <a:ext cx="2143125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314" y="1846792"/>
            <a:ext cx="2071687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314" y="1846792"/>
            <a:ext cx="2143125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314" y="3751793"/>
            <a:ext cx="2071687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314" y="3751793"/>
            <a:ext cx="2143125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1" y="1"/>
            <a:ext cx="2214563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4572001" y="1"/>
            <a:ext cx="2214563" cy="1846792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1" y="1846792"/>
            <a:ext cx="2214563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1" y="1846792"/>
            <a:ext cx="2214563" cy="1905000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1" y="3751793"/>
            <a:ext cx="2214563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1" y="3751793"/>
            <a:ext cx="2214563" cy="1963208"/>
          </a:xfrm>
          <a:prstGeom prst="rt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971600" y="4657700"/>
            <a:ext cx="74168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Zona ajardinada, poblada por diferentes especies de aves insectívoras como los carboneros y los herrerillos. El jardín sirve de dormidero a la lavandera blanca durante los meses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invernales.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3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6000"/>
                            </p:stCondLst>
                            <p:childTnLst>
                              <p:par>
                                <p:cTn id="37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03d94af6f8b4aec6517268f4d90c8bb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9552" y="-982926"/>
            <a:ext cx="8064896" cy="6880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RelaxedModerately"/>
            <a:lightRig rig="threePt" dir="t"/>
          </a:scene3d>
          <a:sp3d>
            <a:bevelT w="203200" h="127000" prst="softRound"/>
          </a:sp3d>
        </p:spPr>
      </p:pic>
      <p:sp>
        <p:nvSpPr>
          <p:cNvPr id="5" name="4 Anillo"/>
          <p:cNvSpPr/>
          <p:nvPr/>
        </p:nvSpPr>
        <p:spPr>
          <a:xfrm>
            <a:off x="1403648" y="0"/>
            <a:ext cx="5976664" cy="5715000"/>
          </a:xfrm>
          <a:prstGeom prst="donut">
            <a:avLst>
              <a:gd name="adj" fmla="val 2541"/>
            </a:avLst>
          </a:prstGeom>
          <a:solidFill>
            <a:srgbClr val="0070C0">
              <a:alpha val="60000"/>
            </a:srgbClr>
          </a:solidFill>
          <a:ln w="3175">
            <a:noFill/>
            <a:prstDash val="sysDot"/>
          </a:ln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19673" y="178596"/>
            <a:ext cx="5544616" cy="5298281"/>
          </a:xfrm>
          <a:prstGeom prst="donut">
            <a:avLst>
              <a:gd name="adj" fmla="val 2813"/>
            </a:avLst>
          </a:prstGeom>
          <a:solidFill>
            <a:srgbClr val="0070C0">
              <a:alpha val="60000"/>
            </a:srgbClr>
          </a:solidFill>
          <a:ln w="3175">
            <a:noFill/>
            <a:prstDash val="sysDot"/>
          </a:ln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835696" y="357190"/>
            <a:ext cx="5112568" cy="4881563"/>
          </a:xfrm>
          <a:prstGeom prst="donut">
            <a:avLst>
              <a:gd name="adj" fmla="val 3137"/>
            </a:avLst>
          </a:prstGeom>
          <a:solidFill>
            <a:srgbClr val="0070C0">
              <a:alpha val="60000"/>
            </a:srgbClr>
          </a:solidFill>
          <a:ln w="3175">
            <a:noFill/>
            <a:prstDash val="sysDot"/>
          </a:ln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51721" y="535782"/>
            <a:ext cx="4680520" cy="4524376"/>
          </a:xfrm>
          <a:prstGeom prst="donut">
            <a:avLst>
              <a:gd name="adj" fmla="val 3598"/>
            </a:avLst>
          </a:prstGeom>
          <a:solidFill>
            <a:srgbClr val="0070C0">
              <a:alpha val="60000"/>
            </a:srgbClr>
          </a:solidFill>
          <a:ln w="3175">
            <a:noFill/>
            <a:prstDash val="sysDot"/>
          </a:ln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67745" y="773908"/>
            <a:ext cx="4248473" cy="4048126"/>
          </a:xfrm>
          <a:prstGeom prst="donut">
            <a:avLst>
              <a:gd name="adj" fmla="val 4060"/>
            </a:avLst>
          </a:prstGeom>
          <a:solidFill>
            <a:srgbClr val="0070C0">
              <a:alpha val="60000"/>
            </a:srgbClr>
          </a:solidFill>
          <a:ln w="3175">
            <a:noFill/>
            <a:prstDash val="sysDot"/>
          </a:ln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55776" y="1012032"/>
            <a:ext cx="3672408" cy="3571876"/>
          </a:xfrm>
          <a:prstGeom prst="donut">
            <a:avLst>
              <a:gd name="adj" fmla="val 4646"/>
            </a:avLst>
          </a:prstGeom>
          <a:solidFill>
            <a:srgbClr val="0070C0">
              <a:alpha val="60000"/>
            </a:srgbClr>
          </a:solidFill>
          <a:ln w="3175">
            <a:noFill/>
            <a:prstDash val="sysDot"/>
          </a:ln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43809" y="1236928"/>
            <a:ext cx="3096344" cy="3120760"/>
          </a:xfrm>
          <a:prstGeom prst="donut">
            <a:avLst>
              <a:gd name="adj" fmla="val 5533"/>
            </a:avLst>
          </a:prstGeom>
          <a:solidFill>
            <a:srgbClr val="0070C0">
              <a:alpha val="60000"/>
            </a:srgbClr>
          </a:solidFill>
          <a:ln w="3175">
            <a:noFill/>
            <a:prstDash val="sysDot"/>
          </a:ln>
          <a:scene3d>
            <a:camera prst="perspectiveRelaxedModerately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11560" y="4297660"/>
            <a:ext cx="75608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 salir del parque de San Antonio,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salimos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frente 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 rotonda 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tiene una escultura llamada La Cremallera.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Muchos abulenses, 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le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han bautizado con el nombre de “el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braguetazo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”, y está 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instalada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empiece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las avenidas de Madrid y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Portugal.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00">
        <p14:glitter dir="u" pattern="hexagon"/>
      </p:transition>
    </mc:Choice>
    <mc:Fallback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9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36 Rectángulo"/>
          <p:cNvSpPr/>
          <p:nvPr/>
        </p:nvSpPr>
        <p:spPr>
          <a:xfrm>
            <a:off x="7092280" y="0"/>
            <a:ext cx="2051720" cy="5715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2" y="0"/>
            <a:ext cx="1979711" cy="5715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979712" y="0"/>
            <a:ext cx="511256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7" name="6 Anillo"/>
          <p:cNvSpPr/>
          <p:nvPr/>
        </p:nvSpPr>
        <p:spPr>
          <a:xfrm>
            <a:off x="251520" y="121196"/>
            <a:ext cx="1403350" cy="1398973"/>
          </a:xfrm>
          <a:prstGeom prst="donut">
            <a:avLst>
              <a:gd name="adj" fmla="val 22215"/>
            </a:avLst>
          </a:prstGeom>
          <a:solidFill>
            <a:schemeClr val="accent2">
              <a:lumMod val="5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1520" y="1201316"/>
            <a:ext cx="1403350" cy="1416157"/>
          </a:xfrm>
          <a:prstGeom prst="donut">
            <a:avLst>
              <a:gd name="adj" fmla="val 22036"/>
            </a:avLst>
          </a:prstGeom>
          <a:solidFill>
            <a:schemeClr val="accent3">
              <a:lumMod val="75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1520" y="2353444"/>
            <a:ext cx="1403350" cy="1384154"/>
          </a:xfrm>
          <a:prstGeom prst="donut">
            <a:avLst>
              <a:gd name="adj" fmla="val 24970"/>
            </a:avLst>
          </a:prstGeom>
          <a:solidFill>
            <a:schemeClr val="accent2">
              <a:lumMod val="5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3528" y="3361556"/>
            <a:ext cx="1331342" cy="1336148"/>
          </a:xfrm>
          <a:prstGeom prst="donut">
            <a:avLst/>
          </a:prstGeom>
          <a:solidFill>
            <a:schemeClr val="accent3">
              <a:lumMod val="75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23528" y="4441676"/>
            <a:ext cx="1331342" cy="1273324"/>
          </a:xfrm>
          <a:prstGeom prst="donut">
            <a:avLst>
              <a:gd name="adj" fmla="val 21985"/>
            </a:avLst>
          </a:prstGeom>
          <a:solidFill>
            <a:schemeClr val="accent2">
              <a:lumMod val="5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7380312" y="121196"/>
            <a:ext cx="1403350" cy="1368152"/>
          </a:xfrm>
          <a:prstGeom prst="donut">
            <a:avLst>
              <a:gd name="adj" fmla="val 23115"/>
            </a:avLst>
          </a:prstGeom>
          <a:solidFill>
            <a:schemeClr val="accent2">
              <a:lumMod val="5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380312" y="1129308"/>
            <a:ext cx="1403350" cy="1408157"/>
          </a:xfrm>
          <a:prstGeom prst="donut">
            <a:avLst/>
          </a:prstGeom>
          <a:solidFill>
            <a:schemeClr val="accent3">
              <a:lumMod val="75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7452320" y="2209427"/>
            <a:ext cx="1331342" cy="1288143"/>
          </a:xfrm>
          <a:prstGeom prst="donut">
            <a:avLst/>
          </a:prstGeom>
          <a:solidFill>
            <a:schemeClr val="accent2">
              <a:lumMod val="5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7452320" y="3217539"/>
            <a:ext cx="1331342" cy="1320147"/>
          </a:xfrm>
          <a:prstGeom prst="donut">
            <a:avLst/>
          </a:prstGeom>
          <a:solidFill>
            <a:schemeClr val="accent3">
              <a:lumMod val="75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7452320" y="4225652"/>
            <a:ext cx="1368152" cy="1368153"/>
          </a:xfrm>
          <a:prstGeom prst="donut">
            <a:avLst>
              <a:gd name="adj" fmla="val 22157"/>
            </a:avLst>
          </a:prstGeom>
          <a:solidFill>
            <a:schemeClr val="accent2">
              <a:lumMod val="50000"/>
              <a:alpha val="6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835696" y="4369668"/>
            <a:ext cx="5865708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nuestro pasear, llegamos valga la redundancia;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 Paseo 2 de Mayo donde se encuentra el Palacete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Nebreda, y en lo alto de su cúpula un nido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cigüeña habitado por una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ellas.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3000"/>
                            </p:stCondLst>
                            <p:childTnLst>
                              <p:par>
                                <p:cTn id="16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:\MIS COSAS\DOCUMENTOS ANA\PAISAJES\PRIMAVERA\1239632_395721477195457_351315020_n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11" name="10 Franja diagonal"/>
          <p:cNvSpPr/>
          <p:nvPr/>
        </p:nvSpPr>
        <p:spPr>
          <a:xfrm rot="6199251" flipH="1" flipV="1">
            <a:off x="1298575" y="-1119187"/>
            <a:ext cx="1882776" cy="5035551"/>
          </a:xfrm>
          <a:prstGeom prst="diagStripe">
            <a:avLst>
              <a:gd name="adj" fmla="val 8901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4304468" flipV="1">
            <a:off x="1928815" y="2155826"/>
            <a:ext cx="1443037" cy="4557713"/>
          </a:xfrm>
          <a:prstGeom prst="diagStripe">
            <a:avLst>
              <a:gd name="adj" fmla="val 8503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6296833" flipH="1" flipV="1">
            <a:off x="1792288" y="-950912"/>
            <a:ext cx="1558926" cy="4343400"/>
          </a:xfrm>
          <a:prstGeom prst="diagStripe">
            <a:avLst>
              <a:gd name="adj" fmla="val 8644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5474669" flipV="1">
            <a:off x="5567364" y="-1147762"/>
            <a:ext cx="1652588" cy="4735513"/>
          </a:xfrm>
          <a:prstGeom prst="diagStripe">
            <a:avLst>
              <a:gd name="adj" fmla="val 8705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7056734" flipH="1" flipV="1">
            <a:off x="5529264" y="2117726"/>
            <a:ext cx="1657350" cy="4635500"/>
          </a:xfrm>
          <a:prstGeom prst="diagStripe">
            <a:avLst>
              <a:gd name="adj" fmla="val 8703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5457592" flipV="1">
            <a:off x="5873751" y="-1255713"/>
            <a:ext cx="1854200" cy="5343525"/>
          </a:xfrm>
          <a:prstGeom prst="diagStripe">
            <a:avLst>
              <a:gd name="adj" fmla="val 8901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17196695" flipH="1" flipV="1">
            <a:off x="5817395" y="1599407"/>
            <a:ext cx="1724026" cy="5313363"/>
          </a:xfrm>
          <a:prstGeom prst="diagStripe">
            <a:avLst>
              <a:gd name="adj" fmla="val 89150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4495515" flipV="1">
            <a:off x="1353345" y="1745457"/>
            <a:ext cx="1893887" cy="5022851"/>
          </a:xfrm>
          <a:prstGeom prst="diagStripe">
            <a:avLst>
              <a:gd name="adj" fmla="val 8825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83568" y="4657700"/>
            <a:ext cx="770413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Iglesia o Basílica de San Vicente Torres. Es la gran iglesia románica de Ávila muy cercana a la muralla, vista desde la puerta de su mismo nombre, ofrece una perspectiva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grandiosa.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2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-982926"/>
            <a:ext cx="6336704" cy="6880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RelaxedModerately"/>
            <a:lightRig rig="threePt" dir="t"/>
          </a:scene3d>
          <a:sp3d>
            <a:bevelT w="190500" h="114300" prst="softRound"/>
          </a:sp3d>
        </p:spPr>
      </p:pic>
      <p:sp>
        <p:nvSpPr>
          <p:cNvPr id="5" name="4 Cheurón"/>
          <p:cNvSpPr/>
          <p:nvPr/>
        </p:nvSpPr>
        <p:spPr>
          <a:xfrm rot="16200000">
            <a:off x="117477" y="4776788"/>
            <a:ext cx="820737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17475" y="4168775"/>
            <a:ext cx="820738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17477" y="3586163"/>
            <a:ext cx="820737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17475" y="2978150"/>
            <a:ext cx="820738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18270" y="2323306"/>
            <a:ext cx="819150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18270" y="1727994"/>
            <a:ext cx="819150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18270" y="1132682"/>
            <a:ext cx="819150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17477" y="477838"/>
            <a:ext cx="820737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17475" y="-117475"/>
            <a:ext cx="820738" cy="1055688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205790" y="4776789"/>
            <a:ext cx="820737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205788" y="4168777"/>
            <a:ext cx="820738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8205790" y="3586164"/>
            <a:ext cx="820737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8205788" y="2978151"/>
            <a:ext cx="820738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206583" y="2323308"/>
            <a:ext cx="819150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206583" y="1727995"/>
            <a:ext cx="819150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206583" y="1132682"/>
            <a:ext cx="819150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8205790" y="477839"/>
            <a:ext cx="820737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8205788" y="-117474"/>
            <a:ext cx="820738" cy="1055687"/>
          </a:xfrm>
          <a:prstGeom prst="chevron">
            <a:avLst>
              <a:gd name="adj" fmla="val 57331"/>
            </a:avLst>
          </a:prstGeom>
          <a:solidFill>
            <a:srgbClr val="FABD8A"/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115616" y="3505572"/>
            <a:ext cx="6866047" cy="20313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basílica está dedicada a los santos mártires Vicente,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Sabina y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Cristeta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Tres hermanos que murieron martirizados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este lugar. Un judío que después intentó profanar sus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cuerpos, fue atacado por una serpiente que los estaba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velando, el judío se libró de la muerte, se convirtió al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ristianismo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y como era rico levantó aquí un templo en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honor a estos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niños mártires.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0">
        <p14:vortex dir="d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000"/>
                            </p:stCondLst>
                            <p:childTnLst>
                              <p:par>
                                <p:cTn id="1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7084_fontanna-johannesburg-rpa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3176"/>
            <a:ext cx="9144000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hardEdge"/>
          </a:sp3d>
        </p:spPr>
      </p:pic>
      <p:sp>
        <p:nvSpPr>
          <p:cNvPr id="3" name="2 Onda"/>
          <p:cNvSpPr/>
          <p:nvPr/>
        </p:nvSpPr>
        <p:spPr>
          <a:xfrm rot="5400000">
            <a:off x="-1895475" y="2046289"/>
            <a:ext cx="4465638" cy="132556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752475" y="2046288"/>
            <a:ext cx="4465638" cy="13255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464344" y="1977233"/>
            <a:ext cx="4465638" cy="146367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1676402" y="2105026"/>
            <a:ext cx="4465637" cy="13255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819402" y="2105026"/>
            <a:ext cx="4465637" cy="13255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037014" y="2036764"/>
            <a:ext cx="4464050" cy="146367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5356227" y="2106614"/>
            <a:ext cx="4464050" cy="132397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572252" y="2035176"/>
            <a:ext cx="4465637" cy="146526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23528" y="4657700"/>
            <a:ext cx="853310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decorados de esta puerta son, capiteles, arquivoltas, y hasta impostas,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pero lo mejor de la portada son las figuras de las columnas y el parteluz.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las jambas de la puerta, San Pedro y San Pablo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sentados.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38101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51720" y="0"/>
            <a:ext cx="504056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hardEdge"/>
          </a:sp3d>
        </p:spPr>
      </p:pic>
      <p:sp>
        <p:nvSpPr>
          <p:cNvPr id="5" name="4 Triángulo isósceles"/>
          <p:cNvSpPr/>
          <p:nvPr/>
        </p:nvSpPr>
        <p:spPr>
          <a:xfrm>
            <a:off x="285720" y="5060153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285720" y="4345773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285720" y="3631393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285720" y="2917013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285720" y="2202633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285720" y="1488253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Triángulo isósceles"/>
          <p:cNvSpPr/>
          <p:nvPr/>
        </p:nvSpPr>
        <p:spPr>
          <a:xfrm>
            <a:off x="285720" y="714360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>
            <a:off x="285720" y="-20"/>
            <a:ext cx="1571604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Triángulo isósceles"/>
          <p:cNvSpPr/>
          <p:nvPr/>
        </p:nvSpPr>
        <p:spPr>
          <a:xfrm>
            <a:off x="7429520" y="5060173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Triángulo isósceles"/>
          <p:cNvSpPr/>
          <p:nvPr/>
        </p:nvSpPr>
        <p:spPr>
          <a:xfrm>
            <a:off x="7429520" y="4345793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Triángulo isósceles"/>
          <p:cNvSpPr/>
          <p:nvPr/>
        </p:nvSpPr>
        <p:spPr>
          <a:xfrm>
            <a:off x="7429520" y="3631413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Triángulo isósceles"/>
          <p:cNvSpPr/>
          <p:nvPr/>
        </p:nvSpPr>
        <p:spPr>
          <a:xfrm>
            <a:off x="7429520" y="2917033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" name="16 Triángulo isósceles"/>
          <p:cNvSpPr/>
          <p:nvPr/>
        </p:nvSpPr>
        <p:spPr>
          <a:xfrm>
            <a:off x="7429520" y="2202653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8" name="17 Triángulo isósceles"/>
          <p:cNvSpPr/>
          <p:nvPr/>
        </p:nvSpPr>
        <p:spPr>
          <a:xfrm>
            <a:off x="7429520" y="1488273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9" name="18 Triángulo isósceles"/>
          <p:cNvSpPr/>
          <p:nvPr/>
        </p:nvSpPr>
        <p:spPr>
          <a:xfrm>
            <a:off x="7429520" y="714380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0" name="19 Triángulo isósceles"/>
          <p:cNvSpPr/>
          <p:nvPr/>
        </p:nvSpPr>
        <p:spPr>
          <a:xfrm>
            <a:off x="7429520" y="0"/>
            <a:ext cx="1428728" cy="654848"/>
          </a:xfrm>
          <a:prstGeom prst="triangle">
            <a:avLst/>
          </a:prstGeom>
          <a:gradFill flip="none" rotWithShape="1">
            <a:gsLst>
              <a:gs pos="5100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123728" y="4369668"/>
            <a:ext cx="51852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Bajo las torres de la iglesia, asoma la portada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reina de la ciudad abulense. Si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Fruchel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fue el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artista, estuvo inspirado al realizar esta obra y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demostró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 gran calidad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artística.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vortex dir="u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1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r="83075"/>
          <a:stretch>
            <a:fillRect/>
          </a:stretch>
        </p:blipFill>
        <p:spPr bwMode="auto">
          <a:xfrm>
            <a:off x="1" y="0"/>
            <a:ext cx="15478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16925" r="65750"/>
          <a:stretch>
            <a:fillRect/>
          </a:stretch>
        </p:blipFill>
        <p:spPr bwMode="auto">
          <a:xfrm>
            <a:off x="1547814" y="0"/>
            <a:ext cx="1584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34248" r="50000"/>
          <a:stretch>
            <a:fillRect/>
          </a:stretch>
        </p:blipFill>
        <p:spPr bwMode="auto">
          <a:xfrm>
            <a:off x="3132138" y="0"/>
            <a:ext cx="14398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50000" r="31886"/>
          <a:stretch>
            <a:fillRect/>
          </a:stretch>
        </p:blipFill>
        <p:spPr bwMode="auto">
          <a:xfrm>
            <a:off x="4572001" y="0"/>
            <a:ext cx="16557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68112" r="15350"/>
          <a:stretch>
            <a:fillRect/>
          </a:stretch>
        </p:blipFill>
        <p:spPr bwMode="auto">
          <a:xfrm>
            <a:off x="6227763" y="0"/>
            <a:ext cx="151288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C:\Users\Ana María\Desktop\508291_cvety_trava.jpg"/>
          <p:cNvPicPr>
            <a:picLocks noChangeAspect="1" noChangeArrowheads="1"/>
          </p:cNvPicPr>
          <p:nvPr/>
        </p:nvPicPr>
        <p:blipFill>
          <a:blip r:embed="rId3" cstate="print"/>
          <a:srcRect l="84650"/>
          <a:stretch>
            <a:fillRect/>
          </a:stretch>
        </p:blipFill>
        <p:spPr bwMode="auto">
          <a:xfrm>
            <a:off x="7740650" y="0"/>
            <a:ext cx="14033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539552" y="4369668"/>
            <a:ext cx="79928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Forma la puerta un gran arco con cinco arquivoltas sujetadas por otras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tantas columnas. En el tímpano dos arquitos gemelos representan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escenas del rico Epulón y el pobre Lázaro y la muerte de ambos con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ángeles y demonios que transportan sus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almas.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5" presetClass="exit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12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Trapecio"/>
          <p:cNvSpPr/>
          <p:nvPr/>
        </p:nvSpPr>
        <p:spPr>
          <a:xfrm>
            <a:off x="0" y="3513138"/>
            <a:ext cx="9144000" cy="220186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>
                  <a:alpha val="70000"/>
                </a:srgbClr>
              </a:gs>
              <a:gs pos="75000">
                <a:srgbClr val="0087E6">
                  <a:alpha val="40000"/>
                </a:srgbClr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262188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>
                  <a:alpha val="70000"/>
                </a:srgbClr>
              </a:gs>
              <a:gs pos="75000">
                <a:srgbClr val="0087E6">
                  <a:alpha val="40000"/>
                </a:srgbClr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1714500" y="1714500"/>
            <a:ext cx="5715000" cy="2286000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>
                  <a:alpha val="70000"/>
                </a:srgbClr>
              </a:gs>
              <a:gs pos="75000">
                <a:srgbClr val="0087E6">
                  <a:alpha val="40000"/>
                </a:srgbClr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5143500" y="1714500"/>
            <a:ext cx="5715000" cy="2286000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>
                  <a:alpha val="70000"/>
                </a:srgbClr>
              </a:gs>
              <a:gs pos="75000">
                <a:srgbClr val="0087E6">
                  <a:alpha val="40000"/>
                </a:srgbClr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2032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11560" y="4657700"/>
            <a:ext cx="791761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Dejamos atrás la iglesia de San Vicente, y nos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vamos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aproximando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la obra maestra de Ávila que como es de suponer, es su maravillosa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muralla que parece que no pasan los años por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ella.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297216"/>
            <a:ext cx="9649072" cy="51205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-756592" y="297216"/>
            <a:ext cx="9577064" cy="51205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755576" y="4657700"/>
            <a:ext cx="781496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Las murallas de Ávila constituyen sin duda alguna, el mayor encanto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la ciudad. Sorprende que obra tan antigua se haya conservado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íntegra a través de los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siglos.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157_fontanna-rekiny-woda-kwiaty-drzewa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Rombo"/>
          <p:cNvSpPr/>
          <p:nvPr/>
        </p:nvSpPr>
        <p:spPr>
          <a:xfrm>
            <a:off x="0" y="0"/>
            <a:ext cx="2143108" cy="5715000"/>
          </a:xfrm>
          <a:prstGeom prst="diamond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285984" y="0"/>
            <a:ext cx="2143108" cy="5715000"/>
          </a:xfrm>
          <a:prstGeom prst="diamond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0"/>
            <a:ext cx="2214546" cy="5715000"/>
          </a:xfrm>
          <a:prstGeom prst="diamond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929454" y="0"/>
            <a:ext cx="2214546" cy="5715000"/>
          </a:xfrm>
          <a:prstGeom prst="diamond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214438" y="1"/>
            <a:ext cx="2000250" cy="2798763"/>
          </a:xfrm>
          <a:prstGeom prst="flowChartMerg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8" y="1"/>
            <a:ext cx="2000250" cy="2798763"/>
          </a:xfrm>
          <a:prstGeom prst="flowChartMerg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5857875" y="1"/>
            <a:ext cx="2000250" cy="2798763"/>
          </a:xfrm>
          <a:prstGeom prst="flowChartMerg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1357313" y="2857500"/>
            <a:ext cx="1714500" cy="2857500"/>
          </a:xfrm>
          <a:prstGeom prst="flowChartExtra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643313" y="2857500"/>
            <a:ext cx="1714500" cy="2857500"/>
          </a:xfrm>
          <a:prstGeom prst="flowChartExtra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6000750" y="2857500"/>
            <a:ext cx="1714500" cy="2857500"/>
          </a:xfrm>
          <a:prstGeom prst="flowChartExtract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3275013"/>
            <a:ext cx="928688" cy="2439987"/>
          </a:xfrm>
          <a:prstGeom prst="rtTriangl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143877" y="3214688"/>
            <a:ext cx="1000125" cy="2500312"/>
          </a:xfrm>
          <a:prstGeom prst="rtTriangl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8143877" y="0"/>
            <a:ext cx="1000125" cy="2619376"/>
          </a:xfrm>
          <a:prstGeom prst="rtTriangl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928688" cy="2560638"/>
          </a:xfrm>
          <a:prstGeom prst="rtTriangle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323528" y="4585692"/>
            <a:ext cx="828059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 empezó a construir en el siglo XI por los maestros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Casandro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Colonio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Florín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Pituenga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,,,,, déjales solos que los nombrecitos ya se las traen,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fueron bendecidas por el obispo don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Pelayo.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Ana María\Desktop\5763120784_92df31d660_bk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pic>
        <p:nvPicPr>
          <p:cNvPr id="3" name="Picture 7" descr="C:\Users\Ana María\Desktop\5763120784_92df31d660_bk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CuadroTexto"/>
          <p:cNvSpPr txBox="1"/>
          <p:nvPr/>
        </p:nvSpPr>
        <p:spPr>
          <a:xfrm>
            <a:off x="755576" y="4857723"/>
            <a:ext cx="776366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recinto amurallado mide 2.516 metros de perímetro, con cerca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2.500 almenas, 88 cubos o torreones y 9 puertas de distintas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épocas.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0">
        <p14:shred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Ana María\Desktop\id558227sw1366w1366h76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  <a:bevelB w="114300"/>
          </a:sp3d>
        </p:spPr>
      </p:pic>
      <p:pic>
        <p:nvPicPr>
          <p:cNvPr id="14" name="Picture 2" descr="C:\Users\Ana María\Desktop\id558227sw1366w1366h76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  <a:bevelB w="127000"/>
          </a:sp3d>
        </p:spPr>
      </p:pic>
      <p:pic>
        <p:nvPicPr>
          <p:cNvPr id="4102" name="Picture 6" descr="C:\Users\Ana María\Desktop\geraneo-primavera-pantin-f-goiriz-05-05-2008-005-3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  <a:bevelB w="127000"/>
          </a:sp3d>
        </p:spPr>
      </p:pic>
      <p:sp>
        <p:nvSpPr>
          <p:cNvPr id="5" name="4 CuadroTexto"/>
          <p:cNvSpPr txBox="1"/>
          <p:nvPr/>
        </p:nvSpPr>
        <p:spPr>
          <a:xfrm>
            <a:off x="683568" y="4081636"/>
            <a:ext cx="8161209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Ya metidos dentro del casco viejo o antiguo, empezamos a callejear,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recorrer sus calles porque soy de la opinión que cuando salgo a visitar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alguna ciudad, también me gusta conocer sus calles,,,,, las ciudades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grandes o pequeñas, no solo las forman los grandes monumentos. Esta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nos encontramos ahora es la Calle del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Tostado. 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00">
        <p14:shred pattern="rectangle"/>
      </p:transition>
    </mc:Choice>
    <mc:Fallback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306_fontanna_rzezba_wieza_miasto_noca-1024x768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  <a:bevelB/>
          </a:sp3d>
        </p:spPr>
      </p:pic>
      <p:sp>
        <p:nvSpPr>
          <p:cNvPr id="4" name="3 Franja diagonal"/>
          <p:cNvSpPr/>
          <p:nvPr/>
        </p:nvSpPr>
        <p:spPr>
          <a:xfrm>
            <a:off x="0" y="0"/>
            <a:ext cx="4860032" cy="3017517"/>
          </a:xfrm>
          <a:prstGeom prst="diagStripe">
            <a:avLst>
              <a:gd name="adj" fmla="val 55910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4355976" y="1"/>
            <a:ext cx="4788024" cy="2937509"/>
          </a:xfrm>
          <a:prstGeom prst="diagStripe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3923928" y="2457456"/>
            <a:ext cx="5220072" cy="3257544"/>
          </a:xfrm>
          <a:prstGeom prst="diagStripe">
            <a:avLst>
              <a:gd name="adj" fmla="val 54137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>
            <a:off x="1017268" y="1440188"/>
            <a:ext cx="3257544" cy="5292080"/>
          </a:xfrm>
          <a:prstGeom prst="diagStripe">
            <a:avLst>
              <a:gd name="adj" fmla="val 57699"/>
            </a:avLst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467544" y="217207"/>
            <a:ext cx="8286750" cy="5000626"/>
          </a:xfrm>
          <a:prstGeom prst="diamond">
            <a:avLst/>
          </a:prstGeom>
          <a:solidFill>
            <a:schemeClr val="bg2">
              <a:lumMod val="40000"/>
              <a:lumOff val="6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971600" y="4369668"/>
            <a:ext cx="74168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Atravesando la Calle del Tostado que antiguamente se llamaba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los Apóstoles,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vamos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salir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frente a la Catedral que está rodeada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casas señoriales y escoltada por los leones que ocupan las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pilastras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explanada.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993983350_953e8e3e6b_o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1691680" y="0"/>
            <a:ext cx="5760640" cy="5715000"/>
          </a:xfrm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8" name="7 Franja diagonal"/>
          <p:cNvSpPr/>
          <p:nvPr/>
        </p:nvSpPr>
        <p:spPr>
          <a:xfrm flipH="1">
            <a:off x="1" y="0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H="1">
            <a:off x="1" y="536575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1" y="1071563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1" y="1608138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1" y="2084388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1" y="2619375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1" y="3155950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1" y="3690938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1" y="4286250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flipH="1">
            <a:off x="1" y="4822825"/>
            <a:ext cx="1619671" cy="7143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>
            <a:off x="7452320" y="476251"/>
            <a:ext cx="1691680" cy="893763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7452320" y="1"/>
            <a:ext cx="1691680" cy="893763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7452320" y="1012825"/>
            <a:ext cx="1691680" cy="8921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7452320" y="1547813"/>
            <a:ext cx="1691680" cy="893762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7452320" y="2560638"/>
            <a:ext cx="1691680" cy="8921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7452320" y="2084388"/>
            <a:ext cx="1691680" cy="8921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>
            <a:off x="7452320" y="3095626"/>
            <a:ext cx="1691680" cy="893763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>
            <a:off x="7452320" y="3632200"/>
            <a:ext cx="1691680" cy="892176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>
            <a:off x="7452320" y="4643438"/>
            <a:ext cx="1691680" cy="893762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>
            <a:off x="7452320" y="4167188"/>
            <a:ext cx="1691680" cy="893762"/>
          </a:xfrm>
          <a:prstGeom prst="diagStripe">
            <a:avLst>
              <a:gd name="adj" fmla="val 6684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691680" y="4945732"/>
            <a:ext cx="5763181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 un edificio de aspecto fortificado, cuyos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primeros datos históricos son difíciles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precisar.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000"/>
                            </p:stCondLst>
                            <p:childTnLst>
                              <p:par>
                                <p:cTn id="19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342635768-great-performance-of-ravels-bolero-ballet-at-festival-of-carthage_13409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5616624" cy="5715000"/>
          </a:xfrm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Cheurón"/>
          <p:cNvSpPr/>
          <p:nvPr/>
        </p:nvSpPr>
        <p:spPr>
          <a:xfrm>
            <a:off x="323852" y="0"/>
            <a:ext cx="1439863" cy="5715000"/>
          </a:xfrm>
          <a:prstGeom prst="chevron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7380290" y="0"/>
            <a:ext cx="1584325" cy="5715000"/>
          </a:xfrm>
          <a:prstGeom prst="chevron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336006" y="2336006"/>
            <a:ext cx="5715000" cy="1042988"/>
          </a:xfrm>
          <a:prstGeom prst="triangle">
            <a:avLst>
              <a:gd name="adj" fmla="val 50370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800725" y="2371725"/>
            <a:ext cx="5715000" cy="971550"/>
          </a:xfrm>
          <a:prstGeom prst="triangle">
            <a:avLst>
              <a:gd name="adj" fmla="val 50000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763715" y="0"/>
            <a:ext cx="5616575" cy="5715000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763688" y="4081636"/>
            <a:ext cx="5634876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estilo de la catedral es gótico, con influencia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francesa. Guarda semejanza con la abadía 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Saint-Denis, por lo que se supone que su autor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conocía bien este nuevo estilo. Está considerada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la primera catedral gótica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España.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na María\Desktop\183981K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pic>
        <p:nvPicPr>
          <p:cNvPr id="4" name="Picture 3" descr="C:\Users\Ana María\Desktop\183981K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CuadroTexto"/>
          <p:cNvSpPr txBox="1"/>
          <p:nvPr/>
        </p:nvSpPr>
        <p:spPr>
          <a:xfrm>
            <a:off x="611560" y="4657700"/>
            <a:ext cx="766107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construcción de la catedral en el siglo XII, coincidiría con la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repoblación de Ávila llevada a cabo por Raimundo de Borgoña,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tras la Reconquista y con el nacimiento de un nuevo núcleo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urbano.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flip dir="r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174578_fontanna-palacowy-taras-zlote-rzezby-st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827584" y="-1382971"/>
            <a:ext cx="7560840" cy="744082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/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79400" h="203200" prst="softRound"/>
            <a:contourClr>
              <a:srgbClr val="FFFFFF"/>
            </a:contourClr>
          </a:sp3d>
        </p:spPr>
      </p:pic>
      <p:sp>
        <p:nvSpPr>
          <p:cNvPr id="3" name="2 Anillo"/>
          <p:cNvSpPr/>
          <p:nvPr/>
        </p:nvSpPr>
        <p:spPr>
          <a:xfrm>
            <a:off x="1928815" y="0"/>
            <a:ext cx="5214937" cy="1309688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928815" y="536576"/>
            <a:ext cx="5214937" cy="1309688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815" y="1131889"/>
            <a:ext cx="5214937" cy="1309687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815" y="1785939"/>
            <a:ext cx="5214937" cy="1309687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50" y="2381250"/>
            <a:ext cx="5214938" cy="1309688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50" y="3036889"/>
            <a:ext cx="5214938" cy="1309687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50" y="3632200"/>
            <a:ext cx="5214938" cy="1309688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50" y="4405313"/>
            <a:ext cx="5214938" cy="1309687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1143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27584" y="4585692"/>
            <a:ext cx="789190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Tras fotografiarnos sobre las puertas de la catedral y pasear un rato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alrededor de la catedral, nos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metemos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esta calle de Don Gerónimo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busca de un bar, donde poder calmar nuestra sed y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hambre.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2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395536" y="4657700"/>
            <a:ext cx="848180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Una vez terminado de nuestro descanso en la hora de la comida,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volvemos 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coger las riendas y continuamos con nuestro paseo desde la calle de 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Cruz Vieja que desemboca en la Plaza de Adolfo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Suárez.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flip dir="l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63688" y="-982926"/>
            <a:ext cx="5616624" cy="6880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RelaxedModerately"/>
            <a:lightRig rig="threePt" dir="t"/>
          </a:scene3d>
          <a:sp3d>
            <a:bevelT w="190500" h="114300" prst="slope"/>
          </a:sp3d>
        </p:spPr>
      </p:pic>
      <p:sp>
        <p:nvSpPr>
          <p:cNvPr id="5" name="4 Pentágono"/>
          <p:cNvSpPr/>
          <p:nvPr/>
        </p:nvSpPr>
        <p:spPr>
          <a:xfrm>
            <a:off x="0" y="0"/>
            <a:ext cx="683568" cy="1547813"/>
          </a:xfrm>
          <a:prstGeom prst="homePlate">
            <a:avLst>
              <a:gd name="adj" fmla="val 10000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Pentágono"/>
          <p:cNvSpPr/>
          <p:nvPr/>
        </p:nvSpPr>
        <p:spPr>
          <a:xfrm flipH="1">
            <a:off x="683568" y="0"/>
            <a:ext cx="720080" cy="1547813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Pentágono"/>
          <p:cNvSpPr/>
          <p:nvPr/>
        </p:nvSpPr>
        <p:spPr>
          <a:xfrm>
            <a:off x="0" y="1428750"/>
            <a:ext cx="683568" cy="1309688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Pentágono"/>
          <p:cNvSpPr/>
          <p:nvPr/>
        </p:nvSpPr>
        <p:spPr>
          <a:xfrm flipH="1">
            <a:off x="683568" y="1337332"/>
            <a:ext cx="720080" cy="1508759"/>
          </a:xfrm>
          <a:prstGeom prst="homePlate">
            <a:avLst>
              <a:gd name="adj" fmla="val 10000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Pentágono"/>
          <p:cNvSpPr/>
          <p:nvPr/>
        </p:nvSpPr>
        <p:spPr>
          <a:xfrm>
            <a:off x="0" y="2738438"/>
            <a:ext cx="683568" cy="1428750"/>
          </a:xfrm>
          <a:prstGeom prst="homePlate">
            <a:avLst>
              <a:gd name="adj" fmla="val 10000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Pentágono"/>
          <p:cNvSpPr/>
          <p:nvPr/>
        </p:nvSpPr>
        <p:spPr>
          <a:xfrm flipH="1">
            <a:off x="683568" y="2697483"/>
            <a:ext cx="720080" cy="1508759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Pentágono"/>
          <p:cNvSpPr/>
          <p:nvPr/>
        </p:nvSpPr>
        <p:spPr>
          <a:xfrm>
            <a:off x="0" y="4108451"/>
            <a:ext cx="677168" cy="1606550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Pentágono"/>
          <p:cNvSpPr/>
          <p:nvPr/>
        </p:nvSpPr>
        <p:spPr>
          <a:xfrm flipH="1">
            <a:off x="683567" y="4167188"/>
            <a:ext cx="720080" cy="1547812"/>
          </a:xfrm>
          <a:prstGeom prst="homePlate">
            <a:avLst>
              <a:gd name="adj" fmla="val 9923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Pentágono"/>
          <p:cNvSpPr/>
          <p:nvPr/>
        </p:nvSpPr>
        <p:spPr>
          <a:xfrm>
            <a:off x="7740352" y="0"/>
            <a:ext cx="712664" cy="1547813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Pentágono"/>
          <p:cNvSpPr/>
          <p:nvPr/>
        </p:nvSpPr>
        <p:spPr>
          <a:xfrm flipH="1">
            <a:off x="8460431" y="0"/>
            <a:ext cx="683568" cy="1547813"/>
          </a:xfrm>
          <a:prstGeom prst="homePlate">
            <a:avLst>
              <a:gd name="adj" fmla="val 10000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Pentágono"/>
          <p:cNvSpPr/>
          <p:nvPr/>
        </p:nvSpPr>
        <p:spPr>
          <a:xfrm>
            <a:off x="7740352" y="1417340"/>
            <a:ext cx="712664" cy="1309688"/>
          </a:xfrm>
          <a:prstGeom prst="homePlate">
            <a:avLst>
              <a:gd name="adj" fmla="val 10000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Pentágono"/>
          <p:cNvSpPr/>
          <p:nvPr/>
        </p:nvSpPr>
        <p:spPr>
          <a:xfrm flipH="1">
            <a:off x="8460432" y="1370014"/>
            <a:ext cx="674043" cy="1428750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" name="16 Pentágono"/>
          <p:cNvSpPr/>
          <p:nvPr/>
        </p:nvSpPr>
        <p:spPr>
          <a:xfrm>
            <a:off x="7740352" y="2697483"/>
            <a:ext cx="712664" cy="1508759"/>
          </a:xfrm>
          <a:prstGeom prst="homePlate">
            <a:avLst>
              <a:gd name="adj" fmla="val 10000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8" name="17 Pentágono"/>
          <p:cNvSpPr/>
          <p:nvPr/>
        </p:nvSpPr>
        <p:spPr>
          <a:xfrm flipH="1">
            <a:off x="8460432" y="2738438"/>
            <a:ext cx="674043" cy="1428750"/>
          </a:xfrm>
          <a:prstGeom prst="homePlate">
            <a:avLst>
              <a:gd name="adj" fmla="val 10000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9" name="18 Pentágono"/>
          <p:cNvSpPr/>
          <p:nvPr/>
        </p:nvSpPr>
        <p:spPr>
          <a:xfrm>
            <a:off x="7740352" y="4217651"/>
            <a:ext cx="712664" cy="1497349"/>
          </a:xfrm>
          <a:prstGeom prst="homePlate">
            <a:avLst>
              <a:gd name="adj" fmla="val 100000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0" name="19 Pentágono"/>
          <p:cNvSpPr/>
          <p:nvPr/>
        </p:nvSpPr>
        <p:spPr>
          <a:xfrm flipH="1">
            <a:off x="8460432" y="4167188"/>
            <a:ext cx="683568" cy="1547812"/>
          </a:xfrm>
          <a:prstGeom prst="homePlate">
            <a:avLst>
              <a:gd name="adj" fmla="val 9923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1475656" y="4369668"/>
            <a:ext cx="6045245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podíamos dejar de hacernos unas fotos con la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estatua del hombre que consiguió lo mas importante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España, como fue la Transición Democrática.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Adolfo Suárez, para mi el mas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grande.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309_miasto_noca_fontanna_rzezby_kosciol_swiatla_australia-1024x768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Rectángulo"/>
          <p:cNvSpPr/>
          <p:nvPr/>
        </p:nvSpPr>
        <p:spPr>
          <a:xfrm>
            <a:off x="0" y="1"/>
            <a:ext cx="2786050" cy="1785930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214678" y="1"/>
            <a:ext cx="2786050" cy="1785930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7950" y="1"/>
            <a:ext cx="2786050" cy="1785930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904993"/>
            <a:ext cx="2786050" cy="1845482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14678" y="1904993"/>
            <a:ext cx="2786050" cy="1845482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1904993"/>
            <a:ext cx="2786050" cy="1845482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869538"/>
            <a:ext cx="2786050" cy="1845462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678" y="3869538"/>
            <a:ext cx="2786050" cy="1845462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3869538"/>
            <a:ext cx="2786050" cy="1845462"/>
          </a:xfrm>
          <a:prstGeom prst="rect">
            <a:avLst/>
          </a:prstGeom>
          <a:solidFill>
            <a:schemeClr val="bg2">
              <a:lumMod val="40000"/>
              <a:lumOff val="6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539552" y="4585692"/>
            <a:ext cx="807144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Desde la misma plaza de Adolfo Suárez, podemos ver esa puerta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arco que da salida por la Puerta del Alcázar, y ese quiosco es donde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venden los tickets para subir a la muralla y divisar desde ahí todo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Ávila.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539552" y="4585692"/>
            <a:ext cx="793044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 lado se encuentra la puerta o Arco de San Vicente, la puerta de San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Vicente similar a la del Alcázar, está situada en el sector mas antiguo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la muralla, y fue de las primeras que se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construyeron.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gallery dir="l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613_fontanny_londyn_anglia-1024x768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Triángulo rectángulo"/>
          <p:cNvSpPr/>
          <p:nvPr/>
        </p:nvSpPr>
        <p:spPr>
          <a:xfrm>
            <a:off x="2" y="1"/>
            <a:ext cx="2500313" cy="1846263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2" y="1"/>
            <a:ext cx="2500313" cy="1846263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2" y="1846263"/>
            <a:ext cx="2500313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2" y="1846263"/>
            <a:ext cx="2500313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" y="3751264"/>
            <a:ext cx="2500313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2" y="3751264"/>
            <a:ext cx="2500313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65" y="1"/>
            <a:ext cx="2357437" cy="1846263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786565" y="0"/>
            <a:ext cx="2357437" cy="184626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65" y="1846263"/>
            <a:ext cx="2357437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65" y="1846263"/>
            <a:ext cx="2357437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65" y="3751264"/>
            <a:ext cx="2357437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65" y="3751264"/>
            <a:ext cx="2357437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315" y="1"/>
            <a:ext cx="2071687" cy="1846263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500315" y="0"/>
            <a:ext cx="2143125" cy="184626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315" y="1846263"/>
            <a:ext cx="2071687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315" y="1846263"/>
            <a:ext cx="2143125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315" y="3751264"/>
            <a:ext cx="2071687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315" y="3751264"/>
            <a:ext cx="2143125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2" y="1"/>
            <a:ext cx="2214563" cy="1846263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4572002" y="1"/>
            <a:ext cx="2214563" cy="1846263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2" y="1846263"/>
            <a:ext cx="2214563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2" y="1846263"/>
            <a:ext cx="2214563" cy="190500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2" y="3751264"/>
            <a:ext cx="2214563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2" y="3751264"/>
            <a:ext cx="2214563" cy="1963737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CuadroTexto"/>
          <p:cNvSpPr txBox="1"/>
          <p:nvPr/>
        </p:nvSpPr>
        <p:spPr>
          <a:xfrm>
            <a:off x="539552" y="4297660"/>
            <a:ext cx="813670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Después de subir por la escalera de piedra con una altura de mas de 30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centímetros cada escalón, llegamos arriba casi extenuados, que digo yo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ya podían poner un ascensor o escaleras mecánicas igual que en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Toledo, al fondo podemos ver los tejados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catedral.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3" cstate="print"/>
          <a:stretch>
            <a:fillRect/>
          </a:stretch>
        </p:blipFill>
        <p:spPr bwMode="auto">
          <a:xfrm>
            <a:off x="0" y="4763"/>
            <a:ext cx="9144000" cy="570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Rombo"/>
          <p:cNvSpPr/>
          <p:nvPr/>
        </p:nvSpPr>
        <p:spPr>
          <a:xfrm>
            <a:off x="0" y="0"/>
            <a:ext cx="4572000" cy="5715000"/>
          </a:xfrm>
          <a:prstGeom prst="diamond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643438" y="0"/>
            <a:ext cx="4500562" cy="5715000"/>
          </a:xfrm>
          <a:prstGeom prst="diamond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2285984" cy="28575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6858016" y="0"/>
            <a:ext cx="2285984" cy="28575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214563" y="0"/>
            <a:ext cx="4786312" cy="2857500"/>
          </a:xfrm>
          <a:prstGeom prst="flowChartMerg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214563" y="2857500"/>
            <a:ext cx="4786312" cy="2857500"/>
          </a:xfrm>
          <a:prstGeom prst="flowChartExtra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857500"/>
            <a:ext cx="2285984" cy="28575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858016" y="2857500"/>
            <a:ext cx="2285984" cy="28575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2032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1187624" y="4873724"/>
            <a:ext cx="67692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Colocado sobre una de las almenas de la muralla,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hago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 toma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plaza de Santa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Teresa.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4" dur="2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683568" y="4873724"/>
            <a:ext cx="789190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nuevo a través de un arco de uno de los torreones, vemos la plaza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Santa Teresa y la iglesia de San Pedro al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fondo.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doors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 cstate="print"/>
          <a:stretch>
            <a:fillRect/>
          </a:stretch>
        </p:blipFill>
        <p:spPr bwMode="auto">
          <a:xfrm>
            <a:off x="0" y="4763"/>
            <a:ext cx="9144000" cy="570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3" name="2 Marco"/>
          <p:cNvSpPr/>
          <p:nvPr/>
        </p:nvSpPr>
        <p:spPr>
          <a:xfrm>
            <a:off x="285750" y="238126"/>
            <a:ext cx="8572500" cy="5238750"/>
          </a:xfrm>
          <a:prstGeom prst="frame">
            <a:avLst>
              <a:gd name="adj1" fmla="val 6663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65" y="893764"/>
            <a:ext cx="6929437" cy="3868737"/>
          </a:xfrm>
          <a:prstGeom prst="frame">
            <a:avLst>
              <a:gd name="adj1" fmla="val 9504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928815" y="1608139"/>
            <a:ext cx="5214937" cy="2439987"/>
          </a:xfrm>
          <a:prstGeom prst="frame">
            <a:avLst>
              <a:gd name="adj1" fmla="val 13465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88" y="2203451"/>
            <a:ext cx="3714750" cy="1249363"/>
          </a:xfrm>
          <a:prstGeom prst="frame">
            <a:avLst>
              <a:gd name="adj1" fmla="val 23764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584" y="4657700"/>
            <a:ext cx="734474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Desde arriba de la muralla y en plena plaza de Adolfo Suárez, se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encuentra esta fuente de agua ornamental que mantiene un ritmo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 tanto curioso con sus chorros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agua.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" y="0"/>
            <a:ext cx="9143999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55576" y="4585692"/>
            <a:ext cx="775084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 primer vistazo desde un hueco de almenas donde podemos ver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varias casas y algún que otro edificio de vecinos, entremezclándose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zona mas antigua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Ávila.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prism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>
            <a:off x="642938" y="178153"/>
            <a:ext cx="4500562" cy="5536847"/>
            <a:chOff x="-1" y="214290"/>
            <a:chExt cx="4572002" cy="6643710"/>
          </a:xfrm>
        </p:grpSpPr>
        <p:sp>
          <p:nvSpPr>
            <p:cNvPr id="2" name="1 Rectángulo"/>
            <p:cNvSpPr/>
            <p:nvPr/>
          </p:nvSpPr>
          <p:spPr>
            <a:xfrm>
              <a:off x="-1" y="3429261"/>
              <a:ext cx="4572002" cy="34287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/>
            </a:p>
          </p:txBody>
        </p:sp>
        <p:sp>
          <p:nvSpPr>
            <p:cNvPr id="3" name="2 Rectángulo"/>
            <p:cNvSpPr/>
            <p:nvPr/>
          </p:nvSpPr>
          <p:spPr>
            <a:xfrm>
              <a:off x="-1" y="214290"/>
              <a:ext cx="4572002" cy="345625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/>
            </a:p>
          </p:txBody>
        </p:sp>
      </p:grpSp>
      <p:grpSp>
        <p:nvGrpSpPr>
          <p:cNvPr id="5" name="4 Grupo"/>
          <p:cNvGrpSpPr>
            <a:grpSpLocks/>
          </p:cNvGrpSpPr>
          <p:nvPr/>
        </p:nvGrpSpPr>
        <p:grpSpPr bwMode="auto">
          <a:xfrm flipH="1">
            <a:off x="3857625" y="178153"/>
            <a:ext cx="4643438" cy="5536847"/>
            <a:chOff x="-1" y="214290"/>
            <a:chExt cx="4572002" cy="6643710"/>
          </a:xfrm>
        </p:grpSpPr>
        <p:sp>
          <p:nvSpPr>
            <p:cNvPr id="6" name="5 Rectángulo"/>
            <p:cNvSpPr/>
            <p:nvPr/>
          </p:nvSpPr>
          <p:spPr>
            <a:xfrm>
              <a:off x="-1" y="3429261"/>
              <a:ext cx="4572002" cy="34287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/>
            </a:p>
          </p:txBody>
        </p:sp>
        <p:sp>
          <p:nvSpPr>
            <p:cNvPr id="7" name="6 Rectángulo"/>
            <p:cNvSpPr/>
            <p:nvPr/>
          </p:nvSpPr>
          <p:spPr>
            <a:xfrm>
              <a:off x="-1" y="214290"/>
              <a:ext cx="4572002" cy="345625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/>
            </a:p>
          </p:txBody>
        </p:sp>
      </p:grpSp>
      <p:sp>
        <p:nvSpPr>
          <p:cNvPr id="10" name="9 CuadroTexto"/>
          <p:cNvSpPr txBox="1"/>
          <p:nvPr/>
        </p:nvSpPr>
        <p:spPr>
          <a:xfrm>
            <a:off x="827584" y="4585692"/>
            <a:ext cx="777716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 os gusta el turismo religioso tenéis infinidad de iglesias, como así también saber que es la ciudad donde nació </a:t>
            </a:r>
            <a:r>
              <a:rPr lang="es-ES" b="1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Santa Teresa de Jesús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y la cual es su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patrona.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395536" y="4081636"/>
            <a:ext cx="835317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«Casi perdida entre la niebla del crepúsculo y encerrada dentro de sus dentellados murallones, la antigua ciudad, Ávila, la de las calles oscuras, estrechas y torcidas, la de las esquinas con retablos y los aleros salientes. Allí está hoy como en el siglo XVI, silenciosa y estancada.»   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Esto lo dijo: Gustavo </a:t>
            </a:r>
            <a:r>
              <a:rPr lang="es-ES" b="1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Adolfo Bécquer,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 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1864.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00">
        <p14:prism dir="u"/>
      </p:transition>
    </mc:Choice>
    <mc:Fallback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Anillo"/>
          <p:cNvSpPr/>
          <p:nvPr/>
        </p:nvSpPr>
        <p:spPr>
          <a:xfrm rot="1984983">
            <a:off x="-529755" y="821132"/>
            <a:ext cx="10035158" cy="4072738"/>
          </a:xfrm>
          <a:prstGeom prst="donut">
            <a:avLst>
              <a:gd name="adj" fmla="val 422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723768">
            <a:off x="-452936" y="758347"/>
            <a:ext cx="10126060" cy="4138777"/>
          </a:xfrm>
          <a:prstGeom prst="donut">
            <a:avLst>
              <a:gd name="adj" fmla="val 404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84983">
            <a:off x="-538642" y="815957"/>
            <a:ext cx="10056150" cy="4101883"/>
          </a:xfrm>
          <a:prstGeom prst="donut">
            <a:avLst>
              <a:gd name="adj" fmla="val 468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723768">
            <a:off x="-478900" y="707117"/>
            <a:ext cx="10180318" cy="4185823"/>
          </a:xfrm>
          <a:prstGeom prst="donut">
            <a:avLst>
              <a:gd name="adj" fmla="val 444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metal"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11560" y="4657700"/>
            <a:ext cx="800732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Querid@s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compañer@s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desde esta situación donde nos encontramos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la parte sur de la muralla, podemos observar la iglesia de Santiago.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 fondo, los campos marcheneros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Castilla.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Luna"/>
          <p:cNvSpPr/>
          <p:nvPr/>
        </p:nvSpPr>
        <p:spPr>
          <a:xfrm>
            <a:off x="0" y="0"/>
            <a:ext cx="7786710" cy="5715000"/>
          </a:xfrm>
          <a:prstGeom prst="moon">
            <a:avLst>
              <a:gd name="adj" fmla="val 12952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Luna"/>
          <p:cNvSpPr/>
          <p:nvPr/>
        </p:nvSpPr>
        <p:spPr>
          <a:xfrm>
            <a:off x="1285852" y="178575"/>
            <a:ext cx="7643834" cy="5298338"/>
          </a:xfrm>
          <a:prstGeom prst="moon">
            <a:avLst>
              <a:gd name="adj" fmla="val 1203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Luna"/>
          <p:cNvSpPr/>
          <p:nvPr/>
        </p:nvSpPr>
        <p:spPr>
          <a:xfrm>
            <a:off x="2643174" y="476235"/>
            <a:ext cx="6500826" cy="4762533"/>
          </a:xfrm>
          <a:prstGeom prst="moon">
            <a:avLst>
              <a:gd name="adj" fmla="val 13985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>
            <a:off x="3929058" y="773893"/>
            <a:ext cx="5214942" cy="4167217"/>
          </a:xfrm>
          <a:prstGeom prst="moon">
            <a:avLst>
              <a:gd name="adj" fmla="val 15846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9144000" cy="5715000"/>
          </a:xfrm>
          <a:prstGeom prst="moon">
            <a:avLst>
              <a:gd name="adj" fmla="val 11067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 flipH="1">
            <a:off x="0" y="238107"/>
            <a:ext cx="7858116" cy="5298338"/>
          </a:xfrm>
          <a:prstGeom prst="moon">
            <a:avLst>
              <a:gd name="adj" fmla="val 12033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flipH="1">
            <a:off x="0" y="476235"/>
            <a:ext cx="6643670" cy="4762533"/>
          </a:xfrm>
          <a:prstGeom prst="moon">
            <a:avLst>
              <a:gd name="adj" fmla="val 13985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Luna"/>
          <p:cNvSpPr/>
          <p:nvPr/>
        </p:nvSpPr>
        <p:spPr>
          <a:xfrm flipH="1">
            <a:off x="0" y="773893"/>
            <a:ext cx="5429224" cy="4167217"/>
          </a:xfrm>
          <a:prstGeom prst="moon">
            <a:avLst>
              <a:gd name="adj" fmla="val 15846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CuadroTexto"/>
          <p:cNvSpPr txBox="1"/>
          <p:nvPr/>
        </p:nvSpPr>
        <p:spPr>
          <a:xfrm>
            <a:off x="539552" y="4585692"/>
            <a:ext cx="810991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iglesia de Santiago se encuentra en una explanada del barrio sur,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su esbelta torre octogonal que se divisa desde el Paseo del Rastro,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también como no, desde nuestra posición en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muralla.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2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1" y="0"/>
            <a:ext cx="9358313" cy="58943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1043608" y="4791670"/>
            <a:ext cx="72728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Seguimos avanzando por la muralla y llegamos de nuevo a tocar la fachada de la catedral, con la diferencia de que esta vez es en la parte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alta.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prism isInverted="1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2928926" y="0"/>
            <a:ext cx="1714512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 flipH="1">
            <a:off x="4714876" y="0"/>
            <a:ext cx="1785950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Luna"/>
          <p:cNvSpPr/>
          <p:nvPr/>
        </p:nvSpPr>
        <p:spPr>
          <a:xfrm>
            <a:off x="1571604" y="0"/>
            <a:ext cx="1714512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1714512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flipH="1">
            <a:off x="6072198" y="0"/>
            <a:ext cx="1785950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Luna"/>
          <p:cNvSpPr/>
          <p:nvPr/>
        </p:nvSpPr>
        <p:spPr>
          <a:xfrm flipH="1">
            <a:off x="7358050" y="0"/>
            <a:ext cx="1785950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Luna"/>
          <p:cNvSpPr/>
          <p:nvPr/>
        </p:nvSpPr>
        <p:spPr>
          <a:xfrm>
            <a:off x="0" y="0"/>
            <a:ext cx="1714512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Luna"/>
          <p:cNvSpPr/>
          <p:nvPr/>
        </p:nvSpPr>
        <p:spPr>
          <a:xfrm>
            <a:off x="1571604" y="0"/>
            <a:ext cx="1714512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Luna"/>
          <p:cNvSpPr/>
          <p:nvPr/>
        </p:nvSpPr>
        <p:spPr>
          <a:xfrm>
            <a:off x="2857488" y="0"/>
            <a:ext cx="1714512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flipH="1">
            <a:off x="4714876" y="0"/>
            <a:ext cx="1785950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 flipH="1">
            <a:off x="6000760" y="0"/>
            <a:ext cx="1785950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flipH="1">
            <a:off x="7358050" y="0"/>
            <a:ext cx="1785950" cy="5715000"/>
          </a:xfrm>
          <a:prstGeom prst="moon">
            <a:avLst>
              <a:gd name="adj" fmla="val 220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46050" h="139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6" name="15 CuadroTexto"/>
          <p:cNvSpPr txBox="1"/>
          <p:nvPr/>
        </p:nvSpPr>
        <p:spPr>
          <a:xfrm>
            <a:off x="323528" y="4873724"/>
            <a:ext cx="84861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Cuando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cansamos de subir y bajar escalones por la muralla,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decidimos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bajarnos y salimos por los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arcos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dan a la Puerta del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Alcázar.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300"/>
                            </p:stCondLst>
                            <p:childTnLst>
                              <p:par>
                                <p:cTn id="8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39554" y="-982927"/>
            <a:ext cx="8064895" cy="69607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539552" y="-982927"/>
            <a:ext cx="8064896" cy="69607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755576" y="4514671"/>
            <a:ext cx="7896136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Aaaah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,,,,, y otra cosa; subir a la muralla y hartarse de andar por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ella, solo cuesta 5 Eurillos por persona claro. Esta es la Puerta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del Alcázar por la que salimos cuando bajamos de ella, es interesante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este recorrido sobretodo si eres entusiasta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fotografía.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14:vortex dir="u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Lágrima"/>
          <p:cNvSpPr/>
          <p:nvPr/>
        </p:nvSpPr>
        <p:spPr>
          <a:xfrm rot="4730056">
            <a:off x="748584" y="262269"/>
            <a:ext cx="1466047" cy="179940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Lágrima"/>
          <p:cNvSpPr/>
          <p:nvPr/>
        </p:nvSpPr>
        <p:spPr>
          <a:xfrm rot="11394191">
            <a:off x="6674227" y="414493"/>
            <a:ext cx="1796334" cy="1492707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Lágrima"/>
          <p:cNvSpPr/>
          <p:nvPr/>
        </p:nvSpPr>
        <p:spPr>
          <a:xfrm rot="491792">
            <a:off x="690565" y="3794148"/>
            <a:ext cx="1750895" cy="1496742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Lágrima"/>
          <p:cNvSpPr/>
          <p:nvPr/>
        </p:nvSpPr>
        <p:spPr>
          <a:xfrm rot="15708726">
            <a:off x="6576236" y="3663950"/>
            <a:ext cx="1420818" cy="171402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Anillo"/>
          <p:cNvSpPr/>
          <p:nvPr/>
        </p:nvSpPr>
        <p:spPr>
          <a:xfrm>
            <a:off x="3357554" y="2143120"/>
            <a:ext cx="2214578" cy="1416848"/>
          </a:xfrm>
          <a:prstGeom prst="donut">
            <a:avLst/>
          </a:prstGeom>
          <a:gradFill flip="none" rotWithShape="1">
            <a:gsLst>
              <a:gs pos="100000">
                <a:srgbClr val="DA26D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Lágrima"/>
          <p:cNvSpPr/>
          <p:nvPr/>
        </p:nvSpPr>
        <p:spPr>
          <a:xfrm rot="4861646">
            <a:off x="739825" y="230392"/>
            <a:ext cx="1474210" cy="1828287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4" name="13 Lágrima"/>
          <p:cNvSpPr/>
          <p:nvPr/>
        </p:nvSpPr>
        <p:spPr>
          <a:xfrm rot="11424081">
            <a:off x="6670138" y="439231"/>
            <a:ext cx="1796334" cy="1492707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Lágrima"/>
          <p:cNvSpPr/>
          <p:nvPr/>
        </p:nvSpPr>
        <p:spPr>
          <a:xfrm rot="15748645">
            <a:off x="6576236" y="3663950"/>
            <a:ext cx="1420818" cy="1714028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6" name="15 Lágrima"/>
          <p:cNvSpPr/>
          <p:nvPr/>
        </p:nvSpPr>
        <p:spPr>
          <a:xfrm rot="502771">
            <a:off x="690565" y="3787308"/>
            <a:ext cx="1750895" cy="1496742"/>
          </a:xfrm>
          <a:prstGeom prst="teardrop">
            <a:avLst>
              <a:gd name="adj" fmla="val 166253"/>
            </a:avLst>
          </a:prstGeom>
          <a:noFill/>
          <a:ln w="206375">
            <a:gradFill flip="none" rotWithShape="1">
              <a:gsLst>
                <a:gs pos="0">
                  <a:schemeClr val="tx1"/>
                </a:gs>
                <a:gs pos="21001">
                  <a:srgbClr val="0070C0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chemeClr val="tx1"/>
                </a:gs>
                <a:gs pos="100000">
                  <a:schemeClr val="tx1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CuadroTexto"/>
          <p:cNvSpPr txBox="1"/>
          <p:nvPr/>
        </p:nvSpPr>
        <p:spPr>
          <a:xfrm>
            <a:off x="971600" y="4945732"/>
            <a:ext cx="752430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Junto a la Puerta del Alcázar, hay un monolito con letras grabadas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el nombre de la misma.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8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539552" y="4585692"/>
            <a:ext cx="808849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Cerca, muy cerca, es decir al lado de la Puerta del Alcázar se encuentra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situado el monumento a Santa Teresa. A la izquierda de dicha puerta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la muralla como fondo, se erige sobre un pequeño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jardín.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vortex dir="r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od_article45828448_4f84c60ddb5a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0"/>
            <a:ext cx="5472608" cy="5715000"/>
          </a:xfrm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Triángulo isósceles"/>
          <p:cNvSpPr/>
          <p:nvPr/>
        </p:nvSpPr>
        <p:spPr>
          <a:xfrm>
            <a:off x="2" y="0"/>
            <a:ext cx="1835695" cy="571500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7308304" y="0"/>
            <a:ext cx="1835696" cy="571500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032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835696" y="4585692"/>
            <a:ext cx="541686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Una frase escrita en piedra nos recuerda: ”Que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poderoso es el señor de enriquecer las almas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muchos caminos y llegarlas a moradas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”.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6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9" y="0"/>
            <a:ext cx="4896543" cy="5715000"/>
          </a:xfrm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Luna"/>
          <p:cNvSpPr/>
          <p:nvPr/>
        </p:nvSpPr>
        <p:spPr>
          <a:xfrm>
            <a:off x="2" y="0"/>
            <a:ext cx="2123727" cy="5715000"/>
          </a:xfrm>
          <a:prstGeom prst="moon">
            <a:avLst>
              <a:gd name="adj" fmla="val 52294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6929438" y="0"/>
            <a:ext cx="2214562" cy="5715000"/>
          </a:xfrm>
          <a:prstGeom prst="moon">
            <a:avLst>
              <a:gd name="adj" fmla="val 5688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23728" y="0"/>
            <a:ext cx="4896544" cy="5715000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051720" y="4657700"/>
            <a:ext cx="522450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 posible que las almas se purifiquen con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ambiente apacible de la ciudad, las noches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estrelladas, y el aire limpio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sierra.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Luna"/>
          <p:cNvSpPr/>
          <p:nvPr/>
        </p:nvSpPr>
        <p:spPr>
          <a:xfrm rot="5400000">
            <a:off x="1363269" y="-1363269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Luna"/>
          <p:cNvSpPr/>
          <p:nvPr/>
        </p:nvSpPr>
        <p:spPr>
          <a:xfrm rot="5400000">
            <a:off x="1363269" y="-589377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1363269" y="125003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1363269" y="898914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1363269" y="1732358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1363269" y="2506269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5935269" y="-1363269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5935269" y="-589377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5935269" y="125003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5935269" y="898914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5935269" y="1732358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5935269" y="2506269"/>
            <a:ext cx="1845462" cy="4572000"/>
          </a:xfrm>
          <a:prstGeom prst="moon">
            <a:avLst>
              <a:gd name="adj" fmla="val 20662"/>
            </a:avLst>
          </a:prstGeom>
          <a:gradFill flip="none" rotWithShape="1">
            <a:gsLst>
              <a:gs pos="0">
                <a:srgbClr val="93198D"/>
              </a:gs>
              <a:gs pos="39999">
                <a:srgbClr val="0A128C"/>
              </a:gs>
              <a:gs pos="70000">
                <a:srgbClr val="00B050"/>
              </a:gs>
              <a:gs pos="88000">
                <a:srgbClr val="0943B7"/>
              </a:gs>
              <a:gs pos="100000">
                <a:srgbClr val="8C3D91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12700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611560" y="4873724"/>
            <a:ext cx="809708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Continuando con nuestro paseo, y siguiendo por la acera de la muralla,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llegamos a la calle de San Segundo, antigua calle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Albardería.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1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5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8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1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4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7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0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4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755576" y="4369668"/>
            <a:ext cx="777716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Ávila posee los títulos de «Ávila del Rey» -otorgado por Alfonso VII-, «Ávila de los Leales» -otorgado por Alfonso VIII - y «Ávila de los Caballeros» -otorgado por Alfonso X -, todos ellos presentes en la bandera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ciudad.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0">
        <p14:warp dir="in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Menos"/>
          <p:cNvSpPr/>
          <p:nvPr/>
        </p:nvSpPr>
        <p:spPr>
          <a:xfrm>
            <a:off x="0" y="595297"/>
            <a:ext cx="9144000" cy="762000"/>
          </a:xfrm>
          <a:prstGeom prst="mathMinus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Menos"/>
          <p:cNvSpPr/>
          <p:nvPr/>
        </p:nvSpPr>
        <p:spPr>
          <a:xfrm>
            <a:off x="0" y="4464856"/>
            <a:ext cx="9144000" cy="762000"/>
          </a:xfrm>
          <a:prstGeom prst="mathMinus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Menos"/>
          <p:cNvSpPr/>
          <p:nvPr/>
        </p:nvSpPr>
        <p:spPr>
          <a:xfrm>
            <a:off x="0" y="1190613"/>
            <a:ext cx="9144000" cy="762000"/>
          </a:xfrm>
          <a:prstGeom prst="mathMinus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Menos"/>
          <p:cNvSpPr/>
          <p:nvPr/>
        </p:nvSpPr>
        <p:spPr>
          <a:xfrm>
            <a:off x="0" y="3869538"/>
            <a:ext cx="9144000" cy="762000"/>
          </a:xfrm>
          <a:prstGeom prst="mathMinus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Menos"/>
          <p:cNvSpPr/>
          <p:nvPr/>
        </p:nvSpPr>
        <p:spPr>
          <a:xfrm rot="5400000">
            <a:off x="-1525195" y="2489588"/>
            <a:ext cx="5536426" cy="914400"/>
          </a:xfrm>
          <a:prstGeom prst="mathMinus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Menos"/>
          <p:cNvSpPr/>
          <p:nvPr/>
        </p:nvSpPr>
        <p:spPr>
          <a:xfrm rot="5400000">
            <a:off x="-739409" y="2489588"/>
            <a:ext cx="5536426" cy="914400"/>
          </a:xfrm>
          <a:prstGeom prst="mathMinus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Menos"/>
          <p:cNvSpPr/>
          <p:nvPr/>
        </p:nvSpPr>
        <p:spPr>
          <a:xfrm rot="16200000">
            <a:off x="4362457" y="2519353"/>
            <a:ext cx="5476893" cy="914400"/>
          </a:xfrm>
          <a:prstGeom prst="mathMinus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Menos"/>
          <p:cNvSpPr/>
          <p:nvPr/>
        </p:nvSpPr>
        <p:spPr>
          <a:xfrm rot="16200000">
            <a:off x="5076837" y="2519353"/>
            <a:ext cx="5476893" cy="914400"/>
          </a:xfrm>
          <a:prstGeom prst="mathMinus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morning" dir="t"/>
          </a:scene3d>
          <a:sp3d extrusionH="38100">
            <a:bevelT w="114300" prst="artDeco"/>
            <a:bevelB w="50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1043608" y="4657700"/>
            <a:ext cx="74892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 sido considerada tradicionalmente como «ciudad de cantos y de santos» y su casco histórico medieval, en excelente estado de conservación, fue declarado Patrimonio de la Humanidad en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1985.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CuadroTexto"/>
          <p:cNvSpPr txBox="1"/>
          <p:nvPr/>
        </p:nvSpPr>
        <p:spPr>
          <a:xfrm>
            <a:off x="1043608" y="4657700"/>
            <a:ext cx="756126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primer título, «Ávila del Rey», se lo concedió Alfonso VII por ser la ciudad en la que vivió durante su niñez y que le protegió de los intereses de su padrastro, Alfonso I el Batallador, rey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Aragón.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>
        <p14:ferris dir="l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Triángulo rectángulo"/>
          <p:cNvSpPr/>
          <p:nvPr/>
        </p:nvSpPr>
        <p:spPr>
          <a:xfrm>
            <a:off x="0" y="0"/>
            <a:ext cx="2143108" cy="5715000"/>
          </a:xfrm>
          <a:prstGeom prst="rtTriangle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 rot="5400000">
            <a:off x="3708801" y="-3708801"/>
            <a:ext cx="1726398" cy="9144000"/>
          </a:xfrm>
          <a:prstGeom prst="rtTriangle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6200000">
            <a:off x="3738568" y="309567"/>
            <a:ext cx="1666867" cy="9144000"/>
          </a:xfrm>
          <a:prstGeom prst="rtTriangle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>
            <a:off x="7215206" y="0"/>
            <a:ext cx="1928794" cy="5715000"/>
          </a:xfrm>
          <a:prstGeom prst="rtTriangle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flood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827584" y="4297660"/>
            <a:ext cx="7917552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Dejando un poco a un lado la historia de la ciudad que es muy bonita,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tengo que decir que nos encontramos en los soportales que hay en la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esquina de la calle San Segundo, que a su vez vienen a dar a la plaza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Santa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Teresa.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611560" y="-982926"/>
            <a:ext cx="7920880" cy="68647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CuadroTexto"/>
          <p:cNvSpPr txBox="1"/>
          <p:nvPr/>
        </p:nvSpPr>
        <p:spPr>
          <a:xfrm>
            <a:off x="611560" y="4585692"/>
            <a:ext cx="798167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Bueno, esta es la plaza de Santa Teresa, que anteriormente podíamos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ver desde las almenas de la muralla cuando estuvimos en ella, y como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dije anteriormente, al fondo se encuentra la iglesia de San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Pedro.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>
        <p14:glitter dir="d" pattern="hexagon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Cheurón"/>
          <p:cNvSpPr/>
          <p:nvPr/>
        </p:nvSpPr>
        <p:spPr>
          <a:xfrm>
            <a:off x="0" y="0"/>
            <a:ext cx="4572000" cy="5715000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0" y="297638"/>
            <a:ext cx="4143372" cy="5060192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595298"/>
            <a:ext cx="3714744" cy="4464896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833423"/>
            <a:ext cx="3286116" cy="3988622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1071550"/>
            <a:ext cx="2857488" cy="3512368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309678"/>
            <a:ext cx="2500298" cy="3036116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1547803"/>
            <a:ext cx="2143108" cy="2559862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4500562" y="0"/>
            <a:ext cx="4643438" cy="5715000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4935887" y="297638"/>
            <a:ext cx="4208113" cy="5060192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5371216" y="595298"/>
            <a:ext cx="3772787" cy="4464896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flipH="1">
            <a:off x="5806538" y="833423"/>
            <a:ext cx="3337462" cy="3988622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6241866" y="1071550"/>
            <a:ext cx="2902137" cy="3512368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6604638" y="1309678"/>
            <a:ext cx="2539365" cy="3036116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6967406" y="1547803"/>
            <a:ext cx="2176594" cy="2559862"/>
          </a:xfrm>
          <a:prstGeom prst="chevron">
            <a:avLst>
              <a:gd name="adj" fmla="val 9397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39552" y="4369668"/>
            <a:ext cx="79928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Gran parte de la historia de Ávila queda reflejada en esta plaza. Aunque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extramuros, siempre ha sido el centro de la ciudad. Sede del Mercado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Grande, antaño se celebraron torneos, se promulgaron leyes, se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ajusticiaron reos,,,</a:t>
            </a:r>
          </a:p>
        </p:txBody>
      </p:sp>
    </p:spTree>
  </p:cSld>
  <p:clrMapOvr>
    <a:masterClrMapping/>
  </p:clrMapOvr>
  <p:transition spd="med" advTm="3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6300"/>
                            </p:stCondLst>
                            <p:childTnLst>
                              <p:par>
                                <p:cTn id="18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a María\Desktop\64877K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pic>
        <p:nvPicPr>
          <p:cNvPr id="3" name="Picture 2" descr="C:\Users\Ana María\Desktop\64877K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pic>
        <p:nvPicPr>
          <p:cNvPr id="4" name="Picture 2" descr="C:\Users\Ana María\Desktop\64877K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CuadroTexto"/>
          <p:cNvSpPr txBox="1"/>
          <p:nvPr/>
        </p:nvSpPr>
        <p:spPr>
          <a:xfrm>
            <a:off x="683568" y="4657700"/>
            <a:ext cx="758412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Ahora es la plaza mas bulliciosa de Ávila. Lugar de citas, de hablar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los amigos, de tomar el sol en el buen tiempo y la sombra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también claro, o pasear bajo sus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soportales.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14:ripple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0ee51ae0915ef8b83dd017464365ee3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-982927"/>
            <a:ext cx="7920880" cy="6960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perspectiveRelaxedModerately"/>
            <a:lightRig rig="threePt" dir="t"/>
          </a:scene3d>
          <a:sp3d>
            <a:bevelT w="254000" prst="slope"/>
          </a:sp3d>
        </p:spPr>
      </p:pic>
      <p:sp>
        <p:nvSpPr>
          <p:cNvPr id="5" name="4 Elipse"/>
          <p:cNvSpPr/>
          <p:nvPr/>
        </p:nvSpPr>
        <p:spPr>
          <a:xfrm rot="5400000">
            <a:off x="1627850" y="515278"/>
            <a:ext cx="5745428" cy="4714875"/>
          </a:xfrm>
          <a:prstGeom prst="ellips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649281" y="871670"/>
            <a:ext cx="5745428" cy="4002088"/>
          </a:xfrm>
          <a:prstGeom prst="ellips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668992" y="1212586"/>
            <a:ext cx="5744104" cy="3379788"/>
          </a:xfrm>
          <a:prstGeom prst="ellips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692145" y="1580490"/>
            <a:ext cx="5745427" cy="2592387"/>
          </a:xfrm>
          <a:prstGeom prst="ellips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714369" y="1938472"/>
            <a:ext cx="5745428" cy="1868487"/>
          </a:xfrm>
          <a:prstGeom prst="ellipse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043608" y="4297660"/>
            <a:ext cx="7199407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iglesia de San Pedro es la iglesia románica que embellece la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plaza de Santa Teresa y ya declarada Monumento Nacional en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1914. Su construcción se empezó en tiempos de Raimundo de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Borgoña, en torno al año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1100.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9" presetClass="exit" presetSubtype="5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9" presetClass="exit" presetSubtype="5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xit" presetSubtype="5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xit" presetSubtype="5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na María\Escritorio\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715000"/>
          </a:xfrm>
          <a:prstGeom prst="flowChartProcess">
            <a:avLst/>
          </a:prstGeom>
          <a:solidFill>
            <a:schemeClr val="accent3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5715000"/>
          </a:xfrm>
          <a:prstGeom prst="flowChartProcess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CuadroTexto"/>
          <p:cNvSpPr txBox="1"/>
          <p:nvPr/>
        </p:nvSpPr>
        <p:spPr>
          <a:xfrm>
            <a:off x="467544" y="4369668"/>
            <a:ext cx="819968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Continuando con nuestro paseo, a la espalda de la iglesia de San Pedro,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llegamos a una pequeña plaza que está dedicada a un ministro de los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tiempos de Adolfo Suárez, seguro que a alguien le suena el nombre 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Claudio Sánchez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Albornoz.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>
        <p14:ripple dir="ru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 rot="10800000">
            <a:off x="0" y="0"/>
            <a:ext cx="9144000" cy="5715000"/>
          </a:xfrm>
          <a:prstGeom prst="flowChartProcess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17410" name="Picture 2" descr="C:\Documents and Settings\Ana María\Escritorio\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pic>
        <p:nvPicPr>
          <p:cNvPr id="4" name="Picture 2" descr="C:\Documents and Settings\Ana María\Escritorio\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CuadroTexto"/>
          <p:cNvSpPr txBox="1"/>
          <p:nvPr/>
        </p:nvSpPr>
        <p:spPr>
          <a:xfrm>
            <a:off x="539552" y="4297660"/>
            <a:ext cx="7814960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la plaza que lleva su nombre, le han dedicado este busto. Cuando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entramos en la plaza y vi el nombre, lo primero que pensé es que me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sonaba su nombre pero no su cara, pero al ver su cara en el busto si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me acuerdo de este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hombre.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ea7ca13cfc46fafaa308c7ca083af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6" name="5 Combinar"/>
          <p:cNvSpPr/>
          <p:nvPr/>
        </p:nvSpPr>
        <p:spPr>
          <a:xfrm rot="16200000">
            <a:off x="440531" y="809626"/>
            <a:ext cx="3690938" cy="4572000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012531" y="809626"/>
            <a:ext cx="3690938" cy="4572000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47625" y="1202532"/>
            <a:ext cx="3690938" cy="3786188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369719" y="1166814"/>
            <a:ext cx="3690938" cy="3857625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778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345281" y="1595439"/>
            <a:ext cx="3690938" cy="3000375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762625" y="1559720"/>
            <a:ext cx="3690938" cy="3071812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702469" y="1952626"/>
            <a:ext cx="3690938" cy="2286000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084094" y="1881189"/>
            <a:ext cx="3690938" cy="2428875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059656" y="2309814"/>
            <a:ext cx="3690938" cy="1571625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405563" y="2202658"/>
            <a:ext cx="3690938" cy="1785937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381125" y="2631282"/>
            <a:ext cx="3690938" cy="928688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727031" y="2524126"/>
            <a:ext cx="3690938" cy="1143000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-1595437" y="2905126"/>
            <a:ext cx="3690938" cy="500063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Combinar"/>
          <p:cNvSpPr/>
          <p:nvPr/>
        </p:nvSpPr>
        <p:spPr>
          <a:xfrm rot="5400000">
            <a:off x="7012781" y="2809876"/>
            <a:ext cx="3690938" cy="571500"/>
          </a:xfrm>
          <a:prstGeom prst="flowChartMerge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539552" y="4585692"/>
            <a:ext cx="805861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Junto a la plaza de Sánchez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Albornoz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 encuentra otra plaza, esta se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llama Plaza del Ejército, antiguamente llamada de San Pedro, debía ser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estar justamente en la parte trasera de la iglesia del mismo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nombre.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000"/>
                            </p:stCondLst>
                            <p:childTnLst>
                              <p:par>
                                <p:cTn id="1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6000"/>
                            </p:stCondLst>
                            <p:childTnLst>
                              <p:par>
                                <p:cTn id="2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10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" y="11113"/>
            <a:ext cx="9143999" cy="569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3" name="2 Forma libre"/>
          <p:cNvSpPr/>
          <p:nvPr/>
        </p:nvSpPr>
        <p:spPr>
          <a:xfrm rot="10800000" flipV="1">
            <a:off x="-285750" y="0"/>
            <a:ext cx="9429750" cy="5715000"/>
          </a:xfrm>
          <a:custGeom>
            <a:avLst/>
            <a:gdLst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15498 w 9159498"/>
              <a:gd name="connsiteY0" fmla="*/ 0 h 6865749"/>
              <a:gd name="connsiteX1" fmla="*/ 9159498 w 9159498"/>
              <a:gd name="connsiteY1" fmla="*/ 0 h 6865749"/>
              <a:gd name="connsiteX2" fmla="*/ 9159498 w 9159498"/>
              <a:gd name="connsiteY2" fmla="*/ 6865749 h 6865749"/>
              <a:gd name="connsiteX3" fmla="*/ 15498 w 9159498"/>
              <a:gd name="connsiteY3" fmla="*/ 6865749 h 6865749"/>
              <a:gd name="connsiteX4" fmla="*/ 15498 w 9159498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442556"/>
              <a:gd name="connsiteY0" fmla="*/ 0 h 6865749"/>
              <a:gd name="connsiteX1" fmla="*/ 9144000 w 9442556"/>
              <a:gd name="connsiteY1" fmla="*/ 0 h 6865749"/>
              <a:gd name="connsiteX2" fmla="*/ 9144000 w 9442556"/>
              <a:gd name="connsiteY2" fmla="*/ 6865749 h 6865749"/>
              <a:gd name="connsiteX3" fmla="*/ 0 w 9442556"/>
              <a:gd name="connsiteY3" fmla="*/ 6865749 h 6865749"/>
              <a:gd name="connsiteX4" fmla="*/ 0 w 9442556"/>
              <a:gd name="connsiteY4" fmla="*/ 0 h 6865749"/>
              <a:gd name="connsiteX0" fmla="*/ 0 w 9442556"/>
              <a:gd name="connsiteY0" fmla="*/ 0 h 6865749"/>
              <a:gd name="connsiteX1" fmla="*/ 9144000 w 9442556"/>
              <a:gd name="connsiteY1" fmla="*/ 0 h 6865749"/>
              <a:gd name="connsiteX2" fmla="*/ 9144000 w 9442556"/>
              <a:gd name="connsiteY2" fmla="*/ 6865749 h 6865749"/>
              <a:gd name="connsiteX3" fmla="*/ 0 w 9442556"/>
              <a:gd name="connsiteY3" fmla="*/ 6865749 h 6865749"/>
              <a:gd name="connsiteX4" fmla="*/ 0 w 9442556"/>
              <a:gd name="connsiteY4" fmla="*/ 0 h 686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42556" h="6865749">
                <a:moveTo>
                  <a:pt x="0" y="0"/>
                </a:moveTo>
                <a:lnTo>
                  <a:pt x="9144000" y="0"/>
                </a:lnTo>
                <a:lnTo>
                  <a:pt x="9144000" y="6865749"/>
                </a:lnTo>
                <a:lnTo>
                  <a:pt x="0" y="6865749"/>
                </a:lnTo>
                <a:cubicBezTo>
                  <a:pt x="0" y="4577166"/>
                  <a:pt x="9442556" y="3977177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alpha val="4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Forma libre"/>
          <p:cNvSpPr/>
          <p:nvPr/>
        </p:nvSpPr>
        <p:spPr>
          <a:xfrm rot="10800000" flipH="1" flipV="1">
            <a:off x="0" y="0"/>
            <a:ext cx="9501188" cy="5715000"/>
          </a:xfrm>
          <a:custGeom>
            <a:avLst/>
            <a:gdLst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15498 w 9159498"/>
              <a:gd name="connsiteY0" fmla="*/ 0 h 6865749"/>
              <a:gd name="connsiteX1" fmla="*/ 9159498 w 9159498"/>
              <a:gd name="connsiteY1" fmla="*/ 0 h 6865749"/>
              <a:gd name="connsiteX2" fmla="*/ 9159498 w 9159498"/>
              <a:gd name="connsiteY2" fmla="*/ 6865749 h 6865749"/>
              <a:gd name="connsiteX3" fmla="*/ 15498 w 9159498"/>
              <a:gd name="connsiteY3" fmla="*/ 6865749 h 6865749"/>
              <a:gd name="connsiteX4" fmla="*/ 15498 w 9159498"/>
              <a:gd name="connsiteY4" fmla="*/ 0 h 6865749"/>
              <a:gd name="connsiteX0" fmla="*/ 0 w 9144000"/>
              <a:gd name="connsiteY0" fmla="*/ 0 h 6865749"/>
              <a:gd name="connsiteX1" fmla="*/ 9144000 w 9144000"/>
              <a:gd name="connsiteY1" fmla="*/ 0 h 6865749"/>
              <a:gd name="connsiteX2" fmla="*/ 9144000 w 9144000"/>
              <a:gd name="connsiteY2" fmla="*/ 6865749 h 6865749"/>
              <a:gd name="connsiteX3" fmla="*/ 0 w 9144000"/>
              <a:gd name="connsiteY3" fmla="*/ 6865749 h 6865749"/>
              <a:gd name="connsiteX4" fmla="*/ 0 w 9144000"/>
              <a:gd name="connsiteY4" fmla="*/ 0 h 6865749"/>
              <a:gd name="connsiteX0" fmla="*/ 0 w 9442556"/>
              <a:gd name="connsiteY0" fmla="*/ 0 h 6865749"/>
              <a:gd name="connsiteX1" fmla="*/ 9144000 w 9442556"/>
              <a:gd name="connsiteY1" fmla="*/ 0 h 6865749"/>
              <a:gd name="connsiteX2" fmla="*/ 9144000 w 9442556"/>
              <a:gd name="connsiteY2" fmla="*/ 6865749 h 6865749"/>
              <a:gd name="connsiteX3" fmla="*/ 0 w 9442556"/>
              <a:gd name="connsiteY3" fmla="*/ 6865749 h 6865749"/>
              <a:gd name="connsiteX4" fmla="*/ 0 w 9442556"/>
              <a:gd name="connsiteY4" fmla="*/ 0 h 686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42556" h="6865749">
                <a:moveTo>
                  <a:pt x="0" y="0"/>
                </a:moveTo>
                <a:lnTo>
                  <a:pt x="9144000" y="0"/>
                </a:lnTo>
                <a:lnTo>
                  <a:pt x="9144000" y="6865749"/>
                </a:lnTo>
                <a:lnTo>
                  <a:pt x="0" y="6865749"/>
                </a:lnTo>
                <a:cubicBezTo>
                  <a:pt x="0" y="4577166"/>
                  <a:pt x="9442556" y="3977177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alpha val="4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CuadroTexto"/>
          <p:cNvSpPr txBox="1"/>
          <p:nvPr/>
        </p:nvSpPr>
        <p:spPr>
          <a:xfrm>
            <a:off x="755576" y="4585692"/>
            <a:ext cx="781496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esta Plaza del Ejército hay instalado este ¿Monumento?, pero por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mas que he buscado alrededor de el no he logrado encontrar ningún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nombre, y lo peor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todo,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quienes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pregunté tampoco lo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sabían.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>
        <p14:flip dir="r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27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7" name="6 Forma libre"/>
          <p:cNvSpPr/>
          <p:nvPr/>
        </p:nvSpPr>
        <p:spPr>
          <a:xfrm flipH="1">
            <a:off x="4500563" y="0"/>
            <a:ext cx="4957762" cy="5768976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242888" y="0"/>
            <a:ext cx="4814888" cy="5768976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3214690" y="0"/>
            <a:ext cx="5500687" cy="5768976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500065" y="-53975"/>
            <a:ext cx="5500687" cy="5768976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tx2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99592" y="4873724"/>
            <a:ext cx="76867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Continuamos con nuestro paseo por las calles de Ávila, para seguir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la calle San Juan de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Cruz.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3" descr="C:\Documents and Settings\Ana María\Escritorio\45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512" y="137198"/>
            <a:ext cx="8784976" cy="54406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279400" h="203200" prst="softRound"/>
            <a:extrusionClr>
              <a:srgbClr val="000000"/>
            </a:extrusionClr>
          </a:sp3d>
        </p:spPr>
      </p:pic>
      <p:pic>
        <p:nvPicPr>
          <p:cNvPr id="3" name="Picture 3" descr="C:\Documents and Settings\Ana María\Escritorio\45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39652" y="277215"/>
            <a:ext cx="6192688" cy="5160573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4" name="Picture 3" descr="C:\Documents and Settings\Ana María\Escritorio\45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27687" y="517242"/>
            <a:ext cx="5616622" cy="4680519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395536" y="4873724"/>
            <a:ext cx="84818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Llegamos a unos pequeños jardines y nos encontramos este pequeño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Monumento, que está dedicado a la Declaración de los Derechos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Humanos.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ntr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d12bcf13dffeca880cae40128b9bc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2"/>
            <a:ext cx="9144000" cy="5704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5" name="4 Rombo"/>
          <p:cNvSpPr/>
          <p:nvPr/>
        </p:nvSpPr>
        <p:spPr>
          <a:xfrm>
            <a:off x="1071566" y="0"/>
            <a:ext cx="7000875" cy="5715000"/>
          </a:xfrm>
          <a:prstGeom prst="diamond">
            <a:avLst/>
          </a:prstGeom>
          <a:solidFill>
            <a:schemeClr val="accent5">
              <a:lumMod val="60000"/>
              <a:lumOff val="40000"/>
              <a:alpha val="55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500" y="0"/>
            <a:ext cx="5786438" cy="5715000"/>
          </a:xfrm>
          <a:prstGeom prst="diamond">
            <a:avLst/>
          </a:prstGeom>
          <a:solidFill>
            <a:schemeClr val="tx2">
              <a:lumMod val="50000"/>
              <a:alpha val="55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41" y="0"/>
            <a:ext cx="4429125" cy="5715000"/>
          </a:xfrm>
          <a:prstGeom prst="diamond">
            <a:avLst/>
          </a:prstGeom>
          <a:solidFill>
            <a:schemeClr val="accent5">
              <a:lumMod val="60000"/>
              <a:lumOff val="40000"/>
              <a:alpha val="55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38" y="0"/>
            <a:ext cx="3357562" cy="5715000"/>
          </a:xfrm>
          <a:prstGeom prst="diamond">
            <a:avLst/>
          </a:prstGeom>
          <a:solidFill>
            <a:schemeClr val="tx2">
              <a:lumMod val="50000"/>
              <a:alpha val="55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66" y="0"/>
            <a:ext cx="2428875" cy="5715000"/>
          </a:xfrm>
          <a:prstGeom prst="diamond">
            <a:avLst/>
          </a:prstGeom>
          <a:solidFill>
            <a:schemeClr val="accent5">
              <a:lumMod val="60000"/>
              <a:lumOff val="40000"/>
              <a:alpha val="55000"/>
            </a:schemeClr>
          </a:soli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254000" h="1524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39552" y="4369668"/>
            <a:ext cx="8199681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Ya sabemos de sobra que Ávila igual que Toledo, está sembrada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iglesias, monasterios, capillas, conventos y tal y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queseyó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y esta 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una mas de las que vimos por detrás sin llegar a ver la parte delantera,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lo que no pudimos apuntar su nombre, pero trajimos a sus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cigüeñas.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3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Picture 3" descr="C:\Users\Ana María\Desktop\557062_coneflowers_tsvetyi_flora_2083x1382_(www.GdeFon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715000"/>
          </a:xfrm>
          <a:prstGeom prst="hexagon">
            <a:avLst>
              <a:gd name="adj" fmla="val 1049"/>
              <a:gd name="vf" fmla="val 115470"/>
            </a:avLst>
          </a:prstGeom>
          <a:noFill/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4" name="3 CuadroTexto"/>
          <p:cNvSpPr txBox="1"/>
          <p:nvPr/>
        </p:nvSpPr>
        <p:spPr>
          <a:xfrm>
            <a:off x="395536" y="4585692"/>
            <a:ext cx="823815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estábamos ya cansados de tanto y tanto caminar, decidimos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buscar el camino para regresar de nuevo a casa, primeramente pasamos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esta Avenida del 18 de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Julio.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2242"/>
            <a:ext cx="9144000" cy="571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254000" prst="slope"/>
          </a:sp3d>
        </p:spPr>
      </p:pic>
      <p:sp>
        <p:nvSpPr>
          <p:cNvPr id="6" name="5 Anillo"/>
          <p:cNvSpPr/>
          <p:nvPr/>
        </p:nvSpPr>
        <p:spPr>
          <a:xfrm>
            <a:off x="0" y="1345332"/>
            <a:ext cx="1619672" cy="1571723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2976565"/>
            <a:ext cx="1571604" cy="1609128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572396" y="3977625"/>
            <a:ext cx="1571604" cy="1544171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71802" y="3512348"/>
            <a:ext cx="1571604" cy="1577400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214691"/>
            <a:ext cx="1571604" cy="1587025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572000" y="3657589"/>
            <a:ext cx="1512168" cy="1504167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3737598"/>
            <a:ext cx="1571604" cy="1568174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572396" y="193204"/>
            <a:ext cx="1571604" cy="1544172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071802" y="985292"/>
            <a:ext cx="1571604" cy="1552173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643438" y="841275"/>
            <a:ext cx="1571604" cy="1616181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143636" y="553244"/>
            <a:ext cx="1571604" cy="1584176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571604" y="1201316"/>
            <a:ext cx="1571604" cy="1576175"/>
          </a:xfrm>
          <a:prstGeom prst="donut">
            <a:avLst/>
          </a:prstGeom>
          <a:solidFill>
            <a:srgbClr val="7C3B06">
              <a:alpha val="7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23528" y="4081636"/>
            <a:ext cx="8379217" cy="147732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Terminamos nuestro recorrido justamente aquí en la Calle Reina Isabel.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 recorrido que empezamos aproximadamente a las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11 de la mañana, y 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terminamos alrededor de las 5 de la tarde.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Hemos tenido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suerte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nos hiciera un buen día, si los médicos aconsejan que hay que andar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mas de 30 minutos todos los días, nosotros los cumplimos sobradamente.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000">
        <p14:flythrough dir="out"/>
      </p:transition>
    </mc:Choice>
    <mc:Fallback>
      <p:transition spd="slow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WordArt 2"/>
          <p:cNvSpPr>
            <a:spLocks noChangeArrowheads="1" noChangeShapeType="1" noTextEdit="1"/>
          </p:cNvSpPr>
          <p:nvPr/>
        </p:nvSpPr>
        <p:spPr bwMode="auto">
          <a:xfrm>
            <a:off x="1691680" y="137584"/>
            <a:ext cx="5833070" cy="879712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67287"/>
              </a:avLst>
            </a:prstTxWarp>
            <a:scene3d>
              <a:camera prst="legacyPerspectiveBottom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Música Enlazada: </a:t>
            </a:r>
          </a:p>
        </p:txBody>
      </p:sp>
      <p:sp>
        <p:nvSpPr>
          <p:cNvPr id="89091" name="WordArt 3"/>
          <p:cNvSpPr>
            <a:spLocks noChangeArrowheads="1" noChangeShapeType="1" noTextEdit="1"/>
          </p:cNvSpPr>
          <p:nvPr/>
        </p:nvSpPr>
        <p:spPr bwMode="auto">
          <a:xfrm>
            <a:off x="2339752" y="1097305"/>
            <a:ext cx="4464496" cy="72010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Bottom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2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  <a:endParaRPr lang="es-ES" sz="32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High Tower Text"/>
            </a:endParaRPr>
          </a:p>
        </p:txBody>
      </p:sp>
      <p:sp>
        <p:nvSpPr>
          <p:cNvPr id="89092" name="WordArt 4"/>
          <p:cNvSpPr>
            <a:spLocks noChangeArrowheads="1" noChangeShapeType="1" noTextEdit="1"/>
          </p:cNvSpPr>
          <p:nvPr/>
        </p:nvSpPr>
        <p:spPr bwMode="auto">
          <a:xfrm>
            <a:off x="1691681" y="1817385"/>
            <a:ext cx="5832053" cy="90410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5425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 -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Música Celta </a:t>
            </a:r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Medieval  </a:t>
            </a:r>
            <a:endParaRPr lang="es-ES" sz="32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</a:effectLst>
              <a:latin typeface="High Tower Text"/>
            </a:endParaRPr>
          </a:p>
        </p:txBody>
      </p:sp>
      <p:sp>
        <p:nvSpPr>
          <p:cNvPr id="89094" name="WordArt 6"/>
          <p:cNvSpPr>
            <a:spLocks noChangeArrowheads="1" noChangeShapeType="1" noTextEdit="1"/>
          </p:cNvSpPr>
          <p:nvPr/>
        </p:nvSpPr>
        <p:spPr bwMode="auto">
          <a:xfrm>
            <a:off x="1475656" y="2777491"/>
            <a:ext cx="6265416" cy="705556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- </a:t>
            </a:r>
            <a:r>
              <a:rPr lang="es-ES" sz="3600" kern="10" spc="-360" dirty="0" err="1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The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</a:t>
            </a:r>
            <a:r>
              <a:rPr lang="es-ES" sz="3600" kern="10" spc="-360" dirty="0" err="1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Legend</a:t>
            </a:r>
            <a:r>
              <a:rPr lang="es-ES" sz="3600" kern="10" spc="-360" dirty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</a:t>
            </a:r>
            <a:r>
              <a:rPr lang="es-ES" sz="3600" kern="10" spc="-360" dirty="0" err="1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Begins</a:t>
            </a:r>
            <a:r>
              <a:rPr lang="es-ES" sz="3600" kern="10" spc="-360" dirty="0" smtClean="0">
                <a:ln w="12700">
                  <a:noFill/>
                  <a:round/>
                  <a:headEnd/>
                  <a:tailEnd/>
                </a:ln>
                <a:solidFill>
                  <a:srgbClr val="33CCFF"/>
                </a:solidFill>
                <a:effectLst>
                  <a:prstShdw prst="shdw17" dist="17961" dir="13500000">
                    <a:srgbClr val="1F7A99"/>
                  </a:prstShdw>
                </a:effectLst>
                <a:latin typeface="High Tower Text"/>
              </a:rPr>
              <a:t>  </a:t>
            </a:r>
            <a:endParaRPr lang="es-ES" sz="3600" kern="10" spc="-360" dirty="0">
              <a:ln w="12700">
                <a:noFill/>
                <a:round/>
                <a:headEnd/>
                <a:tailEnd/>
              </a:ln>
              <a:solidFill>
                <a:srgbClr val="33CCFF"/>
              </a:solidFill>
              <a:effectLst>
                <a:prstShdw prst="shdw17" dist="17961" dir="13500000">
                  <a:srgbClr val="1F7A99"/>
                </a:prstShdw>
              </a:effectLst>
              <a:latin typeface="High Tower Text"/>
            </a:endParaRPr>
          </a:p>
        </p:txBody>
      </p:sp>
      <p:sp>
        <p:nvSpPr>
          <p:cNvPr id="89095" name="WordArt 7"/>
          <p:cNvSpPr>
            <a:spLocks noChangeArrowheads="1" noChangeShapeType="1" noTextEdit="1"/>
          </p:cNvSpPr>
          <p:nvPr/>
        </p:nvSpPr>
        <p:spPr bwMode="auto">
          <a:xfrm>
            <a:off x="1619672" y="3577581"/>
            <a:ext cx="6121400" cy="7435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 -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Fantasy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On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Theme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From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Caravans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effectLst>
                <a:prstShdw prst="shdw17" dist="17961" dir="13500000">
                  <a:srgbClr val="999999"/>
                </a:prstShdw>
              </a:effectLst>
              <a:latin typeface="High Tower Text"/>
            </a:endParaRPr>
          </a:p>
        </p:txBody>
      </p:sp>
      <p:sp>
        <p:nvSpPr>
          <p:cNvPr id="75787" name="WordArt 11"/>
          <p:cNvSpPr>
            <a:spLocks noChangeArrowheads="1" noChangeShapeType="1" noTextEdit="1"/>
          </p:cNvSpPr>
          <p:nvPr/>
        </p:nvSpPr>
        <p:spPr bwMode="auto">
          <a:xfrm>
            <a:off x="1403649" y="4617695"/>
            <a:ext cx="6119813" cy="64734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 -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Road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To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Glory</a:t>
            </a:r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EBFA"/>
                  </a:gs>
                  <a:gs pos="30000">
                    <a:srgbClr val="C4D6EB"/>
                  </a:gs>
                  <a:gs pos="60001">
                    <a:srgbClr val="85C2FF"/>
                  </a:gs>
                  <a:gs pos="100000">
                    <a:srgbClr val="5E9EFF"/>
                  </a:gs>
                </a:gsLst>
                <a:lin ang="18900000" scaled="1"/>
              </a:gradFill>
              <a:effectLst>
                <a:prstShdw prst="shdw17" dist="17961" dir="13500000">
                  <a:srgbClr val="385F99"/>
                </a:prstShdw>
              </a:effectLst>
              <a:latin typeface="High Tower Text"/>
            </a:endParaRP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1671638" y="4639028"/>
            <a:ext cx="184720" cy="369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91435" tIns="45717" rIns="91435" bIns="45717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ripple dir="lu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89091" grpId="0" animBg="1"/>
      <p:bldP spid="89091" grpId="1" animBg="1"/>
      <p:bldP spid="89092" grpId="0" animBg="1"/>
      <p:bldP spid="89094" grpId="0" animBg="1"/>
      <p:bldP spid="89094" grpId="1" animBg="1"/>
      <p:bldP spid="89095" grpId="0" animBg="1"/>
      <p:bldP spid="7578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s-ES" altLang="es-ES" smtClean="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E4E4E4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E4E4E4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3255</TotalTime>
  <Words>2382</Words>
  <Application>Microsoft Office PowerPoint</Application>
  <PresentationFormat>Presentación en pantalla (16:10)</PresentationFormat>
  <Paragraphs>191</Paragraphs>
  <Slides>64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Papa</cp:lastModifiedBy>
  <cp:revision>248</cp:revision>
  <dcterms:created xsi:type="dcterms:W3CDTF">2016-07-02T19:24:15Z</dcterms:created>
  <dcterms:modified xsi:type="dcterms:W3CDTF">2021-05-01T10:10:50Z</dcterms:modified>
</cp:coreProperties>
</file>