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256" r:id="rId3"/>
    <p:sldId id="339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41" r:id="rId32"/>
    <p:sldId id="342" r:id="rId33"/>
    <p:sldId id="343" r:id="rId34"/>
    <p:sldId id="325" r:id="rId35"/>
    <p:sldId id="326" r:id="rId36"/>
    <p:sldId id="327" r:id="rId37"/>
    <p:sldId id="344" r:id="rId38"/>
    <p:sldId id="345" r:id="rId39"/>
    <p:sldId id="346" r:id="rId40"/>
    <p:sldId id="328" r:id="rId41"/>
    <p:sldId id="329" r:id="rId42"/>
    <p:sldId id="330" r:id="rId43"/>
    <p:sldId id="347" r:id="rId44"/>
    <p:sldId id="331" r:id="rId45"/>
    <p:sldId id="332" r:id="rId46"/>
    <p:sldId id="348" r:id="rId47"/>
    <p:sldId id="349" r:id="rId48"/>
    <p:sldId id="350" r:id="rId49"/>
    <p:sldId id="333" r:id="rId50"/>
    <p:sldId id="334" r:id="rId51"/>
    <p:sldId id="335" r:id="rId52"/>
    <p:sldId id="336" r:id="rId53"/>
    <p:sldId id="338" r:id="rId54"/>
    <p:sldId id="297" r:id="rId55"/>
    <p:sldId id="340" r:id="rId56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RLLRp+kUOecjJe1NZFHQA==" hashData="ECLoIjMIf5TB+RiXEytORHYtxT0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7" autoAdjust="0"/>
    <p:restoredTop sz="94660"/>
  </p:normalViewPr>
  <p:slideViewPr>
    <p:cSldViewPr>
      <p:cViewPr>
        <p:scale>
          <a:sx n="60" d="100"/>
          <a:sy n="60" d="100"/>
        </p:scale>
        <p:origin x="662" y="48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5359A-CDDF-4FF7-899F-23DC368A1E00}" type="datetimeFigureOut">
              <a:rPr lang="es-ES" smtClean="0"/>
              <a:t>07/06/2023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BDB70-624B-48F9-8D4D-C2D4E86F783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348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B3EFC7FE-D753-4411-BB63-716A4ED70D8C}" type="slidenum">
              <a:rPr lang="es-UY"/>
              <a:pPr/>
              <a:t>32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6525A3-A75C-4E1A-AA4F-DD988F806270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B128B-C3FE-4C32-BF32-5B1DBD8668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18F183-DDBC-4D18-9B27-D2BB32EEFEEC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7D328-ADC8-4777-85AF-71EEE16E23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C99290-7004-4850-8C49-D536134406CE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7E0F38-E2BD-489B-8CFC-05FD2B143F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174779-289D-4DF6-B3C6-C9C187986140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C06CB-2C02-4770-AFF9-8F94225AC61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CE29A9-6126-49AB-B81F-C8426B6E58BE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D265B-9963-43FD-B829-37F6ACAFD79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B6517F-21CA-443A-A7FA-46F75C974D30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48146-C06A-4B76-9C38-40A6771E4F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31B8BA-E753-4EC1-A116-0D848366257D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C8D8E-0632-47A0-8E71-856EE8E499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5148A4-8056-4DD9-B5F5-A9B189BAB093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FE03E-30F9-4F6F-A122-C0523F1714A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ACEA6-1F86-4C92-934F-7756832F7975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2131F-0256-419A-B458-DFF761E2AA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145A2-2AA4-48A1-B2B0-9EE711D14C08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16BB4-84F6-46D8-9934-6E97AB4B0D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574E1C-B444-43E3-A053-5BC8B6752E64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1E212-D015-470B-B637-7F15FA3EE8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2636BC96-F194-4785-9DC4-C1091A3B531A}" type="datetimeFigureOut">
              <a:rPr lang="es-ES"/>
              <a:pPr/>
              <a:t>07/06/2023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187F94F1-5D4F-4BFB-A556-6D90920D5439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8000">
    <p:randomBa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WordArt 3"/>
          <p:cNvSpPr>
            <a:spLocks noChangeArrowheads="1" noChangeShapeType="1" noTextEdit="1"/>
          </p:cNvSpPr>
          <p:nvPr/>
        </p:nvSpPr>
        <p:spPr bwMode="auto">
          <a:xfrm>
            <a:off x="971600" y="121196"/>
            <a:ext cx="7129462" cy="1140354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Parques y Jardines de Madrid </a:t>
            </a:r>
          </a:p>
        </p:txBody>
      </p:sp>
      <p:sp>
        <p:nvSpPr>
          <p:cNvPr id="44036" name="WordArt 4"/>
          <p:cNvSpPr>
            <a:spLocks noChangeArrowheads="1" noChangeShapeType="1" noTextEdit="1"/>
          </p:cNvSpPr>
          <p:nvPr/>
        </p:nvSpPr>
        <p:spPr bwMode="auto">
          <a:xfrm>
            <a:off x="971600" y="1489348"/>
            <a:ext cx="7272338" cy="809625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none" fromWordArt="1">
            <a:prstTxWarp prst="textInflate">
              <a:avLst>
                <a:gd name="adj" fmla="val 21431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Fotografía seleccionada de </a:t>
            </a:r>
            <a:r>
              <a:rPr lang="es-ES" sz="36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Internét</a:t>
            </a: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</a:p>
        </p:txBody>
      </p:sp>
      <p:sp>
        <p:nvSpPr>
          <p:cNvPr id="44037" name="WordArt 5"/>
          <p:cNvSpPr>
            <a:spLocks noChangeArrowheads="1" noChangeShapeType="1" noTextEdit="1"/>
          </p:cNvSpPr>
          <p:nvPr/>
        </p:nvSpPr>
        <p:spPr bwMode="auto">
          <a:xfrm>
            <a:off x="827584" y="2713484"/>
            <a:ext cx="7561262" cy="719667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none" fromWordArt="1">
            <a:prstTxWarp prst="textFadeUp">
              <a:avLst>
                <a:gd name="adj" fmla="val 6148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Creación y Diseño de: </a:t>
            </a:r>
          </a:p>
        </p:txBody>
      </p:sp>
      <p:sp>
        <p:nvSpPr>
          <p:cNvPr id="44038" name="WordArt 6"/>
          <p:cNvSpPr>
            <a:spLocks noChangeArrowheads="1" noChangeShapeType="1" noTextEdit="1"/>
          </p:cNvSpPr>
          <p:nvPr/>
        </p:nvSpPr>
        <p:spPr bwMode="auto">
          <a:xfrm>
            <a:off x="1907704" y="3937620"/>
            <a:ext cx="5544616" cy="648362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0" scaled="1"/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V I C E N T E  G A R C Í A </a:t>
            </a:r>
          </a:p>
        </p:txBody>
      </p:sp>
      <p:sp>
        <p:nvSpPr>
          <p:cNvPr id="44040" name="WordArt 8"/>
          <p:cNvSpPr>
            <a:spLocks noChangeArrowheads="1" noChangeShapeType="1" noTextEdit="1"/>
          </p:cNvSpPr>
          <p:nvPr/>
        </p:nvSpPr>
        <p:spPr bwMode="auto">
          <a:xfrm>
            <a:off x="2843808" y="4729708"/>
            <a:ext cx="3312368" cy="682345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accent2"/>
                    </a:gs>
                    <a:gs pos="100000">
                      <a:schemeClr val="folHlink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73302E"/>
                  </a:prstShdw>
                </a:effectLst>
                <a:latin typeface="High Tower Text"/>
              </a:rPr>
              <a:t> Automático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750" y="912813"/>
            <a:ext cx="7993063" cy="1447800"/>
          </a:xfrm>
          <a:prstGeom prst="rect">
            <a:avLst/>
          </a:prstGeom>
          <a:noFill/>
          <a:scene3d>
            <a:camera prst="perspectiveAbove"/>
            <a:lightRig rig="threePt" dir="t"/>
          </a:scene3d>
          <a:sp3d>
            <a:bevelT w="165100" prst="coolSlant"/>
          </a:sp3d>
        </p:spPr>
        <p:txBody>
          <a:bodyPr>
            <a:spAutoFit/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Un parque es un terreno situado en el interior de una población, que se destina a prados, jardines y arbolado sirviendo como lugar de esparcimiento y recreación de los ciudadanos.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9750" y="2497138"/>
            <a:ext cx="7920038" cy="1446212"/>
          </a:xfrm>
          <a:prstGeom prst="rect">
            <a:avLst/>
          </a:prstGeom>
          <a:noFill/>
          <a:scene3d>
            <a:camera prst="perspectiveAbove"/>
            <a:lightRig rig="threePt" dir="t"/>
          </a:scene3d>
        </p:spPr>
        <p:txBody>
          <a:bodyPr>
            <a:spAutoFit/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Los parques y jardines que fueron mantenidos en la antigüedad privadamente para disfrute de sus propietarios están en la actualidad abiertos al público, como los Jardines del Retiro de Madrid.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39552" y="4081636"/>
            <a:ext cx="770485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Above"/>
            <a:lightRig rig="threePt" dir="t"/>
          </a:scene3d>
        </p:spPr>
        <p:txBody>
          <a:bodyPr>
            <a:spAutoFit/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sin embargo lo que diferencia básicamente el parque del jardín en una casa de campo es que el </a:t>
            </a:r>
          </a:p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parque está habitado por animales, mientras </a:t>
            </a:r>
          </a:p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que éstos están excluidos del jardín.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87624" y="0"/>
            <a:ext cx="6676575" cy="769442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  <p:txBody>
          <a:bodyPr wrap="none">
            <a:prstTxWarp prst="textChevron">
              <a:avLst>
                <a:gd name="adj" fmla="val 18398"/>
              </a:avLst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/>
                <a:solidFill>
                  <a:schemeClr val="accent3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Parques y Jardines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00">
        <p:wipe/>
      </p:transition>
    </mc:Choice>
    <mc:Fallback>
      <p:transition spd="slow" advTm="5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1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4763"/>
            <a:ext cx="913765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79388" y="157163"/>
            <a:ext cx="8785225" cy="5400675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8313" y="338138"/>
            <a:ext cx="8280400" cy="5040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908175" y="4513263"/>
            <a:ext cx="453548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Campo del Moro (Madrid)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39750" y="5160963"/>
            <a:ext cx="82804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Campo del Moro es un jardín situado en la ciudad española de Madrid.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flythrough dir="out"/>
        <p:sndAc>
          <p:stSnd loop="1">
            <p:snd r:embed="rId2" name="Variadas.wav"/>
          </p:stSnd>
        </p:sndAc>
      </p:transition>
    </mc:Choice>
    <mc:Fallback>
      <p:transition spd="slow" advTm="17000">
        <p:fade/>
        <p:sndAc>
          <p:stSnd loop="1">
            <p:snd r:embed="rId2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Color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40000"/>
              <a:lumOff val="6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58888" y="4657725"/>
            <a:ext cx="66976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jardines salvan un pronunciado desnivel, provocado por el barranco existente entre el palacio y las riberas del río Manzanares.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prism isContent="1" isInverted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4213" y="4657725"/>
            <a:ext cx="79914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terrenos situados entre el Palacio Real de Madrid y el valle del río Manzanares sólo fueron conocidos con el nombre del Campo del Moro a partir del siglo XIX.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prism dir="r" isContent="1" isInverted="1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4763"/>
            <a:ext cx="9131300" cy="5707062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4 Elipse"/>
          <p:cNvSpPr/>
          <p:nvPr/>
        </p:nvSpPr>
        <p:spPr>
          <a:xfrm>
            <a:off x="755650" y="0"/>
            <a:ext cx="7561263" cy="5715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059113" y="3649663"/>
            <a:ext cx="28082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Casa de Campo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39750" y="5160963"/>
            <a:ext cx="8064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Casa de Campo es el mayor parque público del municipio de Madrid.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8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4763"/>
            <a:ext cx="913765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4763"/>
            <a:ext cx="913765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116013" y="4873625"/>
            <a:ext cx="71278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Situado al oeste de la ciudad, se ubica administrativamente en el barrio de Casa de Campo (distrito de Moncloa-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Aravaca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window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042988" y="4873625"/>
            <a:ext cx="75596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Lindando al sur con el distrito de Latina y al oeste con el municipio de Pozuelo de Alarcón.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.33073 -0.36504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00" y="-183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olor 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0825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Color 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 descr="Color 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650" y="4873625"/>
            <a:ext cx="73453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está anexo al Monte de El Pardo y tiene una extensión de 1.722 Ha, incluyendo los terrenos del Club de Campo.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prism dir="r" isContent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48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9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048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39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olor 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Color 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755650" y="4657725"/>
            <a:ext cx="75612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superficie duplica la del Bois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Boulogne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en París, es cinco veces más grande que el Central Park de Nueva York o 6,5 veces más grande que Hyde Park de Londres.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conveyor dir="l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15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2150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088" y="4945063"/>
            <a:ext cx="75612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Casa de Campo fue propiedad histórica de la Corona Española y coto de caza de la realeza.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conveyor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765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3675"/>
            <a:ext cx="91440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088" y="4586288"/>
            <a:ext cx="72024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 la proclamación de la Segunda República, fue cedida por el Estado al pueblo de Madrid (1 de mayo de 1931), estando desde entonces abierta al público.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ferris dir="l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938"/>
            <a:ext cx="9144000" cy="571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547813" y="2570163"/>
            <a:ext cx="58324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Jardines del Retiro de Madrid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187450" y="5022850"/>
            <a:ext cx="69135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del Retiro, popularmente conocido como El Retiro.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ferris dir="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9142412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258888" y="5160963"/>
            <a:ext cx="6840537" cy="371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parque de 118 hectáreas (1,18 km²) situado en Madrid.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471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088" y="5022850"/>
            <a:ext cx="72009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uno de los lugares más significativos de la capital española.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116013" y="4873625"/>
            <a:ext cx="73453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últimas obras de ajardinamiento fueron las ejecutadas por el jardinero mayor Cecilio Rodríguez.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prism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65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27088" y="4586288"/>
            <a:ext cx="77771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maestro Manuel Lillo compuso el pasodoble «Quiosco del Retiro» dedicado al lugar de conciertos matutinos en el que la Banda Sinfónica Municipal de Madrid actúa durante el verano.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14:prism dir="r" isInverted="1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lor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476375" y="1633538"/>
            <a:ext cx="60499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Real Jardín Botánico de Madrid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971550" y="4873625"/>
            <a:ext cx="72739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Real Jardín Botánico de Madrid es un centro de investigación del Consejo Superior de Investigaciones Científicas.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doors dir="vert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4945063"/>
            <a:ext cx="72009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jardín botánico alberga en tres terrazas escalonadas, plantas de América y del Pacífico, además de plantas europeas.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doors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0" y="0"/>
            <a:ext cx="9144000" cy="5715000"/>
          </a:xfrm>
          <a:prstGeom prst="diamond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55650" y="4714875"/>
            <a:ext cx="77771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 del Pardo 16.000 hectáreas. Uno de los mejores conservados bosques mediterráneos, a sólo 8 km del centro de Madrid.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771775" y="2570163"/>
            <a:ext cx="29257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Monte del Pardo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prism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7" grpId="1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23850" y="4586288"/>
            <a:ext cx="856932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Alrededor de 15.100 hectáreas del Monte del Pardo están rodeadas por una pared (66 km de largo), con aproximadamente 4.000 gamos, 3.000 ciervos, 500 jabalíes y 30.000 conejos, así como muchas otras aves y rapaces.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prism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Color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1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36061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700338" y="3649663"/>
            <a:ext cx="309562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Parque del Oeste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971550" y="5022850"/>
            <a:ext cx="71294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Situado entre la carretera de La Coruña, la Ciudad Universitaria y el distrito de Moncloa.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gallery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1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84213" y="4945063"/>
            <a:ext cx="73437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del siglo XX, los terrenos que actualmente ocupa el parque eran el principal vertedero de basuras de la ciudad.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gallery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187450" y="5018088"/>
            <a:ext cx="72739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Durante la Guerra Civil el Parque del Oeste se convirtió en campo de batalla de la Batalla de la Ciudad Universitaria….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flip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403350" y="4873625"/>
            <a:ext cx="6553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…abriéndose trincheras y construyéndose búnkeres que todavía hoy se pueden ver en su extremo norte.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flip dir="l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088" y="4945063"/>
            <a:ext cx="72723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Según el libro "Jardines de Madrid" de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Masats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Óscar y datos del gobierno regional de Madrid…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switch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00113" y="4873625"/>
            <a:ext cx="705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…hay más de 100 parques en Madrid, centenares de pequeños jardines y mas de 300.000 árboles en las calles de Madrid.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switch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4213" y="4657725"/>
            <a:ext cx="72723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Departamento de Parques y Jardines, en función de las autoridades locales en Madrid, estableció un "censo" oficial de los aproximadamente 300.000 árboles en las calles de Madrid.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14:shred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8" y="0"/>
            <a:ext cx="9102725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979613" y="2928938"/>
            <a:ext cx="39592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Parque de El Capricho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971550" y="4718050"/>
            <a:ext cx="7272338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parque y zona verde situado en el barrio de la Alameda de Osuna, en el distrito de Barajas, está considerado uno de los parques más bellos de la ciudad.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14:shred dir="out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0800000">
            <a:off x="0" y="0"/>
            <a:ext cx="9144000" cy="5715000"/>
          </a:xfrm>
          <a:prstGeom prst="flowChartProcess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7410" name="Picture 2" descr="C:\Documents and Settings\Ana María\Escritorio\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39552" y="4585692"/>
            <a:ext cx="770485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Podemos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decir que  se trata de un jardín con mucho encanto y en el cual, nos podemos encontrar con numerosas obras arquitectónicas muy interesantes, que iremos descubriendo a lo largo del recorrido.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8000">
        <p14:vortex dir="r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na María\Escritorio\1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Forma libre"/>
          <p:cNvSpPr/>
          <p:nvPr/>
        </p:nvSpPr>
        <p:spPr>
          <a:xfrm rot="16200000" flipV="1">
            <a:off x="1714500" y="-1714500"/>
            <a:ext cx="5715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50000"/>
              <a:alpha val="77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Forma libre"/>
          <p:cNvSpPr/>
          <p:nvPr/>
        </p:nvSpPr>
        <p:spPr>
          <a:xfrm rot="16200000">
            <a:off x="1714500" y="-1714500"/>
            <a:ext cx="5715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50000"/>
              <a:alpha val="77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CuadroTexto"/>
          <p:cNvSpPr txBox="1"/>
          <p:nvPr/>
        </p:nvSpPr>
        <p:spPr>
          <a:xfrm>
            <a:off x="827089" y="4217460"/>
            <a:ext cx="777557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agua es un elemento presente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este bonito parque.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Así, una ría navegable y de trazado sinuoso une la zona de juegos con el lago y continúa hasta el Casino de Baile, al que se accede a través de un pequeño embarcadero, denominado Casa de Cañas.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8000">
        <p14:vortex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Nueva carpeta (2)\OTOÑO\637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Triángulo isósceles"/>
          <p:cNvSpPr/>
          <p:nvPr/>
        </p:nvSpPr>
        <p:spPr>
          <a:xfrm>
            <a:off x="0" y="0"/>
            <a:ext cx="2357438" cy="5715000"/>
          </a:xfrm>
          <a:prstGeom prst="triangle">
            <a:avLst/>
          </a:prstGeom>
          <a:solidFill>
            <a:schemeClr val="accent3">
              <a:lumMod val="50000"/>
              <a:alpha val="6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isósceles"/>
          <p:cNvSpPr/>
          <p:nvPr/>
        </p:nvSpPr>
        <p:spPr>
          <a:xfrm>
            <a:off x="2286000" y="0"/>
            <a:ext cx="2357438" cy="5715000"/>
          </a:xfrm>
          <a:prstGeom prst="triangle">
            <a:avLst/>
          </a:prstGeom>
          <a:solidFill>
            <a:schemeClr val="accent3">
              <a:lumMod val="50000"/>
              <a:alpha val="6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Triángulo isósceles"/>
          <p:cNvSpPr/>
          <p:nvPr/>
        </p:nvSpPr>
        <p:spPr>
          <a:xfrm>
            <a:off x="4500563" y="0"/>
            <a:ext cx="2500312" cy="5715000"/>
          </a:xfrm>
          <a:prstGeom prst="triangle">
            <a:avLst/>
          </a:prstGeom>
          <a:solidFill>
            <a:schemeClr val="accent3">
              <a:lumMod val="50000"/>
              <a:alpha val="6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isósceles"/>
          <p:cNvSpPr/>
          <p:nvPr/>
        </p:nvSpPr>
        <p:spPr>
          <a:xfrm>
            <a:off x="6929439" y="0"/>
            <a:ext cx="2357437" cy="5715000"/>
          </a:xfrm>
          <a:prstGeom prst="triangle">
            <a:avLst/>
          </a:prstGeom>
          <a:solidFill>
            <a:schemeClr val="accent3">
              <a:lumMod val="50000"/>
              <a:alpha val="6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Triángulo isósceles"/>
          <p:cNvSpPr/>
          <p:nvPr/>
        </p:nvSpPr>
        <p:spPr>
          <a:xfrm rot="10800000">
            <a:off x="-1116013" y="0"/>
            <a:ext cx="2295526" cy="5715000"/>
          </a:xfrm>
          <a:prstGeom prst="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Triángulo isósceles"/>
          <p:cNvSpPr/>
          <p:nvPr/>
        </p:nvSpPr>
        <p:spPr>
          <a:xfrm rot="10800000">
            <a:off x="3429000" y="0"/>
            <a:ext cx="2357438" cy="5715000"/>
          </a:xfrm>
          <a:prstGeom prst="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Triángulo isósceles"/>
          <p:cNvSpPr/>
          <p:nvPr/>
        </p:nvSpPr>
        <p:spPr>
          <a:xfrm rot="10800000">
            <a:off x="5786437" y="0"/>
            <a:ext cx="2357437" cy="5715000"/>
          </a:xfrm>
          <a:prstGeom prst="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Triángulo isósceles"/>
          <p:cNvSpPr/>
          <p:nvPr/>
        </p:nvSpPr>
        <p:spPr>
          <a:xfrm rot="10800000">
            <a:off x="8072439" y="0"/>
            <a:ext cx="2357437" cy="5715000"/>
          </a:xfrm>
          <a:prstGeom prst="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Triángulo isósceles"/>
          <p:cNvSpPr/>
          <p:nvPr/>
        </p:nvSpPr>
        <p:spPr>
          <a:xfrm rot="10800000">
            <a:off x="1143000" y="0"/>
            <a:ext cx="2357438" cy="5715000"/>
          </a:xfrm>
          <a:prstGeom prst="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9751" y="4217459"/>
            <a:ext cx="835342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Entre los elementos más característicos de estos jardines se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encontran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rías, los lagos de bordes irregulares y las islas. A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largo de su límite norte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hay una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ría artificial que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medio de su recorrido se abre en un estanque.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0">
        <p14:glitter pattern="hexagon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484438" y="2497138"/>
            <a:ext cx="43926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Parque Fuente del Berro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116013" y="5022850"/>
            <a:ext cx="72723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Origen: un gran huerto con árboles frutales y viñedos comprado por el rey Felipe IV en 1630.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glitter dir="r" pattern="hexago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195513" y="5160963"/>
            <a:ext cx="496887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1954 se abrieron los jardines al público.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979613" y="3505200"/>
            <a:ext cx="55086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Parque La Quinta de los Molinos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971550" y="4957763"/>
            <a:ext cx="74898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de la Quinta de los Molinos se encuentra en el Barrio del Salvador en el Distrito de San Blas de Madrid.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4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5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0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0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468313" y="4586288"/>
            <a:ext cx="79200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más llama la atención del parque de la Quinta de los Molinos es precisamente, la falta de aglomeraciones que uno se encuentra en otras zonas verdes o parques de Madrid.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ripple dir="ru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3 Marcador de contenido" descr="7b439002f5c84c2447412ef6c17cac5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Marcador de contenido" descr="7b439002f5c84c2447412ef6c17cac5c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29" name="28 CuadroTexto"/>
          <p:cNvSpPr txBox="1"/>
          <p:nvPr/>
        </p:nvSpPr>
        <p:spPr>
          <a:xfrm>
            <a:off x="611188" y="4657725"/>
            <a:ext cx="81359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 es cierto que no hay columpios como en otros parques, pero a cambio la Quinta de los Molinos mezcla maravillosamente la vegetación asilvestrada con los cultivos mediterráneos más diversos.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:wheel spokes="1"/>
      </p:transition>
    </mc:Choice>
    <mc:Fallback>
      <p:transition spd="slow" advTm="2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024-768-386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024-768-386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19 CuadroTexto"/>
          <p:cNvSpPr txBox="1">
            <a:spLocks noChangeArrowheads="1"/>
          </p:cNvSpPr>
          <p:nvPr/>
        </p:nvSpPr>
        <p:spPr bwMode="auto">
          <a:xfrm>
            <a:off x="2339975" y="-587375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39750" y="4586288"/>
            <a:ext cx="80645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 jardín histórico artístico, considerado un bien de interés cultural. Debe su nombre a que era una hacienda (una quinta) con dos molinos traídos de Estados Unidos para extraer agua de regadío.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wheelReverse spokes="1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539750" y="4873625"/>
            <a:ext cx="73453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delimitado por la calle Alcalá, la calle Miami, la calle de Juan Ignacio Luca de Tena y la avenida del Veinticinco de Septiembre.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22000">
        <p15:prstTrans prst="origami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419475" y="3144838"/>
            <a:ext cx="410368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Parque de </a:t>
            </a:r>
            <a:r>
              <a:rPr lang="es-ES" sz="24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Arganzuela</a:t>
            </a:r>
            <a:endParaRPr lang="es-ES" sz="2400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7088" y="4657725"/>
            <a:ext cx="72723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Arganzuela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está configurado como un gran pulmón verde abierto al sur de Madrid y, al mismo tiempo, plenamente accesible desde el mismo corazón de la ciudad.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flythrough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animBg="1"/>
      <p:bldP spid="11" grpId="2" animBg="1"/>
      <p:bldP spid="7" grpId="0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692275" y="2786063"/>
            <a:ext cx="583247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sz="24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Parque </a:t>
            </a:r>
            <a:r>
              <a:rPr lang="es-ES" sz="2400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Enrique Tierno Galván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547813" y="4873625"/>
            <a:ext cx="66246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situado en el sureste de la ciudad de Madrid. Con 45 hectáreas, es uno de los de mayor superficie de la ciudad.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14:reveal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01_Mala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50" y="298450"/>
            <a:ext cx="8607425" cy="51784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63" y="476250"/>
            <a:ext cx="8104187" cy="4770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55650" y="465772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El Parque de Enrique Tierno Galván está situado en el sureste de la ciudad de Madrid (España). Con 45 hectáreas, es uno de los de mayor superficie de la ciudad.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23000">
        <p15:prstTrans prst="airplan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24075" y="1633538"/>
            <a:ext cx="331311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Dehesa de la Villa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71550" y="4657725"/>
            <a:ext cx="74168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Dehesa de la Villa es un parque situado al noroeste de la ciudad de Madrid, concretamente en el barrio de Ciudad Universitaria del distrito de Moncloa-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Aravaca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cut/>
      </p:transition>
    </mc:Choice>
    <mc:Fallback>
      <p:transition spd="slow" advTm="2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98950"/>
            <a:ext cx="9144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17825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7638"/>
            <a:ext cx="9144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195513" y="2928938"/>
            <a:ext cx="38877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Parque Juan Carlos I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827088" y="4873625"/>
            <a:ext cx="74168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Juan Carlos I es un parque público ubicado al nordeste de Madrid, en el barrio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Corralejos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(distrito de Barajas).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:circle/>
      </p:transition>
    </mc:Choice>
    <mc:Fallback>
      <p:transition spd="slow" advTm="2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repeatCount="200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repeatCount="200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repeatCount="200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repeatCount="200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www.1m4g3n3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2708"/>
            <a:ext cx="9144000" cy="655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www.1m4g3n3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2708"/>
            <a:ext cx="9144000" cy="655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715000"/>
          </a:xfrm>
          <a:prstGeom prst="flowChartProcess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5715000"/>
          </a:xfrm>
          <a:prstGeom prst="flowChartProcess">
            <a:avLst/>
          </a:prstGeom>
          <a:solidFill>
            <a:schemeClr val="accent3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715000"/>
          </a:xfrm>
          <a:prstGeom prst="flowChartProcess">
            <a:avLst/>
          </a:prstGeom>
          <a:solidFill>
            <a:schemeClr val="accent3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5715000"/>
          </a:xfrm>
          <a:prstGeom prst="flowChartProcess">
            <a:avLst/>
          </a:prstGeom>
          <a:solidFill>
            <a:schemeClr val="accent3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68314" y="4457349"/>
            <a:ext cx="81099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En un espacio abierto pero rodeado de árboles como si estuviéramos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en una plaza, se encuentra el Niño Sol, un amplio surtido de materiales,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germina del hombre y la naturaleza.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5000">
        <p15:prstTrans prst="peelOff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35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3333"/>
            <a:ext cx="9144000" cy="648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535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3333"/>
            <a:ext cx="9144000" cy="648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535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3333"/>
            <a:ext cx="9144000" cy="648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95289" y="4457348"/>
            <a:ext cx="837921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Senda Botánica transcurre por un paseo que atraviesa en todo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momento zonas de agua, lago, ría, estanque, para producir una sensación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refrescante en los meses más calurosos del año.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14:vortex dir="d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88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87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881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68314" y="4538487"/>
            <a:ext cx="832792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El jardín islámico representa la quinta esencia de la idea del Paraíso, aquí </a:t>
            </a:r>
          </a:p>
          <a:p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el individuo se siente en pleno éxtasis. Un lugar de perfección y armonía, </a:t>
            </a:r>
          </a:p>
          <a:p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donde confluyen hombre y naturaleza.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5000">
        <p14:shred pattern="rectangle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lor 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187450" y="3217863"/>
            <a:ext cx="72009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Verde Madrid – Verde que te quiero verde.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95536" y="4657700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Madrid es una de las ciudades del mundo con más árboles en sus calles. Más del 55% de sus calles están arboladas con más de 300.000 ejemplares que visten de verde nuestra ciudad.</a:t>
            </a:r>
            <a:endParaRPr lang="es-ES" b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8000">
        <p14:shred pattern="rectangle" dir="out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ris cla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9140825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olor 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042988" y="5022850"/>
            <a:ext cx="75612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Esto de ninguna manera es un informe exhaustivo sobre las áreas verdes de Madrid…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00">
        <p14:honeycomb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isósceles"/>
          <p:cNvSpPr/>
          <p:nvPr/>
        </p:nvSpPr>
        <p:spPr>
          <a:xfrm>
            <a:off x="0" y="2857500"/>
            <a:ext cx="9144000" cy="2857500"/>
          </a:xfrm>
          <a:prstGeom prst="triangle">
            <a:avLst>
              <a:gd name="adj" fmla="val 49861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0" y="0"/>
            <a:ext cx="9144000" cy="2879725"/>
          </a:xfrm>
          <a:prstGeom prst="triangle">
            <a:avLst>
              <a:gd name="adj" fmla="val 5000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3964782" y="535781"/>
            <a:ext cx="5715000" cy="4643437"/>
          </a:xfrm>
          <a:prstGeom prst="triangle">
            <a:avLst>
              <a:gd name="adj" fmla="val 49815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535781" y="535781"/>
            <a:ext cx="5715000" cy="4643438"/>
          </a:xfrm>
          <a:prstGeom prst="triangle">
            <a:avLst>
              <a:gd name="adj" fmla="val 49815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116013" y="5197475"/>
            <a:ext cx="61198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…sino un resumen muy breve con un par de detalles.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doors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572000" y="0"/>
            <a:ext cx="4572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9144000" cy="5715000"/>
          </a:xfrm>
          <a:prstGeom prst="chevr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47813" y="4873625"/>
            <a:ext cx="64801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unos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el que pueda o quiera echar un vistazo a estos espacios verdes.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2925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5715000"/>
          </a:xfrm>
          <a:prstGeom prst="frame">
            <a:avLst>
              <a:gd name="adj1" fmla="val 2976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357188" y="417513"/>
            <a:ext cx="1216025" cy="762000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3" y="179388"/>
            <a:ext cx="4214812" cy="5357812"/>
          </a:xfrm>
          <a:prstGeom prst="frame">
            <a:avLst>
              <a:gd name="adj1" fmla="val 5167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500563" y="179388"/>
            <a:ext cx="4429125" cy="5357812"/>
          </a:xfrm>
          <a:prstGeom prst="frame">
            <a:avLst>
              <a:gd name="adj1" fmla="val 5167"/>
            </a:avLst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flipH="1" flipV="1">
            <a:off x="285720" y="1666867"/>
            <a:ext cx="142876" cy="5953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28596" y="3690943"/>
            <a:ext cx="3786214" cy="23812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143125" y="655638"/>
            <a:ext cx="214313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57188" y="338138"/>
            <a:ext cx="3857625" cy="4979987"/>
          </a:xfrm>
          <a:prstGeom prst="rect">
            <a:avLst/>
          </a:prstGeom>
          <a:solidFill>
            <a:schemeClr val="tx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716463" y="338138"/>
            <a:ext cx="3998912" cy="5040312"/>
          </a:xfrm>
          <a:prstGeom prst="rect">
            <a:avLst/>
          </a:prstGeom>
          <a:solidFill>
            <a:schemeClr val="tx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1042988" y="1921024"/>
            <a:ext cx="62653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/>
            <a:r>
              <a:rPr lang="es-ES" sz="2400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  <a:cs typeface="Calibri" pitchFamily="34" charset="0"/>
              </a:rPr>
              <a:t>La zona </a:t>
            </a:r>
            <a:r>
              <a:rPr lang="es-ES" sz="24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  <a:cs typeface="Calibri" pitchFamily="34" charset="0"/>
              </a:rPr>
              <a:t>gris de </a:t>
            </a:r>
            <a:r>
              <a:rPr lang="es-ES" sz="2400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  <a:cs typeface="Calibri" pitchFamily="34" charset="0"/>
              </a:rPr>
              <a:t>la ciudad de Madrid.</a:t>
            </a:r>
            <a:endParaRPr lang="es-ES" sz="24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83568" y="4585692"/>
            <a:ext cx="813593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Desde la Puerta del Sol, la plaza considerada como el centro de Madrid, est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Calibri" pitchFamily="34" charset="0"/>
                <a:cs typeface="Calibri" pitchFamily="34" charset="0"/>
              </a:rPr>
              <a:t>á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 a 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Calibri" pitchFamily="34" charset="0"/>
                <a:cs typeface="Calibri" pitchFamily="34" charset="0"/>
              </a:rPr>
              <a:t>ó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lo 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8 km del l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Calibri" pitchFamily="34" charset="0"/>
                <a:cs typeface="Calibri" pitchFamily="34" charset="0"/>
              </a:rPr>
              <a:t>í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mite sur del Monte del 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Pardo, 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l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a 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zona mas 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Calibri" pitchFamily="34" charset="0"/>
              </a:rPr>
              <a:t>verde de todo Madrid. Esto es solo a título de información.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00">
        <p14:ripple dir="l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8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WordArt 2"/>
          <p:cNvSpPr>
            <a:spLocks noChangeArrowheads="1" noChangeShapeType="1" noTextEdit="1"/>
          </p:cNvSpPr>
          <p:nvPr/>
        </p:nvSpPr>
        <p:spPr bwMode="auto">
          <a:xfrm>
            <a:off x="1258888" y="193203"/>
            <a:ext cx="6553472" cy="1008113"/>
          </a:xfrm>
          <a:prstGeom prst="rect">
            <a:avLst/>
          </a:prstGeom>
          <a:scene3d>
            <a:camera prst="legacyPerspectiveBottom"/>
            <a:lightRig rig="legacyHarsh3" dir="t"/>
          </a:scene3d>
          <a:sp3d>
            <a:bevelT prst="angle"/>
          </a:sp3d>
        </p:spPr>
        <p:txBody>
          <a:bodyPr wrap="none" fromWordArt="1">
            <a:prstTxWarp prst="textChevron">
              <a:avLst>
                <a:gd name="adj" fmla="val 17240"/>
              </a:avLst>
            </a:prstTxWarp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 </a:t>
            </a:r>
          </a:p>
        </p:txBody>
      </p:sp>
      <p:sp>
        <p:nvSpPr>
          <p:cNvPr id="43011" name="WordArt 3"/>
          <p:cNvSpPr>
            <a:spLocks noChangeArrowheads="1" noChangeShapeType="1" noTextEdit="1"/>
          </p:cNvSpPr>
          <p:nvPr/>
        </p:nvSpPr>
        <p:spPr bwMode="auto">
          <a:xfrm>
            <a:off x="1979712" y="1273324"/>
            <a:ext cx="4968875" cy="799654"/>
          </a:xfrm>
          <a:prstGeom prst="rect">
            <a:avLst/>
          </a:prstGeom>
          <a:scene3d>
            <a:camera prst="legacyPerspectiveBottom"/>
            <a:lightRig rig="legacyNormal3" dir="t"/>
          </a:scene3d>
          <a:sp3d>
            <a:bevelT prst="angle"/>
          </a:sp3d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43012" name="WordArt 4"/>
          <p:cNvSpPr>
            <a:spLocks noChangeArrowheads="1" noChangeShapeType="1" noTextEdit="1"/>
          </p:cNvSpPr>
          <p:nvPr/>
        </p:nvSpPr>
        <p:spPr bwMode="auto">
          <a:xfrm>
            <a:off x="683568" y="2857500"/>
            <a:ext cx="7561262" cy="7200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CanUp">
              <a:avLst>
                <a:gd name="adj" fmla="val 85713"/>
              </a:avLst>
            </a:prstTxWarp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 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- Mazurca de las sombrillas (Federico Moreno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Torroba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)  </a:t>
            </a:r>
          </a:p>
        </p:txBody>
      </p:sp>
      <p:sp>
        <p:nvSpPr>
          <p:cNvPr id="43013" name="WordArt 5"/>
          <p:cNvSpPr>
            <a:spLocks noChangeArrowheads="1" noChangeShapeType="1" noTextEdit="1"/>
          </p:cNvSpPr>
          <p:nvPr/>
        </p:nvSpPr>
        <p:spPr bwMode="auto">
          <a:xfrm>
            <a:off x="683568" y="1921396"/>
            <a:ext cx="7272808" cy="8060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fromWordArt="1">
            <a:prstTxWarp prst="textDeflate">
              <a:avLst>
                <a:gd name="adj" fmla="val 18750"/>
              </a:avLst>
            </a:prstTxWarp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</a:t>
            </a:r>
            <a:r>
              <a:rPr lang="es-ES" sz="32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- La alegría de la huerta  ( Luis Cobos )  </a:t>
            </a:r>
            <a:endParaRPr lang="es-ES" sz="32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539552" y="3865612"/>
            <a:ext cx="7272808" cy="660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fromWordArt="1">
            <a:prstTxWarp prst="textChevronInverted">
              <a:avLst>
                <a:gd name="adj" fmla="val 90385"/>
              </a:avLst>
            </a:prstTxWarp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</a:t>
            </a:r>
            <a:r>
              <a:rPr lang="es-ES" sz="32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- El año pasado por agua </a:t>
            </a:r>
            <a:r>
              <a:rPr lang="es-ES" sz="32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( </a:t>
            </a:r>
            <a:r>
              <a:rPr lang="es-ES" sz="32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Chueca y Valverde </a:t>
            </a:r>
            <a:r>
              <a:rPr lang="es-ES" sz="32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)  </a:t>
            </a:r>
          </a:p>
        </p:txBody>
      </p:sp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539552" y="4729708"/>
            <a:ext cx="7344816" cy="7200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fromWordArt="1">
            <a:prstTxWarp prst="textCanUp">
              <a:avLst>
                <a:gd name="adj" fmla="val 85713"/>
              </a:avLst>
            </a:prstTxWarp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 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</a:effectLst>
                <a:latin typeface="High Tower Text"/>
              </a:rPr>
              <a:t>- El chaleco blanco, preludio (Federico Chueca )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2700000">
                  <a:srgbClr val="385F99"/>
                </a:prstShdw>
              </a:effectLst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1000">
        <p15:prstTrans prst="curtains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7107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710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7110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711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2293</TotalTime>
  <Words>1595</Words>
  <Application>Microsoft Office PowerPoint</Application>
  <PresentationFormat>Presentación en pantalla (16:10)</PresentationFormat>
  <Paragraphs>91</Paragraphs>
  <Slides>54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65" baseType="lpstr">
      <vt:lpstr>Arial</vt:lpstr>
      <vt:lpstr>Arial Black</vt:lpstr>
      <vt:lpstr>Calibri</vt:lpstr>
      <vt:lpstr>High Tower Text</vt:lpstr>
      <vt:lpstr>Impact</vt:lpstr>
      <vt:lpstr>Kristen ITC</vt:lpstr>
      <vt:lpstr>Lucida Bright</vt:lpstr>
      <vt:lpstr>Lucida Calligraphy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182</cp:revision>
  <dcterms:created xsi:type="dcterms:W3CDTF">2013-04-25T19:44:05Z</dcterms:created>
  <dcterms:modified xsi:type="dcterms:W3CDTF">2023-06-07T09:21:29Z</dcterms:modified>
</cp:coreProperties>
</file>