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50"/>
  </p:notesMasterIdLst>
  <p:sldIdLst>
    <p:sldId id="367" r:id="rId3"/>
    <p:sldId id="256" r:id="rId4"/>
    <p:sldId id="312" r:id="rId5"/>
    <p:sldId id="313" r:id="rId6"/>
    <p:sldId id="314" r:id="rId7"/>
    <p:sldId id="315" r:id="rId8"/>
    <p:sldId id="316" r:id="rId9"/>
    <p:sldId id="319" r:id="rId10"/>
    <p:sldId id="320" r:id="rId11"/>
    <p:sldId id="322" r:id="rId12"/>
    <p:sldId id="325" r:id="rId13"/>
    <p:sldId id="324" r:id="rId14"/>
    <p:sldId id="326" r:id="rId15"/>
    <p:sldId id="327" r:id="rId16"/>
    <p:sldId id="328" r:id="rId17"/>
    <p:sldId id="329" r:id="rId18"/>
    <p:sldId id="331" r:id="rId19"/>
    <p:sldId id="333" r:id="rId20"/>
    <p:sldId id="334" r:id="rId21"/>
    <p:sldId id="335" r:id="rId22"/>
    <p:sldId id="337" r:id="rId23"/>
    <p:sldId id="338" r:id="rId24"/>
    <p:sldId id="339" r:id="rId25"/>
    <p:sldId id="340" r:id="rId26"/>
    <p:sldId id="342" r:id="rId27"/>
    <p:sldId id="344" r:id="rId28"/>
    <p:sldId id="343" r:id="rId29"/>
    <p:sldId id="345" r:id="rId30"/>
    <p:sldId id="346" r:id="rId31"/>
    <p:sldId id="347" r:id="rId32"/>
    <p:sldId id="348" r:id="rId33"/>
    <p:sldId id="350" r:id="rId34"/>
    <p:sldId id="351" r:id="rId35"/>
    <p:sldId id="352" r:id="rId36"/>
    <p:sldId id="353" r:id="rId37"/>
    <p:sldId id="355" r:id="rId38"/>
    <p:sldId id="356" r:id="rId39"/>
    <p:sldId id="357" r:id="rId40"/>
    <p:sldId id="358" r:id="rId41"/>
    <p:sldId id="359" r:id="rId42"/>
    <p:sldId id="360" r:id="rId43"/>
    <p:sldId id="362" r:id="rId44"/>
    <p:sldId id="364" r:id="rId45"/>
    <p:sldId id="365" r:id="rId46"/>
    <p:sldId id="366" r:id="rId47"/>
    <p:sldId id="368" r:id="rId48"/>
    <p:sldId id="369" r:id="rId49"/>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3frHMFwNA31ajNabMHOYXQ==" hashData="eobOHDMixrHfrSit497gEnTGiro="/>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7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496" autoAdjust="0"/>
    <p:restoredTop sz="94660"/>
  </p:normalViewPr>
  <p:slideViewPr>
    <p:cSldViewPr>
      <p:cViewPr varScale="1">
        <p:scale>
          <a:sx n="74" d="100"/>
          <a:sy n="74" d="100"/>
        </p:scale>
        <p:origin x="91" y="22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A12548E5-A630-423D-AAD0-5FD079C6D2A2}" type="datetimeFigureOut">
              <a:rPr lang="es-ES"/>
              <a:pPr/>
              <a:t>28/08/2024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DBA4ABB9-C266-4887-A5DB-07292375FB75}"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222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9459" name="3 Marcador de número de diapositiva"/>
          <p:cNvSpPr>
            <a:spLocks noGrp="1"/>
          </p:cNvSpPr>
          <p:nvPr>
            <p:ph type="sldNum" sz="quarter" idx="5"/>
          </p:nvPr>
        </p:nvSpPr>
        <p:spPr bwMode="auto">
          <a:ln>
            <a:miter lim="800000"/>
            <a:headEnd/>
            <a:tailEnd/>
          </a:ln>
        </p:spPr>
        <p:txBody>
          <a:bodyPr/>
          <a:lstStyle/>
          <a:p>
            <a:fld id="{8B61998D-B3E8-40D7-96B9-3A8DE8DABD98}" type="slidenum">
              <a:rPr lang="es-ES"/>
              <a:pPr/>
              <a:t>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325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28675" name="3 Marcador de número de diapositiva"/>
          <p:cNvSpPr>
            <a:spLocks noGrp="1"/>
          </p:cNvSpPr>
          <p:nvPr>
            <p:ph type="sldNum" sz="quarter" idx="5"/>
          </p:nvPr>
        </p:nvSpPr>
        <p:spPr bwMode="auto">
          <a:ln>
            <a:miter lim="800000"/>
            <a:headEnd/>
            <a:tailEnd/>
          </a:ln>
        </p:spPr>
        <p:txBody>
          <a:bodyPr/>
          <a:lstStyle/>
          <a:p>
            <a:fld id="{10586FDD-AD2D-4F9E-8CE7-BC07262DE267}" type="slidenum">
              <a:rPr lang="es-ES"/>
              <a:pPr/>
              <a:t>10</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427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2771" name="3 Marcador de número de diapositiva"/>
          <p:cNvSpPr>
            <a:spLocks noGrp="1"/>
          </p:cNvSpPr>
          <p:nvPr>
            <p:ph type="sldNum" sz="quarter" idx="5"/>
          </p:nvPr>
        </p:nvSpPr>
        <p:spPr bwMode="auto">
          <a:ln>
            <a:miter lim="800000"/>
            <a:headEnd/>
            <a:tailEnd/>
          </a:ln>
        </p:spPr>
        <p:txBody>
          <a:bodyPr/>
          <a:lstStyle/>
          <a:p>
            <a:fld id="{003777DA-47E2-4BBF-ADC8-1ACDB752C183}" type="slidenum">
              <a:rPr lang="es-ES"/>
              <a:pPr/>
              <a:t>12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18D612B1-2988-475C-B967-BF8A1966CB6A}" type="datetimeFigureOut">
              <a:rPr lang="es-ES"/>
              <a:pPr/>
              <a:t>28/08/2024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F57B10B-2218-414C-95E5-02DC1DA9611B}"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95292F66-0C77-4B77-8AA8-DAC1E41DE5C6}" type="datetimeFigureOut">
              <a:rPr lang="es-ES"/>
              <a:pPr/>
              <a:t>28/08/2024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B9B2183-8CFB-490E-8A08-46B1ECB487DB}"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1724D939-E9E1-475F-A741-4633509A89A6}" type="datetimeFigureOut">
              <a:rPr lang="es-ES"/>
              <a:pPr/>
              <a:t>28/08/2024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0097C60-162C-4AE4-80C8-58680E50AB9B}"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07D44C10-BE7D-41C1-83C3-95A46B10DE1B}" type="datetimeFigureOut">
              <a:rPr lang="es-ES"/>
              <a:pPr/>
              <a:t>28/08/2024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3B9F082-E707-46C1-9F84-8731A5E5FBD6}"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1CFEA55F-A3B8-4A2A-AD68-A5CBD87E9854}" type="datetimeFigureOut">
              <a:rPr lang="es-ES"/>
              <a:pPr/>
              <a:t>28/08/2024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268DB253-9763-4BB0-A082-3C4FCBF10EBD}"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824B4DD0-225F-4AD6-AFF9-86DAC05F3B2A}" type="datetimeFigureOut">
              <a:rPr lang="es-ES"/>
              <a:pPr/>
              <a:t>28/08/2024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C9AA4266-B9F3-4E96-BD86-F6DC4233EC11}"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B32F602D-EFC4-49BE-B336-36E6621B0ADC}" type="datetimeFigureOut">
              <a:rPr lang="es-ES"/>
              <a:pPr/>
              <a:t>28/08/2024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7EFF07A3-2A53-4BCE-B1BC-8A6D9B961DDA}"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4402F10-F1B7-4EDC-BC3B-4FB59DD571E3}" type="datetimeFigureOut">
              <a:rPr lang="es-ES"/>
              <a:pPr/>
              <a:t>28/08/2024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51506F3-DD92-4EA0-B28A-06533C15552B}"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D288B55E-F93C-4A3F-A207-D4A45C3C49FD}" type="datetimeFigureOut">
              <a:rPr lang="es-ES"/>
              <a:pPr/>
              <a:t>28/08/2024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974025DA-2A13-479A-8108-5737163FE849}"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9B8C570-EF89-422A-AB70-ABF321ACB3A6}" type="datetimeFigureOut">
              <a:rPr lang="es-ES"/>
              <a:pPr/>
              <a:t>28/08/2024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63401E3-0559-45B5-AEEC-B9140C4C1860}"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C02B96AD-8152-419C-A8D7-AFBAFC559A50}" type="datetimeFigureOut">
              <a:rPr lang="es-ES"/>
              <a:pPr/>
              <a:t>28/08/2024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9BB6E28-3A49-46FE-BF8A-B3C371F9F2F3}"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5302595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DF1D9FD2-B3ED-46CF-960D-3EB5481DD80E}" type="datetimeFigureOut">
              <a:rPr lang="es-ES"/>
              <a:pPr/>
              <a:t>28/08/2024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1ED09B7F-8B0C-4CE3-88C1-D1D8E2167989}"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2523353133"/>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600" y="121196"/>
            <a:ext cx="7273925" cy="1080120"/>
          </a:xfrm>
          <a:prstGeom prst="rect">
            <a:avLst/>
          </a:prstGeom>
        </p:spPr>
        <p:txBody>
          <a:bodyPr wrap="none" fromWordArt="1">
            <a:prstTxWarp prst="textTriangle">
              <a:avLst>
                <a:gd name="adj" fmla="val 34071"/>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Parque Quinta de los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Molinos en Madrid</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80900" name="WordArt 4"/>
          <p:cNvSpPr>
            <a:spLocks noChangeArrowheads="1" noChangeShapeType="1" noTextEdit="1"/>
          </p:cNvSpPr>
          <p:nvPr/>
        </p:nvSpPr>
        <p:spPr bwMode="auto">
          <a:xfrm>
            <a:off x="1043608" y="1561356"/>
            <a:ext cx="7056438" cy="71913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cs typeface="Arial" charset="0"/>
              </a:rPr>
              <a:t>La Fotografía es de mi propiedad </a:t>
            </a:r>
          </a:p>
        </p:txBody>
      </p:sp>
      <p:sp>
        <p:nvSpPr>
          <p:cNvPr id="80901" name="WordArt 5"/>
          <p:cNvSpPr>
            <a:spLocks noChangeArrowheads="1" noChangeShapeType="1" noTextEdit="1"/>
          </p:cNvSpPr>
          <p:nvPr/>
        </p:nvSpPr>
        <p:spPr bwMode="auto">
          <a:xfrm>
            <a:off x="1115616" y="2713484"/>
            <a:ext cx="6911975" cy="875159"/>
          </a:xfrm>
          <a:prstGeom prst="rect">
            <a:avLst/>
          </a:prstGeom>
        </p:spPr>
        <p:txBody>
          <a:bodyPr wrap="none" fromWordArt="1">
            <a:prstTxWarp prst="textFadeUp">
              <a:avLst>
                <a:gd name="adj" fmla="val 5976"/>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Arial" charset="0"/>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cs typeface="Arial" charset="0"/>
              </a:rPr>
              <a:t>Creación y Diseño: </a:t>
            </a:r>
          </a:p>
        </p:txBody>
      </p:sp>
      <p:sp>
        <p:nvSpPr>
          <p:cNvPr id="80902" name="WordArt 6"/>
          <p:cNvSpPr>
            <a:spLocks noChangeArrowheads="1" noChangeShapeType="1" noTextEdit="1"/>
          </p:cNvSpPr>
          <p:nvPr/>
        </p:nvSpPr>
        <p:spPr bwMode="auto">
          <a:xfrm>
            <a:off x="1619672" y="4009628"/>
            <a:ext cx="5904656" cy="66873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Arial" charset="0"/>
              </a:rPr>
              <a:t> </a:t>
            </a: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cs typeface="Arial" charset="0"/>
              </a:rPr>
              <a:t>V I C E N T E  G A R C Í A </a:t>
            </a:r>
          </a:p>
        </p:txBody>
      </p:sp>
      <p:sp>
        <p:nvSpPr>
          <p:cNvPr id="80903" name="WordArt 7"/>
          <p:cNvSpPr>
            <a:spLocks noChangeArrowheads="1" noChangeShapeType="1" noTextEdit="1"/>
          </p:cNvSpPr>
          <p:nvPr/>
        </p:nvSpPr>
        <p:spPr bwMode="auto">
          <a:xfrm>
            <a:off x="2555776" y="4873724"/>
            <a:ext cx="4105275" cy="62969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Arial" charset="0"/>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cs typeface="Arial" charset="0"/>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cs typeface="Arial" charset="0"/>
              </a:rPr>
              <a:t> </a:t>
            </a:r>
          </a:p>
        </p:txBody>
      </p:sp>
    </p:spTree>
  </p:cSld>
  <p:clrMapOvr>
    <a:masterClrMapping/>
  </p:clrMapOvr>
  <mc:AlternateContent xmlns:mc="http://schemas.openxmlformats.org/markup-compatibility/2006" xmlns:p14="http://schemas.microsoft.com/office/powerpoint/2010/main">
    <mc:Choice Requires="p14">
      <p:transition spd="slow" p14:dur="225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468313" y="1489075"/>
            <a:ext cx="8280400" cy="1446213"/>
          </a:xfrm>
          <a:prstGeom prst="rect">
            <a:avLst/>
          </a:prstGeom>
          <a:noFill/>
        </p:spPr>
        <p:txBody>
          <a:bodyPr>
            <a:spAutoFit/>
          </a:bodyPr>
          <a:lstStyle/>
          <a:p>
            <a:pPr fontAlgn="auto">
              <a:spcBef>
                <a:spcPts val="0"/>
              </a:spcBef>
              <a:spcAft>
                <a:spcPts val="0"/>
              </a:spcAft>
              <a:defRPr/>
            </a:pP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Jardín de uso público cuyo origen es una finca de recreo rústico urbana con zonas de explotación agrícola y un marcado carácter mediterráneo, que dispone de edificios y arquitecturas declaradas de alto interés.</a:t>
            </a:r>
          </a:p>
        </p:txBody>
      </p:sp>
      <p:sp>
        <p:nvSpPr>
          <p:cNvPr id="3" name="2 CuadroTexto"/>
          <p:cNvSpPr txBox="1"/>
          <p:nvPr/>
        </p:nvSpPr>
        <p:spPr>
          <a:xfrm>
            <a:off x="395288" y="3362325"/>
            <a:ext cx="8135937" cy="1785104"/>
          </a:xfrm>
          <a:prstGeom prst="rect">
            <a:avLst/>
          </a:prstGeom>
          <a:noFill/>
        </p:spPr>
        <p:txBody>
          <a:bodyPr>
            <a:spAutoFit/>
          </a:bodyPr>
          <a:lstStyle/>
          <a:p>
            <a:pPr fontAlgn="auto">
              <a:spcBef>
                <a:spcPts val="0"/>
              </a:spcBef>
              <a:spcAft>
                <a:spcPts val="0"/>
              </a:spcAft>
              <a:defRPr/>
            </a:pP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El parque incluye grandes extensiones de arbolado, en el que podemos encontrar una gran cantidad de especies (olivos, pinos, eucaliptos), aunque la estrella del parque son los almendros, que florecen en </a:t>
            </a:r>
            <a:r>
              <a:rPr lang="es-ES" sz="22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febrero </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y marzo, </a:t>
            </a:r>
            <a:endParaRPr lang="es-ES" sz="22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endParaRPr>
          </a:p>
          <a:p>
            <a:pPr fontAlgn="auto">
              <a:spcBef>
                <a:spcPts val="0"/>
              </a:spcBef>
              <a:spcAft>
                <a:spcPts val="0"/>
              </a:spcAft>
              <a:defRPr/>
            </a:pPr>
            <a:r>
              <a:rPr lang="es-ES" sz="22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ofreciendo </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un fantástico </a:t>
            </a:r>
            <a:r>
              <a:rPr lang="es-ES" sz="22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espectáculo</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a:t>
            </a:r>
          </a:p>
        </p:txBody>
      </p:sp>
      <p:sp>
        <p:nvSpPr>
          <p:cNvPr id="5" name="4 Rectángulo"/>
          <p:cNvSpPr/>
          <p:nvPr/>
        </p:nvSpPr>
        <p:spPr>
          <a:xfrm>
            <a:off x="755576" y="193204"/>
            <a:ext cx="7344816" cy="1008112"/>
          </a:xfrm>
          <a:prstGeom prst="rect">
            <a:avLst/>
          </a:prstGeom>
          <a:noFill/>
        </p:spPr>
        <p:txBody>
          <a:bodyPr wrap="none">
            <a:prstTxWarp prst="textChevron">
              <a:avLst>
                <a:gd name="adj" fmla="val 13310"/>
              </a:avLst>
            </a:prstTxWarp>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fontAlgn="auto">
              <a:spcBef>
                <a:spcPts val="0"/>
              </a:spcBef>
              <a:spcAft>
                <a:spcPts val="0"/>
              </a:spcAft>
              <a:defRPr/>
            </a:pPr>
            <a:r>
              <a:rPr lang="es-ES"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mn-lt"/>
                <a:cs typeface="+mn-cs"/>
              </a:rPr>
              <a:t>  Parque Quinta de los molinos  </a:t>
            </a:r>
          </a:p>
        </p:txBody>
      </p:sp>
    </p:spTree>
  </p:cSld>
  <p:clrMapOvr>
    <a:masterClrMapping/>
  </p:clrMapOvr>
  <mc:AlternateContent xmlns:mc="http://schemas.openxmlformats.org/markup-compatibility/2006" xmlns:p14="http://schemas.microsoft.com/office/powerpoint/2010/main">
    <mc:Choice Requires="p14">
      <p:transition spd="slow" p14:dur="2250" advTm="47000">
        <p14:gallery dir="l"/>
      </p:transition>
    </mc:Choice>
    <mc:Fallback xmlns="">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1"/>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childTnLst>
                                </p:cTn>
                              </p:par>
                            </p:childTnLst>
                          </p:cTn>
                        </p:par>
                        <p:par>
                          <p:cTn id="16" fill="hold">
                            <p:stCondLst>
                              <p:cond delay="212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85c7fa29061bf1906e5120ed2728b6d9.jpg"/>
          <p:cNvPicPr>
            <a:picLocks noChangeAspect="1"/>
          </p:cNvPicPr>
          <p:nvPr/>
        </p:nvPicPr>
        <p:blipFill>
          <a:blip r:embed="rId3" cstate="print"/>
          <a:srcRect/>
          <a:stretch>
            <a:fillRect/>
          </a:stretch>
        </p:blipFill>
        <p:spPr bwMode="auto">
          <a:xfrm>
            <a:off x="0" y="-166688"/>
            <a:ext cx="9144000" cy="6337301"/>
          </a:xfrm>
          <a:prstGeom prst="rect">
            <a:avLst/>
          </a:prstGeom>
          <a:noFill/>
          <a:ln w="9525">
            <a:noFill/>
            <a:miter lim="800000"/>
            <a:headEnd/>
            <a:tailEnd/>
          </a:ln>
        </p:spPr>
      </p:pic>
      <p:pic>
        <p:nvPicPr>
          <p:cNvPr id="5" name="4 Imagen" descr="85c7fa29061bf1906e5120ed2728b6d9.jpg"/>
          <p:cNvPicPr>
            <a:picLocks noChangeAspect="1"/>
          </p:cNvPicPr>
          <p:nvPr/>
        </p:nvPicPr>
        <p:blipFill>
          <a:blip r:embed="rId3" cstate="print"/>
          <a:srcRect/>
          <a:stretch>
            <a:fillRect/>
          </a:stretch>
        </p:blipFill>
        <p:spPr bwMode="auto">
          <a:xfrm>
            <a:off x="0" y="-172244"/>
            <a:ext cx="9144000" cy="6335713"/>
          </a:xfrm>
          <a:prstGeom prst="rect">
            <a:avLst/>
          </a:prstGeom>
          <a:noFill/>
          <a:ln w="9525">
            <a:noFill/>
            <a:miter lim="800000"/>
            <a:headEnd/>
            <a:tailEnd/>
          </a:ln>
        </p:spPr>
      </p:pic>
      <p:sp>
        <p:nvSpPr>
          <p:cNvPr id="17" name="16 CuadroTexto"/>
          <p:cNvSpPr txBox="1"/>
          <p:nvPr/>
        </p:nvSpPr>
        <p:spPr>
          <a:xfrm>
            <a:off x="755576" y="4208948"/>
            <a:ext cx="7920037" cy="1477328"/>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effectLst>
              </a:rPr>
              <a:t>Acabamos de llegar </a:t>
            </a:r>
            <a:r>
              <a:rPr lang="es-ES" i="1" dirty="0" smtClean="0">
                <a:effectLst>
                  <a:glow rad="101600">
                    <a:schemeClr val="accent2">
                      <a:satMod val="175000"/>
                      <a:alpha val="40000"/>
                    </a:schemeClr>
                  </a:glow>
                </a:effectLst>
              </a:rPr>
              <a:t>a </a:t>
            </a:r>
            <a:r>
              <a:rPr lang="es-ES" i="1" dirty="0">
                <a:effectLst>
                  <a:glow rad="101600">
                    <a:schemeClr val="accent2">
                      <a:satMod val="175000"/>
                      <a:alpha val="40000"/>
                    </a:schemeClr>
                  </a:glow>
                </a:effectLst>
              </a:rPr>
              <a:t>este parque </a:t>
            </a:r>
            <a:r>
              <a:rPr lang="es-ES" i="1" dirty="0" smtClean="0">
                <a:effectLst>
                  <a:glow rad="101600">
                    <a:schemeClr val="accent2">
                      <a:satMod val="175000"/>
                      <a:alpha val="40000"/>
                    </a:schemeClr>
                  </a:glow>
                </a:effectLst>
              </a:rPr>
              <a:t>de</a:t>
            </a:r>
            <a:r>
              <a:rPr lang="es-ES" i="1" dirty="0">
                <a:effectLst>
                  <a:glow rad="101600">
                    <a:schemeClr val="accent2">
                      <a:satMod val="175000"/>
                      <a:alpha val="40000"/>
                    </a:schemeClr>
                  </a:glow>
                </a:effectLst>
              </a:rPr>
              <a:t> </a:t>
            </a:r>
            <a:r>
              <a:rPr lang="es-ES" i="1" dirty="0" smtClean="0">
                <a:effectLst>
                  <a:glow rad="101600">
                    <a:srgbClr val="C00000">
                      <a:alpha val="60000"/>
                    </a:srgbClr>
                  </a:glow>
                </a:effectLst>
              </a:rPr>
              <a:t>La</a:t>
            </a:r>
            <a:r>
              <a:rPr lang="es-ES" i="1" dirty="0">
                <a:effectLst>
                  <a:glow rad="101600">
                    <a:srgbClr val="C00000">
                      <a:alpha val="60000"/>
                    </a:srgbClr>
                  </a:glow>
                </a:effectLst>
              </a:rPr>
              <a:t> Quinta de los </a:t>
            </a:r>
            <a:r>
              <a:rPr lang="es-ES" i="1" dirty="0" smtClean="0">
                <a:effectLst>
                  <a:glow rad="101600">
                    <a:srgbClr val="C00000">
                      <a:alpha val="60000"/>
                    </a:srgbClr>
                  </a:glow>
                </a:effectLst>
              </a:rPr>
              <a:t>Molinos.</a:t>
            </a:r>
            <a:r>
              <a:rPr lang="es-ES" i="1" dirty="0">
                <a:effectLst>
                  <a:glow rad="101600">
                    <a:srgbClr val="C00000">
                      <a:alpha val="60000"/>
                    </a:srgbClr>
                  </a:glow>
                </a:effectLst>
              </a:rPr>
              <a:t> </a:t>
            </a:r>
            <a:r>
              <a:rPr lang="es-ES" i="1" dirty="0" smtClean="0">
                <a:effectLst>
                  <a:glow rad="101600">
                    <a:srgbClr val="C00000">
                      <a:alpha val="60000"/>
                    </a:srgbClr>
                  </a:glow>
                </a:effectLst>
              </a:rPr>
              <a:t>Es </a:t>
            </a:r>
            <a:r>
              <a:rPr lang="es-ES" i="1" dirty="0">
                <a:effectLst>
                  <a:glow rad="101600">
                    <a:srgbClr val="C00000">
                      <a:alpha val="60000"/>
                    </a:srgbClr>
                  </a:glow>
                </a:effectLst>
              </a:rPr>
              <a:t>un parque público situado en el barrio </a:t>
            </a:r>
            <a:r>
              <a:rPr lang="es-ES" i="1" dirty="0" smtClean="0">
                <a:effectLst>
                  <a:glow rad="101600">
                    <a:srgbClr val="C00000">
                      <a:alpha val="60000"/>
                    </a:srgbClr>
                  </a:glow>
                </a:effectLst>
              </a:rPr>
              <a:t>del</a:t>
            </a:r>
            <a:r>
              <a:rPr lang="es-ES" i="1" dirty="0">
                <a:effectLst>
                  <a:glow rad="101600">
                    <a:srgbClr val="C00000">
                      <a:alpha val="60000"/>
                    </a:srgbClr>
                  </a:glow>
                </a:effectLst>
              </a:rPr>
              <a:t> Salvador en el distrito de San </a:t>
            </a:r>
            <a:r>
              <a:rPr lang="es-ES" i="1" dirty="0" smtClean="0">
                <a:effectLst>
                  <a:glow rad="101600">
                    <a:srgbClr val="C00000">
                      <a:alpha val="60000"/>
                    </a:srgbClr>
                  </a:glow>
                </a:effectLst>
              </a:rPr>
              <a:t>Blas - </a:t>
            </a:r>
            <a:r>
              <a:rPr lang="es-ES" i="1" dirty="0" err="1" smtClean="0">
                <a:effectLst>
                  <a:glow rad="101600">
                    <a:srgbClr val="C00000">
                      <a:alpha val="60000"/>
                    </a:srgbClr>
                  </a:glow>
                </a:effectLst>
              </a:rPr>
              <a:t>Canillejas</a:t>
            </a:r>
            <a:r>
              <a:rPr lang="es-ES" i="1" dirty="0">
                <a:effectLst>
                  <a:glow rad="101600">
                    <a:srgbClr val="C00000">
                      <a:alpha val="60000"/>
                    </a:srgbClr>
                  </a:glow>
                </a:effectLst>
              </a:rPr>
              <a:t> </a:t>
            </a:r>
            <a:r>
              <a:rPr lang="es-ES" i="1" dirty="0" smtClean="0">
                <a:effectLst>
                  <a:glow rad="101600">
                    <a:srgbClr val="C00000">
                      <a:alpha val="60000"/>
                    </a:srgbClr>
                  </a:glow>
                </a:effectLst>
              </a:rPr>
              <a:t>de</a:t>
            </a:r>
            <a:r>
              <a:rPr lang="es-ES" i="1" dirty="0">
                <a:effectLst>
                  <a:glow rad="101600">
                    <a:srgbClr val="C00000">
                      <a:alpha val="60000"/>
                    </a:srgbClr>
                  </a:glow>
                </a:effectLst>
              </a:rPr>
              <a:t> Madrid. Es considerado un «jardín histórico</a:t>
            </a:r>
            <a:r>
              <a:rPr lang="es-ES" i="1" dirty="0" smtClean="0">
                <a:effectLst>
                  <a:glow rad="101600">
                    <a:srgbClr val="C00000">
                      <a:alpha val="60000"/>
                    </a:srgbClr>
                  </a:glow>
                </a:effectLst>
              </a:rPr>
              <a:t>».</a:t>
            </a:r>
            <a:r>
              <a:rPr lang="es-ES" i="1" baseline="30000" dirty="0">
                <a:effectLst>
                  <a:glow rad="101600">
                    <a:srgbClr val="C00000">
                      <a:alpha val="60000"/>
                    </a:srgbClr>
                  </a:glow>
                </a:effectLst>
              </a:rPr>
              <a:t> </a:t>
            </a:r>
            <a:r>
              <a:rPr lang="es-ES" i="1" dirty="0" smtClean="0">
                <a:effectLst>
                  <a:glow rad="101600">
                    <a:srgbClr val="C00000">
                      <a:alpha val="60000"/>
                    </a:srgbClr>
                  </a:glow>
                </a:effectLst>
              </a:rPr>
              <a:t>Está </a:t>
            </a:r>
            <a:r>
              <a:rPr lang="es-ES" i="1" dirty="0">
                <a:effectLst>
                  <a:glow rad="101600">
                    <a:srgbClr val="C00000">
                      <a:alpha val="60000"/>
                    </a:srgbClr>
                  </a:glow>
                </a:effectLst>
              </a:rPr>
              <a:t>delimitado por la calle Alcalá, la calle Miami, la calle de Juan Ignacio Luca de Tena y la avenida del Veinticinco de Septiembre.</a:t>
            </a:r>
          </a:p>
        </p:txBody>
      </p:sp>
    </p:spTree>
  </p:cSld>
  <p:clrMapOvr>
    <a:masterClrMapping/>
  </p:clrMapOvr>
  <mc:AlternateContent xmlns:mc="http://schemas.openxmlformats.org/markup-compatibility/2006" xmlns:p14="http://schemas.microsoft.com/office/powerpoint/2010/main">
    <mc:Choice Requires="p14">
      <p:transition spd="slow" p14:dur="2250" advTm="35000">
        <p14:gallery dir="l"/>
        <p:sndAc>
          <p:stSnd loop="1">
            <p:snd r:embed="rId2" name="Love Story - Insomnia - Dark Gipsy.wav"/>
          </p:stSnd>
        </p:sndAc>
      </p:transition>
    </mc:Choice>
    <mc:Fallback xmlns="">
      <p:transition spd="slow" advTm="35000">
        <p:fade/>
        <p:sndAc>
          <p:stSnd loop="1">
            <p:snd r:embed="rId4" name="Love Story - Insomnia - Dark Gips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16" presetClass="entr" presetSubtype="2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3000" fill="hold"/>
                                        <p:tgtEl>
                                          <p:spTgt spid="18"/>
                                        </p:tgtEl>
                                        <p:attrNameLst>
                                          <p:attrName>ppt_w</p:attrName>
                                        </p:attrNameLst>
                                      </p:cBhvr>
                                      <p:tavLst>
                                        <p:tav tm="0">
                                          <p:val>
                                            <p:strVal val="4/3*#ppt_w"/>
                                          </p:val>
                                        </p:tav>
                                        <p:tav tm="100000">
                                          <p:val>
                                            <p:strVal val="#ppt_w"/>
                                          </p:val>
                                        </p:tav>
                                      </p:tavLst>
                                    </p:anim>
                                    <p:anim calcmode="lin" valueType="num">
                                      <p:cBhvr>
                                        <p:cTn id="15" dur="3000" fill="hold"/>
                                        <p:tgtEl>
                                          <p:spTgt spid="18"/>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barn(outVertical)">
                                      <p:cBhvr>
                                        <p:cTn id="18" dur="3000"/>
                                        <p:tgtEl>
                                          <p:spTgt spid="18"/>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1"/>
                                          </p:val>
                                        </p:tav>
                                        <p:tav tm="100000">
                                          <p:val>
                                            <p:strVal val="#ppt_x"/>
                                          </p:val>
                                        </p:tav>
                                      </p:tavLst>
                                    </p:anim>
                                    <p:anim calcmode="lin" valueType="num">
                                      <p:cBhvr>
                                        <p:cTn id="24"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7da5a077d8b33bee9f628daab4b63c43.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pic>
        <p:nvPicPr>
          <p:cNvPr id="4" name="3 Imagen" descr="7da5a077d8b33bee9f628daab4b63c43.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sp>
        <p:nvSpPr>
          <p:cNvPr id="11" name="10 CuadroTexto"/>
          <p:cNvSpPr txBox="1"/>
          <p:nvPr/>
        </p:nvSpPr>
        <p:spPr>
          <a:xfrm>
            <a:off x="1042988" y="4657725"/>
            <a:ext cx="6801862"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Aunque parezca mentira, hace una tarde calurosa así es que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aprovechando que en la misma entrada hay una fuente de agua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potable, vamos a llenar nuestra botella para el camino.</a:t>
            </a:r>
          </a:p>
        </p:txBody>
      </p:sp>
    </p:spTree>
  </p:cSld>
  <p:clrMapOvr>
    <a:masterClrMapping/>
  </p:clrMapOvr>
  <mc:AlternateContent xmlns:mc="http://schemas.openxmlformats.org/markup-compatibility/2006" xmlns:p14="http://schemas.microsoft.com/office/powerpoint/2010/main">
    <mc:Choice Requires="p14">
      <p:transition spd="slow" p14:dur="2250" advTm="23000">
        <p14:gallery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3000" fill="hold"/>
                                        <p:tgtEl>
                                          <p:spTgt spid="13"/>
                                        </p:tgtEl>
                                        <p:attrNameLst>
                                          <p:attrName>ppt_w</p:attrName>
                                        </p:attrNameLst>
                                      </p:cBhvr>
                                      <p:tavLst>
                                        <p:tav tm="0">
                                          <p:val>
                                            <p:strVal val="4/3*#ppt_w"/>
                                          </p:val>
                                        </p:tav>
                                        <p:tav tm="100000">
                                          <p:val>
                                            <p:strVal val="#ppt_w"/>
                                          </p:val>
                                        </p:tav>
                                      </p:tavLst>
                                    </p:anim>
                                    <p:anim calcmode="lin" valueType="num">
                                      <p:cBhvr>
                                        <p:cTn id="15" dur="3000" fill="hold"/>
                                        <p:tgtEl>
                                          <p:spTgt spid="13"/>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heel(4)">
                                      <p:cBhvr>
                                        <p:cTn id="18" dur="3000"/>
                                        <p:tgtEl>
                                          <p:spTgt spid="13"/>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1"/>
                                          </p:val>
                                        </p:tav>
                                        <p:tav tm="100000">
                                          <p:val>
                                            <p:strVal val="#ppt_x"/>
                                          </p:val>
                                        </p:tav>
                                      </p:tavLst>
                                    </p:anim>
                                    <p:anim calcmode="lin" valueType="num">
                                      <p:cBhvr>
                                        <p:cTn id="2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204613_kobieta-bizuteria-czerwony-kapelusz.jpg"/>
          <p:cNvPicPr>
            <a:picLocks noChangeAspect="1"/>
          </p:cNvPicPr>
          <p:nvPr/>
        </p:nvPicPr>
        <p:blipFill>
          <a:blip r:embed="rId3" cstate="print"/>
          <a:srcRect/>
          <a:stretch>
            <a:fillRect/>
          </a:stretch>
        </p:blipFill>
        <p:spPr bwMode="auto">
          <a:xfrm>
            <a:off x="0" y="0"/>
            <a:ext cx="9144000" cy="5694363"/>
          </a:xfrm>
          <a:prstGeom prst="rect">
            <a:avLst/>
          </a:prstGeom>
          <a:noFill/>
          <a:ln w="9525">
            <a:noFill/>
            <a:miter lim="800000"/>
            <a:headEnd/>
            <a:tailEnd/>
          </a:ln>
        </p:spPr>
      </p:pic>
      <p:pic>
        <p:nvPicPr>
          <p:cNvPr id="4" name="3 Imagen" descr="204613_kobieta-bizuteria-czerwony-kapelusz.jpg"/>
          <p:cNvPicPr>
            <a:picLocks noChangeAspect="1"/>
          </p:cNvPicPr>
          <p:nvPr/>
        </p:nvPicPr>
        <p:blipFill>
          <a:blip r:embed="rId3" cstate="print"/>
          <a:srcRect/>
          <a:stretch>
            <a:fillRect/>
          </a:stretch>
        </p:blipFill>
        <p:spPr bwMode="auto">
          <a:xfrm>
            <a:off x="0" y="7938"/>
            <a:ext cx="9144000" cy="5694362"/>
          </a:xfrm>
          <a:prstGeom prst="rect">
            <a:avLst/>
          </a:prstGeom>
          <a:noFill/>
          <a:ln w="9525">
            <a:noFill/>
            <a:miter lim="800000"/>
            <a:headEnd/>
            <a:tailEnd/>
          </a:ln>
        </p:spPr>
      </p:pic>
      <p:sp>
        <p:nvSpPr>
          <p:cNvPr id="7172" name="22 CuadroTexto"/>
          <p:cNvSpPr txBox="1">
            <a:spLocks noChangeArrowheads="1"/>
          </p:cNvSpPr>
          <p:nvPr/>
        </p:nvSpPr>
        <p:spPr bwMode="auto">
          <a:xfrm>
            <a:off x="4286250" y="5119688"/>
            <a:ext cx="184150" cy="369887"/>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10" name="9 CuadroTexto"/>
          <p:cNvSpPr txBox="1"/>
          <p:nvPr/>
        </p:nvSpPr>
        <p:spPr>
          <a:xfrm>
            <a:off x="899592" y="4728835"/>
            <a:ext cx="7344816" cy="646331"/>
          </a:xfrm>
          <a:prstGeom prst="rect">
            <a:avLst/>
          </a:prstGeom>
          <a:noFill/>
        </p:spPr>
        <p:txBody>
          <a:bodyPr wrap="square">
            <a:spAutoFit/>
          </a:bodyPr>
          <a:lstStyle/>
          <a:p>
            <a:r>
              <a:rPr lang="es-ES" i="1" dirty="0">
                <a:effectLst>
                  <a:glow rad="101600">
                    <a:srgbClr val="C00000">
                      <a:alpha val="60000"/>
                    </a:srgbClr>
                  </a:glow>
                  <a:outerShdw blurRad="38100" dist="38100" dir="2700000" algn="tl">
                    <a:srgbClr val="1F497D"/>
                  </a:outerShdw>
                </a:effectLst>
              </a:rPr>
              <a:t>Este parque </a:t>
            </a:r>
            <a:r>
              <a:rPr lang="es-ES" i="1" dirty="0" smtClean="0">
                <a:effectLst>
                  <a:glow rad="101600">
                    <a:srgbClr val="C00000">
                      <a:alpha val="60000"/>
                    </a:srgbClr>
                  </a:glow>
                  <a:outerShdw blurRad="38100" dist="38100" dir="2700000" algn="tl">
                    <a:srgbClr val="1F497D"/>
                  </a:outerShdw>
                </a:effectLst>
              </a:rPr>
              <a:t>tiene </a:t>
            </a:r>
            <a:r>
              <a:rPr lang="es-ES" i="1" dirty="0">
                <a:effectLst>
                  <a:glow rad="101600">
                    <a:srgbClr val="C00000">
                      <a:alpha val="60000"/>
                    </a:srgbClr>
                  </a:glow>
                  <a:outerShdw blurRad="38100" dist="38100" dir="2700000" algn="tl">
                    <a:srgbClr val="1F497D"/>
                  </a:outerShdw>
                </a:effectLst>
              </a:rPr>
              <a:t>varias </a:t>
            </a:r>
            <a:r>
              <a:rPr lang="es-ES" i="1" dirty="0" smtClean="0">
                <a:effectLst>
                  <a:glow rad="101600">
                    <a:srgbClr val="C00000">
                      <a:alpha val="60000"/>
                    </a:srgbClr>
                  </a:glow>
                  <a:outerShdw blurRad="38100" dist="38100" dir="2700000" algn="tl">
                    <a:srgbClr val="1F497D"/>
                  </a:outerShdw>
                </a:effectLst>
              </a:rPr>
              <a:t>puertas </a:t>
            </a:r>
            <a:r>
              <a:rPr lang="es-ES" i="1" dirty="0">
                <a:effectLst>
                  <a:glow rad="101600">
                    <a:srgbClr val="C00000">
                      <a:alpha val="60000"/>
                    </a:srgbClr>
                  </a:glow>
                  <a:outerShdw blurRad="38100" dist="38100" dir="2700000" algn="tl">
                    <a:srgbClr val="1F497D"/>
                  </a:outerShdw>
                </a:effectLst>
              </a:rPr>
              <a:t>de entrada pero a nosotros nos viene </a:t>
            </a:r>
            <a:r>
              <a:rPr lang="es-ES" i="1" dirty="0" smtClean="0">
                <a:effectLst>
                  <a:glow rad="101600">
                    <a:srgbClr val="C00000">
                      <a:alpha val="60000"/>
                    </a:srgbClr>
                  </a:glow>
                  <a:outerShdw blurRad="38100" dist="38100" dir="2700000" algn="tl">
                    <a:srgbClr val="1F497D"/>
                  </a:outerShdw>
                </a:effectLst>
              </a:rPr>
              <a:t>muy </a:t>
            </a:r>
            <a:r>
              <a:rPr lang="es-ES" i="1" dirty="0">
                <a:effectLst>
                  <a:glow rad="101600">
                    <a:srgbClr val="C00000">
                      <a:alpha val="60000"/>
                    </a:srgbClr>
                  </a:glow>
                  <a:outerShdw blurRad="38100" dist="38100" dir="2700000" algn="tl">
                    <a:srgbClr val="1F497D"/>
                  </a:outerShdw>
                </a:effectLst>
              </a:rPr>
              <a:t>bien entrar por </a:t>
            </a:r>
            <a:r>
              <a:rPr lang="es-ES" i="1" dirty="0" smtClean="0">
                <a:effectLst>
                  <a:glow rad="101600">
                    <a:srgbClr val="C00000">
                      <a:alpha val="60000"/>
                    </a:srgbClr>
                  </a:glow>
                  <a:outerShdw blurRad="38100" dist="38100" dir="2700000" algn="tl">
                    <a:srgbClr val="1F497D"/>
                  </a:outerShdw>
                </a:effectLst>
              </a:rPr>
              <a:t>esta </a:t>
            </a:r>
            <a:r>
              <a:rPr lang="es-ES" i="1" dirty="0">
                <a:effectLst>
                  <a:glow rad="101600">
                    <a:srgbClr val="C00000">
                      <a:alpha val="60000"/>
                    </a:srgbClr>
                  </a:glow>
                  <a:outerShdw blurRad="38100" dist="38100" dir="2700000" algn="tl">
                    <a:srgbClr val="1F497D"/>
                  </a:outerShdw>
                </a:effectLst>
              </a:rPr>
              <a:t>que está en la calle de Alcalá.</a:t>
            </a:r>
          </a:p>
        </p:txBody>
      </p:sp>
    </p:spTree>
  </p:cSld>
  <p:clrMapOvr>
    <a:masterClrMapping/>
  </p:clrMapOvr>
  <mc:AlternateContent xmlns:mc="http://schemas.openxmlformats.org/markup-compatibility/2006" xmlns:p14="http://schemas.microsoft.com/office/powerpoint/2010/main">
    <mc:Choice Requires="p14">
      <p:transition spd="slow" p14:dur="2000" advTm="17000">
        <p:wheel spokes="1"/>
      </p:transition>
    </mc:Choice>
    <mc:Fallback xmlns="">
      <p:transition spd="slow" advTm="17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3000"/>
                                        <p:tgtEl>
                                          <p:spTgt spid="4"/>
                                        </p:tgtEl>
                                      </p:cBhvr>
                                    </p:animEffect>
                                  </p:childTnLst>
                                </p:cTn>
                              </p:par>
                              <p:par>
                                <p:cTn id="11" presetID="16" presetClass="entr" presetSubtype="26"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Horizontal)">
                                      <p:cBhvr>
                                        <p:cTn id="13" dur="3000"/>
                                        <p:tgtEl>
                                          <p:spTgt spid="12"/>
                                        </p:tgtEl>
                                      </p:cBhvr>
                                    </p:animEffect>
                                  </p:childTnLst>
                                </p:cTn>
                              </p:par>
                              <p:par>
                                <p:cTn id="14" presetID="4" presetClass="entr" presetSubtype="3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out)">
                                      <p:cBhvr>
                                        <p:cTn id="16" dur="3000"/>
                                        <p:tgtEl>
                                          <p:spTgt spid="12"/>
                                        </p:tgtEl>
                                      </p:cBhvr>
                                    </p:animEffect>
                                  </p:childTnLst>
                                </p:cTn>
                              </p:par>
                              <p:par>
                                <p:cTn id="17" presetID="40" presetClass="entr" presetSubtype="0" fill="hold" grpId="0" nodeType="withEffect">
                                  <p:stCondLst>
                                    <p:cond delay="2000"/>
                                  </p:stCondLst>
                                  <p:iterate type="lt">
                                    <p:tmPct val="10000"/>
                                  </p:iterate>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1"/>
                                          </p:val>
                                        </p:tav>
                                        <p:tav tm="100000">
                                          <p:val>
                                            <p:strVal val="#ppt_x"/>
                                          </p:val>
                                        </p:tav>
                                      </p:tavLst>
                                    </p:anim>
                                    <p:anim calcmode="lin" valueType="num">
                                      <p:cBhvr>
                                        <p:cTn id="2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03d94af6f8b4aec6517268f4d90c8bb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4" name="3 Imagen" descr="03d94af6f8b4aec6517268f4d90c8bb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13" name="12 CuadroTexto"/>
          <p:cNvSpPr txBox="1"/>
          <p:nvPr/>
        </p:nvSpPr>
        <p:spPr>
          <a:xfrm>
            <a:off x="539750" y="4873625"/>
            <a:ext cx="7699544" cy="646331"/>
          </a:xfrm>
          <a:prstGeom prst="rect">
            <a:avLst/>
          </a:prstGeom>
          <a:noFill/>
        </p:spPr>
        <p:txBody>
          <a:bodyPr wrap="none">
            <a:spAutoFit/>
          </a:bodyPr>
          <a:lstStyle/>
          <a:p>
            <a:r>
              <a:rPr lang="es-ES" i="1" dirty="0">
                <a:effectLst>
                  <a:glow rad="101600">
                    <a:srgbClr val="C00000">
                      <a:alpha val="60000"/>
                    </a:srgbClr>
                  </a:glow>
                  <a:outerShdw blurRad="38100" dist="38100" dir="2700000" algn="tl">
                    <a:srgbClr val="1F497D"/>
                  </a:outerShdw>
                </a:effectLst>
              </a:rPr>
              <a:t>El parque de La Quinta de los Molinos fue en su origen una finca privada </a:t>
            </a:r>
          </a:p>
          <a:p>
            <a:r>
              <a:rPr lang="es-ES" i="1" dirty="0">
                <a:effectLst>
                  <a:glow rad="101600">
                    <a:srgbClr val="C00000">
                      <a:alpha val="60000"/>
                    </a:srgbClr>
                  </a:glow>
                  <a:outerShdw blurRad="38100" dist="38100" dir="2700000" algn="tl">
                    <a:srgbClr val="1F497D"/>
                  </a:outerShdw>
                </a:effectLst>
              </a:rPr>
              <a:t>perteneciente al arquitecto alicantino don César </a:t>
            </a:r>
            <a:r>
              <a:rPr lang="es-ES" i="1" dirty="0" err="1">
                <a:effectLst>
                  <a:glow rad="101600">
                    <a:srgbClr val="C00000">
                      <a:alpha val="60000"/>
                    </a:srgbClr>
                  </a:glow>
                  <a:outerShdw blurRad="38100" dist="38100" dir="2700000" algn="tl">
                    <a:srgbClr val="1F497D"/>
                  </a:outerShdw>
                </a:effectLst>
              </a:rPr>
              <a:t>Cort</a:t>
            </a:r>
            <a:r>
              <a:rPr lang="es-ES" i="1" dirty="0">
                <a:effectLst>
                  <a:glow rad="101600">
                    <a:srgbClr val="C00000">
                      <a:alpha val="60000"/>
                    </a:srgbClr>
                  </a:glow>
                  <a:outerShdw blurRad="38100" dist="38100" dir="2700000" algn="tl">
                    <a:srgbClr val="1F497D"/>
                  </a:outerShdw>
                </a:effectLst>
              </a:rPr>
              <a:t> </a:t>
            </a:r>
            <a:r>
              <a:rPr lang="es-ES" i="1" dirty="0" err="1">
                <a:effectLst>
                  <a:glow rad="101600">
                    <a:srgbClr val="C00000">
                      <a:alpha val="60000"/>
                    </a:srgbClr>
                  </a:glow>
                  <a:outerShdw blurRad="38100" dist="38100" dir="2700000" algn="tl">
                    <a:srgbClr val="1F497D"/>
                  </a:outerShdw>
                </a:effectLst>
              </a:rPr>
              <a:t>Botí</a:t>
            </a:r>
            <a:r>
              <a:rPr lang="es-ES" i="1" dirty="0">
                <a:effectLst>
                  <a:glow rad="101600">
                    <a:srgbClr val="C00000">
                      <a:alpha val="60000"/>
                    </a:srgbClr>
                  </a:glow>
                  <a:outerShdw blurRad="38100" dist="38100" dir="2700000" algn="tl">
                    <a:srgbClr val="1F497D"/>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19000">
        <p14:wheelReverse spokes="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3000" fill="hold"/>
                                        <p:tgtEl>
                                          <p:spTgt spid="14"/>
                                        </p:tgtEl>
                                        <p:attrNameLst>
                                          <p:attrName>ppt_w</p:attrName>
                                        </p:attrNameLst>
                                      </p:cBhvr>
                                      <p:tavLst>
                                        <p:tav tm="0">
                                          <p:val>
                                            <p:strVal val="4/3*#ppt_w"/>
                                          </p:val>
                                        </p:tav>
                                        <p:tav tm="100000">
                                          <p:val>
                                            <p:strVal val="#ppt_w"/>
                                          </p:val>
                                        </p:tav>
                                      </p:tavLst>
                                    </p:anim>
                                    <p:anim calcmode="lin" valueType="num">
                                      <p:cBhvr>
                                        <p:cTn id="15" dur="3000" fill="hold"/>
                                        <p:tgtEl>
                                          <p:spTgt spid="14"/>
                                        </p:tgtEl>
                                        <p:attrNameLst>
                                          <p:attrName>ppt_h</p:attrName>
                                        </p:attrNameLst>
                                      </p:cBhvr>
                                      <p:tavLst>
                                        <p:tav tm="0">
                                          <p:val>
                                            <p:strVal val="4/3*#ppt_h"/>
                                          </p:val>
                                        </p:tav>
                                        <p:tav tm="100000">
                                          <p:val>
                                            <p:strVal val="#ppt_h"/>
                                          </p:val>
                                        </p:tav>
                                      </p:tavLst>
                                    </p:anim>
                                  </p:childTnLst>
                                </p:cTn>
                              </p:par>
                              <p:par>
                                <p:cTn id="16" presetID="6" presetClass="entr" presetSubtype="16"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circle(in)">
                                      <p:cBhvr>
                                        <p:cTn id="18" dur="3000"/>
                                        <p:tgtEl>
                                          <p:spTgt spid="1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1"/>
                                          </p:val>
                                        </p:tav>
                                        <p:tav tm="100000">
                                          <p:val>
                                            <p:strVal val="#ppt_x"/>
                                          </p:val>
                                        </p:tav>
                                      </p:tavLst>
                                    </p:anim>
                                    <p:anim calcmode="lin" valueType="num">
                                      <p:cBhvr>
                                        <p:cTn id="2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0ee51ae0915ef8b83dd017464365ee3e.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pic>
        <p:nvPicPr>
          <p:cNvPr id="4" name="3 Imagen" descr="0ee51ae0915ef8b83dd017464365ee3e.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sp>
        <p:nvSpPr>
          <p:cNvPr id="10" name="9 CuadroTexto"/>
          <p:cNvSpPr txBox="1"/>
          <p:nvPr/>
        </p:nvSpPr>
        <p:spPr>
          <a:xfrm>
            <a:off x="827088" y="4657725"/>
            <a:ext cx="7200900" cy="922338"/>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El núcleo inicial de la finca fue el entorno del Palacete y la zona situada al norte del camino de Trancos, donada como regalo del conde de </a:t>
            </a:r>
            <a:r>
              <a:rPr lang="es-ES" i="1" dirty="0" err="1">
                <a:effectLst>
                  <a:glow rad="101600">
                    <a:schemeClr val="accent2">
                      <a:satMod val="175000"/>
                      <a:alpha val="40000"/>
                    </a:schemeClr>
                  </a:glow>
                  <a:outerShdw blurRad="38100" dist="38100" dir="2700000" algn="tl">
                    <a:srgbClr val="000000">
                      <a:alpha val="43137"/>
                    </a:srgbClr>
                  </a:outerShdw>
                </a:effectLst>
              </a:rPr>
              <a:t>Torrearias</a:t>
            </a:r>
            <a:r>
              <a:rPr lang="es-ES" i="1" dirty="0">
                <a:effectLst>
                  <a:glow rad="101600">
                    <a:schemeClr val="accent2">
                      <a:satMod val="175000"/>
                      <a:alpha val="40000"/>
                    </a:schemeClr>
                  </a:glow>
                  <a:outerShdw blurRad="38100" dist="38100" dir="2700000" algn="tl">
                    <a:srgbClr val="000000">
                      <a:alpha val="43137"/>
                    </a:srgbClr>
                  </a:outerShdw>
                </a:effectLst>
              </a:rPr>
              <a:t> al señor </a:t>
            </a:r>
            <a:r>
              <a:rPr lang="es-ES" i="1" dirty="0" err="1">
                <a:effectLst>
                  <a:glow rad="101600">
                    <a:schemeClr val="accent2">
                      <a:satMod val="175000"/>
                      <a:alpha val="40000"/>
                    </a:schemeClr>
                  </a:glow>
                  <a:outerShdw blurRad="38100" dist="38100" dir="2700000" algn="tl">
                    <a:srgbClr val="000000">
                      <a:alpha val="43137"/>
                    </a:srgbClr>
                  </a:outerShdw>
                </a:effectLst>
              </a:rPr>
              <a:t>Cort</a:t>
            </a:r>
            <a:r>
              <a:rPr lang="es-ES" i="1" dirty="0">
                <a:effectLst>
                  <a:glow rad="101600">
                    <a:schemeClr val="accent2">
                      <a:satMod val="175000"/>
                      <a:alpha val="40000"/>
                    </a:schemeClr>
                  </a:glow>
                  <a:outerShdw blurRad="38100" dist="38100" dir="2700000" algn="tl">
                    <a:srgbClr val="000000">
                      <a:alpha val="43137"/>
                    </a:srgbClr>
                  </a:outerShdw>
                </a:effectLst>
              </a:rPr>
              <a:t> en 1920.</a:t>
            </a:r>
          </a:p>
        </p:txBody>
      </p:sp>
    </p:spTree>
  </p:cSld>
  <p:clrMapOvr>
    <a:masterClrMapping/>
  </p:clrMapOvr>
  <mc:AlternateContent xmlns:mc="http://schemas.openxmlformats.org/markup-compatibility/2006" xmlns:p14="http://schemas.microsoft.com/office/powerpoint/2010/main">
    <mc:Choice Requires="p14">
      <p:transition spd="slow" p14:dur="2250" advTm="22000">
        <p14:flip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circle(in)">
                                      <p:cBhvr>
                                        <p:cTn id="14" dur="3000"/>
                                        <p:tgtEl>
                                          <p:spTgt spid="11"/>
                                        </p:tgtEl>
                                      </p:cBhvr>
                                    </p:animEffect>
                                  </p:childTnLst>
                                </p:cTn>
                              </p:par>
                              <p:par>
                                <p:cTn id="15" presetID="23" presetClass="entr" presetSubtype="288"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3000" fill="hold"/>
                                        <p:tgtEl>
                                          <p:spTgt spid="11"/>
                                        </p:tgtEl>
                                        <p:attrNameLst>
                                          <p:attrName>ppt_w</p:attrName>
                                        </p:attrNameLst>
                                      </p:cBhvr>
                                      <p:tavLst>
                                        <p:tav tm="0">
                                          <p:val>
                                            <p:strVal val="4/3*#ppt_w"/>
                                          </p:val>
                                        </p:tav>
                                        <p:tav tm="100000">
                                          <p:val>
                                            <p:strVal val="#ppt_w"/>
                                          </p:val>
                                        </p:tav>
                                      </p:tavLst>
                                    </p:anim>
                                    <p:anim calcmode="lin" valueType="num">
                                      <p:cBhvr>
                                        <p:cTn id="18" dur="3000" fill="hold"/>
                                        <p:tgtEl>
                                          <p:spTgt spid="11"/>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1"/>
                                          </p:val>
                                        </p:tav>
                                        <p:tav tm="100000">
                                          <p:val>
                                            <p:strVal val="#ppt_x"/>
                                          </p:val>
                                        </p:tav>
                                      </p:tavLst>
                                    </p:anim>
                                    <p:anim calcmode="lin" valueType="num">
                                      <p:cBhvr>
                                        <p:cTn id="2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aa63b693fc21f2dc428ca2de780c1fd.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5" name="9 CuadroTexto"/>
          <p:cNvSpPr txBox="1"/>
          <p:nvPr/>
        </p:nvSpPr>
        <p:spPr>
          <a:xfrm>
            <a:off x="611560" y="4873724"/>
            <a:ext cx="8172908" cy="646331"/>
          </a:xfrm>
          <a:prstGeom prst="rect">
            <a:avLst/>
          </a:prstGeom>
          <a:noFill/>
        </p:spPr>
        <p:txBody>
          <a:bodyPr wrap="square">
            <a:spAutoFit/>
          </a:bodyPr>
          <a:lstStyle/>
          <a:p>
            <a:pPr fontAlgn="auto">
              <a:spcBef>
                <a:spcPts val="0"/>
              </a:spcBef>
              <a:spcAft>
                <a:spcPts val="0"/>
              </a:spcAft>
              <a:defRPr/>
            </a:pPr>
            <a:r>
              <a:rPr lang="es-ES" i="1" dirty="0" smtClean="0">
                <a:effectLst>
                  <a:glow rad="101600">
                    <a:srgbClr val="C00000">
                      <a:alpha val="60000"/>
                    </a:srgbClr>
                  </a:glow>
                  <a:outerShdw blurRad="38100" dist="38100" dir="2700000" algn="tl">
                    <a:srgbClr val="000000">
                      <a:alpha val="43137"/>
                    </a:srgbClr>
                  </a:outerShdw>
                </a:effectLst>
              </a:rPr>
              <a:t>El </a:t>
            </a:r>
            <a:r>
              <a:rPr lang="es-ES" i="1" dirty="0">
                <a:effectLst>
                  <a:glow rad="101600">
                    <a:srgbClr val="C00000">
                      <a:alpha val="60000"/>
                    </a:srgbClr>
                  </a:glow>
                  <a:outerShdw blurRad="38100" dist="38100" dir="2700000" algn="tl">
                    <a:srgbClr val="000000">
                      <a:alpha val="43137"/>
                    </a:srgbClr>
                  </a:outerShdw>
                </a:effectLst>
              </a:rPr>
              <a:t>Parque Quinta de los Molinos está catalogado como Parque Histórico por el Plan General de Ordenación Urbana de Madrid de 1997</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flip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8" presetClass="emph" presetSubtype="0" fill="hold" nodeType="withEffect">
                                  <p:stCondLst>
                                    <p:cond delay="0"/>
                                  </p:stCondLst>
                                  <p:childTnLst>
                                    <p:animRot by="21600000">
                                      <p:cBhvr>
                                        <p:cTn id="13" dur="2000" fill="hold"/>
                                        <p:tgtEl>
                                          <p:spTgt spid="4"/>
                                        </p:tgtEl>
                                        <p:attrNameLst>
                                          <p:attrName>r</p:attrName>
                                        </p:attrNameLst>
                                      </p:cBhvr>
                                    </p:animRo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0(13).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pic>
        <p:nvPicPr>
          <p:cNvPr id="3" name="2 Imagen" descr="0(13).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sp>
        <p:nvSpPr>
          <p:cNvPr id="18" name="17 CuadroTexto"/>
          <p:cNvSpPr txBox="1"/>
          <p:nvPr/>
        </p:nvSpPr>
        <p:spPr>
          <a:xfrm>
            <a:off x="395288" y="4370388"/>
            <a:ext cx="7814960" cy="1200329"/>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El objetivo de don César </a:t>
            </a:r>
            <a:r>
              <a:rPr lang="es-ES" i="1" dirty="0" err="1">
                <a:effectLst>
                  <a:glow rad="101600">
                    <a:schemeClr val="accent2">
                      <a:satMod val="175000"/>
                      <a:alpha val="40000"/>
                    </a:schemeClr>
                  </a:glow>
                  <a:outerShdw blurRad="38100" dist="38100" dir="2700000" algn="tl">
                    <a:srgbClr val="000000">
                      <a:alpha val="43137"/>
                    </a:srgbClr>
                  </a:outerShdw>
                </a:effectLst>
              </a:rPr>
              <a:t>Cort</a:t>
            </a:r>
            <a:r>
              <a:rPr lang="es-ES" i="1" dirty="0">
                <a:effectLst>
                  <a:glow rad="101600">
                    <a:schemeClr val="accent2">
                      <a:satMod val="175000"/>
                      <a:alpha val="40000"/>
                    </a:schemeClr>
                  </a:glow>
                  <a:outerShdw blurRad="38100" dist="38100" dir="2700000" algn="tl">
                    <a:srgbClr val="000000">
                      <a:alpha val="43137"/>
                    </a:srgbClr>
                  </a:outerShdw>
                </a:effectLst>
              </a:rPr>
              <a:t> fue recrear una finca de aspecto parecido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a su lugar de origen, es decir, una finca agrícola del litoral mediterráneo,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de ahí la presencia de cuadros de almendros, olivos y diversos elementos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arquitectónicos, como los molinos, etc.</a:t>
            </a:r>
          </a:p>
        </p:txBody>
      </p:sp>
    </p:spTree>
  </p:cSld>
  <p:clrMapOvr>
    <a:masterClrMapping/>
  </p:clrMapOvr>
  <mc:AlternateContent xmlns:mc="http://schemas.openxmlformats.org/markup-compatibility/2006" xmlns:p14="http://schemas.microsoft.com/office/powerpoint/2010/main">
    <mc:Choice Requires="p14">
      <p:transition spd="slow" p14:dur="2250" advTm="30000">
        <p14:flip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Vertical)">
                                      <p:cBhvr>
                                        <p:cTn id="11" dur="3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3000" fill="hold"/>
                                        <p:tgtEl>
                                          <p:spTgt spid="19"/>
                                        </p:tgtEl>
                                        <p:attrNameLst>
                                          <p:attrName>ppt_w</p:attrName>
                                        </p:attrNameLst>
                                      </p:cBhvr>
                                      <p:tavLst>
                                        <p:tav tm="0">
                                          <p:val>
                                            <p:strVal val="4/3*#ppt_w"/>
                                          </p:val>
                                        </p:tav>
                                        <p:tav tm="100000">
                                          <p:val>
                                            <p:strVal val="#ppt_w"/>
                                          </p:val>
                                        </p:tav>
                                      </p:tavLst>
                                    </p:anim>
                                    <p:anim calcmode="lin" valueType="num">
                                      <p:cBhvr>
                                        <p:cTn id="15" dur="3000" fill="hold"/>
                                        <p:tgtEl>
                                          <p:spTgt spid="19"/>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arn(inVertical)">
                                      <p:cBhvr>
                                        <p:cTn id="18" dur="3000"/>
                                        <p:tgtEl>
                                          <p:spTgt spid="19"/>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1"/>
                                          </p:val>
                                        </p:tav>
                                        <p:tav tm="100000">
                                          <p:val>
                                            <p:strVal val="#ppt_x"/>
                                          </p:val>
                                        </p:tav>
                                      </p:tavLst>
                                    </p:anim>
                                    <p:anim calcmode="lin" valueType="num">
                                      <p:cBhvr>
                                        <p:cTn id="24"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0(3).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0(3).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23" name="22 CuadroTexto"/>
          <p:cNvSpPr txBox="1"/>
          <p:nvPr/>
        </p:nvSpPr>
        <p:spPr>
          <a:xfrm>
            <a:off x="539750" y="4586288"/>
            <a:ext cx="7596951"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El agua para regar la finca era extraída mediante los citados molinos de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viento de pozos y manantiales subterráneos, y después almacenada en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albercas que también tenían una función decorativa.</a:t>
            </a:r>
          </a:p>
        </p:txBody>
      </p:sp>
    </p:spTree>
  </p:cSld>
  <p:clrMapOvr>
    <a:masterClrMapping/>
  </p:clrMapOvr>
  <mc:AlternateContent xmlns:mc="http://schemas.openxmlformats.org/markup-compatibility/2006" xmlns:p14="http://schemas.microsoft.com/office/powerpoint/2010/main">
    <mc:Choice Requires="p14">
      <p:transition spd="slow" p14:dur="225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Horizontal)">
                                      <p:cBhvr>
                                        <p:cTn id="11" dur="3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3000" fill="hold"/>
                                        <p:tgtEl>
                                          <p:spTgt spid="24"/>
                                        </p:tgtEl>
                                        <p:attrNameLst>
                                          <p:attrName>ppt_w</p:attrName>
                                        </p:attrNameLst>
                                      </p:cBhvr>
                                      <p:tavLst>
                                        <p:tav tm="0">
                                          <p:val>
                                            <p:strVal val="4/3*#ppt_w"/>
                                          </p:val>
                                        </p:tav>
                                        <p:tav tm="100000">
                                          <p:val>
                                            <p:strVal val="#ppt_w"/>
                                          </p:val>
                                        </p:tav>
                                      </p:tavLst>
                                    </p:anim>
                                    <p:anim calcmode="lin" valueType="num">
                                      <p:cBhvr>
                                        <p:cTn id="15" dur="3000" fill="hold"/>
                                        <p:tgtEl>
                                          <p:spTgt spid="24"/>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barn(inVertical)">
                                      <p:cBhvr>
                                        <p:cTn id="18" dur="3000"/>
                                        <p:tgtEl>
                                          <p:spTgt spid="2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3"/>
                                        </p:tgtEl>
                                        <p:attrNameLst>
                                          <p:attrName>style.visibility</p:attrName>
                                        </p:attrNameLst>
                                      </p:cBhvr>
                                      <p:to>
                                        <p:strVal val="visible"/>
                                      </p:to>
                                    </p:set>
                                    <p:animEffect transition="in" filter="fade">
                                      <p:cBhvr>
                                        <p:cTn id="22" dur="1000"/>
                                        <p:tgtEl>
                                          <p:spTgt spid="23"/>
                                        </p:tgtEl>
                                      </p:cBhvr>
                                    </p:animEffect>
                                    <p:anim calcmode="lin" valueType="num">
                                      <p:cBhvr>
                                        <p:cTn id="23" dur="1000" fill="hold"/>
                                        <p:tgtEl>
                                          <p:spTgt spid="23"/>
                                        </p:tgtEl>
                                        <p:attrNameLst>
                                          <p:attrName>ppt_x</p:attrName>
                                        </p:attrNameLst>
                                      </p:cBhvr>
                                      <p:tavLst>
                                        <p:tav tm="0">
                                          <p:val>
                                            <p:strVal val="#ppt_x-.1"/>
                                          </p:val>
                                        </p:tav>
                                        <p:tav tm="100000">
                                          <p:val>
                                            <p:strVal val="#ppt_x"/>
                                          </p:val>
                                        </p:tav>
                                      </p:tavLst>
                                    </p:anim>
                                    <p:anim calcmode="lin" valueType="num">
                                      <p:cBhvr>
                                        <p:cTn id="24"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0(5).jpg"/>
          <p:cNvPicPr>
            <a:picLocks noChangeAspect="1"/>
          </p:cNvPicPr>
          <p:nvPr/>
        </p:nvPicPr>
        <p:blipFill>
          <a:blip r:embed="rId2" cstate="print"/>
          <a:srcRect/>
          <a:stretch>
            <a:fillRect/>
          </a:stretch>
        </p:blipFill>
        <p:spPr bwMode="auto">
          <a:xfrm>
            <a:off x="0" y="4763"/>
            <a:ext cx="9144000" cy="5710237"/>
          </a:xfrm>
          <a:prstGeom prst="rect">
            <a:avLst/>
          </a:prstGeom>
          <a:noFill/>
          <a:ln w="9525">
            <a:noFill/>
            <a:miter lim="800000"/>
            <a:headEnd/>
            <a:tailEnd/>
          </a:ln>
        </p:spPr>
      </p:pic>
      <p:pic>
        <p:nvPicPr>
          <p:cNvPr id="4" name="3 Imagen" descr="0(5).jpg"/>
          <p:cNvPicPr>
            <a:picLocks noChangeAspect="1"/>
          </p:cNvPicPr>
          <p:nvPr/>
        </p:nvPicPr>
        <p:blipFill>
          <a:blip r:embed="rId2" cstate="print"/>
          <a:srcRect/>
          <a:stretch>
            <a:fillRect/>
          </a:stretch>
        </p:blipFill>
        <p:spPr bwMode="auto">
          <a:xfrm>
            <a:off x="0" y="1588"/>
            <a:ext cx="9144000" cy="5711825"/>
          </a:xfrm>
          <a:prstGeom prst="rect">
            <a:avLst/>
          </a:prstGeom>
          <a:noFill/>
          <a:ln w="9525">
            <a:noFill/>
            <a:miter lim="800000"/>
            <a:headEnd/>
            <a:tailEnd/>
          </a:ln>
        </p:spPr>
      </p:pic>
      <p:sp>
        <p:nvSpPr>
          <p:cNvPr id="18" name="17 CuadroTexto"/>
          <p:cNvSpPr txBox="1"/>
          <p:nvPr/>
        </p:nvSpPr>
        <p:spPr>
          <a:xfrm>
            <a:off x="684213" y="4945063"/>
            <a:ext cx="7378943" cy="646331"/>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En 1925 se inició la construcción del Palacete con marcada influencia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de la llamada Secesión Vienesa y en especial, de la obra de Hoffman.</a:t>
            </a:r>
          </a:p>
        </p:txBody>
      </p:sp>
    </p:spTree>
  </p:cSld>
  <p:clrMapOvr>
    <a:masterClrMapping/>
  </p:clrMapOvr>
  <mc:AlternateContent xmlns:mc="http://schemas.openxmlformats.org/markup-compatibility/2006" xmlns:p14="http://schemas.microsoft.com/office/powerpoint/2010/main">
    <mc:Choice Requires="p14">
      <p:transition spd="slow" p14:dur="2000" advTm="20000">
        <p14:prism/>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16" presetClass="entr" presetSubtype="2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Horizontal)">
                                      <p:cBhvr>
                                        <p:cTn id="10" dur="3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3000" fill="hold"/>
                                        <p:tgtEl>
                                          <p:spTgt spid="19"/>
                                        </p:tgtEl>
                                        <p:attrNameLst>
                                          <p:attrName>ppt_w</p:attrName>
                                        </p:attrNameLst>
                                      </p:cBhvr>
                                      <p:tavLst>
                                        <p:tav tm="0">
                                          <p:val>
                                            <p:strVal val="2/3*#ppt_w"/>
                                          </p:val>
                                        </p:tav>
                                        <p:tav tm="100000">
                                          <p:val>
                                            <p:strVal val="#ppt_w"/>
                                          </p:val>
                                        </p:tav>
                                      </p:tavLst>
                                    </p:anim>
                                    <p:anim calcmode="lin" valueType="num">
                                      <p:cBhvr>
                                        <p:cTn id="14" dur="3000" fill="hold"/>
                                        <p:tgtEl>
                                          <p:spTgt spid="19"/>
                                        </p:tgtEl>
                                        <p:attrNameLst>
                                          <p:attrName>ppt_h</p:attrName>
                                        </p:attrNameLst>
                                      </p:cBhvr>
                                      <p:tavLst>
                                        <p:tav tm="0">
                                          <p:val>
                                            <p:strVal val="2/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outHorizontal)">
                                      <p:cBhvr>
                                        <p:cTn id="17" dur="3000"/>
                                        <p:tgtEl>
                                          <p:spTgt spid="19"/>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18"/>
                                        </p:tgtEl>
                                        <p:attrNameLst>
                                          <p:attrName>style.visibility</p:attrName>
                                        </p:attrNameLst>
                                      </p:cBhvr>
                                      <p:to>
                                        <p:strVal val="visible"/>
                                      </p:to>
                                    </p:set>
                                    <p:animEffect transition="in" filter="fade">
                                      <p:cBhvr>
                                        <p:cTn id="21" dur="1000"/>
                                        <p:tgtEl>
                                          <p:spTgt spid="18"/>
                                        </p:tgtEl>
                                      </p:cBhvr>
                                    </p:animEffect>
                                    <p:anim calcmode="lin" valueType="num">
                                      <p:cBhvr>
                                        <p:cTn id="22" dur="1000" fill="hold"/>
                                        <p:tgtEl>
                                          <p:spTgt spid="18"/>
                                        </p:tgtEl>
                                        <p:attrNameLst>
                                          <p:attrName>ppt_x</p:attrName>
                                        </p:attrNameLst>
                                      </p:cBhvr>
                                      <p:tavLst>
                                        <p:tav tm="0">
                                          <p:val>
                                            <p:strVal val="#ppt_x-.1"/>
                                          </p:val>
                                        </p:tav>
                                        <p:tav tm="100000">
                                          <p:val>
                                            <p:strVal val="#ppt_x"/>
                                          </p:val>
                                        </p:tav>
                                      </p:tavLst>
                                    </p:anim>
                                    <p:anim calcmode="lin" valueType="num">
                                      <p:cBhvr>
                                        <p:cTn id="23"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4).jpg"/>
          <p:cNvPicPr>
            <a:picLocks noChangeAspect="1"/>
          </p:cNvPicPr>
          <p:nvPr/>
        </p:nvPicPr>
        <p:blipFill>
          <a:blip r:embed="rId3" cstate="print"/>
          <a:srcRect/>
          <a:stretch>
            <a:fillRect/>
          </a:stretch>
        </p:blipFill>
        <p:spPr bwMode="auto">
          <a:xfrm>
            <a:off x="0" y="11113"/>
            <a:ext cx="9144000" cy="5692775"/>
          </a:xfrm>
          <a:prstGeom prst="rect">
            <a:avLst/>
          </a:prstGeom>
          <a:noFill/>
          <a:ln w="9525">
            <a:noFill/>
            <a:miter lim="800000"/>
            <a:headEnd/>
            <a:tailEnd/>
          </a:ln>
        </p:spPr>
      </p:pic>
      <p:sp>
        <p:nvSpPr>
          <p:cNvPr id="5" name="4 Triángulo rectángulo"/>
          <p:cNvSpPr/>
          <p:nvPr/>
        </p:nvSpPr>
        <p:spPr>
          <a:xfrm>
            <a:off x="0" y="0"/>
            <a:ext cx="91440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a:off x="8286750" y="0"/>
            <a:ext cx="85725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rectángulo"/>
          <p:cNvSpPr/>
          <p:nvPr/>
        </p:nvSpPr>
        <p:spPr>
          <a:xfrm>
            <a:off x="500063" y="415925"/>
            <a:ext cx="91440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flipH="1">
            <a:off x="7858125" y="357188"/>
            <a:ext cx="85725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a:off x="1000125" y="833438"/>
            <a:ext cx="91440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rectángulo"/>
          <p:cNvSpPr/>
          <p:nvPr/>
        </p:nvSpPr>
        <p:spPr>
          <a:xfrm>
            <a:off x="1500188" y="1249363"/>
            <a:ext cx="91440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flipH="1">
            <a:off x="7358063" y="773113"/>
            <a:ext cx="85725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flipH="1">
            <a:off x="6858000" y="1190625"/>
            <a:ext cx="85725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rectángulo"/>
          <p:cNvSpPr/>
          <p:nvPr/>
        </p:nvSpPr>
        <p:spPr>
          <a:xfrm>
            <a:off x="2000250" y="1666875"/>
            <a:ext cx="91440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Triángulo rectángulo"/>
          <p:cNvSpPr/>
          <p:nvPr/>
        </p:nvSpPr>
        <p:spPr>
          <a:xfrm>
            <a:off x="2500313" y="2082800"/>
            <a:ext cx="91440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Triángulo rectángulo"/>
          <p:cNvSpPr/>
          <p:nvPr/>
        </p:nvSpPr>
        <p:spPr>
          <a:xfrm>
            <a:off x="3000375" y="2500313"/>
            <a:ext cx="91440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Triángulo rectángulo"/>
          <p:cNvSpPr/>
          <p:nvPr/>
        </p:nvSpPr>
        <p:spPr>
          <a:xfrm>
            <a:off x="3429000" y="2857500"/>
            <a:ext cx="91440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Triángulo rectángulo"/>
          <p:cNvSpPr/>
          <p:nvPr/>
        </p:nvSpPr>
        <p:spPr>
          <a:xfrm flipH="1">
            <a:off x="6286500" y="1725613"/>
            <a:ext cx="85725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Triángulo rectángulo"/>
          <p:cNvSpPr/>
          <p:nvPr/>
        </p:nvSpPr>
        <p:spPr>
          <a:xfrm flipH="1">
            <a:off x="5929313" y="2082800"/>
            <a:ext cx="85725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Triángulo rectángulo"/>
          <p:cNvSpPr/>
          <p:nvPr/>
        </p:nvSpPr>
        <p:spPr>
          <a:xfrm flipH="1">
            <a:off x="5500688" y="2439988"/>
            <a:ext cx="85725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Triángulo rectángulo"/>
          <p:cNvSpPr/>
          <p:nvPr/>
        </p:nvSpPr>
        <p:spPr>
          <a:xfrm flipH="1">
            <a:off x="5072063" y="2797175"/>
            <a:ext cx="85725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1" name="20 Triángulo rectángulo"/>
          <p:cNvSpPr/>
          <p:nvPr/>
        </p:nvSpPr>
        <p:spPr>
          <a:xfrm flipH="1">
            <a:off x="4714875" y="3155950"/>
            <a:ext cx="85725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5" name="24 Triángulo rectángulo"/>
          <p:cNvSpPr/>
          <p:nvPr/>
        </p:nvSpPr>
        <p:spPr>
          <a:xfrm>
            <a:off x="3786188" y="3155950"/>
            <a:ext cx="914400" cy="762000"/>
          </a:xfrm>
          <a:prstGeom prst="rtTriangle">
            <a:avLst/>
          </a:prstGeom>
          <a:solidFill>
            <a:schemeClr val="bg2">
              <a:lumMod val="60000"/>
              <a:lumOff val="40000"/>
            </a:schemeClr>
          </a:solidFill>
          <a:ln>
            <a:solidFill>
              <a:schemeClr val="bg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2" name="21 CuadroTexto"/>
          <p:cNvSpPr txBox="1"/>
          <p:nvPr/>
        </p:nvSpPr>
        <p:spPr>
          <a:xfrm>
            <a:off x="1331913" y="4873625"/>
            <a:ext cx="6430030" cy="646331"/>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También por esas fechas se realizó la Casa del Reloj y otras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dependencias de origen agrícola.</a:t>
            </a:r>
          </a:p>
        </p:txBody>
      </p:sp>
    </p:spTree>
  </p:cSld>
  <p:clrMapOvr>
    <a:masterClrMapping/>
  </p:clrMapOvr>
  <mc:AlternateContent xmlns:mc="http://schemas.openxmlformats.org/markup-compatibility/2006" xmlns:p14="http://schemas.microsoft.com/office/powerpoint/2010/main">
    <mc:Choice Requires="p14">
      <p:transition spd="slow" p14:dur="2000" advTm="18000">
        <p14:prism/>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0-#ppt_w/2"/>
                                          </p:val>
                                        </p:tav>
                                        <p:tav tm="100000">
                                          <p:val>
                                            <p:strVal val="#ppt_x"/>
                                          </p:val>
                                        </p:tav>
                                      </p:tavLst>
                                    </p:anim>
                                    <p:anim calcmode="lin" valueType="num">
                                      <p:cBhvr additive="base">
                                        <p:cTn id="12" dur="20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000" fill="hold"/>
                                        <p:tgtEl>
                                          <p:spTgt spid="9"/>
                                        </p:tgtEl>
                                        <p:attrNameLst>
                                          <p:attrName>ppt_x</p:attrName>
                                        </p:attrNameLst>
                                      </p:cBhvr>
                                      <p:tavLst>
                                        <p:tav tm="0">
                                          <p:val>
                                            <p:strVal val="0-#ppt_w/2"/>
                                          </p:val>
                                        </p:tav>
                                        <p:tav tm="100000">
                                          <p:val>
                                            <p:strVal val="#ppt_x"/>
                                          </p:val>
                                        </p:tav>
                                      </p:tavLst>
                                    </p:anim>
                                    <p:anim calcmode="lin" valueType="num">
                                      <p:cBhvr additive="base">
                                        <p:cTn id="16" dur="20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000" fill="hold"/>
                                        <p:tgtEl>
                                          <p:spTgt spid="10"/>
                                        </p:tgtEl>
                                        <p:attrNameLst>
                                          <p:attrName>ppt_x</p:attrName>
                                        </p:attrNameLst>
                                      </p:cBhvr>
                                      <p:tavLst>
                                        <p:tav tm="0">
                                          <p:val>
                                            <p:strVal val="0-#ppt_w/2"/>
                                          </p:val>
                                        </p:tav>
                                        <p:tav tm="100000">
                                          <p:val>
                                            <p:strVal val="#ppt_x"/>
                                          </p:val>
                                        </p:tav>
                                      </p:tavLst>
                                    </p:anim>
                                    <p:anim calcmode="lin" valueType="num">
                                      <p:cBhvr additive="base">
                                        <p:cTn id="20" dur="2000" fill="hold"/>
                                        <p:tgtEl>
                                          <p:spTgt spid="10"/>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2000" fill="hold"/>
                                        <p:tgtEl>
                                          <p:spTgt spid="13"/>
                                        </p:tgtEl>
                                        <p:attrNameLst>
                                          <p:attrName>ppt_x</p:attrName>
                                        </p:attrNameLst>
                                      </p:cBhvr>
                                      <p:tavLst>
                                        <p:tav tm="0">
                                          <p:val>
                                            <p:strVal val="0-#ppt_w/2"/>
                                          </p:val>
                                        </p:tav>
                                        <p:tav tm="100000">
                                          <p:val>
                                            <p:strVal val="#ppt_x"/>
                                          </p:val>
                                        </p:tav>
                                      </p:tavLst>
                                    </p:anim>
                                    <p:anim calcmode="lin" valueType="num">
                                      <p:cBhvr additive="base">
                                        <p:cTn id="24" dur="2000" fill="hold"/>
                                        <p:tgtEl>
                                          <p:spTgt spid="13"/>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2000" fill="hold"/>
                                        <p:tgtEl>
                                          <p:spTgt spid="14"/>
                                        </p:tgtEl>
                                        <p:attrNameLst>
                                          <p:attrName>ppt_x</p:attrName>
                                        </p:attrNameLst>
                                      </p:cBhvr>
                                      <p:tavLst>
                                        <p:tav tm="0">
                                          <p:val>
                                            <p:strVal val="0-#ppt_w/2"/>
                                          </p:val>
                                        </p:tav>
                                        <p:tav tm="100000">
                                          <p:val>
                                            <p:strVal val="#ppt_x"/>
                                          </p:val>
                                        </p:tav>
                                      </p:tavLst>
                                    </p:anim>
                                    <p:anim calcmode="lin" valueType="num">
                                      <p:cBhvr additive="base">
                                        <p:cTn id="28" dur="2000" fill="hold"/>
                                        <p:tgtEl>
                                          <p:spTgt spid="14"/>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2000" fill="hold"/>
                                        <p:tgtEl>
                                          <p:spTgt spid="15"/>
                                        </p:tgtEl>
                                        <p:attrNameLst>
                                          <p:attrName>ppt_x</p:attrName>
                                        </p:attrNameLst>
                                      </p:cBhvr>
                                      <p:tavLst>
                                        <p:tav tm="0">
                                          <p:val>
                                            <p:strVal val="0-#ppt_w/2"/>
                                          </p:val>
                                        </p:tav>
                                        <p:tav tm="100000">
                                          <p:val>
                                            <p:strVal val="#ppt_x"/>
                                          </p:val>
                                        </p:tav>
                                      </p:tavLst>
                                    </p:anim>
                                    <p:anim calcmode="lin" valueType="num">
                                      <p:cBhvr additive="base">
                                        <p:cTn id="32" dur="2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2000" fill="hold"/>
                                        <p:tgtEl>
                                          <p:spTgt spid="16"/>
                                        </p:tgtEl>
                                        <p:attrNameLst>
                                          <p:attrName>ppt_x</p:attrName>
                                        </p:attrNameLst>
                                      </p:cBhvr>
                                      <p:tavLst>
                                        <p:tav tm="0">
                                          <p:val>
                                            <p:strVal val="0-#ppt_w/2"/>
                                          </p:val>
                                        </p:tav>
                                        <p:tav tm="100000">
                                          <p:val>
                                            <p:strVal val="#ppt_x"/>
                                          </p:val>
                                        </p:tav>
                                      </p:tavLst>
                                    </p:anim>
                                    <p:anim calcmode="lin" valueType="num">
                                      <p:cBhvr additive="base">
                                        <p:cTn id="36" dur="2000" fill="hold"/>
                                        <p:tgtEl>
                                          <p:spTgt spid="16"/>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2000" fill="hold"/>
                                        <p:tgtEl>
                                          <p:spTgt spid="25"/>
                                        </p:tgtEl>
                                        <p:attrNameLst>
                                          <p:attrName>ppt_x</p:attrName>
                                        </p:attrNameLst>
                                      </p:cBhvr>
                                      <p:tavLst>
                                        <p:tav tm="0">
                                          <p:val>
                                            <p:strVal val="0-#ppt_w/2"/>
                                          </p:val>
                                        </p:tav>
                                        <p:tav tm="100000">
                                          <p:val>
                                            <p:strVal val="#ppt_x"/>
                                          </p:val>
                                        </p:tav>
                                      </p:tavLst>
                                    </p:anim>
                                    <p:anim calcmode="lin" valueType="num">
                                      <p:cBhvr additive="base">
                                        <p:cTn id="40" dur="2000" fill="hold"/>
                                        <p:tgtEl>
                                          <p:spTgt spid="25"/>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2000" fill="hold"/>
                                        <p:tgtEl>
                                          <p:spTgt spid="6"/>
                                        </p:tgtEl>
                                        <p:attrNameLst>
                                          <p:attrName>ppt_x</p:attrName>
                                        </p:attrNameLst>
                                      </p:cBhvr>
                                      <p:tavLst>
                                        <p:tav tm="0">
                                          <p:val>
                                            <p:strVal val="1+#ppt_w/2"/>
                                          </p:val>
                                        </p:tav>
                                        <p:tav tm="100000">
                                          <p:val>
                                            <p:strVal val="#ppt_x"/>
                                          </p:val>
                                        </p:tav>
                                      </p:tavLst>
                                    </p:anim>
                                    <p:anim calcmode="lin" valueType="num">
                                      <p:cBhvr additive="base">
                                        <p:cTn id="44" dur="2000" fill="hold"/>
                                        <p:tgtEl>
                                          <p:spTgt spid="6"/>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1+#ppt_w/2"/>
                                          </p:val>
                                        </p:tav>
                                        <p:tav tm="100000">
                                          <p:val>
                                            <p:strVal val="#ppt_x"/>
                                          </p:val>
                                        </p:tav>
                                      </p:tavLst>
                                    </p:anim>
                                    <p:anim calcmode="lin" valueType="num">
                                      <p:cBhvr additive="base">
                                        <p:cTn id="48" dur="2000" fill="hold"/>
                                        <p:tgtEl>
                                          <p:spTgt spid="8"/>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2000" fill="hold"/>
                                        <p:tgtEl>
                                          <p:spTgt spid="11"/>
                                        </p:tgtEl>
                                        <p:attrNameLst>
                                          <p:attrName>ppt_x</p:attrName>
                                        </p:attrNameLst>
                                      </p:cBhvr>
                                      <p:tavLst>
                                        <p:tav tm="0">
                                          <p:val>
                                            <p:strVal val="1+#ppt_w/2"/>
                                          </p:val>
                                        </p:tav>
                                        <p:tav tm="100000">
                                          <p:val>
                                            <p:strVal val="#ppt_x"/>
                                          </p:val>
                                        </p:tav>
                                      </p:tavLst>
                                    </p:anim>
                                    <p:anim calcmode="lin" valueType="num">
                                      <p:cBhvr additive="base">
                                        <p:cTn id="52" dur="2000" fill="hold"/>
                                        <p:tgtEl>
                                          <p:spTgt spid="11"/>
                                        </p:tgtEl>
                                        <p:attrNameLst>
                                          <p:attrName>ppt_y</p:attrName>
                                        </p:attrNameLst>
                                      </p:cBhvr>
                                      <p:tavLst>
                                        <p:tav tm="0">
                                          <p:val>
                                            <p:strVal val="0-#ppt_h/2"/>
                                          </p:val>
                                        </p:tav>
                                        <p:tav tm="100000">
                                          <p:val>
                                            <p:strVal val="#ppt_y"/>
                                          </p:val>
                                        </p:tav>
                                      </p:tavLst>
                                    </p:anim>
                                  </p:childTnLst>
                                </p:cTn>
                              </p:par>
                              <p:par>
                                <p:cTn id="53" presetID="2" presetClass="entr" presetSubtype="3"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1+#ppt_w/2"/>
                                          </p:val>
                                        </p:tav>
                                        <p:tav tm="100000">
                                          <p:val>
                                            <p:strVal val="#ppt_x"/>
                                          </p:val>
                                        </p:tav>
                                      </p:tavLst>
                                    </p:anim>
                                    <p:anim calcmode="lin" valueType="num">
                                      <p:cBhvr additive="base">
                                        <p:cTn id="56" dur="2000" fill="hold"/>
                                        <p:tgtEl>
                                          <p:spTgt spid="12"/>
                                        </p:tgtEl>
                                        <p:attrNameLst>
                                          <p:attrName>ppt_y</p:attrName>
                                        </p:attrNameLst>
                                      </p:cBhvr>
                                      <p:tavLst>
                                        <p:tav tm="0">
                                          <p:val>
                                            <p:strVal val="0-#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2000" fill="hold"/>
                                        <p:tgtEl>
                                          <p:spTgt spid="17"/>
                                        </p:tgtEl>
                                        <p:attrNameLst>
                                          <p:attrName>ppt_x</p:attrName>
                                        </p:attrNameLst>
                                      </p:cBhvr>
                                      <p:tavLst>
                                        <p:tav tm="0">
                                          <p:val>
                                            <p:strVal val="1+#ppt_w/2"/>
                                          </p:val>
                                        </p:tav>
                                        <p:tav tm="100000">
                                          <p:val>
                                            <p:strVal val="#ppt_x"/>
                                          </p:val>
                                        </p:tav>
                                      </p:tavLst>
                                    </p:anim>
                                    <p:anim calcmode="lin" valueType="num">
                                      <p:cBhvr additive="base">
                                        <p:cTn id="60" dur="2000" fill="hold"/>
                                        <p:tgtEl>
                                          <p:spTgt spid="17"/>
                                        </p:tgtEl>
                                        <p:attrNameLst>
                                          <p:attrName>ppt_y</p:attrName>
                                        </p:attrNameLst>
                                      </p:cBhvr>
                                      <p:tavLst>
                                        <p:tav tm="0">
                                          <p:val>
                                            <p:strVal val="0-#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2000" fill="hold"/>
                                        <p:tgtEl>
                                          <p:spTgt spid="18"/>
                                        </p:tgtEl>
                                        <p:attrNameLst>
                                          <p:attrName>ppt_x</p:attrName>
                                        </p:attrNameLst>
                                      </p:cBhvr>
                                      <p:tavLst>
                                        <p:tav tm="0">
                                          <p:val>
                                            <p:strVal val="1+#ppt_w/2"/>
                                          </p:val>
                                        </p:tav>
                                        <p:tav tm="100000">
                                          <p:val>
                                            <p:strVal val="#ppt_x"/>
                                          </p:val>
                                        </p:tav>
                                      </p:tavLst>
                                    </p:anim>
                                    <p:anim calcmode="lin" valueType="num">
                                      <p:cBhvr additive="base">
                                        <p:cTn id="64" dur="2000" fill="hold"/>
                                        <p:tgtEl>
                                          <p:spTgt spid="18"/>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1+#ppt_w/2"/>
                                          </p:val>
                                        </p:tav>
                                        <p:tav tm="100000">
                                          <p:val>
                                            <p:strVal val="#ppt_x"/>
                                          </p:val>
                                        </p:tav>
                                      </p:tavLst>
                                    </p:anim>
                                    <p:anim calcmode="lin" valueType="num">
                                      <p:cBhvr additive="base">
                                        <p:cTn id="68" dur="2000" fill="hold"/>
                                        <p:tgtEl>
                                          <p:spTgt spid="19"/>
                                        </p:tgtEl>
                                        <p:attrNameLst>
                                          <p:attrName>ppt_y</p:attrName>
                                        </p:attrNameLst>
                                      </p:cBhvr>
                                      <p:tavLst>
                                        <p:tav tm="0">
                                          <p:val>
                                            <p:strVal val="0-#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2000" fill="hold"/>
                                        <p:tgtEl>
                                          <p:spTgt spid="20"/>
                                        </p:tgtEl>
                                        <p:attrNameLst>
                                          <p:attrName>ppt_x</p:attrName>
                                        </p:attrNameLst>
                                      </p:cBhvr>
                                      <p:tavLst>
                                        <p:tav tm="0">
                                          <p:val>
                                            <p:strVal val="1+#ppt_w/2"/>
                                          </p:val>
                                        </p:tav>
                                        <p:tav tm="100000">
                                          <p:val>
                                            <p:strVal val="#ppt_x"/>
                                          </p:val>
                                        </p:tav>
                                      </p:tavLst>
                                    </p:anim>
                                    <p:anim calcmode="lin" valueType="num">
                                      <p:cBhvr additive="base">
                                        <p:cTn id="72" dur="2000" fill="hold"/>
                                        <p:tgtEl>
                                          <p:spTgt spid="20"/>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additive="base">
                                        <p:cTn id="75" dur="2000" fill="hold"/>
                                        <p:tgtEl>
                                          <p:spTgt spid="21"/>
                                        </p:tgtEl>
                                        <p:attrNameLst>
                                          <p:attrName>ppt_x</p:attrName>
                                        </p:attrNameLst>
                                      </p:cBhvr>
                                      <p:tavLst>
                                        <p:tav tm="0">
                                          <p:val>
                                            <p:strVal val="1+#ppt_w/2"/>
                                          </p:val>
                                        </p:tav>
                                        <p:tav tm="100000">
                                          <p:val>
                                            <p:strVal val="#ppt_x"/>
                                          </p:val>
                                        </p:tav>
                                      </p:tavLst>
                                    </p:anim>
                                    <p:anim calcmode="lin" valueType="num">
                                      <p:cBhvr additive="base">
                                        <p:cTn id="76" dur="2000" fill="hold"/>
                                        <p:tgtEl>
                                          <p:spTgt spid="21"/>
                                        </p:tgtEl>
                                        <p:attrNameLst>
                                          <p:attrName>ppt_y</p:attrName>
                                        </p:attrNameLst>
                                      </p:cBhvr>
                                      <p:tavLst>
                                        <p:tav tm="0">
                                          <p:val>
                                            <p:strVal val="0-#ppt_h/2"/>
                                          </p:val>
                                        </p:tav>
                                        <p:tav tm="100000">
                                          <p:val>
                                            <p:strVal val="#ppt_y"/>
                                          </p:val>
                                        </p:tav>
                                      </p:tavLst>
                                    </p:anim>
                                  </p:childTnLst>
                                </p:cTn>
                              </p:par>
                              <p:par>
                                <p:cTn id="77" presetID="8" presetClass="emph" presetSubtype="0"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25"/>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2"/>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7"/>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9"/>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20"/>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21"/>
                                        </p:tgtEl>
                                        <p:attrNameLst>
                                          <p:attrName>r</p:attrName>
                                        </p:attrNameLst>
                                      </p:cBhvr>
                                    </p:animRot>
                                  </p:childTnLst>
                                </p:cTn>
                              </p:par>
                              <p:par>
                                <p:cTn id="113" presetID="5" presetClass="entr" presetSubtype="10" fill="hold" nodeType="withEffect">
                                  <p:stCondLst>
                                    <p:cond delay="0"/>
                                  </p:stCondLst>
                                  <p:childTnLst>
                                    <p:set>
                                      <p:cBhvr>
                                        <p:cTn id="114" dur="1" fill="hold">
                                          <p:stCondLst>
                                            <p:cond delay="0"/>
                                          </p:stCondLst>
                                        </p:cTn>
                                        <p:tgtEl>
                                          <p:spTgt spid="5"/>
                                        </p:tgtEl>
                                        <p:attrNameLst>
                                          <p:attrName>style.visibility</p:attrName>
                                        </p:attrNameLst>
                                      </p:cBhvr>
                                      <p:to>
                                        <p:strVal val="visible"/>
                                      </p:to>
                                    </p:set>
                                    <p:animEffect transition="in" filter="checkerboard(across)">
                                      <p:cBhvr>
                                        <p:cTn id="115" dur="2000"/>
                                        <p:tgtEl>
                                          <p:spTgt spid="5"/>
                                        </p:tgtEl>
                                      </p:cBhvr>
                                    </p:animEffect>
                                  </p:childTnLst>
                                </p:cTn>
                              </p:par>
                              <p:par>
                                <p:cTn id="116" presetID="5" presetClass="entr" presetSubtype="10" fill="hold" nodeType="withEffect">
                                  <p:stCondLst>
                                    <p:cond delay="0"/>
                                  </p:stCondLst>
                                  <p:childTnLst>
                                    <p:set>
                                      <p:cBhvr>
                                        <p:cTn id="117" dur="1" fill="hold">
                                          <p:stCondLst>
                                            <p:cond delay="0"/>
                                          </p:stCondLst>
                                        </p:cTn>
                                        <p:tgtEl>
                                          <p:spTgt spid="6"/>
                                        </p:tgtEl>
                                        <p:attrNameLst>
                                          <p:attrName>style.visibility</p:attrName>
                                        </p:attrNameLst>
                                      </p:cBhvr>
                                      <p:to>
                                        <p:strVal val="visible"/>
                                      </p:to>
                                    </p:set>
                                    <p:animEffect transition="in" filter="checkerboard(across)">
                                      <p:cBhvr>
                                        <p:cTn id="118" dur="2000"/>
                                        <p:tgtEl>
                                          <p:spTgt spid="6"/>
                                        </p:tgtEl>
                                      </p:cBhvr>
                                    </p:animEffect>
                                  </p:childTnLst>
                                </p:cTn>
                              </p:par>
                              <p:par>
                                <p:cTn id="119" presetID="5" presetClass="entr" presetSubtype="10" fill="hold" nodeType="withEffect">
                                  <p:stCondLst>
                                    <p:cond delay="0"/>
                                  </p:stCondLst>
                                  <p:childTnLst>
                                    <p:set>
                                      <p:cBhvr>
                                        <p:cTn id="120" dur="1" fill="hold">
                                          <p:stCondLst>
                                            <p:cond delay="0"/>
                                          </p:stCondLst>
                                        </p:cTn>
                                        <p:tgtEl>
                                          <p:spTgt spid="7"/>
                                        </p:tgtEl>
                                        <p:attrNameLst>
                                          <p:attrName>style.visibility</p:attrName>
                                        </p:attrNameLst>
                                      </p:cBhvr>
                                      <p:to>
                                        <p:strVal val="visible"/>
                                      </p:to>
                                    </p:set>
                                    <p:animEffect transition="in" filter="checkerboard(across)">
                                      <p:cBhvr>
                                        <p:cTn id="121" dur="2000"/>
                                        <p:tgtEl>
                                          <p:spTgt spid="7"/>
                                        </p:tgtEl>
                                      </p:cBhvr>
                                    </p:animEffect>
                                  </p:childTnLst>
                                </p:cTn>
                              </p:par>
                              <p:par>
                                <p:cTn id="122" presetID="5" presetClass="entr" presetSubtype="10" fill="hold" nodeType="withEffect">
                                  <p:stCondLst>
                                    <p:cond delay="0"/>
                                  </p:stCondLst>
                                  <p:childTnLst>
                                    <p:set>
                                      <p:cBhvr>
                                        <p:cTn id="123" dur="1" fill="hold">
                                          <p:stCondLst>
                                            <p:cond delay="0"/>
                                          </p:stCondLst>
                                        </p:cTn>
                                        <p:tgtEl>
                                          <p:spTgt spid="8"/>
                                        </p:tgtEl>
                                        <p:attrNameLst>
                                          <p:attrName>style.visibility</p:attrName>
                                        </p:attrNameLst>
                                      </p:cBhvr>
                                      <p:to>
                                        <p:strVal val="visible"/>
                                      </p:to>
                                    </p:set>
                                    <p:animEffect transition="in" filter="checkerboard(across)">
                                      <p:cBhvr>
                                        <p:cTn id="124" dur="2000"/>
                                        <p:tgtEl>
                                          <p:spTgt spid="8"/>
                                        </p:tgtEl>
                                      </p:cBhvr>
                                    </p:animEffect>
                                  </p:childTnLst>
                                </p:cTn>
                              </p:par>
                              <p:par>
                                <p:cTn id="125" presetID="5" presetClass="entr" presetSubtype="10" fill="hold" nodeType="withEffect">
                                  <p:stCondLst>
                                    <p:cond delay="0"/>
                                  </p:stCondLst>
                                  <p:childTnLst>
                                    <p:set>
                                      <p:cBhvr>
                                        <p:cTn id="126" dur="1" fill="hold">
                                          <p:stCondLst>
                                            <p:cond delay="0"/>
                                          </p:stCondLst>
                                        </p:cTn>
                                        <p:tgtEl>
                                          <p:spTgt spid="9"/>
                                        </p:tgtEl>
                                        <p:attrNameLst>
                                          <p:attrName>style.visibility</p:attrName>
                                        </p:attrNameLst>
                                      </p:cBhvr>
                                      <p:to>
                                        <p:strVal val="visible"/>
                                      </p:to>
                                    </p:set>
                                    <p:animEffect transition="in" filter="checkerboard(across)">
                                      <p:cBhvr>
                                        <p:cTn id="127" dur="2000"/>
                                        <p:tgtEl>
                                          <p:spTgt spid="9"/>
                                        </p:tgtEl>
                                      </p:cBhvr>
                                    </p:animEffect>
                                  </p:childTnLst>
                                </p:cTn>
                              </p:par>
                              <p:par>
                                <p:cTn id="128" presetID="5" presetClass="entr" presetSubtype="10" fill="hold" nodeType="withEffect">
                                  <p:stCondLst>
                                    <p:cond delay="0"/>
                                  </p:stCondLst>
                                  <p:childTnLst>
                                    <p:set>
                                      <p:cBhvr>
                                        <p:cTn id="129" dur="1" fill="hold">
                                          <p:stCondLst>
                                            <p:cond delay="0"/>
                                          </p:stCondLst>
                                        </p:cTn>
                                        <p:tgtEl>
                                          <p:spTgt spid="10"/>
                                        </p:tgtEl>
                                        <p:attrNameLst>
                                          <p:attrName>style.visibility</p:attrName>
                                        </p:attrNameLst>
                                      </p:cBhvr>
                                      <p:to>
                                        <p:strVal val="visible"/>
                                      </p:to>
                                    </p:set>
                                    <p:animEffect transition="in" filter="checkerboard(across)">
                                      <p:cBhvr>
                                        <p:cTn id="130" dur="2000"/>
                                        <p:tgtEl>
                                          <p:spTgt spid="10"/>
                                        </p:tgtEl>
                                      </p:cBhvr>
                                    </p:animEffect>
                                  </p:childTnLst>
                                </p:cTn>
                              </p:par>
                              <p:par>
                                <p:cTn id="131" presetID="5" presetClass="entr" presetSubtype="10" fill="hold" nodeType="withEffect">
                                  <p:stCondLst>
                                    <p:cond delay="0"/>
                                  </p:stCondLst>
                                  <p:childTnLst>
                                    <p:set>
                                      <p:cBhvr>
                                        <p:cTn id="132" dur="1" fill="hold">
                                          <p:stCondLst>
                                            <p:cond delay="0"/>
                                          </p:stCondLst>
                                        </p:cTn>
                                        <p:tgtEl>
                                          <p:spTgt spid="11"/>
                                        </p:tgtEl>
                                        <p:attrNameLst>
                                          <p:attrName>style.visibility</p:attrName>
                                        </p:attrNameLst>
                                      </p:cBhvr>
                                      <p:to>
                                        <p:strVal val="visible"/>
                                      </p:to>
                                    </p:set>
                                    <p:animEffect transition="in" filter="checkerboard(across)">
                                      <p:cBhvr>
                                        <p:cTn id="133" dur="2000"/>
                                        <p:tgtEl>
                                          <p:spTgt spid="11"/>
                                        </p:tgtEl>
                                      </p:cBhvr>
                                    </p:animEffect>
                                  </p:childTnLst>
                                </p:cTn>
                              </p:par>
                              <p:par>
                                <p:cTn id="134" presetID="5" presetClass="entr" presetSubtype="10" fill="hold" nodeType="withEffect">
                                  <p:stCondLst>
                                    <p:cond delay="0"/>
                                  </p:stCondLst>
                                  <p:childTnLst>
                                    <p:set>
                                      <p:cBhvr>
                                        <p:cTn id="135" dur="1" fill="hold">
                                          <p:stCondLst>
                                            <p:cond delay="0"/>
                                          </p:stCondLst>
                                        </p:cTn>
                                        <p:tgtEl>
                                          <p:spTgt spid="12"/>
                                        </p:tgtEl>
                                        <p:attrNameLst>
                                          <p:attrName>style.visibility</p:attrName>
                                        </p:attrNameLst>
                                      </p:cBhvr>
                                      <p:to>
                                        <p:strVal val="visible"/>
                                      </p:to>
                                    </p:set>
                                    <p:animEffect transition="in" filter="checkerboard(across)">
                                      <p:cBhvr>
                                        <p:cTn id="136" dur="2000"/>
                                        <p:tgtEl>
                                          <p:spTgt spid="12"/>
                                        </p:tgtEl>
                                      </p:cBhvr>
                                    </p:animEffect>
                                  </p:childTnLst>
                                </p:cTn>
                              </p:par>
                              <p:par>
                                <p:cTn id="137" presetID="5" presetClass="entr" presetSubtype="10" fill="hold" nodeType="withEffect">
                                  <p:stCondLst>
                                    <p:cond delay="0"/>
                                  </p:stCondLst>
                                  <p:childTnLst>
                                    <p:set>
                                      <p:cBhvr>
                                        <p:cTn id="138" dur="1" fill="hold">
                                          <p:stCondLst>
                                            <p:cond delay="0"/>
                                          </p:stCondLst>
                                        </p:cTn>
                                        <p:tgtEl>
                                          <p:spTgt spid="13"/>
                                        </p:tgtEl>
                                        <p:attrNameLst>
                                          <p:attrName>style.visibility</p:attrName>
                                        </p:attrNameLst>
                                      </p:cBhvr>
                                      <p:to>
                                        <p:strVal val="visible"/>
                                      </p:to>
                                    </p:set>
                                    <p:animEffect transition="in" filter="checkerboard(across)">
                                      <p:cBhvr>
                                        <p:cTn id="139" dur="2000"/>
                                        <p:tgtEl>
                                          <p:spTgt spid="13"/>
                                        </p:tgtEl>
                                      </p:cBhvr>
                                    </p:animEffect>
                                  </p:childTnLst>
                                </p:cTn>
                              </p:par>
                              <p:par>
                                <p:cTn id="140" presetID="5" presetClass="entr" presetSubtype="10" fill="hold" nodeType="withEffect">
                                  <p:stCondLst>
                                    <p:cond delay="0"/>
                                  </p:stCondLst>
                                  <p:childTnLst>
                                    <p:set>
                                      <p:cBhvr>
                                        <p:cTn id="141" dur="1" fill="hold">
                                          <p:stCondLst>
                                            <p:cond delay="0"/>
                                          </p:stCondLst>
                                        </p:cTn>
                                        <p:tgtEl>
                                          <p:spTgt spid="14"/>
                                        </p:tgtEl>
                                        <p:attrNameLst>
                                          <p:attrName>style.visibility</p:attrName>
                                        </p:attrNameLst>
                                      </p:cBhvr>
                                      <p:to>
                                        <p:strVal val="visible"/>
                                      </p:to>
                                    </p:set>
                                    <p:animEffect transition="in" filter="checkerboard(across)">
                                      <p:cBhvr>
                                        <p:cTn id="142" dur="2000"/>
                                        <p:tgtEl>
                                          <p:spTgt spid="14"/>
                                        </p:tgtEl>
                                      </p:cBhvr>
                                    </p:animEffect>
                                  </p:childTnLst>
                                </p:cTn>
                              </p:par>
                              <p:par>
                                <p:cTn id="143" presetID="5" presetClass="entr" presetSubtype="10"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checkerboard(across)">
                                      <p:cBhvr>
                                        <p:cTn id="145" dur="2000"/>
                                        <p:tgtEl>
                                          <p:spTgt spid="15"/>
                                        </p:tgtEl>
                                      </p:cBhvr>
                                    </p:animEffect>
                                  </p:childTnLst>
                                </p:cTn>
                              </p:par>
                              <p:par>
                                <p:cTn id="146" presetID="5" presetClass="entr" presetSubtype="10" fill="hold" nodeType="withEffect">
                                  <p:stCondLst>
                                    <p:cond delay="0"/>
                                  </p:stCondLst>
                                  <p:childTnLst>
                                    <p:set>
                                      <p:cBhvr>
                                        <p:cTn id="147" dur="1" fill="hold">
                                          <p:stCondLst>
                                            <p:cond delay="0"/>
                                          </p:stCondLst>
                                        </p:cTn>
                                        <p:tgtEl>
                                          <p:spTgt spid="16"/>
                                        </p:tgtEl>
                                        <p:attrNameLst>
                                          <p:attrName>style.visibility</p:attrName>
                                        </p:attrNameLst>
                                      </p:cBhvr>
                                      <p:to>
                                        <p:strVal val="visible"/>
                                      </p:to>
                                    </p:set>
                                    <p:animEffect transition="in" filter="checkerboard(across)">
                                      <p:cBhvr>
                                        <p:cTn id="148" dur="2000"/>
                                        <p:tgtEl>
                                          <p:spTgt spid="16"/>
                                        </p:tgtEl>
                                      </p:cBhvr>
                                    </p:animEffect>
                                  </p:childTnLst>
                                </p:cTn>
                              </p:par>
                              <p:par>
                                <p:cTn id="149" presetID="5" presetClass="entr" presetSubtype="10" fill="hold" nodeType="with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checkerboard(across)">
                                      <p:cBhvr>
                                        <p:cTn id="151" dur="2000"/>
                                        <p:tgtEl>
                                          <p:spTgt spid="17"/>
                                        </p:tgtEl>
                                      </p:cBhvr>
                                    </p:animEffect>
                                  </p:childTnLst>
                                </p:cTn>
                              </p:par>
                              <p:par>
                                <p:cTn id="152" presetID="5" presetClass="entr" presetSubtype="10" fill="hold" nodeType="withEffect">
                                  <p:stCondLst>
                                    <p:cond delay="0"/>
                                  </p:stCondLst>
                                  <p:childTnLst>
                                    <p:set>
                                      <p:cBhvr>
                                        <p:cTn id="153" dur="1" fill="hold">
                                          <p:stCondLst>
                                            <p:cond delay="0"/>
                                          </p:stCondLst>
                                        </p:cTn>
                                        <p:tgtEl>
                                          <p:spTgt spid="18"/>
                                        </p:tgtEl>
                                        <p:attrNameLst>
                                          <p:attrName>style.visibility</p:attrName>
                                        </p:attrNameLst>
                                      </p:cBhvr>
                                      <p:to>
                                        <p:strVal val="visible"/>
                                      </p:to>
                                    </p:set>
                                    <p:animEffect transition="in" filter="checkerboard(across)">
                                      <p:cBhvr>
                                        <p:cTn id="154" dur="2000"/>
                                        <p:tgtEl>
                                          <p:spTgt spid="18"/>
                                        </p:tgtEl>
                                      </p:cBhvr>
                                    </p:animEffect>
                                  </p:childTnLst>
                                </p:cTn>
                              </p:par>
                              <p:par>
                                <p:cTn id="155" presetID="5" presetClass="entr" presetSubtype="10" fill="hold" nodeType="withEffect">
                                  <p:stCondLst>
                                    <p:cond delay="0"/>
                                  </p:stCondLst>
                                  <p:childTnLst>
                                    <p:set>
                                      <p:cBhvr>
                                        <p:cTn id="156" dur="1" fill="hold">
                                          <p:stCondLst>
                                            <p:cond delay="0"/>
                                          </p:stCondLst>
                                        </p:cTn>
                                        <p:tgtEl>
                                          <p:spTgt spid="19"/>
                                        </p:tgtEl>
                                        <p:attrNameLst>
                                          <p:attrName>style.visibility</p:attrName>
                                        </p:attrNameLst>
                                      </p:cBhvr>
                                      <p:to>
                                        <p:strVal val="visible"/>
                                      </p:to>
                                    </p:set>
                                    <p:animEffect transition="in" filter="checkerboard(across)">
                                      <p:cBhvr>
                                        <p:cTn id="157" dur="2000"/>
                                        <p:tgtEl>
                                          <p:spTgt spid="19"/>
                                        </p:tgtEl>
                                      </p:cBhvr>
                                    </p:animEffect>
                                  </p:childTnLst>
                                </p:cTn>
                              </p:par>
                              <p:par>
                                <p:cTn id="158" presetID="5" presetClass="entr" presetSubtype="10" fill="hold" nodeType="with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checkerboard(across)">
                                      <p:cBhvr>
                                        <p:cTn id="160" dur="2000"/>
                                        <p:tgtEl>
                                          <p:spTgt spid="20"/>
                                        </p:tgtEl>
                                      </p:cBhvr>
                                    </p:animEffect>
                                  </p:childTnLst>
                                </p:cTn>
                              </p:par>
                              <p:par>
                                <p:cTn id="161" presetID="5" presetClass="entr" presetSubtype="10" fill="hold" nodeType="withEffect">
                                  <p:stCondLst>
                                    <p:cond delay="0"/>
                                  </p:stCondLst>
                                  <p:childTnLst>
                                    <p:set>
                                      <p:cBhvr>
                                        <p:cTn id="162" dur="1" fill="hold">
                                          <p:stCondLst>
                                            <p:cond delay="0"/>
                                          </p:stCondLst>
                                        </p:cTn>
                                        <p:tgtEl>
                                          <p:spTgt spid="21"/>
                                        </p:tgtEl>
                                        <p:attrNameLst>
                                          <p:attrName>style.visibility</p:attrName>
                                        </p:attrNameLst>
                                      </p:cBhvr>
                                      <p:to>
                                        <p:strVal val="visible"/>
                                      </p:to>
                                    </p:set>
                                    <p:animEffect transition="in" filter="checkerboard(across)">
                                      <p:cBhvr>
                                        <p:cTn id="163" dur="2000"/>
                                        <p:tgtEl>
                                          <p:spTgt spid="21"/>
                                        </p:tgtEl>
                                      </p:cBhvr>
                                    </p:animEffect>
                                  </p:childTnLst>
                                </p:cTn>
                              </p:par>
                              <p:par>
                                <p:cTn id="164" presetID="5" presetClass="entr" presetSubtype="10" fill="hold"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checkerboard(across)">
                                      <p:cBhvr>
                                        <p:cTn id="166" dur="2000"/>
                                        <p:tgtEl>
                                          <p:spTgt spid="25"/>
                                        </p:tgtEl>
                                      </p:cBhvr>
                                    </p:animEffect>
                                  </p:childTnLst>
                                </p:cTn>
                              </p:par>
                            </p:childTnLst>
                          </p:cTn>
                        </p:par>
                        <p:par>
                          <p:cTn id="167" fill="hold">
                            <p:stCondLst>
                              <p:cond delay="2000"/>
                            </p:stCondLst>
                            <p:childTnLst>
                              <p:par>
                                <p:cTn id="168" presetID="2" presetClass="exit" presetSubtype="2" fill="hold" nodeType="afterEffect">
                                  <p:stCondLst>
                                    <p:cond delay="0"/>
                                  </p:stCondLst>
                                  <p:childTnLst>
                                    <p:anim calcmode="lin" valueType="num">
                                      <p:cBhvr additive="base">
                                        <p:cTn id="169" dur="3000"/>
                                        <p:tgtEl>
                                          <p:spTgt spid="5"/>
                                        </p:tgtEl>
                                        <p:attrNameLst>
                                          <p:attrName>ppt_x</p:attrName>
                                        </p:attrNameLst>
                                      </p:cBhvr>
                                      <p:tavLst>
                                        <p:tav tm="0">
                                          <p:val>
                                            <p:strVal val="ppt_x"/>
                                          </p:val>
                                        </p:tav>
                                        <p:tav tm="100000">
                                          <p:val>
                                            <p:strVal val="1+ppt_w/2"/>
                                          </p:val>
                                        </p:tav>
                                      </p:tavLst>
                                    </p:anim>
                                    <p:anim calcmode="lin" valueType="num">
                                      <p:cBhvr additive="base">
                                        <p:cTn id="170" dur="3000"/>
                                        <p:tgtEl>
                                          <p:spTgt spid="5"/>
                                        </p:tgtEl>
                                        <p:attrNameLst>
                                          <p:attrName>ppt_y</p:attrName>
                                        </p:attrNameLst>
                                      </p:cBhvr>
                                      <p:tavLst>
                                        <p:tav tm="0">
                                          <p:val>
                                            <p:strVal val="ppt_y"/>
                                          </p:val>
                                        </p:tav>
                                        <p:tav tm="100000">
                                          <p:val>
                                            <p:strVal val="ppt_y"/>
                                          </p:val>
                                        </p:tav>
                                      </p:tavLst>
                                    </p:anim>
                                    <p:set>
                                      <p:cBhvr>
                                        <p:cTn id="171" dur="1" fill="hold">
                                          <p:stCondLst>
                                            <p:cond delay="2999"/>
                                          </p:stCondLst>
                                        </p:cTn>
                                        <p:tgtEl>
                                          <p:spTgt spid="5"/>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7"/>
                                        </p:tgtEl>
                                        <p:attrNameLst>
                                          <p:attrName>ppt_x</p:attrName>
                                        </p:attrNameLst>
                                      </p:cBhvr>
                                      <p:tavLst>
                                        <p:tav tm="0">
                                          <p:val>
                                            <p:strVal val="ppt_x"/>
                                          </p:val>
                                        </p:tav>
                                        <p:tav tm="100000">
                                          <p:val>
                                            <p:strVal val="1+ppt_w/2"/>
                                          </p:val>
                                        </p:tav>
                                      </p:tavLst>
                                    </p:anim>
                                    <p:anim calcmode="lin" valueType="num">
                                      <p:cBhvr additive="base">
                                        <p:cTn id="174" dur="3000"/>
                                        <p:tgtEl>
                                          <p:spTgt spid="7"/>
                                        </p:tgtEl>
                                        <p:attrNameLst>
                                          <p:attrName>ppt_y</p:attrName>
                                        </p:attrNameLst>
                                      </p:cBhvr>
                                      <p:tavLst>
                                        <p:tav tm="0">
                                          <p:val>
                                            <p:strVal val="ppt_y"/>
                                          </p:val>
                                        </p:tav>
                                        <p:tav tm="100000">
                                          <p:val>
                                            <p:strVal val="ppt_y"/>
                                          </p:val>
                                        </p:tav>
                                      </p:tavLst>
                                    </p:anim>
                                    <p:set>
                                      <p:cBhvr>
                                        <p:cTn id="175" dur="1" fill="hold">
                                          <p:stCondLst>
                                            <p:cond delay="2999"/>
                                          </p:stCondLst>
                                        </p:cTn>
                                        <p:tgtEl>
                                          <p:spTgt spid="7"/>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9"/>
                                        </p:tgtEl>
                                        <p:attrNameLst>
                                          <p:attrName>ppt_x</p:attrName>
                                        </p:attrNameLst>
                                      </p:cBhvr>
                                      <p:tavLst>
                                        <p:tav tm="0">
                                          <p:val>
                                            <p:strVal val="ppt_x"/>
                                          </p:val>
                                        </p:tav>
                                        <p:tav tm="100000">
                                          <p:val>
                                            <p:strVal val="1+ppt_w/2"/>
                                          </p:val>
                                        </p:tav>
                                      </p:tavLst>
                                    </p:anim>
                                    <p:anim calcmode="lin" valueType="num">
                                      <p:cBhvr additive="base">
                                        <p:cTn id="178" dur="3000"/>
                                        <p:tgtEl>
                                          <p:spTgt spid="9"/>
                                        </p:tgtEl>
                                        <p:attrNameLst>
                                          <p:attrName>ppt_y</p:attrName>
                                        </p:attrNameLst>
                                      </p:cBhvr>
                                      <p:tavLst>
                                        <p:tav tm="0">
                                          <p:val>
                                            <p:strVal val="ppt_y"/>
                                          </p:val>
                                        </p:tav>
                                        <p:tav tm="100000">
                                          <p:val>
                                            <p:strVal val="ppt_y"/>
                                          </p:val>
                                        </p:tav>
                                      </p:tavLst>
                                    </p:anim>
                                    <p:set>
                                      <p:cBhvr>
                                        <p:cTn id="179" dur="1" fill="hold">
                                          <p:stCondLst>
                                            <p:cond delay="2999"/>
                                          </p:stCondLst>
                                        </p:cTn>
                                        <p:tgtEl>
                                          <p:spTgt spid="9"/>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10"/>
                                        </p:tgtEl>
                                        <p:attrNameLst>
                                          <p:attrName>ppt_x</p:attrName>
                                        </p:attrNameLst>
                                      </p:cBhvr>
                                      <p:tavLst>
                                        <p:tav tm="0">
                                          <p:val>
                                            <p:strVal val="ppt_x"/>
                                          </p:val>
                                        </p:tav>
                                        <p:tav tm="100000">
                                          <p:val>
                                            <p:strVal val="1+ppt_w/2"/>
                                          </p:val>
                                        </p:tav>
                                      </p:tavLst>
                                    </p:anim>
                                    <p:anim calcmode="lin" valueType="num">
                                      <p:cBhvr additive="base">
                                        <p:cTn id="182" dur="3000"/>
                                        <p:tgtEl>
                                          <p:spTgt spid="10"/>
                                        </p:tgtEl>
                                        <p:attrNameLst>
                                          <p:attrName>ppt_y</p:attrName>
                                        </p:attrNameLst>
                                      </p:cBhvr>
                                      <p:tavLst>
                                        <p:tav tm="0">
                                          <p:val>
                                            <p:strVal val="ppt_y"/>
                                          </p:val>
                                        </p:tav>
                                        <p:tav tm="100000">
                                          <p:val>
                                            <p:strVal val="ppt_y"/>
                                          </p:val>
                                        </p:tav>
                                      </p:tavLst>
                                    </p:anim>
                                    <p:set>
                                      <p:cBhvr>
                                        <p:cTn id="183" dur="1" fill="hold">
                                          <p:stCondLst>
                                            <p:cond delay="2999"/>
                                          </p:stCondLst>
                                        </p:cTn>
                                        <p:tgtEl>
                                          <p:spTgt spid="10"/>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3000"/>
                                        <p:tgtEl>
                                          <p:spTgt spid="13"/>
                                        </p:tgtEl>
                                        <p:attrNameLst>
                                          <p:attrName>ppt_x</p:attrName>
                                        </p:attrNameLst>
                                      </p:cBhvr>
                                      <p:tavLst>
                                        <p:tav tm="0">
                                          <p:val>
                                            <p:strVal val="ppt_x"/>
                                          </p:val>
                                        </p:tav>
                                        <p:tav tm="100000">
                                          <p:val>
                                            <p:strVal val="1+ppt_w/2"/>
                                          </p:val>
                                        </p:tav>
                                      </p:tavLst>
                                    </p:anim>
                                    <p:anim calcmode="lin" valueType="num">
                                      <p:cBhvr additive="base">
                                        <p:cTn id="186" dur="3000"/>
                                        <p:tgtEl>
                                          <p:spTgt spid="13"/>
                                        </p:tgtEl>
                                        <p:attrNameLst>
                                          <p:attrName>ppt_y</p:attrName>
                                        </p:attrNameLst>
                                      </p:cBhvr>
                                      <p:tavLst>
                                        <p:tav tm="0">
                                          <p:val>
                                            <p:strVal val="ppt_y"/>
                                          </p:val>
                                        </p:tav>
                                        <p:tav tm="100000">
                                          <p:val>
                                            <p:strVal val="ppt_y"/>
                                          </p:val>
                                        </p:tav>
                                      </p:tavLst>
                                    </p:anim>
                                    <p:set>
                                      <p:cBhvr>
                                        <p:cTn id="187" dur="1" fill="hold">
                                          <p:stCondLst>
                                            <p:cond delay="2999"/>
                                          </p:stCondLst>
                                        </p:cTn>
                                        <p:tgtEl>
                                          <p:spTgt spid="13"/>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3000"/>
                                        <p:tgtEl>
                                          <p:spTgt spid="14"/>
                                        </p:tgtEl>
                                        <p:attrNameLst>
                                          <p:attrName>ppt_x</p:attrName>
                                        </p:attrNameLst>
                                      </p:cBhvr>
                                      <p:tavLst>
                                        <p:tav tm="0">
                                          <p:val>
                                            <p:strVal val="ppt_x"/>
                                          </p:val>
                                        </p:tav>
                                        <p:tav tm="100000">
                                          <p:val>
                                            <p:strVal val="1+ppt_w/2"/>
                                          </p:val>
                                        </p:tav>
                                      </p:tavLst>
                                    </p:anim>
                                    <p:anim calcmode="lin" valueType="num">
                                      <p:cBhvr additive="base">
                                        <p:cTn id="190" dur="3000"/>
                                        <p:tgtEl>
                                          <p:spTgt spid="14"/>
                                        </p:tgtEl>
                                        <p:attrNameLst>
                                          <p:attrName>ppt_y</p:attrName>
                                        </p:attrNameLst>
                                      </p:cBhvr>
                                      <p:tavLst>
                                        <p:tav tm="0">
                                          <p:val>
                                            <p:strVal val="ppt_y"/>
                                          </p:val>
                                        </p:tav>
                                        <p:tav tm="100000">
                                          <p:val>
                                            <p:strVal val="ppt_y"/>
                                          </p:val>
                                        </p:tav>
                                      </p:tavLst>
                                    </p:anim>
                                    <p:set>
                                      <p:cBhvr>
                                        <p:cTn id="191" dur="1" fill="hold">
                                          <p:stCondLst>
                                            <p:cond delay="2999"/>
                                          </p:stCondLst>
                                        </p:cTn>
                                        <p:tgtEl>
                                          <p:spTgt spid="14"/>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3000"/>
                                        <p:tgtEl>
                                          <p:spTgt spid="15"/>
                                        </p:tgtEl>
                                        <p:attrNameLst>
                                          <p:attrName>ppt_x</p:attrName>
                                        </p:attrNameLst>
                                      </p:cBhvr>
                                      <p:tavLst>
                                        <p:tav tm="0">
                                          <p:val>
                                            <p:strVal val="ppt_x"/>
                                          </p:val>
                                        </p:tav>
                                        <p:tav tm="100000">
                                          <p:val>
                                            <p:strVal val="1+ppt_w/2"/>
                                          </p:val>
                                        </p:tav>
                                      </p:tavLst>
                                    </p:anim>
                                    <p:anim calcmode="lin" valueType="num">
                                      <p:cBhvr additive="base">
                                        <p:cTn id="194" dur="3000"/>
                                        <p:tgtEl>
                                          <p:spTgt spid="15"/>
                                        </p:tgtEl>
                                        <p:attrNameLst>
                                          <p:attrName>ppt_y</p:attrName>
                                        </p:attrNameLst>
                                      </p:cBhvr>
                                      <p:tavLst>
                                        <p:tav tm="0">
                                          <p:val>
                                            <p:strVal val="ppt_y"/>
                                          </p:val>
                                        </p:tav>
                                        <p:tav tm="100000">
                                          <p:val>
                                            <p:strVal val="ppt_y"/>
                                          </p:val>
                                        </p:tav>
                                      </p:tavLst>
                                    </p:anim>
                                    <p:set>
                                      <p:cBhvr>
                                        <p:cTn id="195" dur="1" fill="hold">
                                          <p:stCondLst>
                                            <p:cond delay="2999"/>
                                          </p:stCondLst>
                                        </p:cTn>
                                        <p:tgtEl>
                                          <p:spTgt spid="15"/>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3000"/>
                                        <p:tgtEl>
                                          <p:spTgt spid="16"/>
                                        </p:tgtEl>
                                        <p:attrNameLst>
                                          <p:attrName>ppt_x</p:attrName>
                                        </p:attrNameLst>
                                      </p:cBhvr>
                                      <p:tavLst>
                                        <p:tav tm="0">
                                          <p:val>
                                            <p:strVal val="ppt_x"/>
                                          </p:val>
                                        </p:tav>
                                        <p:tav tm="100000">
                                          <p:val>
                                            <p:strVal val="1+ppt_w/2"/>
                                          </p:val>
                                        </p:tav>
                                      </p:tavLst>
                                    </p:anim>
                                    <p:anim calcmode="lin" valueType="num">
                                      <p:cBhvr additive="base">
                                        <p:cTn id="198" dur="3000"/>
                                        <p:tgtEl>
                                          <p:spTgt spid="16"/>
                                        </p:tgtEl>
                                        <p:attrNameLst>
                                          <p:attrName>ppt_y</p:attrName>
                                        </p:attrNameLst>
                                      </p:cBhvr>
                                      <p:tavLst>
                                        <p:tav tm="0">
                                          <p:val>
                                            <p:strVal val="ppt_y"/>
                                          </p:val>
                                        </p:tav>
                                        <p:tav tm="100000">
                                          <p:val>
                                            <p:strVal val="ppt_y"/>
                                          </p:val>
                                        </p:tav>
                                      </p:tavLst>
                                    </p:anim>
                                    <p:set>
                                      <p:cBhvr>
                                        <p:cTn id="199" dur="1" fill="hold">
                                          <p:stCondLst>
                                            <p:cond delay="2999"/>
                                          </p:stCondLst>
                                        </p:cTn>
                                        <p:tgtEl>
                                          <p:spTgt spid="16"/>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3000"/>
                                        <p:tgtEl>
                                          <p:spTgt spid="25"/>
                                        </p:tgtEl>
                                        <p:attrNameLst>
                                          <p:attrName>ppt_x</p:attrName>
                                        </p:attrNameLst>
                                      </p:cBhvr>
                                      <p:tavLst>
                                        <p:tav tm="0">
                                          <p:val>
                                            <p:strVal val="ppt_x"/>
                                          </p:val>
                                        </p:tav>
                                        <p:tav tm="100000">
                                          <p:val>
                                            <p:strVal val="1+ppt_w/2"/>
                                          </p:val>
                                        </p:tav>
                                      </p:tavLst>
                                    </p:anim>
                                    <p:anim calcmode="lin" valueType="num">
                                      <p:cBhvr additive="base">
                                        <p:cTn id="202" dur="3000"/>
                                        <p:tgtEl>
                                          <p:spTgt spid="25"/>
                                        </p:tgtEl>
                                        <p:attrNameLst>
                                          <p:attrName>ppt_y</p:attrName>
                                        </p:attrNameLst>
                                      </p:cBhvr>
                                      <p:tavLst>
                                        <p:tav tm="0">
                                          <p:val>
                                            <p:strVal val="ppt_y"/>
                                          </p:val>
                                        </p:tav>
                                        <p:tav tm="100000">
                                          <p:val>
                                            <p:strVal val="ppt_y"/>
                                          </p:val>
                                        </p:tav>
                                      </p:tavLst>
                                    </p:anim>
                                    <p:set>
                                      <p:cBhvr>
                                        <p:cTn id="203" dur="1" fill="hold">
                                          <p:stCondLst>
                                            <p:cond delay="2999"/>
                                          </p:stCondLst>
                                        </p:cTn>
                                        <p:tgtEl>
                                          <p:spTgt spid="25"/>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3000"/>
                                        <p:tgtEl>
                                          <p:spTgt spid="6"/>
                                        </p:tgtEl>
                                        <p:attrNameLst>
                                          <p:attrName>ppt_x</p:attrName>
                                        </p:attrNameLst>
                                      </p:cBhvr>
                                      <p:tavLst>
                                        <p:tav tm="0">
                                          <p:val>
                                            <p:strVal val="ppt_x"/>
                                          </p:val>
                                        </p:tav>
                                        <p:tav tm="100000">
                                          <p:val>
                                            <p:strVal val="0-ppt_w/2"/>
                                          </p:val>
                                        </p:tav>
                                      </p:tavLst>
                                    </p:anim>
                                    <p:anim calcmode="lin" valueType="num">
                                      <p:cBhvr additive="base">
                                        <p:cTn id="206" dur="3000"/>
                                        <p:tgtEl>
                                          <p:spTgt spid="6"/>
                                        </p:tgtEl>
                                        <p:attrNameLst>
                                          <p:attrName>ppt_y</p:attrName>
                                        </p:attrNameLst>
                                      </p:cBhvr>
                                      <p:tavLst>
                                        <p:tav tm="0">
                                          <p:val>
                                            <p:strVal val="ppt_y"/>
                                          </p:val>
                                        </p:tav>
                                        <p:tav tm="100000">
                                          <p:val>
                                            <p:strVal val="ppt_y"/>
                                          </p:val>
                                        </p:tav>
                                      </p:tavLst>
                                    </p:anim>
                                    <p:set>
                                      <p:cBhvr>
                                        <p:cTn id="207" dur="1" fill="hold">
                                          <p:stCondLst>
                                            <p:cond delay="2999"/>
                                          </p:stCondLst>
                                        </p:cTn>
                                        <p:tgtEl>
                                          <p:spTgt spid="6"/>
                                        </p:tgtEl>
                                        <p:attrNameLst>
                                          <p:attrName>style.visibility</p:attrName>
                                        </p:attrNameLst>
                                      </p:cBhvr>
                                      <p:to>
                                        <p:strVal val="hidden"/>
                                      </p:to>
                                    </p:set>
                                  </p:childTnLst>
                                </p:cTn>
                              </p:par>
                              <p:par>
                                <p:cTn id="208" presetID="2" presetClass="exit" presetSubtype="8" fill="hold" nodeType="withEffect">
                                  <p:stCondLst>
                                    <p:cond delay="0"/>
                                  </p:stCondLst>
                                  <p:childTnLst>
                                    <p:anim calcmode="lin" valueType="num">
                                      <p:cBhvr additive="base">
                                        <p:cTn id="209" dur="3000"/>
                                        <p:tgtEl>
                                          <p:spTgt spid="8"/>
                                        </p:tgtEl>
                                        <p:attrNameLst>
                                          <p:attrName>ppt_x</p:attrName>
                                        </p:attrNameLst>
                                      </p:cBhvr>
                                      <p:tavLst>
                                        <p:tav tm="0">
                                          <p:val>
                                            <p:strVal val="ppt_x"/>
                                          </p:val>
                                        </p:tav>
                                        <p:tav tm="100000">
                                          <p:val>
                                            <p:strVal val="0-ppt_w/2"/>
                                          </p:val>
                                        </p:tav>
                                      </p:tavLst>
                                    </p:anim>
                                    <p:anim calcmode="lin" valueType="num">
                                      <p:cBhvr additive="base">
                                        <p:cTn id="210" dur="3000"/>
                                        <p:tgtEl>
                                          <p:spTgt spid="8"/>
                                        </p:tgtEl>
                                        <p:attrNameLst>
                                          <p:attrName>ppt_y</p:attrName>
                                        </p:attrNameLst>
                                      </p:cBhvr>
                                      <p:tavLst>
                                        <p:tav tm="0">
                                          <p:val>
                                            <p:strVal val="ppt_y"/>
                                          </p:val>
                                        </p:tav>
                                        <p:tav tm="100000">
                                          <p:val>
                                            <p:strVal val="ppt_y"/>
                                          </p:val>
                                        </p:tav>
                                      </p:tavLst>
                                    </p:anim>
                                    <p:set>
                                      <p:cBhvr>
                                        <p:cTn id="211" dur="1" fill="hold">
                                          <p:stCondLst>
                                            <p:cond delay="2999"/>
                                          </p:stCondLst>
                                        </p:cTn>
                                        <p:tgtEl>
                                          <p:spTgt spid="8"/>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3000"/>
                                        <p:tgtEl>
                                          <p:spTgt spid="11"/>
                                        </p:tgtEl>
                                        <p:attrNameLst>
                                          <p:attrName>ppt_x</p:attrName>
                                        </p:attrNameLst>
                                      </p:cBhvr>
                                      <p:tavLst>
                                        <p:tav tm="0">
                                          <p:val>
                                            <p:strVal val="ppt_x"/>
                                          </p:val>
                                        </p:tav>
                                        <p:tav tm="100000">
                                          <p:val>
                                            <p:strVal val="0-ppt_w/2"/>
                                          </p:val>
                                        </p:tav>
                                      </p:tavLst>
                                    </p:anim>
                                    <p:anim calcmode="lin" valueType="num">
                                      <p:cBhvr additive="base">
                                        <p:cTn id="214" dur="3000"/>
                                        <p:tgtEl>
                                          <p:spTgt spid="11"/>
                                        </p:tgtEl>
                                        <p:attrNameLst>
                                          <p:attrName>ppt_y</p:attrName>
                                        </p:attrNameLst>
                                      </p:cBhvr>
                                      <p:tavLst>
                                        <p:tav tm="0">
                                          <p:val>
                                            <p:strVal val="ppt_y"/>
                                          </p:val>
                                        </p:tav>
                                        <p:tav tm="100000">
                                          <p:val>
                                            <p:strVal val="ppt_y"/>
                                          </p:val>
                                        </p:tav>
                                      </p:tavLst>
                                    </p:anim>
                                    <p:set>
                                      <p:cBhvr>
                                        <p:cTn id="215" dur="1" fill="hold">
                                          <p:stCondLst>
                                            <p:cond delay="2999"/>
                                          </p:stCondLst>
                                        </p:cTn>
                                        <p:tgtEl>
                                          <p:spTgt spid="11"/>
                                        </p:tgtEl>
                                        <p:attrNameLst>
                                          <p:attrName>style.visibility</p:attrName>
                                        </p:attrNameLst>
                                      </p:cBhvr>
                                      <p:to>
                                        <p:strVal val="hidden"/>
                                      </p:to>
                                    </p:set>
                                  </p:childTnLst>
                                </p:cTn>
                              </p:par>
                              <p:par>
                                <p:cTn id="216" presetID="2" presetClass="exit" presetSubtype="8" fill="hold" nodeType="withEffect">
                                  <p:stCondLst>
                                    <p:cond delay="0"/>
                                  </p:stCondLst>
                                  <p:childTnLst>
                                    <p:anim calcmode="lin" valueType="num">
                                      <p:cBhvr additive="base">
                                        <p:cTn id="217" dur="3000"/>
                                        <p:tgtEl>
                                          <p:spTgt spid="12"/>
                                        </p:tgtEl>
                                        <p:attrNameLst>
                                          <p:attrName>ppt_x</p:attrName>
                                        </p:attrNameLst>
                                      </p:cBhvr>
                                      <p:tavLst>
                                        <p:tav tm="0">
                                          <p:val>
                                            <p:strVal val="ppt_x"/>
                                          </p:val>
                                        </p:tav>
                                        <p:tav tm="100000">
                                          <p:val>
                                            <p:strVal val="0-ppt_w/2"/>
                                          </p:val>
                                        </p:tav>
                                      </p:tavLst>
                                    </p:anim>
                                    <p:anim calcmode="lin" valueType="num">
                                      <p:cBhvr additive="base">
                                        <p:cTn id="218" dur="3000"/>
                                        <p:tgtEl>
                                          <p:spTgt spid="12"/>
                                        </p:tgtEl>
                                        <p:attrNameLst>
                                          <p:attrName>ppt_y</p:attrName>
                                        </p:attrNameLst>
                                      </p:cBhvr>
                                      <p:tavLst>
                                        <p:tav tm="0">
                                          <p:val>
                                            <p:strVal val="ppt_y"/>
                                          </p:val>
                                        </p:tav>
                                        <p:tav tm="100000">
                                          <p:val>
                                            <p:strVal val="ppt_y"/>
                                          </p:val>
                                        </p:tav>
                                      </p:tavLst>
                                    </p:anim>
                                    <p:set>
                                      <p:cBhvr>
                                        <p:cTn id="219" dur="1" fill="hold">
                                          <p:stCondLst>
                                            <p:cond delay="2999"/>
                                          </p:stCondLst>
                                        </p:cTn>
                                        <p:tgtEl>
                                          <p:spTgt spid="12"/>
                                        </p:tgtEl>
                                        <p:attrNameLst>
                                          <p:attrName>style.visibility</p:attrName>
                                        </p:attrNameLst>
                                      </p:cBhvr>
                                      <p:to>
                                        <p:strVal val="hidden"/>
                                      </p:to>
                                    </p:set>
                                  </p:childTnLst>
                                </p:cTn>
                              </p:par>
                              <p:par>
                                <p:cTn id="220" presetID="2" presetClass="exit" presetSubtype="8" fill="hold" nodeType="withEffect">
                                  <p:stCondLst>
                                    <p:cond delay="0"/>
                                  </p:stCondLst>
                                  <p:childTnLst>
                                    <p:anim calcmode="lin" valueType="num">
                                      <p:cBhvr additive="base">
                                        <p:cTn id="221" dur="3000"/>
                                        <p:tgtEl>
                                          <p:spTgt spid="17"/>
                                        </p:tgtEl>
                                        <p:attrNameLst>
                                          <p:attrName>ppt_x</p:attrName>
                                        </p:attrNameLst>
                                      </p:cBhvr>
                                      <p:tavLst>
                                        <p:tav tm="0">
                                          <p:val>
                                            <p:strVal val="ppt_x"/>
                                          </p:val>
                                        </p:tav>
                                        <p:tav tm="100000">
                                          <p:val>
                                            <p:strVal val="0-ppt_w/2"/>
                                          </p:val>
                                        </p:tav>
                                      </p:tavLst>
                                    </p:anim>
                                    <p:anim calcmode="lin" valueType="num">
                                      <p:cBhvr additive="base">
                                        <p:cTn id="222" dur="3000"/>
                                        <p:tgtEl>
                                          <p:spTgt spid="17"/>
                                        </p:tgtEl>
                                        <p:attrNameLst>
                                          <p:attrName>ppt_y</p:attrName>
                                        </p:attrNameLst>
                                      </p:cBhvr>
                                      <p:tavLst>
                                        <p:tav tm="0">
                                          <p:val>
                                            <p:strVal val="ppt_y"/>
                                          </p:val>
                                        </p:tav>
                                        <p:tav tm="100000">
                                          <p:val>
                                            <p:strVal val="ppt_y"/>
                                          </p:val>
                                        </p:tav>
                                      </p:tavLst>
                                    </p:anim>
                                    <p:set>
                                      <p:cBhvr>
                                        <p:cTn id="223" dur="1" fill="hold">
                                          <p:stCondLst>
                                            <p:cond delay="2999"/>
                                          </p:stCondLst>
                                        </p:cTn>
                                        <p:tgtEl>
                                          <p:spTgt spid="17"/>
                                        </p:tgtEl>
                                        <p:attrNameLst>
                                          <p:attrName>style.visibility</p:attrName>
                                        </p:attrNameLst>
                                      </p:cBhvr>
                                      <p:to>
                                        <p:strVal val="hidden"/>
                                      </p:to>
                                    </p:set>
                                  </p:childTnLst>
                                </p:cTn>
                              </p:par>
                              <p:par>
                                <p:cTn id="224" presetID="2" presetClass="exit" presetSubtype="8" fill="hold" nodeType="withEffect">
                                  <p:stCondLst>
                                    <p:cond delay="0"/>
                                  </p:stCondLst>
                                  <p:childTnLst>
                                    <p:anim calcmode="lin" valueType="num">
                                      <p:cBhvr additive="base">
                                        <p:cTn id="225" dur="3000"/>
                                        <p:tgtEl>
                                          <p:spTgt spid="18"/>
                                        </p:tgtEl>
                                        <p:attrNameLst>
                                          <p:attrName>ppt_x</p:attrName>
                                        </p:attrNameLst>
                                      </p:cBhvr>
                                      <p:tavLst>
                                        <p:tav tm="0">
                                          <p:val>
                                            <p:strVal val="ppt_x"/>
                                          </p:val>
                                        </p:tav>
                                        <p:tav tm="100000">
                                          <p:val>
                                            <p:strVal val="0-ppt_w/2"/>
                                          </p:val>
                                        </p:tav>
                                      </p:tavLst>
                                    </p:anim>
                                    <p:anim calcmode="lin" valueType="num">
                                      <p:cBhvr additive="base">
                                        <p:cTn id="226" dur="3000"/>
                                        <p:tgtEl>
                                          <p:spTgt spid="18"/>
                                        </p:tgtEl>
                                        <p:attrNameLst>
                                          <p:attrName>ppt_y</p:attrName>
                                        </p:attrNameLst>
                                      </p:cBhvr>
                                      <p:tavLst>
                                        <p:tav tm="0">
                                          <p:val>
                                            <p:strVal val="ppt_y"/>
                                          </p:val>
                                        </p:tav>
                                        <p:tav tm="100000">
                                          <p:val>
                                            <p:strVal val="ppt_y"/>
                                          </p:val>
                                        </p:tav>
                                      </p:tavLst>
                                    </p:anim>
                                    <p:set>
                                      <p:cBhvr>
                                        <p:cTn id="227" dur="1" fill="hold">
                                          <p:stCondLst>
                                            <p:cond delay="2999"/>
                                          </p:stCondLst>
                                        </p:cTn>
                                        <p:tgtEl>
                                          <p:spTgt spid="18"/>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19"/>
                                        </p:tgtEl>
                                        <p:attrNameLst>
                                          <p:attrName>ppt_x</p:attrName>
                                        </p:attrNameLst>
                                      </p:cBhvr>
                                      <p:tavLst>
                                        <p:tav tm="0">
                                          <p:val>
                                            <p:strVal val="ppt_x"/>
                                          </p:val>
                                        </p:tav>
                                        <p:tav tm="100000">
                                          <p:val>
                                            <p:strVal val="0-ppt_w/2"/>
                                          </p:val>
                                        </p:tav>
                                      </p:tavLst>
                                    </p:anim>
                                    <p:anim calcmode="lin" valueType="num">
                                      <p:cBhvr additive="base">
                                        <p:cTn id="230" dur="3000"/>
                                        <p:tgtEl>
                                          <p:spTgt spid="19"/>
                                        </p:tgtEl>
                                        <p:attrNameLst>
                                          <p:attrName>ppt_y</p:attrName>
                                        </p:attrNameLst>
                                      </p:cBhvr>
                                      <p:tavLst>
                                        <p:tav tm="0">
                                          <p:val>
                                            <p:strVal val="ppt_y"/>
                                          </p:val>
                                        </p:tav>
                                        <p:tav tm="100000">
                                          <p:val>
                                            <p:strVal val="ppt_y"/>
                                          </p:val>
                                        </p:tav>
                                      </p:tavLst>
                                    </p:anim>
                                    <p:set>
                                      <p:cBhvr>
                                        <p:cTn id="231" dur="1" fill="hold">
                                          <p:stCondLst>
                                            <p:cond delay="2999"/>
                                          </p:stCondLst>
                                        </p:cTn>
                                        <p:tgtEl>
                                          <p:spTgt spid="19"/>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20"/>
                                        </p:tgtEl>
                                        <p:attrNameLst>
                                          <p:attrName>ppt_x</p:attrName>
                                        </p:attrNameLst>
                                      </p:cBhvr>
                                      <p:tavLst>
                                        <p:tav tm="0">
                                          <p:val>
                                            <p:strVal val="ppt_x"/>
                                          </p:val>
                                        </p:tav>
                                        <p:tav tm="100000">
                                          <p:val>
                                            <p:strVal val="0-ppt_w/2"/>
                                          </p:val>
                                        </p:tav>
                                      </p:tavLst>
                                    </p:anim>
                                    <p:anim calcmode="lin" valueType="num">
                                      <p:cBhvr additive="base">
                                        <p:cTn id="234" dur="3000"/>
                                        <p:tgtEl>
                                          <p:spTgt spid="20"/>
                                        </p:tgtEl>
                                        <p:attrNameLst>
                                          <p:attrName>ppt_y</p:attrName>
                                        </p:attrNameLst>
                                      </p:cBhvr>
                                      <p:tavLst>
                                        <p:tav tm="0">
                                          <p:val>
                                            <p:strVal val="ppt_y"/>
                                          </p:val>
                                        </p:tav>
                                        <p:tav tm="100000">
                                          <p:val>
                                            <p:strVal val="ppt_y"/>
                                          </p:val>
                                        </p:tav>
                                      </p:tavLst>
                                    </p:anim>
                                    <p:set>
                                      <p:cBhvr>
                                        <p:cTn id="235" dur="1" fill="hold">
                                          <p:stCondLst>
                                            <p:cond delay="2999"/>
                                          </p:stCondLst>
                                        </p:cTn>
                                        <p:tgtEl>
                                          <p:spTgt spid="20"/>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21"/>
                                        </p:tgtEl>
                                        <p:attrNameLst>
                                          <p:attrName>ppt_x</p:attrName>
                                        </p:attrNameLst>
                                      </p:cBhvr>
                                      <p:tavLst>
                                        <p:tav tm="0">
                                          <p:val>
                                            <p:strVal val="ppt_x"/>
                                          </p:val>
                                        </p:tav>
                                        <p:tav tm="100000">
                                          <p:val>
                                            <p:strVal val="0-ppt_w/2"/>
                                          </p:val>
                                        </p:tav>
                                      </p:tavLst>
                                    </p:anim>
                                    <p:anim calcmode="lin" valueType="num">
                                      <p:cBhvr additive="base">
                                        <p:cTn id="238" dur="3000"/>
                                        <p:tgtEl>
                                          <p:spTgt spid="21"/>
                                        </p:tgtEl>
                                        <p:attrNameLst>
                                          <p:attrName>ppt_y</p:attrName>
                                        </p:attrNameLst>
                                      </p:cBhvr>
                                      <p:tavLst>
                                        <p:tav tm="0">
                                          <p:val>
                                            <p:strVal val="ppt_y"/>
                                          </p:val>
                                        </p:tav>
                                        <p:tav tm="100000">
                                          <p:val>
                                            <p:strVal val="ppt_y"/>
                                          </p:val>
                                        </p:tav>
                                      </p:tavLst>
                                    </p:anim>
                                    <p:set>
                                      <p:cBhvr>
                                        <p:cTn id="239" dur="1" fill="hold">
                                          <p:stCondLst>
                                            <p:cond delay="2999"/>
                                          </p:stCondLst>
                                        </p:cTn>
                                        <p:tgtEl>
                                          <p:spTgt spid="21"/>
                                        </p:tgtEl>
                                        <p:attrNameLst>
                                          <p:attrName>style.visibility</p:attrName>
                                        </p:attrNameLst>
                                      </p:cBhvr>
                                      <p:to>
                                        <p:strVal val="hidden"/>
                                      </p:to>
                                    </p:set>
                                  </p:childTnLst>
                                </p:cTn>
                              </p:par>
                              <p:par>
                                <p:cTn id="240" presetID="8" presetClass="emph" presetSubtype="0" fill="hold" nodeType="withEffect">
                                  <p:stCondLst>
                                    <p:cond delay="0"/>
                                  </p:stCondLst>
                                  <p:childTnLst>
                                    <p:animRot by="21600000">
                                      <p:cBhvr>
                                        <p:cTn id="241" dur="3000" fill="hold"/>
                                        <p:tgtEl>
                                          <p:spTgt spid="5"/>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7"/>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9"/>
                                        </p:tgtEl>
                                        <p:attrNameLst>
                                          <p:attrName>r</p:attrName>
                                        </p:attrNameLst>
                                      </p:cBhvr>
                                    </p:animRot>
                                  </p:childTnLst>
                                </p:cTn>
                              </p:par>
                              <p:par>
                                <p:cTn id="246" presetID="8" presetClass="emph" presetSubtype="0" fill="hold" nodeType="withEffect">
                                  <p:stCondLst>
                                    <p:cond delay="0"/>
                                  </p:stCondLst>
                                  <p:childTnLst>
                                    <p:animRot by="21600000">
                                      <p:cBhvr>
                                        <p:cTn id="247" dur="3000" fill="hold"/>
                                        <p:tgtEl>
                                          <p:spTgt spid="10"/>
                                        </p:tgtEl>
                                        <p:attrNameLst>
                                          <p:attrName>r</p:attrName>
                                        </p:attrNameLst>
                                      </p:cBhvr>
                                    </p:animRot>
                                  </p:childTnLst>
                                </p:cTn>
                              </p:par>
                              <p:par>
                                <p:cTn id="248" presetID="8" presetClass="emph" presetSubtype="0" fill="hold"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nodeType="withEffect">
                                  <p:stCondLst>
                                    <p:cond delay="0"/>
                                  </p:stCondLst>
                                  <p:childTnLst>
                                    <p:animRot by="21600000">
                                      <p:cBhvr>
                                        <p:cTn id="257" dur="3000" fill="hold"/>
                                        <p:tgtEl>
                                          <p:spTgt spid="25"/>
                                        </p:tgtEl>
                                        <p:attrNameLst>
                                          <p:attrName>r</p:attrName>
                                        </p:attrNameLst>
                                      </p:cBhvr>
                                    </p:animRot>
                                  </p:childTnLst>
                                </p:cTn>
                              </p:par>
                              <p:par>
                                <p:cTn id="258" presetID="8" presetClass="emph" presetSubtype="0" fill="hold" nodeType="withEffect">
                                  <p:stCondLst>
                                    <p:cond delay="0"/>
                                  </p:stCondLst>
                                  <p:childTnLst>
                                    <p:animRot by="-21600000">
                                      <p:cBhvr>
                                        <p:cTn id="259" dur="3000" fill="hold"/>
                                        <p:tgtEl>
                                          <p:spTgt spid="6"/>
                                        </p:tgtEl>
                                        <p:attrNameLst>
                                          <p:attrName>r</p:attrName>
                                        </p:attrNameLst>
                                      </p:cBhvr>
                                    </p:animRot>
                                  </p:childTnLst>
                                </p:cTn>
                              </p:par>
                              <p:par>
                                <p:cTn id="260" presetID="8" presetClass="emph" presetSubtype="0" fill="hold" nodeType="withEffect">
                                  <p:stCondLst>
                                    <p:cond delay="0"/>
                                  </p:stCondLst>
                                  <p:childTnLst>
                                    <p:animRot by="-21600000">
                                      <p:cBhvr>
                                        <p:cTn id="261" dur="3000" fill="hold"/>
                                        <p:tgtEl>
                                          <p:spTgt spid="8"/>
                                        </p:tgtEl>
                                        <p:attrNameLst>
                                          <p:attrName>r</p:attrName>
                                        </p:attrNameLst>
                                      </p:cBhvr>
                                    </p:animRot>
                                  </p:childTnLst>
                                </p:cTn>
                              </p:par>
                              <p:par>
                                <p:cTn id="262" presetID="8" presetClass="emph" presetSubtype="0" fill="hold" nodeType="withEffect">
                                  <p:stCondLst>
                                    <p:cond delay="0"/>
                                  </p:stCondLst>
                                  <p:childTnLst>
                                    <p:animRot by="-21600000">
                                      <p:cBhvr>
                                        <p:cTn id="263" dur="3000" fill="hold"/>
                                        <p:tgtEl>
                                          <p:spTgt spid="11"/>
                                        </p:tgtEl>
                                        <p:attrNameLst>
                                          <p:attrName>r</p:attrName>
                                        </p:attrNameLst>
                                      </p:cBhvr>
                                    </p:animRot>
                                  </p:childTnLst>
                                </p:cTn>
                              </p:par>
                              <p:par>
                                <p:cTn id="264" presetID="8" presetClass="emph" presetSubtype="0" fill="hold" nodeType="withEffect">
                                  <p:stCondLst>
                                    <p:cond delay="0"/>
                                  </p:stCondLst>
                                  <p:childTnLst>
                                    <p:animRot by="-21600000">
                                      <p:cBhvr>
                                        <p:cTn id="265" dur="3000" fill="hold"/>
                                        <p:tgtEl>
                                          <p:spTgt spid="12"/>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17"/>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18"/>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19"/>
                                        </p:tgtEl>
                                        <p:attrNameLst>
                                          <p:attrName>r</p:attrName>
                                        </p:attrNameLst>
                                      </p:cBhvr>
                                    </p:animRot>
                                  </p:childTnLst>
                                </p:cTn>
                              </p:par>
                              <p:par>
                                <p:cTn id="272" presetID="8" presetClass="emph" presetSubtype="0" fill="hold" nodeType="withEffect">
                                  <p:stCondLst>
                                    <p:cond delay="0"/>
                                  </p:stCondLst>
                                  <p:childTnLst>
                                    <p:animRot by="-21600000">
                                      <p:cBhvr>
                                        <p:cTn id="273" dur="3000" fill="hold"/>
                                        <p:tgtEl>
                                          <p:spTgt spid="20"/>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21"/>
                                        </p:tgtEl>
                                        <p:attrNameLst>
                                          <p:attrName>r</p:attrName>
                                        </p:attrNameLst>
                                      </p:cBhvr>
                                    </p:animRot>
                                  </p:childTnLst>
                                </p:cTn>
                              </p:par>
                              <p:par>
                                <p:cTn id="276" presetID="23" presetClass="entr" presetSubtype="272" fill="hold" nodeType="withEffect">
                                  <p:stCondLst>
                                    <p:cond delay="0"/>
                                  </p:stCondLst>
                                  <p:childTnLst>
                                    <p:set>
                                      <p:cBhvr>
                                        <p:cTn id="277" dur="1" fill="hold">
                                          <p:stCondLst>
                                            <p:cond delay="0"/>
                                          </p:stCondLst>
                                        </p:cTn>
                                        <p:tgtEl>
                                          <p:spTgt spid="3"/>
                                        </p:tgtEl>
                                        <p:attrNameLst>
                                          <p:attrName>style.visibility</p:attrName>
                                        </p:attrNameLst>
                                      </p:cBhvr>
                                      <p:to>
                                        <p:strVal val="visible"/>
                                      </p:to>
                                    </p:set>
                                    <p:anim calcmode="lin" valueType="num">
                                      <p:cBhvr>
                                        <p:cTn id="278" dur="3000" fill="hold"/>
                                        <p:tgtEl>
                                          <p:spTgt spid="3"/>
                                        </p:tgtEl>
                                        <p:attrNameLst>
                                          <p:attrName>ppt_w</p:attrName>
                                        </p:attrNameLst>
                                      </p:cBhvr>
                                      <p:tavLst>
                                        <p:tav tm="0">
                                          <p:val>
                                            <p:strVal val="2/3*#ppt_w"/>
                                          </p:val>
                                        </p:tav>
                                        <p:tav tm="100000">
                                          <p:val>
                                            <p:strVal val="#ppt_w"/>
                                          </p:val>
                                        </p:tav>
                                      </p:tavLst>
                                    </p:anim>
                                    <p:anim calcmode="lin" valueType="num">
                                      <p:cBhvr>
                                        <p:cTn id="279" dur="3000" fill="hold"/>
                                        <p:tgtEl>
                                          <p:spTgt spid="3"/>
                                        </p:tgtEl>
                                        <p:attrNameLst>
                                          <p:attrName>ppt_h</p:attrName>
                                        </p:attrNameLst>
                                      </p:cBhvr>
                                      <p:tavLst>
                                        <p:tav tm="0">
                                          <p:val>
                                            <p:strVal val="2/3*#ppt_h"/>
                                          </p:val>
                                        </p:tav>
                                        <p:tav tm="100000">
                                          <p:val>
                                            <p:strVal val="#ppt_h"/>
                                          </p:val>
                                        </p:tav>
                                      </p:tavLst>
                                    </p:anim>
                                  </p:childTnLst>
                                </p:cTn>
                              </p:par>
                              <p:par>
                                <p:cTn id="280" presetID="16" presetClass="entr" presetSubtype="37" fill="hold" nodeType="withEffect">
                                  <p:stCondLst>
                                    <p:cond delay="0"/>
                                  </p:stCondLst>
                                  <p:childTnLst>
                                    <p:set>
                                      <p:cBhvr>
                                        <p:cTn id="281" dur="1" fill="hold">
                                          <p:stCondLst>
                                            <p:cond delay="0"/>
                                          </p:stCondLst>
                                        </p:cTn>
                                        <p:tgtEl>
                                          <p:spTgt spid="3"/>
                                        </p:tgtEl>
                                        <p:attrNameLst>
                                          <p:attrName>style.visibility</p:attrName>
                                        </p:attrNameLst>
                                      </p:cBhvr>
                                      <p:to>
                                        <p:strVal val="visible"/>
                                      </p:to>
                                    </p:set>
                                    <p:animEffect transition="in" filter="barn(outVertical)">
                                      <p:cBhvr>
                                        <p:cTn id="282" dur="3000"/>
                                        <p:tgtEl>
                                          <p:spTgt spid="3"/>
                                        </p:tgtEl>
                                      </p:cBhvr>
                                    </p:animEffect>
                                  </p:childTnLst>
                                </p:cTn>
                              </p:par>
                            </p:childTnLst>
                          </p:cTn>
                        </p:par>
                        <p:par>
                          <p:cTn id="283" fill="hold">
                            <p:stCondLst>
                              <p:cond delay="5000"/>
                            </p:stCondLst>
                            <p:childTnLst>
                              <p:par>
                                <p:cTn id="284" presetID="40" presetClass="entr" presetSubtype="0" fill="hold" grpId="0" nodeType="afterEffect">
                                  <p:stCondLst>
                                    <p:cond delay="0"/>
                                  </p:stCondLst>
                                  <p:iterate type="lt">
                                    <p:tmPct val="10000"/>
                                  </p:iterate>
                                  <p:childTnLst>
                                    <p:set>
                                      <p:cBhvr>
                                        <p:cTn id="285" dur="1" fill="hold">
                                          <p:stCondLst>
                                            <p:cond delay="0"/>
                                          </p:stCondLst>
                                        </p:cTn>
                                        <p:tgtEl>
                                          <p:spTgt spid="22"/>
                                        </p:tgtEl>
                                        <p:attrNameLst>
                                          <p:attrName>style.visibility</p:attrName>
                                        </p:attrNameLst>
                                      </p:cBhvr>
                                      <p:to>
                                        <p:strVal val="visible"/>
                                      </p:to>
                                    </p:set>
                                    <p:animEffect transition="in" filter="fade">
                                      <p:cBhvr>
                                        <p:cTn id="286" dur="1000"/>
                                        <p:tgtEl>
                                          <p:spTgt spid="22"/>
                                        </p:tgtEl>
                                      </p:cBhvr>
                                    </p:animEffect>
                                    <p:anim calcmode="lin" valueType="num">
                                      <p:cBhvr>
                                        <p:cTn id="287" dur="1000" fill="hold"/>
                                        <p:tgtEl>
                                          <p:spTgt spid="22"/>
                                        </p:tgtEl>
                                        <p:attrNameLst>
                                          <p:attrName>ppt_x</p:attrName>
                                        </p:attrNameLst>
                                      </p:cBhvr>
                                      <p:tavLst>
                                        <p:tav tm="0">
                                          <p:val>
                                            <p:strVal val="#ppt_x-.1"/>
                                          </p:val>
                                        </p:tav>
                                        <p:tav tm="100000">
                                          <p:val>
                                            <p:strVal val="#ppt_x"/>
                                          </p:val>
                                        </p:tav>
                                      </p:tavLst>
                                    </p:anim>
                                    <p:anim calcmode="lin" valueType="num">
                                      <p:cBhvr>
                                        <p:cTn id="288"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lladro.jpg"/>
          <p:cNvPicPr>
            <a:picLocks noChangeAspect="1"/>
          </p:cNvPicPr>
          <p:nvPr/>
        </p:nvPicPr>
        <p:blipFill>
          <a:blip r:embed="rId2" cstate="print"/>
          <a:srcRect/>
          <a:stretch>
            <a:fillRect/>
          </a:stretch>
        </p:blipFill>
        <p:spPr bwMode="auto">
          <a:xfrm>
            <a:off x="1763713" y="0"/>
            <a:ext cx="5545137" cy="5715000"/>
          </a:xfrm>
          <a:prstGeom prst="rect">
            <a:avLst/>
          </a:prstGeom>
          <a:noFill/>
          <a:ln w="9525">
            <a:noFill/>
            <a:miter lim="800000"/>
            <a:headEnd/>
            <a:tailEnd/>
          </a:ln>
        </p:spPr>
      </p:pic>
      <p:sp>
        <p:nvSpPr>
          <p:cNvPr id="7" name="6 Cheurón"/>
          <p:cNvSpPr/>
          <p:nvPr/>
        </p:nvSpPr>
        <p:spPr>
          <a:xfrm>
            <a:off x="0" y="0"/>
            <a:ext cx="1763713" cy="1357313"/>
          </a:xfrm>
          <a:prstGeom prst="chevron">
            <a:avLst/>
          </a:prstGeom>
          <a:solidFill>
            <a:schemeClr val="accent3">
              <a:lumMod val="5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8" name="7 Cheurón"/>
          <p:cNvSpPr/>
          <p:nvPr/>
        </p:nvSpPr>
        <p:spPr>
          <a:xfrm>
            <a:off x="0" y="1357313"/>
            <a:ext cx="1763713" cy="1382712"/>
          </a:xfrm>
          <a:prstGeom prst="chevron">
            <a:avLst/>
          </a:prstGeom>
          <a:solidFill>
            <a:schemeClr val="accent3">
              <a:lumMod val="75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0" name="9 Cheurón"/>
          <p:cNvSpPr/>
          <p:nvPr/>
        </p:nvSpPr>
        <p:spPr>
          <a:xfrm>
            <a:off x="0" y="2736850"/>
            <a:ext cx="1763713" cy="1441450"/>
          </a:xfrm>
          <a:prstGeom prst="chevron">
            <a:avLst/>
          </a:prstGeom>
          <a:solidFill>
            <a:schemeClr val="accent3">
              <a:lumMod val="5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1" name="10 Cheurón"/>
          <p:cNvSpPr/>
          <p:nvPr/>
        </p:nvSpPr>
        <p:spPr>
          <a:xfrm>
            <a:off x="0" y="4178300"/>
            <a:ext cx="1763713" cy="1536700"/>
          </a:xfrm>
          <a:prstGeom prst="chevron">
            <a:avLst>
              <a:gd name="adj" fmla="val 52016"/>
            </a:avLst>
          </a:prstGeom>
          <a:solidFill>
            <a:schemeClr val="accent3">
              <a:lumMod val="75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6" name="15 Cheurón"/>
          <p:cNvSpPr/>
          <p:nvPr/>
        </p:nvSpPr>
        <p:spPr>
          <a:xfrm flipH="1">
            <a:off x="7308848" y="0"/>
            <a:ext cx="1835151" cy="1298575"/>
          </a:xfrm>
          <a:prstGeom prst="chevron">
            <a:avLst>
              <a:gd name="adj" fmla="val 58802"/>
            </a:avLst>
          </a:prstGeom>
          <a:solidFill>
            <a:schemeClr val="accent3">
              <a:lumMod val="5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7" name="16 Cheurón"/>
          <p:cNvSpPr/>
          <p:nvPr/>
        </p:nvSpPr>
        <p:spPr>
          <a:xfrm flipH="1">
            <a:off x="7308850" y="1298575"/>
            <a:ext cx="1835150" cy="1500188"/>
          </a:xfrm>
          <a:prstGeom prst="chevron">
            <a:avLst/>
          </a:prstGeom>
          <a:solidFill>
            <a:schemeClr val="accent3">
              <a:lumMod val="75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9" name="18 Cheurón"/>
          <p:cNvSpPr/>
          <p:nvPr/>
        </p:nvSpPr>
        <p:spPr>
          <a:xfrm flipH="1">
            <a:off x="7308850" y="2798763"/>
            <a:ext cx="1835150" cy="1438275"/>
          </a:xfrm>
          <a:prstGeom prst="chevron">
            <a:avLst/>
          </a:prstGeom>
          <a:solidFill>
            <a:schemeClr val="accent3">
              <a:lumMod val="5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0" name="19 Cheurón"/>
          <p:cNvSpPr/>
          <p:nvPr/>
        </p:nvSpPr>
        <p:spPr>
          <a:xfrm flipH="1">
            <a:off x="7308850" y="4267200"/>
            <a:ext cx="1835150" cy="1447800"/>
          </a:xfrm>
          <a:prstGeom prst="chevron">
            <a:avLst/>
          </a:prstGeom>
          <a:solidFill>
            <a:schemeClr val="accent3">
              <a:lumMod val="75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3" name="22 Documento"/>
          <p:cNvSpPr/>
          <p:nvPr/>
        </p:nvSpPr>
        <p:spPr>
          <a:xfrm flipV="1">
            <a:off x="1763713" y="0"/>
            <a:ext cx="2808287" cy="5715000"/>
          </a:xfrm>
          <a:prstGeom prst="flowChartDocument">
            <a:avLst/>
          </a:prstGeom>
          <a:solidFill>
            <a:schemeClr val="accent3">
              <a:lumMod val="50000"/>
              <a:alpha val="7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4" name="23 Documento"/>
          <p:cNvSpPr/>
          <p:nvPr/>
        </p:nvSpPr>
        <p:spPr>
          <a:xfrm flipH="1" flipV="1">
            <a:off x="4572000" y="0"/>
            <a:ext cx="2736850" cy="5715000"/>
          </a:xfrm>
          <a:prstGeom prst="flowChartDocument">
            <a:avLst/>
          </a:prstGeom>
          <a:solidFill>
            <a:schemeClr val="accent3">
              <a:lumMod val="50000"/>
              <a:alpha val="7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1835150" y="4945063"/>
            <a:ext cx="5545138" cy="647700"/>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Por esta finca circulaban dos modestos arroyos: el de Trancos al norte,  y el de la Quinta al sur.</a:t>
            </a:r>
          </a:p>
        </p:txBody>
      </p:sp>
    </p:spTree>
  </p:cSld>
  <p:clrMapOvr>
    <a:masterClrMapping/>
  </p:clrMapOvr>
  <mc:AlternateContent xmlns:mc="http://schemas.openxmlformats.org/markup-compatibility/2006" xmlns:p14="http://schemas.microsoft.com/office/powerpoint/2010/main">
    <mc:Choice Requires="p14">
      <p:transition spd="slow" p14:dur="2000" advTm="16000">
        <p14:prism/>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7"/>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7"/>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8"/>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8"/>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0"/>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1"/>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6"/>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7"/>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7"/>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19"/>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0"/>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0"/>
                                        </p:tgtEl>
                                        <p:attrNameLst>
                                          <p:attrName>r</p:attrName>
                                        </p:attrNameLst>
                                      </p:cBhvr>
                                    </p:animRot>
                                  </p:childTnLst>
                                </p:cTn>
                              </p:par>
                              <p:par>
                                <p:cTn id="37" presetID="17" presetClass="exit" presetSubtype="8" fill="hold" nodeType="withEffect">
                                  <p:stCondLst>
                                    <p:cond delay="0"/>
                                  </p:stCondLst>
                                  <p:childTnLst>
                                    <p:anim calcmode="lin" valueType="num">
                                      <p:cBhvr>
                                        <p:cTn id="38" dur="3000"/>
                                        <p:tgtEl>
                                          <p:spTgt spid="23"/>
                                        </p:tgtEl>
                                        <p:attrNameLst>
                                          <p:attrName>ppt_x</p:attrName>
                                        </p:attrNameLst>
                                      </p:cBhvr>
                                      <p:tavLst>
                                        <p:tav tm="0">
                                          <p:val>
                                            <p:strVal val="ppt_x"/>
                                          </p:val>
                                        </p:tav>
                                        <p:tav tm="100000">
                                          <p:val>
                                            <p:strVal val="ppt_x-ppt_w/2"/>
                                          </p:val>
                                        </p:tav>
                                      </p:tavLst>
                                    </p:anim>
                                    <p:anim calcmode="lin" valueType="num">
                                      <p:cBhvr>
                                        <p:cTn id="39" dur="3000"/>
                                        <p:tgtEl>
                                          <p:spTgt spid="23"/>
                                        </p:tgtEl>
                                        <p:attrNameLst>
                                          <p:attrName>ppt_y</p:attrName>
                                        </p:attrNameLst>
                                      </p:cBhvr>
                                      <p:tavLst>
                                        <p:tav tm="0">
                                          <p:val>
                                            <p:strVal val="ppt_y"/>
                                          </p:val>
                                        </p:tav>
                                        <p:tav tm="100000">
                                          <p:val>
                                            <p:strVal val="ppt_y"/>
                                          </p:val>
                                        </p:tav>
                                      </p:tavLst>
                                    </p:anim>
                                    <p:anim calcmode="lin" valueType="num">
                                      <p:cBhvr>
                                        <p:cTn id="40" dur="3000"/>
                                        <p:tgtEl>
                                          <p:spTgt spid="23"/>
                                        </p:tgtEl>
                                        <p:attrNameLst>
                                          <p:attrName>ppt_w</p:attrName>
                                        </p:attrNameLst>
                                      </p:cBhvr>
                                      <p:tavLst>
                                        <p:tav tm="0">
                                          <p:val>
                                            <p:strVal val="ppt_w"/>
                                          </p:val>
                                        </p:tav>
                                        <p:tav tm="100000">
                                          <p:val>
                                            <p:fltVal val="0"/>
                                          </p:val>
                                        </p:tav>
                                      </p:tavLst>
                                    </p:anim>
                                    <p:anim calcmode="lin" valueType="num">
                                      <p:cBhvr>
                                        <p:cTn id="41" dur="3000"/>
                                        <p:tgtEl>
                                          <p:spTgt spid="23"/>
                                        </p:tgtEl>
                                        <p:attrNameLst>
                                          <p:attrName>ppt_h</p:attrName>
                                        </p:attrNameLst>
                                      </p:cBhvr>
                                      <p:tavLst>
                                        <p:tav tm="0">
                                          <p:val>
                                            <p:strVal val="ppt_h"/>
                                          </p:val>
                                        </p:tav>
                                        <p:tav tm="100000">
                                          <p:val>
                                            <p:strVal val="ppt_h"/>
                                          </p:val>
                                        </p:tav>
                                      </p:tavLst>
                                    </p:anim>
                                    <p:set>
                                      <p:cBhvr>
                                        <p:cTn id="42" dur="1" fill="hold">
                                          <p:stCondLst>
                                            <p:cond delay="2999"/>
                                          </p:stCondLst>
                                        </p:cTn>
                                        <p:tgtEl>
                                          <p:spTgt spid="23"/>
                                        </p:tgtEl>
                                        <p:attrNameLst>
                                          <p:attrName>style.visibility</p:attrName>
                                        </p:attrNameLst>
                                      </p:cBhvr>
                                      <p:to>
                                        <p:strVal val="hidden"/>
                                      </p:to>
                                    </p:set>
                                  </p:childTnLst>
                                </p:cTn>
                              </p:par>
                              <p:par>
                                <p:cTn id="43" presetID="17" presetClass="exit" presetSubtype="2" fill="hold" nodeType="withEffect">
                                  <p:stCondLst>
                                    <p:cond delay="0"/>
                                  </p:stCondLst>
                                  <p:childTnLst>
                                    <p:anim calcmode="lin" valueType="num">
                                      <p:cBhvr>
                                        <p:cTn id="44" dur="3000"/>
                                        <p:tgtEl>
                                          <p:spTgt spid="24"/>
                                        </p:tgtEl>
                                        <p:attrNameLst>
                                          <p:attrName>ppt_x</p:attrName>
                                        </p:attrNameLst>
                                      </p:cBhvr>
                                      <p:tavLst>
                                        <p:tav tm="0">
                                          <p:val>
                                            <p:strVal val="ppt_x"/>
                                          </p:val>
                                        </p:tav>
                                        <p:tav tm="100000">
                                          <p:val>
                                            <p:strVal val="ppt_x+ppt_w/2"/>
                                          </p:val>
                                        </p:tav>
                                      </p:tavLst>
                                    </p:anim>
                                    <p:anim calcmode="lin" valueType="num">
                                      <p:cBhvr>
                                        <p:cTn id="45" dur="3000"/>
                                        <p:tgtEl>
                                          <p:spTgt spid="24"/>
                                        </p:tgtEl>
                                        <p:attrNameLst>
                                          <p:attrName>ppt_y</p:attrName>
                                        </p:attrNameLst>
                                      </p:cBhvr>
                                      <p:tavLst>
                                        <p:tav tm="0">
                                          <p:val>
                                            <p:strVal val="ppt_y"/>
                                          </p:val>
                                        </p:tav>
                                        <p:tav tm="100000">
                                          <p:val>
                                            <p:strVal val="ppt_y"/>
                                          </p:val>
                                        </p:tav>
                                      </p:tavLst>
                                    </p:anim>
                                    <p:anim calcmode="lin" valueType="num">
                                      <p:cBhvr>
                                        <p:cTn id="46" dur="3000"/>
                                        <p:tgtEl>
                                          <p:spTgt spid="24"/>
                                        </p:tgtEl>
                                        <p:attrNameLst>
                                          <p:attrName>ppt_w</p:attrName>
                                        </p:attrNameLst>
                                      </p:cBhvr>
                                      <p:tavLst>
                                        <p:tav tm="0">
                                          <p:val>
                                            <p:strVal val="ppt_w"/>
                                          </p:val>
                                        </p:tav>
                                        <p:tav tm="100000">
                                          <p:val>
                                            <p:fltVal val="0"/>
                                          </p:val>
                                        </p:tav>
                                      </p:tavLst>
                                    </p:anim>
                                    <p:anim calcmode="lin" valueType="num">
                                      <p:cBhvr>
                                        <p:cTn id="47" dur="3000"/>
                                        <p:tgtEl>
                                          <p:spTgt spid="24"/>
                                        </p:tgtEl>
                                        <p:attrNameLst>
                                          <p:attrName>ppt_h</p:attrName>
                                        </p:attrNameLst>
                                      </p:cBhvr>
                                      <p:tavLst>
                                        <p:tav tm="0">
                                          <p:val>
                                            <p:strVal val="ppt_h"/>
                                          </p:val>
                                        </p:tav>
                                        <p:tav tm="100000">
                                          <p:val>
                                            <p:strVal val="ppt_h"/>
                                          </p:val>
                                        </p:tav>
                                      </p:tavLst>
                                    </p:anim>
                                    <p:set>
                                      <p:cBhvr>
                                        <p:cTn id="48" dur="1" fill="hold">
                                          <p:stCondLst>
                                            <p:cond delay="2999"/>
                                          </p:stCondLst>
                                        </p:cTn>
                                        <p:tgtEl>
                                          <p:spTgt spid="24"/>
                                        </p:tgtEl>
                                        <p:attrNameLst>
                                          <p:attrName>style.visibility</p:attrName>
                                        </p:attrNameLst>
                                      </p:cBhvr>
                                      <p:to>
                                        <p:strVal val="hidden"/>
                                      </p:to>
                                    </p:set>
                                  </p:childTnLst>
                                </p:cTn>
                              </p:par>
                              <p:par>
                                <p:cTn id="49" presetID="17" presetClass="entr" presetSubtype="10"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fltVal val="0"/>
                                          </p:val>
                                        </p:tav>
                                        <p:tav tm="100000">
                                          <p:val>
                                            <p:strVal val="#ppt_w"/>
                                          </p:val>
                                        </p:tav>
                                      </p:tavLst>
                                    </p:anim>
                                    <p:anim calcmode="lin" valueType="num">
                                      <p:cBhvr>
                                        <p:cTn id="52" dur="3000" fill="hold"/>
                                        <p:tgtEl>
                                          <p:spTgt spid="4"/>
                                        </p:tgtEl>
                                        <p:attrNameLst>
                                          <p:attrName>ppt_h</p:attrName>
                                        </p:attrNameLst>
                                      </p:cBhvr>
                                      <p:tavLst>
                                        <p:tav tm="0">
                                          <p:val>
                                            <p:strVal val="#ppt_h"/>
                                          </p:val>
                                        </p:tav>
                                        <p:tav tm="100000">
                                          <p:val>
                                            <p:strVal val="#ppt_h"/>
                                          </p:val>
                                        </p:tav>
                                      </p:tavLst>
                                    </p:anim>
                                  </p:childTnLst>
                                </p:cTn>
                              </p:par>
                            </p:childTnLst>
                          </p:cTn>
                        </p:par>
                        <p:par>
                          <p:cTn id="53" fill="hold">
                            <p:stCondLst>
                              <p:cond delay="3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1"/>
                                          </p:val>
                                        </p:tav>
                                        <p:tav tm="100000">
                                          <p:val>
                                            <p:strVal val="#ppt_x"/>
                                          </p:val>
                                        </p:tav>
                                      </p:tavLst>
                                    </p:anim>
                                    <p:anim calcmode="lin" valueType="num">
                                      <p:cBhvr>
                                        <p:cTn id="5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7308850" y="0"/>
            <a:ext cx="1835150" cy="5715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0" y="0"/>
            <a:ext cx="1908175" cy="5715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4" name="3 Imagen" descr="61fwMrX1GfL._SL1000_.jpg"/>
          <p:cNvPicPr>
            <a:picLocks noChangeAspect="1"/>
          </p:cNvPicPr>
          <p:nvPr/>
        </p:nvPicPr>
        <p:blipFill>
          <a:blip r:embed="rId2" cstate="print"/>
          <a:srcRect/>
          <a:stretch>
            <a:fillRect/>
          </a:stretch>
        </p:blipFill>
        <p:spPr bwMode="auto">
          <a:xfrm>
            <a:off x="1908175" y="0"/>
            <a:ext cx="5400675" cy="5715000"/>
          </a:xfrm>
          <a:prstGeom prst="rect">
            <a:avLst/>
          </a:prstGeom>
          <a:noFill/>
          <a:ln w="9525">
            <a:noFill/>
            <a:miter lim="800000"/>
            <a:headEnd/>
            <a:tailEnd/>
          </a:ln>
        </p:spPr>
      </p:pic>
      <p:sp>
        <p:nvSpPr>
          <p:cNvPr id="30" name="29 Triángulo isósceles"/>
          <p:cNvSpPr/>
          <p:nvPr/>
        </p:nvSpPr>
        <p:spPr>
          <a:xfrm>
            <a:off x="179388" y="0"/>
            <a:ext cx="1512887" cy="1717675"/>
          </a:xfrm>
          <a:prstGeom prst="triangle">
            <a:avLst/>
          </a:prstGeom>
          <a:solidFill>
            <a:schemeClr val="accent3">
              <a:lumMod val="50000"/>
              <a:alpha val="7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1" name="30 Triángulo isósceles"/>
          <p:cNvSpPr/>
          <p:nvPr/>
        </p:nvSpPr>
        <p:spPr>
          <a:xfrm>
            <a:off x="179388" y="1298575"/>
            <a:ext cx="1584325" cy="1858963"/>
          </a:xfrm>
          <a:prstGeom prst="triangle">
            <a:avLst/>
          </a:prstGeom>
          <a:solidFill>
            <a:schemeClr val="accent3">
              <a:lumMod val="50000"/>
              <a:alpha val="7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2" name="31 Triángulo isósceles"/>
          <p:cNvSpPr/>
          <p:nvPr/>
        </p:nvSpPr>
        <p:spPr>
          <a:xfrm>
            <a:off x="179388" y="2678113"/>
            <a:ext cx="1512887" cy="1739900"/>
          </a:xfrm>
          <a:prstGeom prst="triangle">
            <a:avLst/>
          </a:prstGeom>
          <a:solidFill>
            <a:schemeClr val="accent3">
              <a:lumMod val="50000"/>
              <a:alpha val="7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3" name="32 Triángulo isósceles"/>
          <p:cNvSpPr/>
          <p:nvPr/>
        </p:nvSpPr>
        <p:spPr>
          <a:xfrm>
            <a:off x="179388" y="3997325"/>
            <a:ext cx="1584325" cy="1717675"/>
          </a:xfrm>
          <a:prstGeom prst="triangle">
            <a:avLst/>
          </a:prstGeom>
          <a:solidFill>
            <a:schemeClr val="accent3">
              <a:lumMod val="50000"/>
              <a:alpha val="7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8" name="37 Triángulo isósceles"/>
          <p:cNvSpPr/>
          <p:nvPr/>
        </p:nvSpPr>
        <p:spPr>
          <a:xfrm>
            <a:off x="7451725" y="0"/>
            <a:ext cx="1512888" cy="1717675"/>
          </a:xfrm>
          <a:prstGeom prst="triangle">
            <a:avLst/>
          </a:prstGeom>
          <a:solidFill>
            <a:schemeClr val="accent3">
              <a:lumMod val="50000"/>
              <a:alpha val="7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9" name="38 Triángulo isósceles"/>
          <p:cNvSpPr/>
          <p:nvPr/>
        </p:nvSpPr>
        <p:spPr>
          <a:xfrm>
            <a:off x="7524750" y="1298575"/>
            <a:ext cx="1439863" cy="1858963"/>
          </a:xfrm>
          <a:prstGeom prst="triangle">
            <a:avLst/>
          </a:prstGeom>
          <a:solidFill>
            <a:schemeClr val="accent3">
              <a:lumMod val="50000"/>
              <a:alpha val="7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1" name="40 Triángulo isósceles"/>
          <p:cNvSpPr/>
          <p:nvPr/>
        </p:nvSpPr>
        <p:spPr>
          <a:xfrm>
            <a:off x="7451725" y="2798763"/>
            <a:ext cx="1512888" cy="1679575"/>
          </a:xfrm>
          <a:prstGeom prst="triangle">
            <a:avLst/>
          </a:prstGeom>
          <a:solidFill>
            <a:schemeClr val="accent3">
              <a:lumMod val="50000"/>
              <a:alpha val="7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3" name="42 Triángulo isósceles"/>
          <p:cNvSpPr/>
          <p:nvPr/>
        </p:nvSpPr>
        <p:spPr>
          <a:xfrm>
            <a:off x="7451725" y="3975100"/>
            <a:ext cx="1512888" cy="1739900"/>
          </a:xfrm>
          <a:prstGeom prst="triangle">
            <a:avLst/>
          </a:prstGeom>
          <a:solidFill>
            <a:schemeClr val="accent3">
              <a:lumMod val="50000"/>
              <a:alpha val="7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2051050" y="4873625"/>
            <a:ext cx="5113338" cy="646113"/>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Este parque es uno de esos lugares secretos de Madrid que muy poca gente conoce.</a:t>
            </a:r>
          </a:p>
        </p:txBody>
      </p:sp>
    </p:spTree>
  </p:cSld>
  <p:clrMapOvr>
    <a:masterClrMapping/>
  </p:clrMapOvr>
  <mc:AlternateContent xmlns:mc="http://schemas.openxmlformats.org/markup-compatibility/2006" xmlns:p14="http://schemas.microsoft.com/office/powerpoint/2010/main">
    <mc:Choice Requires="p14">
      <p:transition spd="slow" p14:dur="2000" advTm="15000">
        <p14:prism/>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3000"/>
                                        <p:tgtEl>
                                          <p:spTgt spid="30"/>
                                        </p:tgtEl>
                                      </p:cBhvr>
                                    </p:animEffect>
                                  </p:childTnLst>
                                </p:cTn>
                              </p:par>
                              <p:par>
                                <p:cTn id="8" presetID="16" presetClass="entr" presetSubtype="21"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barn(inVertical)">
                                      <p:cBhvr>
                                        <p:cTn id="10" dur="3000"/>
                                        <p:tgtEl>
                                          <p:spTgt spid="31"/>
                                        </p:tgtEl>
                                      </p:cBhvr>
                                    </p:animEffect>
                                  </p:childTnLst>
                                </p:cTn>
                              </p:par>
                              <p:par>
                                <p:cTn id="11" presetID="16" presetClass="entr" presetSubtype="21"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barn(inVertical)">
                                      <p:cBhvr>
                                        <p:cTn id="13" dur="3000"/>
                                        <p:tgtEl>
                                          <p:spTgt spid="32"/>
                                        </p:tgtEl>
                                      </p:cBhvr>
                                    </p:animEffect>
                                  </p:childTnLst>
                                </p:cTn>
                              </p:par>
                              <p:par>
                                <p:cTn id="14" presetID="16" presetClass="entr" presetSubtype="21" fill="hold"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barn(inVertical)">
                                      <p:cBhvr>
                                        <p:cTn id="16" dur="3000"/>
                                        <p:tgtEl>
                                          <p:spTgt spid="33"/>
                                        </p:tgtEl>
                                      </p:cBhvr>
                                    </p:animEffect>
                                  </p:childTnLst>
                                </p:cTn>
                              </p:par>
                              <p:par>
                                <p:cTn id="17" presetID="2" presetClass="entr" presetSubtype="4"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3000" fill="hold"/>
                                        <p:tgtEl>
                                          <p:spTgt spid="30"/>
                                        </p:tgtEl>
                                        <p:attrNameLst>
                                          <p:attrName>ppt_x</p:attrName>
                                        </p:attrNameLst>
                                      </p:cBhvr>
                                      <p:tavLst>
                                        <p:tav tm="0">
                                          <p:val>
                                            <p:strVal val="#ppt_x"/>
                                          </p:val>
                                        </p:tav>
                                        <p:tav tm="100000">
                                          <p:val>
                                            <p:strVal val="#ppt_x"/>
                                          </p:val>
                                        </p:tav>
                                      </p:tavLst>
                                    </p:anim>
                                    <p:anim calcmode="lin" valueType="num">
                                      <p:cBhvr additive="base">
                                        <p:cTn id="20" dur="3000" fill="hold"/>
                                        <p:tgtEl>
                                          <p:spTgt spid="3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3000" fill="hold"/>
                                        <p:tgtEl>
                                          <p:spTgt spid="31"/>
                                        </p:tgtEl>
                                        <p:attrNameLst>
                                          <p:attrName>ppt_x</p:attrName>
                                        </p:attrNameLst>
                                      </p:cBhvr>
                                      <p:tavLst>
                                        <p:tav tm="0">
                                          <p:val>
                                            <p:strVal val="#ppt_x"/>
                                          </p:val>
                                        </p:tav>
                                        <p:tav tm="100000">
                                          <p:val>
                                            <p:strVal val="#ppt_x"/>
                                          </p:val>
                                        </p:tav>
                                      </p:tavLst>
                                    </p:anim>
                                    <p:anim calcmode="lin" valueType="num">
                                      <p:cBhvr additive="base">
                                        <p:cTn id="24" dur="3000" fill="hold"/>
                                        <p:tgtEl>
                                          <p:spTgt spid="3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3000" fill="hold"/>
                                        <p:tgtEl>
                                          <p:spTgt spid="32"/>
                                        </p:tgtEl>
                                        <p:attrNameLst>
                                          <p:attrName>ppt_x</p:attrName>
                                        </p:attrNameLst>
                                      </p:cBhvr>
                                      <p:tavLst>
                                        <p:tav tm="0">
                                          <p:val>
                                            <p:strVal val="#ppt_x"/>
                                          </p:val>
                                        </p:tav>
                                        <p:tav tm="100000">
                                          <p:val>
                                            <p:strVal val="#ppt_x"/>
                                          </p:val>
                                        </p:tav>
                                      </p:tavLst>
                                    </p:anim>
                                    <p:anim calcmode="lin" valueType="num">
                                      <p:cBhvr additive="base">
                                        <p:cTn id="28" dur="3000" fill="hold"/>
                                        <p:tgtEl>
                                          <p:spTgt spid="32"/>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3000" fill="hold"/>
                                        <p:tgtEl>
                                          <p:spTgt spid="33"/>
                                        </p:tgtEl>
                                        <p:attrNameLst>
                                          <p:attrName>ppt_x</p:attrName>
                                        </p:attrNameLst>
                                      </p:cBhvr>
                                      <p:tavLst>
                                        <p:tav tm="0">
                                          <p:val>
                                            <p:strVal val="#ppt_x"/>
                                          </p:val>
                                        </p:tav>
                                        <p:tav tm="100000">
                                          <p:val>
                                            <p:strVal val="#ppt_x"/>
                                          </p:val>
                                        </p:tav>
                                      </p:tavLst>
                                    </p:anim>
                                    <p:anim calcmode="lin" valueType="num">
                                      <p:cBhvr additive="base">
                                        <p:cTn id="32" dur="3000" fill="hold"/>
                                        <p:tgtEl>
                                          <p:spTgt spid="33"/>
                                        </p:tgtEl>
                                        <p:attrNameLst>
                                          <p:attrName>ppt_y</p:attrName>
                                        </p:attrNameLst>
                                      </p:cBhvr>
                                      <p:tavLst>
                                        <p:tav tm="0">
                                          <p:val>
                                            <p:strVal val="1+#ppt_h/2"/>
                                          </p:val>
                                        </p:tav>
                                        <p:tav tm="100000">
                                          <p:val>
                                            <p:strVal val="#ppt_y"/>
                                          </p:val>
                                        </p:tav>
                                      </p:tavLst>
                                    </p:anim>
                                  </p:childTnLst>
                                </p:cTn>
                              </p:par>
                              <p:par>
                                <p:cTn id="33" presetID="16" presetClass="entr" presetSubtype="21" fill="hold" nodeType="with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barn(inVertical)">
                                      <p:cBhvr>
                                        <p:cTn id="35" dur="3000"/>
                                        <p:tgtEl>
                                          <p:spTgt spid="38"/>
                                        </p:tgtEl>
                                      </p:cBhvr>
                                    </p:animEffect>
                                  </p:childTnLst>
                                </p:cTn>
                              </p:par>
                              <p:par>
                                <p:cTn id="36" presetID="16" presetClass="entr" presetSubtype="21" fill="hold" nodeType="with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barn(inVertical)">
                                      <p:cBhvr>
                                        <p:cTn id="38" dur="3000"/>
                                        <p:tgtEl>
                                          <p:spTgt spid="39"/>
                                        </p:tgtEl>
                                      </p:cBhvr>
                                    </p:animEffect>
                                  </p:childTnLst>
                                </p:cTn>
                              </p:par>
                              <p:par>
                                <p:cTn id="39" presetID="16" presetClass="entr" presetSubtype="21"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barn(inVertical)">
                                      <p:cBhvr>
                                        <p:cTn id="41" dur="3000"/>
                                        <p:tgtEl>
                                          <p:spTgt spid="41"/>
                                        </p:tgtEl>
                                      </p:cBhvr>
                                    </p:animEffect>
                                  </p:childTnLst>
                                </p:cTn>
                              </p:par>
                              <p:par>
                                <p:cTn id="42" presetID="16" presetClass="entr" presetSubtype="21" fill="hold" nodeType="with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barn(inVertical)">
                                      <p:cBhvr>
                                        <p:cTn id="44" dur="3000"/>
                                        <p:tgtEl>
                                          <p:spTgt spid="43"/>
                                        </p:tgtEl>
                                      </p:cBhvr>
                                    </p:animEffect>
                                  </p:childTnLst>
                                </p:cTn>
                              </p:par>
                              <p:par>
                                <p:cTn id="45" presetID="2" presetClass="entr" presetSubtype="4" fill="hold"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3000" fill="hold"/>
                                        <p:tgtEl>
                                          <p:spTgt spid="38"/>
                                        </p:tgtEl>
                                        <p:attrNameLst>
                                          <p:attrName>ppt_x</p:attrName>
                                        </p:attrNameLst>
                                      </p:cBhvr>
                                      <p:tavLst>
                                        <p:tav tm="0">
                                          <p:val>
                                            <p:strVal val="#ppt_x"/>
                                          </p:val>
                                        </p:tav>
                                        <p:tav tm="100000">
                                          <p:val>
                                            <p:strVal val="#ppt_x"/>
                                          </p:val>
                                        </p:tav>
                                      </p:tavLst>
                                    </p:anim>
                                    <p:anim calcmode="lin" valueType="num">
                                      <p:cBhvr additive="base">
                                        <p:cTn id="48" dur="30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3000" fill="hold"/>
                                        <p:tgtEl>
                                          <p:spTgt spid="39"/>
                                        </p:tgtEl>
                                        <p:attrNameLst>
                                          <p:attrName>ppt_x</p:attrName>
                                        </p:attrNameLst>
                                      </p:cBhvr>
                                      <p:tavLst>
                                        <p:tav tm="0">
                                          <p:val>
                                            <p:strVal val="#ppt_x"/>
                                          </p:val>
                                        </p:tav>
                                        <p:tav tm="100000">
                                          <p:val>
                                            <p:strVal val="#ppt_x"/>
                                          </p:val>
                                        </p:tav>
                                      </p:tavLst>
                                    </p:anim>
                                    <p:anim calcmode="lin" valueType="num">
                                      <p:cBhvr additive="base">
                                        <p:cTn id="52" dur="3000" fill="hold"/>
                                        <p:tgtEl>
                                          <p:spTgt spid="39"/>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3000" fill="hold"/>
                                        <p:tgtEl>
                                          <p:spTgt spid="41"/>
                                        </p:tgtEl>
                                        <p:attrNameLst>
                                          <p:attrName>ppt_x</p:attrName>
                                        </p:attrNameLst>
                                      </p:cBhvr>
                                      <p:tavLst>
                                        <p:tav tm="0">
                                          <p:val>
                                            <p:strVal val="#ppt_x"/>
                                          </p:val>
                                        </p:tav>
                                        <p:tav tm="100000">
                                          <p:val>
                                            <p:strVal val="#ppt_x"/>
                                          </p:val>
                                        </p:tav>
                                      </p:tavLst>
                                    </p:anim>
                                    <p:anim calcmode="lin" valueType="num">
                                      <p:cBhvr additive="base">
                                        <p:cTn id="56" dur="3000" fill="hold"/>
                                        <p:tgtEl>
                                          <p:spTgt spid="41"/>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43"/>
                                        </p:tgtEl>
                                        <p:attrNameLst>
                                          <p:attrName>style.visibility</p:attrName>
                                        </p:attrNameLst>
                                      </p:cBhvr>
                                      <p:to>
                                        <p:strVal val="visible"/>
                                      </p:to>
                                    </p:set>
                                    <p:anim calcmode="lin" valueType="num">
                                      <p:cBhvr additive="base">
                                        <p:cTn id="59" dur="3000" fill="hold"/>
                                        <p:tgtEl>
                                          <p:spTgt spid="43"/>
                                        </p:tgtEl>
                                        <p:attrNameLst>
                                          <p:attrName>ppt_x</p:attrName>
                                        </p:attrNameLst>
                                      </p:cBhvr>
                                      <p:tavLst>
                                        <p:tav tm="0">
                                          <p:val>
                                            <p:strVal val="#ppt_x"/>
                                          </p:val>
                                        </p:tav>
                                        <p:tav tm="100000">
                                          <p:val>
                                            <p:strVal val="#ppt_x"/>
                                          </p:val>
                                        </p:tav>
                                      </p:tavLst>
                                    </p:anim>
                                    <p:anim calcmode="lin" valueType="num">
                                      <p:cBhvr additive="base">
                                        <p:cTn id="60" dur="3000" fill="hold"/>
                                        <p:tgtEl>
                                          <p:spTgt spid="43"/>
                                        </p:tgtEl>
                                        <p:attrNameLst>
                                          <p:attrName>ppt_y</p:attrName>
                                        </p:attrNameLst>
                                      </p:cBhvr>
                                      <p:tavLst>
                                        <p:tav tm="0">
                                          <p:val>
                                            <p:strVal val="1+#ppt_h/2"/>
                                          </p:val>
                                        </p:tav>
                                        <p:tav tm="100000">
                                          <p:val>
                                            <p:strVal val="#ppt_y"/>
                                          </p:val>
                                        </p:tav>
                                      </p:tavLst>
                                    </p:anim>
                                  </p:childTnLst>
                                </p:cTn>
                              </p:par>
                              <p:par>
                                <p:cTn id="61" presetID="16" presetClass="entr" presetSubtype="21"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arn(inVertical)">
                                      <p:cBhvr>
                                        <p:cTn id="63" dur="3000"/>
                                        <p:tgtEl>
                                          <p:spTgt spid="4"/>
                                        </p:tgtEl>
                                      </p:cBhvr>
                                    </p:animEffect>
                                  </p:childTnLst>
                                </p:cTn>
                              </p:par>
                              <p:par>
                                <p:cTn id="64" presetID="23" presetClass="entr" presetSubtype="27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3000" fill="hold"/>
                                        <p:tgtEl>
                                          <p:spTgt spid="4"/>
                                        </p:tgtEl>
                                        <p:attrNameLst>
                                          <p:attrName>ppt_w</p:attrName>
                                        </p:attrNameLst>
                                      </p:cBhvr>
                                      <p:tavLst>
                                        <p:tav tm="0">
                                          <p:val>
                                            <p:strVal val="2/3*#ppt_w"/>
                                          </p:val>
                                        </p:tav>
                                        <p:tav tm="100000">
                                          <p:val>
                                            <p:strVal val="#ppt_w"/>
                                          </p:val>
                                        </p:tav>
                                      </p:tavLst>
                                    </p:anim>
                                    <p:anim calcmode="lin" valueType="num">
                                      <p:cBhvr>
                                        <p:cTn id="67" dur="3000" fill="hold"/>
                                        <p:tgtEl>
                                          <p:spTgt spid="4"/>
                                        </p:tgtEl>
                                        <p:attrNameLst>
                                          <p:attrName>ppt_h</p:attrName>
                                        </p:attrNameLst>
                                      </p:cBhvr>
                                      <p:tavLst>
                                        <p:tav tm="0">
                                          <p:val>
                                            <p:strVal val="2/3*#ppt_h"/>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ppt_x</p:attrName>
                                        </p:attrNameLst>
                                      </p:cBhvr>
                                      <p:tavLst>
                                        <p:tav tm="0">
                                          <p:val>
                                            <p:strVal val="#ppt_x"/>
                                          </p:val>
                                        </p:tav>
                                        <p:tav tm="100000">
                                          <p:val>
                                            <p:strVal val="#ppt_x"/>
                                          </p:val>
                                        </p:tav>
                                      </p:tavLst>
                                    </p:anim>
                                    <p:anim calcmode="lin" valueType="num">
                                      <p:cBhvr>
                                        <p:cTn id="71" dur="3000" fill="hold"/>
                                        <p:tgtEl>
                                          <p:spTgt spid="11"/>
                                        </p:tgtEl>
                                        <p:attrNameLst>
                                          <p:attrName>ppt_y</p:attrName>
                                        </p:attrNameLst>
                                      </p:cBhvr>
                                      <p:tavLst>
                                        <p:tav tm="0">
                                          <p:val>
                                            <p:strVal val="#ppt_y-#ppt_h/2"/>
                                          </p:val>
                                        </p:tav>
                                        <p:tav tm="100000">
                                          <p:val>
                                            <p:strVal val="#ppt_y"/>
                                          </p:val>
                                        </p:tav>
                                      </p:tavLst>
                                    </p:anim>
                                    <p:anim calcmode="lin" valueType="num">
                                      <p:cBhvr>
                                        <p:cTn id="72" dur="3000" fill="hold"/>
                                        <p:tgtEl>
                                          <p:spTgt spid="11"/>
                                        </p:tgtEl>
                                        <p:attrNameLst>
                                          <p:attrName>ppt_w</p:attrName>
                                        </p:attrNameLst>
                                      </p:cBhvr>
                                      <p:tavLst>
                                        <p:tav tm="0">
                                          <p:val>
                                            <p:strVal val="#ppt_w"/>
                                          </p:val>
                                        </p:tav>
                                        <p:tav tm="100000">
                                          <p:val>
                                            <p:strVal val="#ppt_w"/>
                                          </p:val>
                                        </p:tav>
                                      </p:tavLst>
                                    </p:anim>
                                    <p:anim calcmode="lin" valueType="num">
                                      <p:cBhvr>
                                        <p:cTn id="73" dur="3000" fill="hold"/>
                                        <p:tgtEl>
                                          <p:spTgt spid="11"/>
                                        </p:tgtEl>
                                        <p:attrNameLst>
                                          <p:attrName>ppt_h</p:attrName>
                                        </p:attrNameLst>
                                      </p:cBhvr>
                                      <p:tavLst>
                                        <p:tav tm="0">
                                          <p:val>
                                            <p:fltVal val="0"/>
                                          </p:val>
                                        </p:tav>
                                        <p:tav tm="100000">
                                          <p:val>
                                            <p:strVal val="#ppt_h"/>
                                          </p:val>
                                        </p:tav>
                                      </p:tavLst>
                                    </p:anim>
                                  </p:childTnLst>
                                </p:cTn>
                              </p:par>
                              <p:par>
                                <p:cTn id="74" presetID="17" presetClass="entr" presetSubtype="1"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p:cTn id="76" dur="3000" fill="hold"/>
                                        <p:tgtEl>
                                          <p:spTgt spid="12"/>
                                        </p:tgtEl>
                                        <p:attrNameLst>
                                          <p:attrName>ppt_x</p:attrName>
                                        </p:attrNameLst>
                                      </p:cBhvr>
                                      <p:tavLst>
                                        <p:tav tm="0">
                                          <p:val>
                                            <p:strVal val="#ppt_x"/>
                                          </p:val>
                                        </p:tav>
                                        <p:tav tm="100000">
                                          <p:val>
                                            <p:strVal val="#ppt_x"/>
                                          </p:val>
                                        </p:tav>
                                      </p:tavLst>
                                    </p:anim>
                                    <p:anim calcmode="lin" valueType="num">
                                      <p:cBhvr>
                                        <p:cTn id="77" dur="3000" fill="hold"/>
                                        <p:tgtEl>
                                          <p:spTgt spid="12"/>
                                        </p:tgtEl>
                                        <p:attrNameLst>
                                          <p:attrName>ppt_y</p:attrName>
                                        </p:attrNameLst>
                                      </p:cBhvr>
                                      <p:tavLst>
                                        <p:tav tm="0">
                                          <p:val>
                                            <p:strVal val="#ppt_y-#ppt_h/2"/>
                                          </p:val>
                                        </p:tav>
                                        <p:tav tm="100000">
                                          <p:val>
                                            <p:strVal val="#ppt_y"/>
                                          </p:val>
                                        </p:tav>
                                      </p:tavLst>
                                    </p:anim>
                                    <p:anim calcmode="lin" valueType="num">
                                      <p:cBhvr>
                                        <p:cTn id="78" dur="3000" fill="hold"/>
                                        <p:tgtEl>
                                          <p:spTgt spid="12"/>
                                        </p:tgtEl>
                                        <p:attrNameLst>
                                          <p:attrName>ppt_w</p:attrName>
                                        </p:attrNameLst>
                                      </p:cBhvr>
                                      <p:tavLst>
                                        <p:tav tm="0">
                                          <p:val>
                                            <p:strVal val="#ppt_w"/>
                                          </p:val>
                                        </p:tav>
                                        <p:tav tm="100000">
                                          <p:val>
                                            <p:strVal val="#ppt_w"/>
                                          </p:val>
                                        </p:tav>
                                      </p:tavLst>
                                    </p:anim>
                                    <p:anim calcmode="lin" valueType="num">
                                      <p:cBhvr>
                                        <p:cTn id="79" dur="3000" fill="hold"/>
                                        <p:tgtEl>
                                          <p:spTgt spid="12"/>
                                        </p:tgtEl>
                                        <p:attrNameLst>
                                          <p:attrName>ppt_h</p:attrName>
                                        </p:attrNameLst>
                                      </p:cBhvr>
                                      <p:tavLst>
                                        <p:tav tm="0">
                                          <p:val>
                                            <p:fltVal val="0"/>
                                          </p:val>
                                        </p:tav>
                                        <p:tav tm="100000">
                                          <p:val>
                                            <p:strVal val="#ppt_h"/>
                                          </p:val>
                                        </p:tav>
                                      </p:tavLst>
                                    </p:anim>
                                  </p:childTnLst>
                                </p:cTn>
                              </p:par>
                              <p:par>
                                <p:cTn id="80" presetID="3" presetClass="entr" presetSubtype="10" fill="hold"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horizontal)">
                                      <p:cBhvr>
                                        <p:cTn id="82" dur="3000"/>
                                        <p:tgtEl>
                                          <p:spTgt spid="11"/>
                                        </p:tgtEl>
                                      </p:cBhvr>
                                    </p:animEffect>
                                  </p:childTnLst>
                                </p:cTn>
                              </p:par>
                              <p:par>
                                <p:cTn id="83" presetID="3" presetClass="entr" presetSubtype="10"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horizontal)">
                                      <p:cBhvr>
                                        <p:cTn id="85" dur="3000"/>
                                        <p:tgtEl>
                                          <p:spTgt spid="12"/>
                                        </p:tgtEl>
                                      </p:cBhvr>
                                    </p:animEffect>
                                  </p:childTnLst>
                                </p:cTn>
                              </p:par>
                            </p:childTnLst>
                          </p:cTn>
                        </p:par>
                        <p:par>
                          <p:cTn id="86" fill="hold">
                            <p:stCondLst>
                              <p:cond delay="3000"/>
                            </p:stCondLst>
                            <p:childTnLst>
                              <p:par>
                                <p:cTn id="87" presetID="40" presetClass="entr" presetSubtype="0" fill="hold" grpId="0" nodeType="afterEffect">
                                  <p:stCondLst>
                                    <p:cond delay="0"/>
                                  </p:stCondLst>
                                  <p:iterate type="lt">
                                    <p:tmPct val="10000"/>
                                  </p:iterate>
                                  <p:childTnLst>
                                    <p:set>
                                      <p:cBhvr>
                                        <p:cTn id="88" dur="1" fill="hold">
                                          <p:stCondLst>
                                            <p:cond delay="0"/>
                                          </p:stCondLst>
                                        </p:cTn>
                                        <p:tgtEl>
                                          <p:spTgt spid="13"/>
                                        </p:tgtEl>
                                        <p:attrNameLst>
                                          <p:attrName>style.visibility</p:attrName>
                                        </p:attrNameLst>
                                      </p:cBhvr>
                                      <p:to>
                                        <p:strVal val="visible"/>
                                      </p:to>
                                    </p:set>
                                    <p:animEffect transition="in" filter="fade">
                                      <p:cBhvr>
                                        <p:cTn id="89" dur="1000"/>
                                        <p:tgtEl>
                                          <p:spTgt spid="13"/>
                                        </p:tgtEl>
                                      </p:cBhvr>
                                    </p:animEffect>
                                    <p:anim calcmode="lin" valueType="num">
                                      <p:cBhvr>
                                        <p:cTn id="90" dur="1000" fill="hold"/>
                                        <p:tgtEl>
                                          <p:spTgt spid="13"/>
                                        </p:tgtEl>
                                        <p:attrNameLst>
                                          <p:attrName>ppt_x</p:attrName>
                                        </p:attrNameLst>
                                      </p:cBhvr>
                                      <p:tavLst>
                                        <p:tav tm="0">
                                          <p:val>
                                            <p:strVal val="#ppt_x-.1"/>
                                          </p:val>
                                        </p:tav>
                                        <p:tav tm="100000">
                                          <p:val>
                                            <p:strVal val="#ppt_x"/>
                                          </p:val>
                                        </p:tav>
                                      </p:tavLst>
                                    </p:anim>
                                    <p:anim calcmode="lin" valueType="num">
                                      <p:cBhvr>
                                        <p:cTn id="9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0(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0(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10" name="9 CuadroTexto"/>
          <p:cNvSpPr txBox="1"/>
          <p:nvPr/>
        </p:nvSpPr>
        <p:spPr>
          <a:xfrm>
            <a:off x="395288" y="4657725"/>
            <a:ext cx="8135937" cy="923925"/>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Entre semana está lleno de gente que hace deporte, mamás con carritos, gente que debe de trabajar por la zona y aprovecha la hora de la comida para relajarse un poco paseando.</a:t>
            </a:r>
          </a:p>
        </p:txBody>
      </p:sp>
    </p:spTree>
  </p:cSld>
  <p:clrMapOvr>
    <a:masterClrMapping/>
  </p:clrMapOvr>
  <mc:AlternateContent xmlns:mc="http://schemas.openxmlformats.org/markup-compatibility/2006" xmlns:p14="http://schemas.microsoft.com/office/powerpoint/2010/main">
    <mc:Choice Requires="p14">
      <p:transition spd="slow" p14:dur="2000" advTm="22000">
        <p14:prism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4/3*#ppt_w"/>
                                          </p:val>
                                        </p:tav>
                                        <p:tav tm="100000">
                                          <p:val>
                                            <p:strVal val="#ppt_w"/>
                                          </p:val>
                                        </p:tav>
                                      </p:tavLst>
                                    </p:anim>
                                    <p:anim calcmode="lin" valueType="num">
                                      <p:cBhvr>
                                        <p:cTn id="11" dur="3000" fill="hold"/>
                                        <p:tgtEl>
                                          <p:spTgt spid="3"/>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box(out)">
                                      <p:cBhvr>
                                        <p:cTn id="14" dur="3000"/>
                                        <p:tgtEl>
                                          <p:spTgt spid="11"/>
                                        </p:tgtEl>
                                      </p:cBhvr>
                                    </p:animEffect>
                                  </p:childTnLst>
                                </p:cTn>
                              </p:par>
                              <p:par>
                                <p:cTn id="15" presetID="23" presetClass="entr" presetSubtype="288"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3000" fill="hold"/>
                                        <p:tgtEl>
                                          <p:spTgt spid="11"/>
                                        </p:tgtEl>
                                        <p:attrNameLst>
                                          <p:attrName>ppt_w</p:attrName>
                                        </p:attrNameLst>
                                      </p:cBhvr>
                                      <p:tavLst>
                                        <p:tav tm="0">
                                          <p:val>
                                            <p:strVal val="4/3*#ppt_w"/>
                                          </p:val>
                                        </p:tav>
                                        <p:tav tm="100000">
                                          <p:val>
                                            <p:strVal val="#ppt_w"/>
                                          </p:val>
                                        </p:tav>
                                      </p:tavLst>
                                    </p:anim>
                                    <p:anim calcmode="lin" valueType="num">
                                      <p:cBhvr>
                                        <p:cTn id="18" dur="3000" fill="hold"/>
                                        <p:tgtEl>
                                          <p:spTgt spid="11"/>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1"/>
                                          </p:val>
                                        </p:tav>
                                        <p:tav tm="100000">
                                          <p:val>
                                            <p:strVal val="#ppt_x"/>
                                          </p:val>
                                        </p:tav>
                                      </p:tavLst>
                                    </p:anim>
                                    <p:anim calcmode="lin" valueType="num">
                                      <p:cBhvr>
                                        <p:cTn id="2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0(8).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pic>
        <p:nvPicPr>
          <p:cNvPr id="3" name="2 Imagen" descr="0(8).jpg"/>
          <p:cNvPicPr>
            <a:picLocks noChangeAspect="1"/>
          </p:cNvPicPr>
          <p:nvPr/>
        </p:nvPicPr>
        <p:blipFill>
          <a:blip r:embed="rId2" cstate="print"/>
          <a:srcRect/>
          <a:stretch>
            <a:fillRect/>
          </a:stretch>
        </p:blipFill>
        <p:spPr bwMode="auto">
          <a:xfrm>
            <a:off x="0" y="15875"/>
            <a:ext cx="9144000" cy="5694363"/>
          </a:xfrm>
          <a:prstGeom prst="rect">
            <a:avLst/>
          </a:prstGeom>
          <a:noFill/>
          <a:ln w="9525">
            <a:noFill/>
            <a:miter lim="800000"/>
            <a:headEnd/>
            <a:tailEnd/>
          </a:ln>
        </p:spPr>
      </p:pic>
      <p:sp>
        <p:nvSpPr>
          <p:cNvPr id="21" name="20 CuadroTexto"/>
          <p:cNvSpPr txBox="1"/>
          <p:nvPr/>
        </p:nvSpPr>
        <p:spPr>
          <a:xfrm>
            <a:off x="468313" y="4586288"/>
            <a:ext cx="7920037" cy="923925"/>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Lo que más llama la atención del parque de la Quinta de los Molinos es precisamente, la falta de aglomeraciones que uno se encuentra en otras zonas verdes o parques de Madrid.</a:t>
            </a:r>
          </a:p>
        </p:txBody>
      </p:sp>
    </p:spTree>
  </p:cSld>
  <p:clrMapOvr>
    <a:masterClrMapping/>
  </p:clrMapOvr>
  <mc:AlternateContent xmlns:mc="http://schemas.openxmlformats.org/markup-compatibility/2006" xmlns:p14="http://schemas.microsoft.com/office/powerpoint/2010/main">
    <mc:Choice Requires="p14">
      <p:transition spd="slow" p14:dur="2250" advTm="22000">
        <p14:ripple dir="ru"/>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2/3*#ppt_w"/>
                                          </p:val>
                                        </p:tav>
                                        <p:tav tm="100000">
                                          <p:val>
                                            <p:strVal val="#ppt_w"/>
                                          </p:val>
                                        </p:tav>
                                      </p:tavLst>
                                    </p:anim>
                                    <p:anim calcmode="lin" valueType="num">
                                      <p:cBhvr>
                                        <p:cTn id="8" dur="3000" fill="hold"/>
                                        <p:tgtEl>
                                          <p:spTgt spid="3"/>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out)">
                                      <p:cBhvr>
                                        <p:cTn id="11" dur="3000"/>
                                        <p:tgtEl>
                                          <p:spTgt spid="3"/>
                                        </p:tgtEl>
                                      </p:cBhvr>
                                    </p:animEffect>
                                  </p:childTnLst>
                                </p:cTn>
                              </p:par>
                              <p:par>
                                <p:cTn id="12" presetID="23" presetClass="entr" presetSubtype="272" fill="hold" nodeType="with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p:cTn id="14" dur="3000" fill="hold"/>
                                        <p:tgtEl>
                                          <p:spTgt spid="23"/>
                                        </p:tgtEl>
                                        <p:attrNameLst>
                                          <p:attrName>ppt_w</p:attrName>
                                        </p:attrNameLst>
                                      </p:cBhvr>
                                      <p:tavLst>
                                        <p:tav tm="0">
                                          <p:val>
                                            <p:strVal val="2/3*#ppt_w"/>
                                          </p:val>
                                        </p:tav>
                                        <p:tav tm="100000">
                                          <p:val>
                                            <p:strVal val="#ppt_w"/>
                                          </p:val>
                                        </p:tav>
                                      </p:tavLst>
                                    </p:anim>
                                    <p:anim calcmode="lin" valueType="num">
                                      <p:cBhvr>
                                        <p:cTn id="15" dur="3000" fill="hold"/>
                                        <p:tgtEl>
                                          <p:spTgt spid="23"/>
                                        </p:tgtEl>
                                        <p:attrNameLst>
                                          <p:attrName>ppt_h</p:attrName>
                                        </p:attrNameLst>
                                      </p:cBhvr>
                                      <p:tavLst>
                                        <p:tav tm="0">
                                          <p:val>
                                            <p:strVal val="2/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box(in)">
                                      <p:cBhvr>
                                        <p:cTn id="18" dur="3000"/>
                                        <p:tgtEl>
                                          <p:spTgt spid="23"/>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1"/>
                                          </p:val>
                                        </p:tav>
                                        <p:tav tm="100000">
                                          <p:val>
                                            <p:strVal val="#ppt_x"/>
                                          </p:val>
                                        </p:tav>
                                      </p:tavLst>
                                    </p:anim>
                                    <p:anim calcmode="lin" valueType="num">
                                      <p:cBhvr>
                                        <p:cTn id="24"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024-768-23734.jpg"/>
          <p:cNvPicPr>
            <a:picLocks noChangeAspect="1"/>
          </p:cNvPicPr>
          <p:nvPr/>
        </p:nvPicPr>
        <p:blipFill>
          <a:blip r:embed="rId2" cstate="print"/>
          <a:srcRect/>
          <a:stretch>
            <a:fillRect/>
          </a:stretch>
        </p:blipFill>
        <p:spPr bwMode="auto">
          <a:xfrm>
            <a:off x="0" y="20638"/>
            <a:ext cx="9144000" cy="5694362"/>
          </a:xfrm>
          <a:prstGeom prst="rect">
            <a:avLst/>
          </a:prstGeom>
          <a:noFill/>
          <a:ln w="9525">
            <a:noFill/>
            <a:miter lim="800000"/>
            <a:headEnd/>
            <a:tailEnd/>
          </a:ln>
        </p:spPr>
      </p:pic>
      <p:pic>
        <p:nvPicPr>
          <p:cNvPr id="4" name="3 Imagen" descr="1024-768-23734.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sp>
        <p:nvSpPr>
          <p:cNvPr id="32" name="31 CuadroTexto"/>
          <p:cNvSpPr txBox="1"/>
          <p:nvPr/>
        </p:nvSpPr>
        <p:spPr>
          <a:xfrm>
            <a:off x="0" y="2143125"/>
            <a:ext cx="4143375" cy="769938"/>
          </a:xfrm>
          <a:prstGeom prst="rect">
            <a:avLst/>
          </a:prstGeom>
          <a:noFill/>
          <a:effectLst/>
        </p:spPr>
        <p:txBody>
          <a:bodyPr>
            <a:spAutoFit/>
          </a:bodyPr>
          <a:lstStyle/>
          <a:p>
            <a:pPr algn="ctr"/>
            <a:endParaRPr lang="es-ES" sz="4400">
              <a:solidFill>
                <a:srgbClr val="FFFF00"/>
              </a:solidFill>
              <a:effectLst>
                <a:outerShdw blurRad="38100" dist="38100" dir="2700000" algn="tl">
                  <a:srgbClr val="FFFFFF"/>
                </a:outerShdw>
              </a:effectLst>
              <a:latin typeface="Anabelle Script Light"/>
            </a:endParaRPr>
          </a:p>
        </p:txBody>
      </p:sp>
      <p:sp>
        <p:nvSpPr>
          <p:cNvPr id="17" name="16 CuadroTexto"/>
          <p:cNvSpPr txBox="1"/>
          <p:nvPr/>
        </p:nvSpPr>
        <p:spPr>
          <a:xfrm>
            <a:off x="900113" y="4873625"/>
            <a:ext cx="7200900" cy="646113"/>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Quizás se deba a que no está ubicado en el centro de la ciudad ni cerca de los circuitos frecuentados por los turistas.</a:t>
            </a:r>
          </a:p>
        </p:txBody>
      </p:sp>
    </p:spTree>
  </p:cSld>
  <p:clrMapOvr>
    <a:masterClrMapping/>
  </p:clrMapOvr>
  <mc:AlternateContent xmlns:mc="http://schemas.openxmlformats.org/markup-compatibility/2006" xmlns:p14="http://schemas.microsoft.com/office/powerpoint/2010/main">
    <mc:Choice Requires="p14">
      <p:transition spd="slow" p14:dur="2250" advTm="18000">
        <p14:ripple dir="ru"/>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barn(outVertical)">
                                      <p:cBhvr>
                                        <p:cTn id="14" dur="3000"/>
                                        <p:tgtEl>
                                          <p:spTgt spid="18"/>
                                        </p:tgtEl>
                                      </p:cBhvr>
                                    </p:animEffect>
                                  </p:childTnLst>
                                </p:cTn>
                              </p:par>
                              <p:par>
                                <p:cTn id="15" presetID="17" presetClass="entr" presetSubtype="1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3000" fill="hold"/>
                                        <p:tgtEl>
                                          <p:spTgt spid="18"/>
                                        </p:tgtEl>
                                        <p:attrNameLst>
                                          <p:attrName>ppt_w</p:attrName>
                                        </p:attrNameLst>
                                      </p:cBhvr>
                                      <p:tavLst>
                                        <p:tav tm="0">
                                          <p:val>
                                            <p:fltVal val="0"/>
                                          </p:val>
                                        </p:tav>
                                        <p:tav tm="100000">
                                          <p:val>
                                            <p:strVal val="#ppt_w"/>
                                          </p:val>
                                        </p:tav>
                                      </p:tavLst>
                                    </p:anim>
                                    <p:anim calcmode="lin" valueType="num">
                                      <p:cBhvr>
                                        <p:cTn id="18" dur="3000" fill="hold"/>
                                        <p:tgtEl>
                                          <p:spTgt spid="18"/>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1"/>
                                          </p:val>
                                        </p:tav>
                                        <p:tav tm="100000">
                                          <p:val>
                                            <p:strVal val="#ppt_x"/>
                                          </p:val>
                                        </p:tav>
                                      </p:tavLst>
                                    </p:anim>
                                    <p:anim calcmode="lin" valueType="num">
                                      <p:cBhvr>
                                        <p:cTn id="24"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0(19).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pic>
        <p:nvPicPr>
          <p:cNvPr id="4" name="3 Imagen" descr="0(19).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sp>
        <p:nvSpPr>
          <p:cNvPr id="19" name="18 CuadroTexto"/>
          <p:cNvSpPr txBox="1"/>
          <p:nvPr/>
        </p:nvSpPr>
        <p:spPr>
          <a:xfrm>
            <a:off x="323850" y="4586288"/>
            <a:ext cx="8569325" cy="923925"/>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Pero cuando entras, te sientes como descubridor de un lugar recóndito y pacífico, tranquilo y relajado. A mi me recuerda mucho a la tranquilidad que se respira en esos pueblos lejanos.</a:t>
            </a:r>
          </a:p>
        </p:txBody>
      </p:sp>
    </p:spTree>
  </p:cSld>
  <p:clrMapOvr>
    <a:masterClrMapping/>
  </p:clrMapOvr>
  <mc:AlternateContent xmlns:mc="http://schemas.openxmlformats.org/markup-compatibility/2006" xmlns:p14="http://schemas.microsoft.com/office/powerpoint/2010/main">
    <mc:Choice Requires="p14">
      <p:transition spd="slow" p14:dur="2250" advTm="24000">
        <p14:ripple dir="l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3000" fill="hold"/>
                                        <p:tgtEl>
                                          <p:spTgt spid="20"/>
                                        </p:tgtEl>
                                        <p:attrNameLst>
                                          <p:attrName>ppt_w</p:attrName>
                                        </p:attrNameLst>
                                      </p:cBhvr>
                                      <p:tavLst>
                                        <p:tav tm="0">
                                          <p:val>
                                            <p:strVal val="4/3*#ppt_w"/>
                                          </p:val>
                                        </p:tav>
                                        <p:tav tm="100000">
                                          <p:val>
                                            <p:strVal val="#ppt_w"/>
                                          </p:val>
                                        </p:tav>
                                      </p:tavLst>
                                    </p:anim>
                                    <p:anim calcmode="lin" valueType="num">
                                      <p:cBhvr>
                                        <p:cTn id="15" dur="3000" fill="hold"/>
                                        <p:tgtEl>
                                          <p:spTgt spid="20"/>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blinds(vertical)">
                                      <p:cBhvr>
                                        <p:cTn id="18" dur="3000"/>
                                        <p:tgtEl>
                                          <p:spTgt spid="20"/>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9"/>
                                        </p:tgtEl>
                                        <p:attrNameLst>
                                          <p:attrName>style.visibility</p:attrName>
                                        </p:attrNameLst>
                                      </p:cBhvr>
                                      <p:to>
                                        <p:strVal val="visible"/>
                                      </p:to>
                                    </p:set>
                                    <p:animEffect transition="in" filter="fade">
                                      <p:cBhvr>
                                        <p:cTn id="22" dur="1000"/>
                                        <p:tgtEl>
                                          <p:spTgt spid="19"/>
                                        </p:tgtEl>
                                      </p:cBhvr>
                                    </p:animEffect>
                                    <p:anim calcmode="lin" valueType="num">
                                      <p:cBhvr>
                                        <p:cTn id="23" dur="1000" fill="hold"/>
                                        <p:tgtEl>
                                          <p:spTgt spid="19"/>
                                        </p:tgtEl>
                                        <p:attrNameLst>
                                          <p:attrName>ppt_x</p:attrName>
                                        </p:attrNameLst>
                                      </p:cBhvr>
                                      <p:tavLst>
                                        <p:tav tm="0">
                                          <p:val>
                                            <p:strVal val="#ppt_x-.1"/>
                                          </p:val>
                                        </p:tav>
                                        <p:tav tm="100000">
                                          <p:val>
                                            <p:strVal val="#ppt_x"/>
                                          </p:val>
                                        </p:tav>
                                      </p:tavLst>
                                    </p:anim>
                                    <p:anim calcmode="lin" valueType="num">
                                      <p:cBhvr>
                                        <p:cTn id="24"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1024-768-31978.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pic>
        <p:nvPicPr>
          <p:cNvPr id="4" name="3 Imagen" descr="1024-768-31978.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sp>
        <p:nvSpPr>
          <p:cNvPr id="12" name="11 CuadroTexto"/>
          <p:cNvSpPr txBox="1"/>
          <p:nvPr/>
        </p:nvSpPr>
        <p:spPr>
          <a:xfrm>
            <a:off x="611188" y="4370388"/>
            <a:ext cx="8208962" cy="1200150"/>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Paseos de tierra en el que los niños pueden corretear, jugar a reconocer árboles, sorprenderse al descubrir un molino antiguo como los que salen en las películas del oeste, un estanque con patos, túneles, fuentes de formas y tamaños distintos, en fin, montones de cosas.</a:t>
            </a:r>
          </a:p>
        </p:txBody>
      </p:sp>
    </p:spTree>
  </p:cSld>
  <p:clrMapOvr>
    <a:masterClrMapping/>
  </p:clrMapOvr>
  <mc:AlternateContent xmlns:mc="http://schemas.openxmlformats.org/markup-compatibility/2006" xmlns:p14="http://schemas.microsoft.com/office/powerpoint/2010/main">
    <mc:Choice Requires="p14">
      <p:transition spd="slow" p14:dur="2250" advTm="30000">
        <p14:ripple dir="r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2)">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3"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heel(3)">
                                      <p:cBhvr>
                                        <p:cTn id="14" dur="3000"/>
                                        <p:tgtEl>
                                          <p:spTgt spid="13"/>
                                        </p:tgtEl>
                                      </p:cBhvr>
                                    </p:animEffect>
                                  </p:childTnLst>
                                </p:cTn>
                              </p:par>
                              <p:par>
                                <p:cTn id="15" presetID="23" presetClass="entr" presetSubtype="288"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3000" fill="hold"/>
                                        <p:tgtEl>
                                          <p:spTgt spid="13"/>
                                        </p:tgtEl>
                                        <p:attrNameLst>
                                          <p:attrName>ppt_w</p:attrName>
                                        </p:attrNameLst>
                                      </p:cBhvr>
                                      <p:tavLst>
                                        <p:tav tm="0">
                                          <p:val>
                                            <p:strVal val="4/3*#ppt_w"/>
                                          </p:val>
                                        </p:tav>
                                        <p:tav tm="100000">
                                          <p:val>
                                            <p:strVal val="#ppt_w"/>
                                          </p:val>
                                        </p:tav>
                                      </p:tavLst>
                                    </p:anim>
                                    <p:anim calcmode="lin" valueType="num">
                                      <p:cBhvr>
                                        <p:cTn id="18" dur="3000" fill="hold"/>
                                        <p:tgtEl>
                                          <p:spTgt spid="1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1"/>
                                          </p:val>
                                        </p:tav>
                                        <p:tav tm="100000">
                                          <p:val>
                                            <p:strVal val="#ppt_x"/>
                                          </p:val>
                                        </p:tav>
                                      </p:tavLst>
                                    </p:anim>
                                    <p:anim calcmode="lin" valueType="num">
                                      <p:cBhvr>
                                        <p:cTn id="2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3 Marcador de contenido" descr="7b439002f5c84c2447412ef6c17cac5c.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27" name="26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4" name="3 Marcador de contenido" descr="7b439002f5c84c2447412ef6c17cac5c.jpg"/>
          <p:cNvPicPr>
            <a:picLocks noGrp="1" noChangeAspect="1"/>
          </p:cNvPicPr>
          <p:nvPr>
            <p:ph idx="4294967295"/>
          </p:nvPr>
        </p:nvPicPr>
        <p:blipFill>
          <a:blip r:embed="rId2" cstate="print"/>
          <a:srcRect/>
          <a:stretch>
            <a:fillRect/>
          </a:stretch>
        </p:blipFill>
        <p:spPr>
          <a:xfrm>
            <a:off x="0" y="0"/>
            <a:ext cx="9144000" cy="5715000"/>
          </a:xfrm>
        </p:spPr>
      </p:pic>
      <p:sp>
        <p:nvSpPr>
          <p:cNvPr id="29" name="28 CuadroTexto"/>
          <p:cNvSpPr txBox="1"/>
          <p:nvPr/>
        </p:nvSpPr>
        <p:spPr>
          <a:xfrm>
            <a:off x="611188" y="4657725"/>
            <a:ext cx="8135937" cy="923925"/>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Bien es cierto que no hay columpios como en otros parques, pero a cambio la Quinta de los Molinos mezcla maravillosamente la vegetación asilvestrada con los cultivos mediterráneos más diversos.</a:t>
            </a:r>
          </a:p>
        </p:txBody>
      </p:sp>
    </p:spTree>
  </p:cSld>
  <p:clrMapOvr>
    <a:masterClrMapping/>
  </p:clrMapOvr>
  <mc:AlternateContent xmlns:mc="http://schemas.openxmlformats.org/markup-compatibility/2006" xmlns:p14="http://schemas.microsoft.com/office/powerpoint/2010/main">
    <mc:Choice Requires="p14">
      <p:transition spd="slow" p14:dur="2250" advTm="25000">
        <p:blinds dir="vert"/>
      </p:transition>
    </mc:Choice>
    <mc:Fallback xmlns="">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2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p:cTn id="14" dur="3000" fill="hold"/>
                                        <p:tgtEl>
                                          <p:spTgt spid="30"/>
                                        </p:tgtEl>
                                        <p:attrNameLst>
                                          <p:attrName>ppt_w</p:attrName>
                                        </p:attrNameLst>
                                      </p:cBhvr>
                                      <p:tavLst>
                                        <p:tav tm="0">
                                          <p:val>
                                            <p:strVal val="2/3*#ppt_w"/>
                                          </p:val>
                                        </p:tav>
                                        <p:tav tm="100000">
                                          <p:val>
                                            <p:strVal val="#ppt_w"/>
                                          </p:val>
                                        </p:tav>
                                      </p:tavLst>
                                    </p:anim>
                                    <p:anim calcmode="lin" valueType="num">
                                      <p:cBhvr>
                                        <p:cTn id="15" dur="3000" fill="hold"/>
                                        <p:tgtEl>
                                          <p:spTgt spid="30"/>
                                        </p:tgtEl>
                                        <p:attrNameLst>
                                          <p:attrName>ppt_h</p:attrName>
                                        </p:attrNameLst>
                                      </p:cBhvr>
                                      <p:tavLst>
                                        <p:tav tm="0">
                                          <p:val>
                                            <p:strVal val="2/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barn(outVertical)">
                                      <p:cBhvr>
                                        <p:cTn id="18" dur="3000"/>
                                        <p:tgtEl>
                                          <p:spTgt spid="30"/>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9"/>
                                        </p:tgtEl>
                                        <p:attrNameLst>
                                          <p:attrName>style.visibility</p:attrName>
                                        </p:attrNameLst>
                                      </p:cBhvr>
                                      <p:to>
                                        <p:strVal val="visible"/>
                                      </p:to>
                                    </p:set>
                                    <p:animEffect transition="in" filter="fade">
                                      <p:cBhvr>
                                        <p:cTn id="22" dur="1000"/>
                                        <p:tgtEl>
                                          <p:spTgt spid="29"/>
                                        </p:tgtEl>
                                      </p:cBhvr>
                                    </p:animEffect>
                                    <p:anim calcmode="lin" valueType="num">
                                      <p:cBhvr>
                                        <p:cTn id="23" dur="1000" fill="hold"/>
                                        <p:tgtEl>
                                          <p:spTgt spid="29"/>
                                        </p:tgtEl>
                                        <p:attrNameLst>
                                          <p:attrName>ppt_x</p:attrName>
                                        </p:attrNameLst>
                                      </p:cBhvr>
                                      <p:tavLst>
                                        <p:tav tm="0">
                                          <p:val>
                                            <p:strVal val="#ppt_x-.1"/>
                                          </p:val>
                                        </p:tav>
                                        <p:tav tm="100000">
                                          <p:val>
                                            <p:strVal val="#ppt_x"/>
                                          </p:val>
                                        </p:tav>
                                      </p:tavLst>
                                    </p:anim>
                                    <p:anim calcmode="lin" valueType="num">
                                      <p:cBhvr>
                                        <p:cTn id="24" dur="10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024-768-38622.jpg"/>
          <p:cNvPicPr>
            <a:picLocks noChangeAspect="1"/>
          </p:cNvPicPr>
          <p:nvPr/>
        </p:nvPicPr>
        <p:blipFill>
          <a:blip r:embed="rId2" cstate="print"/>
          <a:srcRect/>
          <a:stretch>
            <a:fillRect/>
          </a:stretch>
        </p:blipFill>
        <p:spPr bwMode="auto">
          <a:xfrm>
            <a:off x="0" y="20638"/>
            <a:ext cx="9144000" cy="5694362"/>
          </a:xfrm>
          <a:prstGeom prst="rect">
            <a:avLst/>
          </a:prstGeom>
          <a:noFill/>
          <a:ln w="9525">
            <a:noFill/>
            <a:miter lim="800000"/>
            <a:headEnd/>
            <a:tailEnd/>
          </a:ln>
        </p:spPr>
      </p:pic>
      <p:pic>
        <p:nvPicPr>
          <p:cNvPr id="4" name="3 Imagen" descr="1024-768-38622.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sp>
        <p:nvSpPr>
          <p:cNvPr id="23556" name="19 CuadroTexto"/>
          <p:cNvSpPr txBox="1">
            <a:spLocks noChangeArrowheads="1"/>
          </p:cNvSpPr>
          <p:nvPr/>
        </p:nvSpPr>
        <p:spPr bwMode="auto">
          <a:xfrm>
            <a:off x="2339975" y="-587375"/>
            <a:ext cx="184150" cy="369887"/>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6" name="5 CuadroTexto"/>
          <p:cNvSpPr txBox="1"/>
          <p:nvPr/>
        </p:nvSpPr>
        <p:spPr>
          <a:xfrm>
            <a:off x="539750" y="4586288"/>
            <a:ext cx="8064500" cy="922337"/>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Es un jardín histórico artístico, considerado un bien de interés cultural. Debe su nombre a que era una hacienda (una quinta) con dos molinos traídos de Estados Unidos para extraer agua de regadío.</a:t>
            </a:r>
          </a:p>
        </p:txBody>
      </p:sp>
    </p:spTree>
  </p:cSld>
  <p:clrMapOvr>
    <a:masterClrMapping/>
  </p:clrMapOvr>
  <mc:AlternateContent xmlns:mc="http://schemas.openxmlformats.org/markup-compatibility/2006" xmlns:p14="http://schemas.microsoft.com/office/powerpoint/2010/main">
    <mc:Choice Requires="p14">
      <p:transition spd="slow" p14:dur="2000" advTm="24000">
        <p14:switch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3"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heel(3)">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s.jpg"/>
          <p:cNvPicPr>
            <a:picLocks noChangeAspect="1"/>
          </p:cNvPicPr>
          <p:nvPr/>
        </p:nvPicPr>
        <p:blipFill>
          <a:blip r:embed="rId2" cstate="print"/>
          <a:srcRect/>
          <a:stretch>
            <a:fillRect/>
          </a:stretch>
        </p:blipFill>
        <p:spPr bwMode="auto">
          <a:xfrm>
            <a:off x="1763713" y="0"/>
            <a:ext cx="5472112" cy="5715000"/>
          </a:xfrm>
          <a:prstGeom prst="rect">
            <a:avLst/>
          </a:prstGeom>
          <a:noFill/>
          <a:ln w="9525">
            <a:noFill/>
            <a:miter lim="800000"/>
            <a:headEnd/>
            <a:tailEnd/>
          </a:ln>
        </p:spPr>
      </p:pic>
      <p:sp>
        <p:nvSpPr>
          <p:cNvPr id="15" name="14 Decisión"/>
          <p:cNvSpPr/>
          <p:nvPr/>
        </p:nvSpPr>
        <p:spPr>
          <a:xfrm>
            <a:off x="0" y="0"/>
            <a:ext cx="1763713" cy="1117600"/>
          </a:xfrm>
          <a:prstGeom prst="flowChartDecision">
            <a:avLst/>
          </a:prstGeom>
          <a:solidFill>
            <a:schemeClr val="accent2">
              <a:lumMod val="60000"/>
              <a:lumOff val="4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Decisión"/>
          <p:cNvSpPr/>
          <p:nvPr/>
        </p:nvSpPr>
        <p:spPr>
          <a:xfrm>
            <a:off x="0" y="1117600"/>
            <a:ext cx="1763713" cy="1200150"/>
          </a:xfrm>
          <a:prstGeom prst="flowChartDecision">
            <a:avLst/>
          </a:prstGeom>
          <a:solidFill>
            <a:schemeClr val="accent2">
              <a:lumMod val="60000"/>
              <a:lumOff val="4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Decisión"/>
          <p:cNvSpPr/>
          <p:nvPr/>
        </p:nvSpPr>
        <p:spPr>
          <a:xfrm>
            <a:off x="0" y="2317750"/>
            <a:ext cx="1763713" cy="1139825"/>
          </a:xfrm>
          <a:prstGeom prst="flowChartDecision">
            <a:avLst/>
          </a:prstGeom>
          <a:solidFill>
            <a:schemeClr val="accent2">
              <a:lumMod val="60000"/>
              <a:lumOff val="4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Decisión"/>
          <p:cNvSpPr/>
          <p:nvPr/>
        </p:nvSpPr>
        <p:spPr>
          <a:xfrm>
            <a:off x="0" y="3457575"/>
            <a:ext cx="1763713" cy="1139825"/>
          </a:xfrm>
          <a:prstGeom prst="flowChartDecision">
            <a:avLst/>
          </a:prstGeom>
          <a:solidFill>
            <a:schemeClr val="accent2">
              <a:lumMod val="60000"/>
              <a:lumOff val="4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Decisión"/>
          <p:cNvSpPr/>
          <p:nvPr/>
        </p:nvSpPr>
        <p:spPr>
          <a:xfrm>
            <a:off x="0" y="4597400"/>
            <a:ext cx="1763713" cy="1117600"/>
          </a:xfrm>
          <a:prstGeom prst="flowChartDecision">
            <a:avLst/>
          </a:prstGeom>
          <a:solidFill>
            <a:schemeClr val="accent2">
              <a:lumMod val="60000"/>
              <a:lumOff val="4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6" name="25 Decisión"/>
          <p:cNvSpPr/>
          <p:nvPr/>
        </p:nvSpPr>
        <p:spPr>
          <a:xfrm>
            <a:off x="7235825" y="0"/>
            <a:ext cx="1908175" cy="1117600"/>
          </a:xfrm>
          <a:prstGeom prst="flowChartDecision">
            <a:avLst/>
          </a:prstGeom>
          <a:solidFill>
            <a:schemeClr val="accent2">
              <a:lumMod val="60000"/>
              <a:lumOff val="4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7" name="26 Decisión"/>
          <p:cNvSpPr/>
          <p:nvPr/>
        </p:nvSpPr>
        <p:spPr>
          <a:xfrm>
            <a:off x="7235825" y="1117600"/>
            <a:ext cx="1908175" cy="1200150"/>
          </a:xfrm>
          <a:prstGeom prst="flowChartDecision">
            <a:avLst/>
          </a:prstGeom>
          <a:solidFill>
            <a:schemeClr val="accent2">
              <a:lumMod val="60000"/>
              <a:lumOff val="4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8" name="27 Decisión"/>
          <p:cNvSpPr/>
          <p:nvPr/>
        </p:nvSpPr>
        <p:spPr>
          <a:xfrm>
            <a:off x="7235825" y="2317750"/>
            <a:ext cx="1908175" cy="1139825"/>
          </a:xfrm>
          <a:prstGeom prst="flowChartDecision">
            <a:avLst/>
          </a:prstGeom>
          <a:solidFill>
            <a:schemeClr val="accent2">
              <a:lumMod val="60000"/>
              <a:lumOff val="4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0" name="29 Decisión"/>
          <p:cNvSpPr/>
          <p:nvPr/>
        </p:nvSpPr>
        <p:spPr>
          <a:xfrm>
            <a:off x="7235825" y="3457575"/>
            <a:ext cx="1908175" cy="1139825"/>
          </a:xfrm>
          <a:prstGeom prst="flowChartDecision">
            <a:avLst/>
          </a:prstGeom>
          <a:solidFill>
            <a:schemeClr val="accent2">
              <a:lumMod val="60000"/>
              <a:lumOff val="4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1" name="30 Decisión"/>
          <p:cNvSpPr/>
          <p:nvPr/>
        </p:nvSpPr>
        <p:spPr>
          <a:xfrm>
            <a:off x="7235825" y="4597400"/>
            <a:ext cx="1908175" cy="1117600"/>
          </a:xfrm>
          <a:prstGeom prst="flowChartDecision">
            <a:avLst/>
          </a:prstGeom>
          <a:solidFill>
            <a:schemeClr val="accent2">
              <a:lumMod val="60000"/>
              <a:lumOff val="4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1835150" y="4514850"/>
            <a:ext cx="5616575" cy="1200150"/>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Hoy es, como decía, un parque grande y lleno de rincones especiales, donde los niños pueden descubrir una gruta, una alberca, un camino que lleva a un gran molino hidráulico, etc.</a:t>
            </a:r>
          </a:p>
        </p:txBody>
      </p:sp>
    </p:spTree>
  </p:cSld>
  <p:clrMapOvr>
    <a:masterClrMapping/>
  </p:clrMapOvr>
  <mc:AlternateContent xmlns:mc="http://schemas.openxmlformats.org/markup-compatibility/2006" xmlns:p14="http://schemas.microsoft.com/office/powerpoint/2010/main">
    <mc:Choice Requires="p14">
      <p:transition spd="slow" p14:dur="2000" advTm="22000">
        <p14:switch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amond(in)">
                                      <p:cBhvr>
                                        <p:cTn id="7" dur="3000"/>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ppt_x"/>
                                          </p:val>
                                        </p:tav>
                                        <p:tav tm="100000">
                                          <p:val>
                                            <p:strVal val="#ppt_x"/>
                                          </p:val>
                                        </p:tav>
                                      </p:tavLst>
                                    </p:anim>
                                    <p:anim calcmode="lin" valueType="num">
                                      <p:cBhvr additive="base">
                                        <p:cTn id="11" dur="3000" fill="hold"/>
                                        <p:tgtEl>
                                          <p:spTgt spid="15"/>
                                        </p:tgtEl>
                                        <p:attrNameLst>
                                          <p:attrName>ppt_y</p:attrName>
                                        </p:attrNameLst>
                                      </p:cBhvr>
                                      <p:tavLst>
                                        <p:tav tm="0">
                                          <p:val>
                                            <p:strVal val="1+#ppt_h/2"/>
                                          </p:val>
                                        </p:tav>
                                        <p:tav tm="100000">
                                          <p:val>
                                            <p:strVal val="#ppt_y"/>
                                          </p:val>
                                        </p:tav>
                                      </p:tavLst>
                                    </p:anim>
                                  </p:childTnLst>
                                </p:cTn>
                              </p:par>
                              <p:par>
                                <p:cTn id="12" presetID="8" presetClass="entr" presetSubtype="16"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diamond(in)">
                                      <p:cBhvr>
                                        <p:cTn id="14" dur="3000"/>
                                        <p:tgtEl>
                                          <p:spTgt spid="16"/>
                                        </p:tgtEl>
                                      </p:cBhvr>
                                    </p:animEffect>
                                  </p:childTnLst>
                                </p:cTn>
                              </p:par>
                              <p:par>
                                <p:cTn id="15" presetID="2" presetClass="entr" presetSubtype="4"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3000" fill="hold"/>
                                        <p:tgtEl>
                                          <p:spTgt spid="16"/>
                                        </p:tgtEl>
                                        <p:attrNameLst>
                                          <p:attrName>ppt_x</p:attrName>
                                        </p:attrNameLst>
                                      </p:cBhvr>
                                      <p:tavLst>
                                        <p:tav tm="0">
                                          <p:val>
                                            <p:strVal val="#ppt_x"/>
                                          </p:val>
                                        </p:tav>
                                        <p:tav tm="100000">
                                          <p:val>
                                            <p:strVal val="#ppt_x"/>
                                          </p:val>
                                        </p:tav>
                                      </p:tavLst>
                                    </p:anim>
                                    <p:anim calcmode="lin" valueType="num">
                                      <p:cBhvr additive="base">
                                        <p:cTn id="18" dur="3000" fill="hold"/>
                                        <p:tgtEl>
                                          <p:spTgt spid="16"/>
                                        </p:tgtEl>
                                        <p:attrNameLst>
                                          <p:attrName>ppt_y</p:attrName>
                                        </p:attrNameLst>
                                      </p:cBhvr>
                                      <p:tavLst>
                                        <p:tav tm="0">
                                          <p:val>
                                            <p:strVal val="1+#ppt_h/2"/>
                                          </p:val>
                                        </p:tav>
                                        <p:tav tm="100000">
                                          <p:val>
                                            <p:strVal val="#ppt_y"/>
                                          </p:val>
                                        </p:tav>
                                      </p:tavLst>
                                    </p:anim>
                                  </p:childTnLst>
                                </p:cTn>
                              </p:par>
                              <p:par>
                                <p:cTn id="19" presetID="8" presetClass="entr" presetSubtype="16"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diamond(in)">
                                      <p:cBhvr>
                                        <p:cTn id="21" dur="3000"/>
                                        <p:tgtEl>
                                          <p:spTgt spid="17"/>
                                        </p:tgtEl>
                                      </p:cBhvr>
                                    </p:animEffect>
                                  </p:childTnLst>
                                </p:cTn>
                              </p:par>
                              <p:par>
                                <p:cTn id="22" presetID="2" presetClass="entr" presetSubtype="4"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3000" fill="hold"/>
                                        <p:tgtEl>
                                          <p:spTgt spid="17"/>
                                        </p:tgtEl>
                                        <p:attrNameLst>
                                          <p:attrName>ppt_x</p:attrName>
                                        </p:attrNameLst>
                                      </p:cBhvr>
                                      <p:tavLst>
                                        <p:tav tm="0">
                                          <p:val>
                                            <p:strVal val="#ppt_x"/>
                                          </p:val>
                                        </p:tav>
                                        <p:tav tm="100000">
                                          <p:val>
                                            <p:strVal val="#ppt_x"/>
                                          </p:val>
                                        </p:tav>
                                      </p:tavLst>
                                    </p:anim>
                                    <p:anim calcmode="lin" valueType="num">
                                      <p:cBhvr additive="base">
                                        <p:cTn id="25" dur="3000" fill="hold"/>
                                        <p:tgtEl>
                                          <p:spTgt spid="17"/>
                                        </p:tgtEl>
                                        <p:attrNameLst>
                                          <p:attrName>ppt_y</p:attrName>
                                        </p:attrNameLst>
                                      </p:cBhvr>
                                      <p:tavLst>
                                        <p:tav tm="0">
                                          <p:val>
                                            <p:strVal val="1+#ppt_h/2"/>
                                          </p:val>
                                        </p:tav>
                                        <p:tav tm="100000">
                                          <p:val>
                                            <p:strVal val="#ppt_y"/>
                                          </p:val>
                                        </p:tav>
                                      </p:tavLst>
                                    </p:anim>
                                  </p:childTnLst>
                                </p:cTn>
                              </p:par>
                              <p:par>
                                <p:cTn id="26" presetID="8" presetClass="entr" presetSubtype="16"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diamond(in)">
                                      <p:cBhvr>
                                        <p:cTn id="28" dur="3000"/>
                                        <p:tgtEl>
                                          <p:spTgt spid="18"/>
                                        </p:tgtEl>
                                      </p:cBhvr>
                                    </p:animEffect>
                                  </p:childTnLst>
                                </p:cTn>
                              </p:par>
                              <p:par>
                                <p:cTn id="29" presetID="2" presetClass="entr" presetSubtype="4"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ppt_x"/>
                                          </p:val>
                                        </p:tav>
                                        <p:tav tm="100000">
                                          <p:val>
                                            <p:strVal val="#ppt_x"/>
                                          </p:val>
                                        </p:tav>
                                      </p:tavLst>
                                    </p:anim>
                                    <p:anim calcmode="lin" valueType="num">
                                      <p:cBhvr additive="base">
                                        <p:cTn id="32" dur="3000" fill="hold"/>
                                        <p:tgtEl>
                                          <p:spTgt spid="18"/>
                                        </p:tgtEl>
                                        <p:attrNameLst>
                                          <p:attrName>ppt_y</p:attrName>
                                        </p:attrNameLst>
                                      </p:cBhvr>
                                      <p:tavLst>
                                        <p:tav tm="0">
                                          <p:val>
                                            <p:strVal val="1+#ppt_h/2"/>
                                          </p:val>
                                        </p:tav>
                                        <p:tav tm="100000">
                                          <p:val>
                                            <p:strVal val="#ppt_y"/>
                                          </p:val>
                                        </p:tav>
                                      </p:tavLst>
                                    </p:anim>
                                  </p:childTnLst>
                                </p:cTn>
                              </p:par>
                              <p:par>
                                <p:cTn id="33" presetID="8" presetClass="entr" presetSubtype="16"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diamond(in)">
                                      <p:cBhvr>
                                        <p:cTn id="35" dur="3000"/>
                                        <p:tgtEl>
                                          <p:spTgt spid="19"/>
                                        </p:tgtEl>
                                      </p:cBhvr>
                                    </p:animEffect>
                                  </p:childTnLst>
                                </p:cTn>
                              </p:par>
                              <p:par>
                                <p:cTn id="36" presetID="2" presetClass="entr" presetSubtype="4"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8" presetClass="entr" presetSubtype="16" fill="hold"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diamond(in)">
                                      <p:cBhvr>
                                        <p:cTn id="42" dur="3000"/>
                                        <p:tgtEl>
                                          <p:spTgt spid="26"/>
                                        </p:tgtEl>
                                      </p:cBhvr>
                                    </p:animEffect>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3000" fill="hold"/>
                                        <p:tgtEl>
                                          <p:spTgt spid="26"/>
                                        </p:tgtEl>
                                        <p:attrNameLst>
                                          <p:attrName>ppt_x</p:attrName>
                                        </p:attrNameLst>
                                      </p:cBhvr>
                                      <p:tavLst>
                                        <p:tav tm="0">
                                          <p:val>
                                            <p:strVal val="#ppt_x"/>
                                          </p:val>
                                        </p:tav>
                                        <p:tav tm="100000">
                                          <p:val>
                                            <p:strVal val="#ppt_x"/>
                                          </p:val>
                                        </p:tav>
                                      </p:tavLst>
                                    </p:anim>
                                    <p:anim calcmode="lin" valueType="num">
                                      <p:cBhvr additive="base">
                                        <p:cTn id="46" dur="3000" fill="hold"/>
                                        <p:tgtEl>
                                          <p:spTgt spid="26"/>
                                        </p:tgtEl>
                                        <p:attrNameLst>
                                          <p:attrName>ppt_y</p:attrName>
                                        </p:attrNameLst>
                                      </p:cBhvr>
                                      <p:tavLst>
                                        <p:tav tm="0">
                                          <p:val>
                                            <p:strVal val="1+#ppt_h/2"/>
                                          </p:val>
                                        </p:tav>
                                        <p:tav tm="100000">
                                          <p:val>
                                            <p:strVal val="#ppt_y"/>
                                          </p:val>
                                        </p:tav>
                                      </p:tavLst>
                                    </p:anim>
                                  </p:childTnLst>
                                </p:cTn>
                              </p:par>
                              <p:par>
                                <p:cTn id="47" presetID="8" presetClass="entr" presetSubtype="16"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diamond(in)">
                                      <p:cBhvr>
                                        <p:cTn id="49" dur="3000"/>
                                        <p:tgtEl>
                                          <p:spTgt spid="27"/>
                                        </p:tgtEl>
                                      </p:cBhvr>
                                    </p:animEffect>
                                  </p:childTnLst>
                                </p:cTn>
                              </p:par>
                              <p:par>
                                <p:cTn id="50" presetID="2" presetClass="entr" presetSubtype="4" fill="hold"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additive="base">
                                        <p:cTn id="52" dur="3000" fill="hold"/>
                                        <p:tgtEl>
                                          <p:spTgt spid="27"/>
                                        </p:tgtEl>
                                        <p:attrNameLst>
                                          <p:attrName>ppt_x</p:attrName>
                                        </p:attrNameLst>
                                      </p:cBhvr>
                                      <p:tavLst>
                                        <p:tav tm="0">
                                          <p:val>
                                            <p:strVal val="#ppt_x"/>
                                          </p:val>
                                        </p:tav>
                                        <p:tav tm="100000">
                                          <p:val>
                                            <p:strVal val="#ppt_x"/>
                                          </p:val>
                                        </p:tav>
                                      </p:tavLst>
                                    </p:anim>
                                    <p:anim calcmode="lin" valueType="num">
                                      <p:cBhvr additive="base">
                                        <p:cTn id="53" dur="3000" fill="hold"/>
                                        <p:tgtEl>
                                          <p:spTgt spid="27"/>
                                        </p:tgtEl>
                                        <p:attrNameLst>
                                          <p:attrName>ppt_y</p:attrName>
                                        </p:attrNameLst>
                                      </p:cBhvr>
                                      <p:tavLst>
                                        <p:tav tm="0">
                                          <p:val>
                                            <p:strVal val="1+#ppt_h/2"/>
                                          </p:val>
                                        </p:tav>
                                        <p:tav tm="100000">
                                          <p:val>
                                            <p:strVal val="#ppt_y"/>
                                          </p:val>
                                        </p:tav>
                                      </p:tavLst>
                                    </p:anim>
                                  </p:childTnLst>
                                </p:cTn>
                              </p:par>
                              <p:par>
                                <p:cTn id="54" presetID="8" presetClass="entr" presetSubtype="16" fill="hold" nodeType="with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diamond(in)">
                                      <p:cBhvr>
                                        <p:cTn id="56" dur="3000"/>
                                        <p:tgtEl>
                                          <p:spTgt spid="28"/>
                                        </p:tgtEl>
                                      </p:cBhvr>
                                    </p:animEffect>
                                  </p:childTnLst>
                                </p:cTn>
                              </p:par>
                              <p:par>
                                <p:cTn id="57" presetID="2" presetClass="entr" presetSubtype="4" fill="hold" nodeType="with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additive="base">
                                        <p:cTn id="59" dur="3000" fill="hold"/>
                                        <p:tgtEl>
                                          <p:spTgt spid="28"/>
                                        </p:tgtEl>
                                        <p:attrNameLst>
                                          <p:attrName>ppt_x</p:attrName>
                                        </p:attrNameLst>
                                      </p:cBhvr>
                                      <p:tavLst>
                                        <p:tav tm="0">
                                          <p:val>
                                            <p:strVal val="#ppt_x"/>
                                          </p:val>
                                        </p:tav>
                                        <p:tav tm="100000">
                                          <p:val>
                                            <p:strVal val="#ppt_x"/>
                                          </p:val>
                                        </p:tav>
                                      </p:tavLst>
                                    </p:anim>
                                    <p:anim calcmode="lin" valueType="num">
                                      <p:cBhvr additive="base">
                                        <p:cTn id="60" dur="3000" fill="hold"/>
                                        <p:tgtEl>
                                          <p:spTgt spid="28"/>
                                        </p:tgtEl>
                                        <p:attrNameLst>
                                          <p:attrName>ppt_y</p:attrName>
                                        </p:attrNameLst>
                                      </p:cBhvr>
                                      <p:tavLst>
                                        <p:tav tm="0">
                                          <p:val>
                                            <p:strVal val="1+#ppt_h/2"/>
                                          </p:val>
                                        </p:tav>
                                        <p:tav tm="100000">
                                          <p:val>
                                            <p:strVal val="#ppt_y"/>
                                          </p:val>
                                        </p:tav>
                                      </p:tavLst>
                                    </p:anim>
                                  </p:childTnLst>
                                </p:cTn>
                              </p:par>
                              <p:par>
                                <p:cTn id="61" presetID="8" presetClass="entr" presetSubtype="16"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diamond(in)">
                                      <p:cBhvr>
                                        <p:cTn id="63" dur="3000"/>
                                        <p:tgtEl>
                                          <p:spTgt spid="30"/>
                                        </p:tgtEl>
                                      </p:cBhvr>
                                    </p:animEffect>
                                  </p:childTnLst>
                                </p:cTn>
                              </p:par>
                              <p:par>
                                <p:cTn id="64" presetID="2" presetClass="entr" presetSubtype="4" fill="hold"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3000" fill="hold"/>
                                        <p:tgtEl>
                                          <p:spTgt spid="30"/>
                                        </p:tgtEl>
                                        <p:attrNameLst>
                                          <p:attrName>ppt_x</p:attrName>
                                        </p:attrNameLst>
                                      </p:cBhvr>
                                      <p:tavLst>
                                        <p:tav tm="0">
                                          <p:val>
                                            <p:strVal val="#ppt_x"/>
                                          </p:val>
                                        </p:tav>
                                        <p:tav tm="100000">
                                          <p:val>
                                            <p:strVal val="#ppt_x"/>
                                          </p:val>
                                        </p:tav>
                                      </p:tavLst>
                                    </p:anim>
                                    <p:anim calcmode="lin" valueType="num">
                                      <p:cBhvr additive="base">
                                        <p:cTn id="67" dur="3000" fill="hold"/>
                                        <p:tgtEl>
                                          <p:spTgt spid="30"/>
                                        </p:tgtEl>
                                        <p:attrNameLst>
                                          <p:attrName>ppt_y</p:attrName>
                                        </p:attrNameLst>
                                      </p:cBhvr>
                                      <p:tavLst>
                                        <p:tav tm="0">
                                          <p:val>
                                            <p:strVal val="1+#ppt_h/2"/>
                                          </p:val>
                                        </p:tav>
                                        <p:tav tm="100000">
                                          <p:val>
                                            <p:strVal val="#ppt_y"/>
                                          </p:val>
                                        </p:tav>
                                      </p:tavLst>
                                    </p:anim>
                                  </p:childTnLst>
                                </p:cTn>
                              </p:par>
                              <p:par>
                                <p:cTn id="68" presetID="8" presetClass="entr" presetSubtype="16"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diamond(in)">
                                      <p:cBhvr>
                                        <p:cTn id="70" dur="3000"/>
                                        <p:tgtEl>
                                          <p:spTgt spid="31"/>
                                        </p:tgtEl>
                                      </p:cBhvr>
                                    </p:animEffect>
                                  </p:childTnLst>
                                </p:cTn>
                              </p:par>
                              <p:par>
                                <p:cTn id="71" presetID="2" presetClass="entr" presetSubtype="4" fill="hold" nodeType="with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additive="base">
                                        <p:cTn id="73" dur="3000" fill="hold"/>
                                        <p:tgtEl>
                                          <p:spTgt spid="31"/>
                                        </p:tgtEl>
                                        <p:attrNameLst>
                                          <p:attrName>ppt_x</p:attrName>
                                        </p:attrNameLst>
                                      </p:cBhvr>
                                      <p:tavLst>
                                        <p:tav tm="0">
                                          <p:val>
                                            <p:strVal val="#ppt_x"/>
                                          </p:val>
                                        </p:tav>
                                        <p:tav tm="100000">
                                          <p:val>
                                            <p:strVal val="#ppt_x"/>
                                          </p:val>
                                        </p:tav>
                                      </p:tavLst>
                                    </p:anim>
                                    <p:anim calcmode="lin" valueType="num">
                                      <p:cBhvr additive="base">
                                        <p:cTn id="74" dur="3000" fill="hold"/>
                                        <p:tgtEl>
                                          <p:spTgt spid="31"/>
                                        </p:tgtEl>
                                        <p:attrNameLst>
                                          <p:attrName>ppt_y</p:attrName>
                                        </p:attrNameLst>
                                      </p:cBhvr>
                                      <p:tavLst>
                                        <p:tav tm="0">
                                          <p:val>
                                            <p:strVal val="1+#ppt_h/2"/>
                                          </p:val>
                                        </p:tav>
                                        <p:tav tm="100000">
                                          <p:val>
                                            <p:strVal val="#ppt_y"/>
                                          </p:val>
                                        </p:tav>
                                      </p:tavLst>
                                    </p:anim>
                                  </p:childTnLst>
                                </p:cTn>
                              </p:par>
                              <p:par>
                                <p:cTn id="75" presetID="17" presetClass="entr" presetSubtype="4"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p:cTn id="77" dur="3000" fill="hold"/>
                                        <p:tgtEl>
                                          <p:spTgt spid="5"/>
                                        </p:tgtEl>
                                        <p:attrNameLst>
                                          <p:attrName>ppt_x</p:attrName>
                                        </p:attrNameLst>
                                      </p:cBhvr>
                                      <p:tavLst>
                                        <p:tav tm="0">
                                          <p:val>
                                            <p:strVal val="#ppt_x"/>
                                          </p:val>
                                        </p:tav>
                                        <p:tav tm="100000">
                                          <p:val>
                                            <p:strVal val="#ppt_x"/>
                                          </p:val>
                                        </p:tav>
                                      </p:tavLst>
                                    </p:anim>
                                    <p:anim calcmode="lin" valueType="num">
                                      <p:cBhvr>
                                        <p:cTn id="78" dur="3000" fill="hold"/>
                                        <p:tgtEl>
                                          <p:spTgt spid="5"/>
                                        </p:tgtEl>
                                        <p:attrNameLst>
                                          <p:attrName>ppt_y</p:attrName>
                                        </p:attrNameLst>
                                      </p:cBhvr>
                                      <p:tavLst>
                                        <p:tav tm="0">
                                          <p:val>
                                            <p:strVal val="#ppt_y+#ppt_h/2"/>
                                          </p:val>
                                        </p:tav>
                                        <p:tav tm="100000">
                                          <p:val>
                                            <p:strVal val="#ppt_y"/>
                                          </p:val>
                                        </p:tav>
                                      </p:tavLst>
                                    </p:anim>
                                    <p:anim calcmode="lin" valueType="num">
                                      <p:cBhvr>
                                        <p:cTn id="79" dur="3000" fill="hold"/>
                                        <p:tgtEl>
                                          <p:spTgt spid="5"/>
                                        </p:tgtEl>
                                        <p:attrNameLst>
                                          <p:attrName>ppt_w</p:attrName>
                                        </p:attrNameLst>
                                      </p:cBhvr>
                                      <p:tavLst>
                                        <p:tav tm="0">
                                          <p:val>
                                            <p:strVal val="#ppt_w"/>
                                          </p:val>
                                        </p:tav>
                                        <p:tav tm="100000">
                                          <p:val>
                                            <p:strVal val="#ppt_w"/>
                                          </p:val>
                                        </p:tav>
                                      </p:tavLst>
                                    </p:anim>
                                    <p:anim calcmode="lin" valueType="num">
                                      <p:cBhvr>
                                        <p:cTn id="80" dur="3000" fill="hold"/>
                                        <p:tgtEl>
                                          <p:spTgt spid="5"/>
                                        </p:tgtEl>
                                        <p:attrNameLst>
                                          <p:attrName>ppt_h</p:attrName>
                                        </p:attrNameLst>
                                      </p:cBhvr>
                                      <p:tavLst>
                                        <p:tav tm="0">
                                          <p:val>
                                            <p:fltVal val="0"/>
                                          </p:val>
                                        </p:tav>
                                        <p:tav tm="100000">
                                          <p:val>
                                            <p:strVal val="#ppt_h"/>
                                          </p:val>
                                        </p:tav>
                                      </p:tavLst>
                                    </p:anim>
                                  </p:childTnLst>
                                </p:cTn>
                              </p:par>
                              <p:par>
                                <p:cTn id="81" presetID="14" presetClass="entr" presetSubtype="5" fill="hold" nodeType="withEffect">
                                  <p:stCondLst>
                                    <p:cond delay="0"/>
                                  </p:stCondLst>
                                  <p:childTnLst>
                                    <p:set>
                                      <p:cBhvr>
                                        <p:cTn id="82" dur="1" fill="hold">
                                          <p:stCondLst>
                                            <p:cond delay="0"/>
                                          </p:stCondLst>
                                        </p:cTn>
                                        <p:tgtEl>
                                          <p:spTgt spid="5"/>
                                        </p:tgtEl>
                                        <p:attrNameLst>
                                          <p:attrName>style.visibility</p:attrName>
                                        </p:attrNameLst>
                                      </p:cBhvr>
                                      <p:to>
                                        <p:strVal val="visible"/>
                                      </p:to>
                                    </p:set>
                                    <p:animEffect transition="in" filter="randombar(vertical)">
                                      <p:cBhvr>
                                        <p:cTn id="83" dur="3000"/>
                                        <p:tgtEl>
                                          <p:spTgt spid="5"/>
                                        </p:tgtEl>
                                      </p:cBhvr>
                                    </p:animEffect>
                                  </p:childTnLst>
                                </p:cTn>
                              </p:par>
                            </p:childTnLst>
                          </p:cTn>
                        </p:par>
                        <p:par>
                          <p:cTn id="84" fill="hold">
                            <p:stCondLst>
                              <p:cond delay="3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13"/>
                                        </p:tgtEl>
                                        <p:attrNameLst>
                                          <p:attrName>style.visibility</p:attrName>
                                        </p:attrNameLst>
                                      </p:cBhvr>
                                      <p:to>
                                        <p:strVal val="visible"/>
                                      </p:to>
                                    </p:set>
                                    <p:animEffect transition="in" filter="fade">
                                      <p:cBhvr>
                                        <p:cTn id="87" dur="1000"/>
                                        <p:tgtEl>
                                          <p:spTgt spid="13"/>
                                        </p:tgtEl>
                                      </p:cBhvr>
                                    </p:animEffect>
                                    <p:anim calcmode="lin" valueType="num">
                                      <p:cBhvr>
                                        <p:cTn id="88" dur="1000" fill="hold"/>
                                        <p:tgtEl>
                                          <p:spTgt spid="13"/>
                                        </p:tgtEl>
                                        <p:attrNameLst>
                                          <p:attrName>ppt_x</p:attrName>
                                        </p:attrNameLst>
                                      </p:cBhvr>
                                      <p:tavLst>
                                        <p:tav tm="0">
                                          <p:val>
                                            <p:strVal val="#ppt_x-.1"/>
                                          </p:val>
                                        </p:tav>
                                        <p:tav tm="100000">
                                          <p:val>
                                            <p:strVal val="#ppt_x"/>
                                          </p:val>
                                        </p:tav>
                                      </p:tavLst>
                                    </p:anim>
                                    <p:anim calcmode="lin" valueType="num">
                                      <p:cBhvr>
                                        <p:cTn id="8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29 Imagen" descr="1024-768-75243.jpg"/>
          <p:cNvPicPr>
            <a:picLocks noChangeAspect="1"/>
          </p:cNvPicPr>
          <p:nvPr/>
        </p:nvPicPr>
        <p:blipFill>
          <a:blip r:embed="rId2" cstate="print"/>
          <a:srcRect/>
          <a:stretch>
            <a:fillRect/>
          </a:stretch>
        </p:blipFill>
        <p:spPr bwMode="auto">
          <a:xfrm>
            <a:off x="0" y="20638"/>
            <a:ext cx="9144000" cy="5694362"/>
          </a:xfrm>
          <a:prstGeom prst="rect">
            <a:avLst/>
          </a:prstGeom>
          <a:noFill/>
          <a:ln w="9525">
            <a:noFill/>
            <a:miter lim="800000"/>
            <a:headEnd/>
            <a:tailEnd/>
          </a:ln>
        </p:spPr>
      </p:pic>
      <p:pic>
        <p:nvPicPr>
          <p:cNvPr id="4" name="3 Imagen" descr="1024-768-75243.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sp>
        <p:nvSpPr>
          <p:cNvPr id="29" name="28 CuadroTexto"/>
          <p:cNvSpPr txBox="1"/>
          <p:nvPr/>
        </p:nvSpPr>
        <p:spPr>
          <a:xfrm>
            <a:off x="684213" y="4586288"/>
            <a:ext cx="7848600" cy="922337"/>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Uno de los mayores encantos de la Quinta de los Molinos son sus almendros que, cuando florecen, entre febrero y marzo, convierten amplias zonas de este parque en una gran extensión blanca y rosada. </a:t>
            </a:r>
          </a:p>
        </p:txBody>
      </p:sp>
    </p:spTree>
  </p:cSld>
  <p:clrMapOvr>
    <a:masterClrMapping/>
  </p:clrMapOvr>
  <mc:AlternateContent xmlns:mc="http://schemas.openxmlformats.org/markup-compatibility/2006" xmlns:p14="http://schemas.microsoft.com/office/powerpoint/2010/main">
    <mc:Choice Requires="p14">
      <p:transition spd="slow" p14:dur="2000" advTm="24000">
        <p14:switch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2"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heel(2)">
                                      <p:cBhvr>
                                        <p:cTn id="14" dur="3000"/>
                                        <p:tgtEl>
                                          <p:spTgt spid="30"/>
                                        </p:tgtEl>
                                      </p:cBhvr>
                                    </p:animEffect>
                                  </p:childTnLst>
                                </p:cTn>
                              </p:par>
                              <p:par>
                                <p:cTn id="15" presetID="23" presetClass="entr" presetSubtype="288"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3000" fill="hold"/>
                                        <p:tgtEl>
                                          <p:spTgt spid="30"/>
                                        </p:tgtEl>
                                        <p:attrNameLst>
                                          <p:attrName>ppt_w</p:attrName>
                                        </p:attrNameLst>
                                      </p:cBhvr>
                                      <p:tavLst>
                                        <p:tav tm="0">
                                          <p:val>
                                            <p:strVal val="4/3*#ppt_w"/>
                                          </p:val>
                                        </p:tav>
                                        <p:tav tm="100000">
                                          <p:val>
                                            <p:strVal val="#ppt_w"/>
                                          </p:val>
                                        </p:tav>
                                      </p:tavLst>
                                    </p:anim>
                                    <p:anim calcmode="lin" valueType="num">
                                      <p:cBhvr>
                                        <p:cTn id="18" dur="3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9"/>
                                        </p:tgtEl>
                                        <p:attrNameLst>
                                          <p:attrName>style.visibility</p:attrName>
                                        </p:attrNameLst>
                                      </p:cBhvr>
                                      <p:to>
                                        <p:strVal val="visible"/>
                                      </p:to>
                                    </p:set>
                                    <p:animEffect transition="in" filter="fade">
                                      <p:cBhvr>
                                        <p:cTn id="22" dur="1000"/>
                                        <p:tgtEl>
                                          <p:spTgt spid="29"/>
                                        </p:tgtEl>
                                      </p:cBhvr>
                                    </p:animEffect>
                                    <p:anim calcmode="lin" valueType="num">
                                      <p:cBhvr>
                                        <p:cTn id="23" dur="1000" fill="hold"/>
                                        <p:tgtEl>
                                          <p:spTgt spid="29"/>
                                        </p:tgtEl>
                                        <p:attrNameLst>
                                          <p:attrName>ppt_x</p:attrName>
                                        </p:attrNameLst>
                                      </p:cBhvr>
                                      <p:tavLst>
                                        <p:tav tm="0">
                                          <p:val>
                                            <p:strVal val="#ppt_x-.1"/>
                                          </p:val>
                                        </p:tav>
                                        <p:tav tm="100000">
                                          <p:val>
                                            <p:strVal val="#ppt_x"/>
                                          </p:val>
                                        </p:tav>
                                      </p:tavLst>
                                    </p:anim>
                                    <p:anim calcmode="lin" valueType="num">
                                      <p:cBhvr>
                                        <p:cTn id="24" dur="10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1024-768-2373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4" name="3 Imagen" descr="1024-768-2373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16" name="15 CuadroTexto"/>
          <p:cNvSpPr txBox="1"/>
          <p:nvPr/>
        </p:nvSpPr>
        <p:spPr>
          <a:xfrm>
            <a:off x="900113" y="4802188"/>
            <a:ext cx="6624637" cy="646112"/>
          </a:xfrm>
          <a:prstGeom prst="rect">
            <a:avLst/>
          </a:prstGeom>
          <a:noFill/>
          <a:ln>
            <a:noFill/>
          </a:ln>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En esas semanas, muchos madrileños se acercan para fotografiar esa floración y disfrutar de su color y su aroma.</a:t>
            </a:r>
          </a:p>
        </p:txBody>
      </p:sp>
    </p:spTree>
  </p:cSld>
  <p:clrMapOvr>
    <a:masterClrMapping/>
  </p:clrMapOvr>
  <mc:AlternateContent xmlns:mc="http://schemas.openxmlformats.org/markup-compatibility/2006" xmlns:p14="http://schemas.microsoft.com/office/powerpoint/2010/main">
    <mc:Choice Requires="p14">
      <p:transition spd="slow" p14:dur="2000" advTm="16000">
        <p14:switch dir="l"/>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16" presetClass="entr" presetSubtype="42"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arn(outHorizontal)">
                                      <p:cBhvr>
                                        <p:cTn id="13" dur="3000"/>
                                        <p:tgtEl>
                                          <p:spTgt spid="17"/>
                                        </p:tgtEl>
                                      </p:cBhvr>
                                    </p:animEffect>
                                  </p:childTnLst>
                                </p:cTn>
                              </p:par>
                              <p:par>
                                <p:cTn id="14" presetID="8" presetClass="entr" presetSubtype="32"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diamond(out)">
                                      <p:cBhvr>
                                        <p:cTn id="16" dur="3000"/>
                                        <p:tgtEl>
                                          <p:spTgt spid="17"/>
                                        </p:tgtEl>
                                      </p:cBhvr>
                                    </p:animEffect>
                                  </p:childTnLst>
                                </p:cTn>
                              </p:par>
                              <p:par>
                                <p:cTn id="17" presetID="40" presetClass="entr" presetSubtype="0" fill="hold" grpId="0" nodeType="withEffect">
                                  <p:stCondLst>
                                    <p:cond delay="2000"/>
                                  </p:stCondLst>
                                  <p:iterate type="lt">
                                    <p:tmPct val="10000"/>
                                  </p:iterate>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1"/>
                                          </p:val>
                                        </p:tav>
                                        <p:tav tm="100000">
                                          <p:val>
                                            <p:strVal val="#ppt_x"/>
                                          </p:val>
                                        </p:tav>
                                      </p:tavLst>
                                    </p:anim>
                                    <p:anim calcmode="lin" valueType="num">
                                      <p:cBhvr>
                                        <p:cTn id="21"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1024-768-29487.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pic>
        <p:nvPicPr>
          <p:cNvPr id="4" name="3 Imagen" descr="1024-768-29487.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sp>
        <p:nvSpPr>
          <p:cNvPr id="23" name="22 CuadroTexto"/>
          <p:cNvSpPr txBox="1"/>
          <p:nvPr/>
        </p:nvSpPr>
        <p:spPr>
          <a:xfrm>
            <a:off x="179388" y="4586288"/>
            <a:ext cx="8785225" cy="922337"/>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Las zonas más destacadas son el lago, el paseo central y sobre todo y por lo que es más reconocido, los almendros aunque claro, si se viene en mayo como hemos venido nosotros, ya no están en flor sino mas bien en almendra.</a:t>
            </a:r>
          </a:p>
        </p:txBody>
      </p:sp>
    </p:spTree>
  </p:cSld>
  <p:clrMapOvr>
    <a:masterClrMapping/>
  </p:clrMapOvr>
  <mc:AlternateContent xmlns:mc="http://schemas.openxmlformats.org/markup-compatibility/2006" xmlns:p14="http://schemas.microsoft.com/office/powerpoint/2010/main">
    <mc:Choice Requires="p14">
      <p:transition spd="slow" p14:dur="2250" advTm="26000">
        <p14:shre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2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3000" fill="hold"/>
                                        <p:tgtEl>
                                          <p:spTgt spid="24"/>
                                        </p:tgtEl>
                                        <p:attrNameLst>
                                          <p:attrName>ppt_w</p:attrName>
                                        </p:attrNameLst>
                                      </p:cBhvr>
                                      <p:tavLst>
                                        <p:tav tm="0">
                                          <p:val>
                                            <p:strVal val="4/3*#ppt_w"/>
                                          </p:val>
                                        </p:tav>
                                        <p:tav tm="100000">
                                          <p:val>
                                            <p:strVal val="#ppt_w"/>
                                          </p:val>
                                        </p:tav>
                                      </p:tavLst>
                                    </p:anim>
                                    <p:anim calcmode="lin" valueType="num">
                                      <p:cBhvr>
                                        <p:cTn id="15" dur="3000" fill="hold"/>
                                        <p:tgtEl>
                                          <p:spTgt spid="2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barn(outVertical)">
                                      <p:cBhvr>
                                        <p:cTn id="18" dur="3000"/>
                                        <p:tgtEl>
                                          <p:spTgt spid="2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3"/>
                                        </p:tgtEl>
                                        <p:attrNameLst>
                                          <p:attrName>style.visibility</p:attrName>
                                        </p:attrNameLst>
                                      </p:cBhvr>
                                      <p:to>
                                        <p:strVal val="visible"/>
                                      </p:to>
                                    </p:set>
                                    <p:animEffect transition="in" filter="fade">
                                      <p:cBhvr>
                                        <p:cTn id="22" dur="1000"/>
                                        <p:tgtEl>
                                          <p:spTgt spid="23"/>
                                        </p:tgtEl>
                                      </p:cBhvr>
                                    </p:animEffect>
                                    <p:anim calcmode="lin" valueType="num">
                                      <p:cBhvr>
                                        <p:cTn id="23" dur="1000" fill="hold"/>
                                        <p:tgtEl>
                                          <p:spTgt spid="23"/>
                                        </p:tgtEl>
                                        <p:attrNameLst>
                                          <p:attrName>ppt_x</p:attrName>
                                        </p:attrNameLst>
                                      </p:cBhvr>
                                      <p:tavLst>
                                        <p:tav tm="0">
                                          <p:val>
                                            <p:strVal val="#ppt_x-.1"/>
                                          </p:val>
                                        </p:tav>
                                        <p:tav tm="100000">
                                          <p:val>
                                            <p:strVal val="#ppt_x"/>
                                          </p:val>
                                        </p:tav>
                                      </p:tavLst>
                                    </p:anim>
                                    <p:anim calcmode="lin" valueType="num">
                                      <p:cBhvr>
                                        <p:cTn id="24"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024-768-518505.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pic>
        <p:nvPicPr>
          <p:cNvPr id="4" name="3 Imagen" descr="1024-768-518505.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sp>
        <p:nvSpPr>
          <p:cNvPr id="17" name="16 CuadroTexto"/>
          <p:cNvSpPr txBox="1"/>
          <p:nvPr/>
        </p:nvSpPr>
        <p:spPr>
          <a:xfrm>
            <a:off x="1476375" y="4873625"/>
            <a:ext cx="6624638" cy="646113"/>
          </a:xfrm>
          <a:prstGeom prst="rect">
            <a:avLst/>
          </a:prstGeom>
          <a:noFill/>
          <a:effectLst/>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Le pierde un poco encontrarse encajada entre edificios de oficinas, pero merece la pena visitarla y darse un paseo.</a:t>
            </a:r>
          </a:p>
        </p:txBody>
      </p:sp>
    </p:spTree>
  </p:cSld>
  <p:clrMapOvr>
    <a:masterClrMapping/>
  </p:clrMapOvr>
  <mc:AlternateContent xmlns:mc="http://schemas.openxmlformats.org/markup-compatibility/2006" xmlns:p14="http://schemas.microsoft.com/office/powerpoint/2010/main">
    <mc:Choice Requires="p14">
      <p:transition spd="slow" p14:dur="2250" advTm="18000">
        <p14:shred dir="ou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2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Horizont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3000" fill="hold"/>
                                        <p:tgtEl>
                                          <p:spTgt spid="18"/>
                                        </p:tgtEl>
                                        <p:attrNameLst>
                                          <p:attrName>ppt_w</p:attrName>
                                        </p:attrNameLst>
                                      </p:cBhvr>
                                      <p:tavLst>
                                        <p:tav tm="0">
                                          <p:val>
                                            <p:strVal val="4/3*#ppt_w"/>
                                          </p:val>
                                        </p:tav>
                                        <p:tav tm="100000">
                                          <p:val>
                                            <p:strVal val="#ppt_w"/>
                                          </p:val>
                                        </p:tav>
                                      </p:tavLst>
                                    </p:anim>
                                    <p:anim calcmode="lin" valueType="num">
                                      <p:cBhvr>
                                        <p:cTn id="15" dur="3000" fill="hold"/>
                                        <p:tgtEl>
                                          <p:spTgt spid="18"/>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barn(inHorizontal)">
                                      <p:cBhvr>
                                        <p:cTn id="18" dur="3000"/>
                                        <p:tgtEl>
                                          <p:spTgt spid="18"/>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1"/>
                                          </p:val>
                                        </p:tav>
                                        <p:tav tm="100000">
                                          <p:val>
                                            <p:strVal val="#ppt_x"/>
                                          </p:val>
                                        </p:tav>
                                      </p:tavLst>
                                    </p:anim>
                                    <p:anim calcmode="lin" valueType="num">
                                      <p:cBhvr>
                                        <p:cTn id="24"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1024-768-363667.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pic>
        <p:nvPicPr>
          <p:cNvPr id="4" name="3 Imagen" descr="1024-768-363667.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sp>
        <p:nvSpPr>
          <p:cNvPr id="12" name="11 CuadroTexto"/>
          <p:cNvSpPr txBox="1"/>
          <p:nvPr/>
        </p:nvSpPr>
        <p:spPr>
          <a:xfrm>
            <a:off x="827088" y="4873625"/>
            <a:ext cx="7848600" cy="646113"/>
          </a:xfrm>
          <a:prstGeom prst="rect">
            <a:avLst/>
          </a:prstGeom>
          <a:noFill/>
          <a:ln>
            <a:noFill/>
          </a:ln>
          <a:effectLst/>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Se trata pues, de un parque típicamente mediterráneo trasplantado en Madrid con especies mas típicas de zonas de la Costa Blanca.</a:t>
            </a:r>
          </a:p>
        </p:txBody>
      </p:sp>
    </p:spTree>
  </p:cSld>
  <p:clrMapOvr>
    <a:masterClrMapping/>
  </p:clrMapOvr>
  <p:transition spd="med" advTm="1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3000" fill="hold"/>
                                        <p:tgtEl>
                                          <p:spTgt spid="13"/>
                                        </p:tgtEl>
                                        <p:attrNameLst>
                                          <p:attrName>ppt_w</p:attrName>
                                        </p:attrNameLst>
                                      </p:cBhvr>
                                      <p:tavLst>
                                        <p:tav tm="0">
                                          <p:val>
                                            <p:fltVal val="0"/>
                                          </p:val>
                                        </p:tav>
                                        <p:tav tm="100000">
                                          <p:val>
                                            <p:strVal val="#ppt_w"/>
                                          </p:val>
                                        </p:tav>
                                      </p:tavLst>
                                    </p:anim>
                                    <p:anim calcmode="lin" valueType="num">
                                      <p:cBhvr>
                                        <p:cTn id="15" dur="3000" fill="hold"/>
                                        <p:tgtEl>
                                          <p:spTgt spid="13"/>
                                        </p:tgtEl>
                                        <p:attrNameLst>
                                          <p:attrName>ppt_h</p:attrName>
                                        </p:attrNameLst>
                                      </p:cBhvr>
                                      <p:tavLst>
                                        <p:tav tm="0">
                                          <p:val>
                                            <p:strVal val="#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ox(in)">
                                      <p:cBhvr>
                                        <p:cTn id="18" dur="3000"/>
                                        <p:tgtEl>
                                          <p:spTgt spid="13"/>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1"/>
                                          </p:val>
                                        </p:tav>
                                        <p:tav tm="100000">
                                          <p:val>
                                            <p:strVal val="#ppt_x"/>
                                          </p:val>
                                        </p:tav>
                                      </p:tavLst>
                                    </p:anim>
                                    <p:anim calcmode="lin" valueType="num">
                                      <p:cBhvr>
                                        <p:cTn id="2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195513_brunetka-panna-mloda-pole-lawendy-lawenda.jpg"/>
          <p:cNvPicPr>
            <a:picLocks noChangeAspect="1"/>
          </p:cNvPicPr>
          <p:nvPr/>
        </p:nvPicPr>
        <p:blipFill>
          <a:blip r:embed="rId2" cstate="print"/>
          <a:srcRect/>
          <a:stretch>
            <a:fillRect/>
          </a:stretch>
        </p:blipFill>
        <p:spPr bwMode="auto">
          <a:xfrm>
            <a:off x="0" y="7938"/>
            <a:ext cx="9144000" cy="5707062"/>
          </a:xfrm>
          <a:prstGeom prst="rect">
            <a:avLst/>
          </a:prstGeom>
          <a:noFill/>
          <a:ln w="9525">
            <a:noFill/>
            <a:miter lim="800000"/>
            <a:headEnd/>
            <a:tailEnd/>
          </a:ln>
        </p:spPr>
      </p:pic>
      <p:pic>
        <p:nvPicPr>
          <p:cNvPr id="4" name="3 Imagen" descr="195513_brunetka-panna-mloda-pole-lawendy-lawenda.jpg"/>
          <p:cNvPicPr>
            <a:picLocks noChangeAspect="1"/>
          </p:cNvPicPr>
          <p:nvPr/>
        </p:nvPicPr>
        <p:blipFill>
          <a:blip r:embed="rId2" cstate="print"/>
          <a:srcRect/>
          <a:stretch>
            <a:fillRect/>
          </a:stretch>
        </p:blipFill>
        <p:spPr bwMode="auto">
          <a:xfrm>
            <a:off x="0" y="0"/>
            <a:ext cx="9144000" cy="5707063"/>
          </a:xfrm>
          <a:prstGeom prst="rect">
            <a:avLst/>
          </a:prstGeom>
          <a:noFill/>
          <a:ln w="9525">
            <a:noFill/>
            <a:miter lim="800000"/>
            <a:headEnd/>
            <a:tailEnd/>
          </a:ln>
        </p:spPr>
      </p:pic>
      <p:sp>
        <p:nvSpPr>
          <p:cNvPr id="11" name="10 CuadroTexto"/>
          <p:cNvSpPr txBox="1"/>
          <p:nvPr/>
        </p:nvSpPr>
        <p:spPr>
          <a:xfrm>
            <a:off x="755650" y="4657725"/>
            <a:ext cx="7705725" cy="922338"/>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Con numerosas lilas en flor y mucho arbolado y praderas verdes y además, si no te apetece ir en coche, la estación de metro te deja en la misma puerta.</a:t>
            </a:r>
          </a:p>
        </p:txBody>
      </p:sp>
    </p:spTree>
  </p:cSld>
  <p:clrMapOvr>
    <a:masterClrMapping/>
  </p:clrMapOvr>
  <mc:AlternateContent xmlns:mc="http://schemas.openxmlformats.org/markup-compatibility/2006" xmlns:p14="http://schemas.microsoft.com/office/powerpoint/2010/main">
    <mc:Choice Requires="p14">
      <p:transition spd="slow" p14:dur="2750" advTm="20000">
        <p14:glitter pattern="hexago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3)">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3000" fill="hold"/>
                                        <p:tgtEl>
                                          <p:spTgt spid="12"/>
                                        </p:tgtEl>
                                        <p:attrNameLst>
                                          <p:attrName>ppt_w</p:attrName>
                                        </p:attrNameLst>
                                      </p:cBhvr>
                                      <p:tavLst>
                                        <p:tav tm="0">
                                          <p:val>
                                            <p:strVal val="4/3*#ppt_w"/>
                                          </p:val>
                                        </p:tav>
                                        <p:tav tm="100000">
                                          <p:val>
                                            <p:strVal val="#ppt_w"/>
                                          </p:val>
                                        </p:tav>
                                      </p:tavLst>
                                    </p:anim>
                                    <p:anim calcmode="lin" valueType="num">
                                      <p:cBhvr>
                                        <p:cTn id="15" dur="3000" fill="hold"/>
                                        <p:tgtEl>
                                          <p:spTgt spid="12"/>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edge">
                                      <p:cBhvr>
                                        <p:cTn id="18" dur="3000"/>
                                        <p:tgtEl>
                                          <p:spTgt spid="12"/>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1"/>
                                          </p:val>
                                        </p:tav>
                                        <p:tav tm="100000">
                                          <p:val>
                                            <p:strVal val="#ppt_x"/>
                                          </p:val>
                                        </p:tav>
                                      </p:tavLst>
                                    </p:anim>
                                    <p:anim calcmode="lin" valueType="num">
                                      <p:cBhvr>
                                        <p:cTn id="2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182137_kobieta-szal-maki.jpg"/>
          <p:cNvPicPr>
            <a:picLocks noChangeAspect="1"/>
          </p:cNvPicPr>
          <p:nvPr/>
        </p:nvPicPr>
        <p:blipFill>
          <a:blip r:embed="rId2" cstate="print"/>
          <a:srcRect/>
          <a:stretch>
            <a:fillRect/>
          </a:stretch>
        </p:blipFill>
        <p:spPr bwMode="auto">
          <a:xfrm>
            <a:off x="0" y="0"/>
            <a:ext cx="9144000" cy="5699125"/>
          </a:xfrm>
          <a:prstGeom prst="rect">
            <a:avLst/>
          </a:prstGeom>
          <a:gradFill rotWithShape="0">
            <a:gsLst>
              <a:gs pos="0">
                <a:srgbClr val="8488C4"/>
              </a:gs>
              <a:gs pos="53000">
                <a:srgbClr val="D4DEFF"/>
              </a:gs>
              <a:gs pos="83000">
                <a:srgbClr val="D4DEFF"/>
              </a:gs>
              <a:gs pos="100000">
                <a:srgbClr val="96AB94"/>
              </a:gs>
            </a:gsLst>
            <a:lin ang="5400000"/>
          </a:gradFill>
          <a:ln w="9525">
            <a:noFill/>
            <a:miter lim="800000"/>
            <a:headEnd/>
            <a:tailEnd/>
          </a:ln>
        </p:spPr>
      </p:pic>
      <p:pic>
        <p:nvPicPr>
          <p:cNvPr id="4" name="3 Imagen" descr="182137_kobieta-szal-maki.jpg"/>
          <p:cNvPicPr>
            <a:picLocks noChangeAspect="1"/>
          </p:cNvPicPr>
          <p:nvPr/>
        </p:nvPicPr>
        <p:blipFill>
          <a:blip r:embed="rId2" cstate="print"/>
          <a:srcRect/>
          <a:stretch>
            <a:fillRect/>
          </a:stretch>
        </p:blipFill>
        <p:spPr bwMode="auto">
          <a:xfrm>
            <a:off x="0" y="7938"/>
            <a:ext cx="9144000" cy="5699125"/>
          </a:xfrm>
          <a:prstGeom prst="rect">
            <a:avLst/>
          </a:prstGeom>
          <a:gradFill rotWithShape="0">
            <a:gsLst>
              <a:gs pos="0">
                <a:srgbClr val="8488C4"/>
              </a:gs>
              <a:gs pos="53000">
                <a:srgbClr val="D4DEFF"/>
              </a:gs>
              <a:gs pos="83000">
                <a:srgbClr val="D4DEFF"/>
              </a:gs>
              <a:gs pos="100000">
                <a:srgbClr val="96AB94"/>
              </a:gs>
            </a:gsLst>
            <a:lin ang="5400000"/>
          </a:gradFill>
          <a:ln w="9525">
            <a:noFill/>
            <a:miter lim="800000"/>
            <a:headEnd/>
            <a:tailEnd/>
          </a:ln>
        </p:spPr>
      </p:pic>
      <p:sp>
        <p:nvSpPr>
          <p:cNvPr id="22" name="21 CuadroTexto"/>
          <p:cNvSpPr txBox="1"/>
          <p:nvPr/>
        </p:nvSpPr>
        <p:spPr>
          <a:xfrm>
            <a:off x="539750" y="4586288"/>
            <a:ext cx="7991475" cy="922337"/>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El único inconveniente que yo le veo a este parque es, que para tomar algo tienes que salir del parque. Bueno, y que no hay servicios con lo cual son dos los inconvenientes.</a:t>
            </a:r>
          </a:p>
        </p:txBody>
      </p:sp>
    </p:spTree>
  </p:cSld>
  <p:clrMapOvr>
    <a:masterClrMapping/>
  </p:clrMapOvr>
  <mc:AlternateContent xmlns:mc="http://schemas.openxmlformats.org/markup-compatibility/2006" xmlns:p14="http://schemas.microsoft.com/office/powerpoint/2010/main">
    <mc:Choice Requires="p14">
      <p:transition spd="slow" p14:dur="2500" advTm="22000">
        <p14:glitter pattern="hexago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barn(outVertical)">
                                      <p:cBhvr>
                                        <p:cTn id="14" dur="3000"/>
                                        <p:tgtEl>
                                          <p:spTgt spid="23"/>
                                        </p:tgtEl>
                                      </p:cBhvr>
                                    </p:animEffect>
                                  </p:childTnLst>
                                </p:cTn>
                              </p:par>
                              <p:par>
                                <p:cTn id="15" presetID="23" presetClass="entr" presetSubtype="272"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3000" fill="hold"/>
                                        <p:tgtEl>
                                          <p:spTgt spid="23"/>
                                        </p:tgtEl>
                                        <p:attrNameLst>
                                          <p:attrName>ppt_w</p:attrName>
                                        </p:attrNameLst>
                                      </p:cBhvr>
                                      <p:tavLst>
                                        <p:tav tm="0">
                                          <p:val>
                                            <p:strVal val="2/3*#ppt_w"/>
                                          </p:val>
                                        </p:tav>
                                        <p:tav tm="100000">
                                          <p:val>
                                            <p:strVal val="#ppt_w"/>
                                          </p:val>
                                        </p:tav>
                                      </p:tavLst>
                                    </p:anim>
                                    <p:anim calcmode="lin" valueType="num">
                                      <p:cBhvr>
                                        <p:cTn id="18" dur="3000" fill="hold"/>
                                        <p:tgtEl>
                                          <p:spTgt spid="23"/>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1"/>
                                          </p:val>
                                        </p:tav>
                                        <p:tav tm="100000">
                                          <p:val>
                                            <p:strVal val="#ppt_x"/>
                                          </p:val>
                                        </p:tav>
                                      </p:tavLst>
                                    </p:anim>
                                    <p:anim calcmode="lin" valueType="num">
                                      <p:cBhvr>
                                        <p:cTn id="24"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186226_dziewczyna-tulipany.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pic>
        <p:nvPicPr>
          <p:cNvPr id="4" name="3 Imagen" descr="186226_dziewczyna-tulipany.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sp>
        <p:nvSpPr>
          <p:cNvPr id="23" name="22 CuadroTexto"/>
          <p:cNvSpPr txBox="1"/>
          <p:nvPr/>
        </p:nvSpPr>
        <p:spPr>
          <a:xfrm>
            <a:off x="611188" y="4657725"/>
            <a:ext cx="7225119"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También es cierto que en las fechas que hemos venido no íbamos 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encontrar los almendros en flor, pero en cambio los hemos visto con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unas bonitas almendras.</a:t>
            </a:r>
          </a:p>
        </p:txBody>
      </p:sp>
    </p:spTree>
  </p:cSld>
  <p:clrMapOvr>
    <a:masterClrMapping/>
  </p:clrMapOvr>
  <mc:AlternateContent xmlns:mc="http://schemas.openxmlformats.org/markup-compatibility/2006" xmlns:p14="http://schemas.microsoft.com/office/powerpoint/2010/main">
    <mc:Choice Requires="p14">
      <p:transition spd="slow" p14:dur="3000" advTm="20000">
        <p14:honeycomb/>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4" presetClass="entr" presetSubtype="16"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box(in)">
                                      <p:cBhvr>
                                        <p:cTn id="13" dur="3000"/>
                                        <p:tgtEl>
                                          <p:spTgt spid="24"/>
                                        </p:tgtEl>
                                      </p:cBhvr>
                                    </p:animEffect>
                                  </p:childTnLst>
                                </p:cTn>
                              </p:par>
                              <p:par>
                                <p:cTn id="14" presetID="16" presetClass="entr" presetSubtype="21" fill="hold"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barn(inVertical)">
                                      <p:cBhvr>
                                        <p:cTn id="16" dur="3000"/>
                                        <p:tgtEl>
                                          <p:spTgt spid="24"/>
                                        </p:tgtEl>
                                      </p:cBhvr>
                                    </p:animEffect>
                                  </p:childTnLst>
                                </p:cTn>
                              </p:par>
                              <p:par>
                                <p:cTn id="17" presetID="40" presetClass="entr" presetSubtype="0" fill="hold" grpId="0" nodeType="withEffect">
                                  <p:stCondLst>
                                    <p:cond delay="2000"/>
                                  </p:stCondLst>
                                  <p:iterate type="lt">
                                    <p:tmPct val="10000"/>
                                  </p:iterate>
                                  <p:childTnLst>
                                    <p:set>
                                      <p:cBhvr>
                                        <p:cTn id="18" dur="1" fill="hold">
                                          <p:stCondLst>
                                            <p:cond delay="0"/>
                                          </p:stCondLst>
                                        </p:cTn>
                                        <p:tgtEl>
                                          <p:spTgt spid="23"/>
                                        </p:tgtEl>
                                        <p:attrNameLst>
                                          <p:attrName>style.visibility</p:attrName>
                                        </p:attrNameLst>
                                      </p:cBhvr>
                                      <p:to>
                                        <p:strVal val="visible"/>
                                      </p:to>
                                    </p:set>
                                    <p:animEffect transition="in" filter="fade">
                                      <p:cBhvr>
                                        <p:cTn id="19" dur="1000"/>
                                        <p:tgtEl>
                                          <p:spTgt spid="23"/>
                                        </p:tgtEl>
                                      </p:cBhvr>
                                    </p:animEffect>
                                    <p:anim calcmode="lin" valueType="num">
                                      <p:cBhvr>
                                        <p:cTn id="20" dur="1000" fill="hold"/>
                                        <p:tgtEl>
                                          <p:spTgt spid="23"/>
                                        </p:tgtEl>
                                        <p:attrNameLst>
                                          <p:attrName>ppt_x</p:attrName>
                                        </p:attrNameLst>
                                      </p:cBhvr>
                                      <p:tavLst>
                                        <p:tav tm="0">
                                          <p:val>
                                            <p:strVal val="#ppt_x-.1"/>
                                          </p:val>
                                        </p:tav>
                                        <p:tav tm="100000">
                                          <p:val>
                                            <p:strVal val="#ppt_x"/>
                                          </p:val>
                                        </p:tav>
                                      </p:tavLst>
                                    </p:anim>
                                    <p:anim calcmode="lin" valueType="num">
                                      <p:cBhvr>
                                        <p:cTn id="21"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181785_kobieta-olta-suknia-rumianki.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pic>
        <p:nvPicPr>
          <p:cNvPr id="4" name="3 Imagen" descr="181785_kobieta-olta-suknia-rumianki.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sp>
        <p:nvSpPr>
          <p:cNvPr id="22" name="21 CuadroTexto"/>
          <p:cNvSpPr txBox="1"/>
          <p:nvPr/>
        </p:nvSpPr>
        <p:spPr>
          <a:xfrm>
            <a:off x="468313" y="4657725"/>
            <a:ext cx="7686720"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Como estamos en mayo, las almendras ahora están en leche y amargas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como rayos pero esto me da la idea de volver en octubre y llevarnos una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buena cesta, siempre y cuando, no se las hayan llevado ya.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fallOve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p:cTn id="14" dur="3000" fill="hold"/>
                                        <p:tgtEl>
                                          <p:spTgt spid="23"/>
                                        </p:tgtEl>
                                        <p:attrNameLst>
                                          <p:attrName>ppt_w</p:attrName>
                                        </p:attrNameLst>
                                      </p:cBhvr>
                                      <p:tavLst>
                                        <p:tav tm="0">
                                          <p:val>
                                            <p:strVal val="4/3*#ppt_w"/>
                                          </p:val>
                                        </p:tav>
                                        <p:tav tm="100000">
                                          <p:val>
                                            <p:strVal val="#ppt_w"/>
                                          </p:val>
                                        </p:tav>
                                      </p:tavLst>
                                    </p:anim>
                                    <p:anim calcmode="lin" valueType="num">
                                      <p:cBhvr>
                                        <p:cTn id="15" dur="3000" fill="hold"/>
                                        <p:tgtEl>
                                          <p:spTgt spid="23"/>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barn(outVertical)">
                                      <p:cBhvr>
                                        <p:cTn id="18" dur="3000"/>
                                        <p:tgtEl>
                                          <p:spTgt spid="23"/>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1"/>
                                          </p:val>
                                        </p:tav>
                                        <p:tav tm="100000">
                                          <p:val>
                                            <p:strVal val="#ppt_x"/>
                                          </p:val>
                                        </p:tav>
                                      </p:tavLst>
                                    </p:anim>
                                    <p:anim calcmode="lin" valueType="num">
                                      <p:cBhvr>
                                        <p:cTn id="24"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184201_dziecko-wianek-kwiaty.jpg"/>
          <p:cNvPicPr>
            <a:picLocks noChangeAspect="1"/>
          </p:cNvPicPr>
          <p:nvPr/>
        </p:nvPicPr>
        <p:blipFill>
          <a:blip r:embed="rId2" cstate="print"/>
          <a:srcRect/>
          <a:stretch>
            <a:fillRect/>
          </a:stretch>
        </p:blipFill>
        <p:spPr bwMode="auto">
          <a:xfrm>
            <a:off x="0" y="20638"/>
            <a:ext cx="9144000" cy="5694362"/>
          </a:xfrm>
          <a:prstGeom prst="rect">
            <a:avLst/>
          </a:prstGeom>
          <a:noFill/>
          <a:ln w="9525">
            <a:noFill/>
            <a:miter lim="800000"/>
            <a:headEnd/>
            <a:tailEnd/>
          </a:ln>
        </p:spPr>
      </p:pic>
      <p:pic>
        <p:nvPicPr>
          <p:cNvPr id="4" name="3 Imagen" descr="184201_dziecko-wianek-kwiaty.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sp>
        <p:nvSpPr>
          <p:cNvPr id="26" name="25 CuadroTexto"/>
          <p:cNvSpPr txBox="1"/>
          <p:nvPr/>
        </p:nvSpPr>
        <p:spPr>
          <a:xfrm>
            <a:off x="900113" y="4873625"/>
            <a:ext cx="7045518" cy="646331"/>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Aquí hay de todo, es como si estuviéramos en un cortijo andaluz o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manchego, tiene hasta alguna que otra encina.</a:t>
            </a:r>
          </a:p>
        </p:txBody>
      </p:sp>
    </p:spTree>
  </p:cSld>
  <p:clrMapOvr>
    <a:masterClrMapping/>
  </p:clrMapOvr>
  <mc:AlternateContent xmlns:mc="http://schemas.openxmlformats.org/markup-compatibility/2006" xmlns:p14="http://schemas.microsoft.com/office/powerpoint/2010/main">
    <mc:Choice Requires="p14">
      <p:transition spd="slow" p14:dur="2500" advTm="17000">
        <p14:ferris dir="l"/>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p:cTn id="14" dur="3000" fill="hold"/>
                                        <p:tgtEl>
                                          <p:spTgt spid="27"/>
                                        </p:tgtEl>
                                        <p:attrNameLst>
                                          <p:attrName>ppt_w</p:attrName>
                                        </p:attrNameLst>
                                      </p:cBhvr>
                                      <p:tavLst>
                                        <p:tav tm="0">
                                          <p:val>
                                            <p:strVal val="4/3*#ppt_w"/>
                                          </p:val>
                                        </p:tav>
                                        <p:tav tm="100000">
                                          <p:val>
                                            <p:strVal val="#ppt_w"/>
                                          </p:val>
                                        </p:tav>
                                      </p:tavLst>
                                    </p:anim>
                                    <p:anim calcmode="lin" valueType="num">
                                      <p:cBhvr>
                                        <p:cTn id="15" dur="3000" fill="hold"/>
                                        <p:tgtEl>
                                          <p:spTgt spid="27"/>
                                        </p:tgtEl>
                                        <p:attrNameLst>
                                          <p:attrName>ppt_h</p:attrName>
                                        </p:attrNameLst>
                                      </p:cBhvr>
                                      <p:tavLst>
                                        <p:tav tm="0">
                                          <p:val>
                                            <p:strVal val="4/3*#ppt_h"/>
                                          </p:val>
                                        </p:tav>
                                        <p:tav tm="100000">
                                          <p:val>
                                            <p:strVal val="#ppt_h"/>
                                          </p:val>
                                        </p:tav>
                                      </p:tavLst>
                                    </p:anim>
                                  </p:childTnLst>
                                </p:cTn>
                              </p:par>
                              <p:par>
                                <p:cTn id="16" presetID="21" presetClass="entr" presetSubtype="3" fill="hold"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heel(3)">
                                      <p:cBhvr>
                                        <p:cTn id="18" dur="3000"/>
                                        <p:tgtEl>
                                          <p:spTgt spid="27"/>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6"/>
                                        </p:tgtEl>
                                        <p:attrNameLst>
                                          <p:attrName>style.visibility</p:attrName>
                                        </p:attrNameLst>
                                      </p:cBhvr>
                                      <p:to>
                                        <p:strVal val="visible"/>
                                      </p:to>
                                    </p:set>
                                    <p:animEffect transition="in" filter="fade">
                                      <p:cBhvr>
                                        <p:cTn id="22" dur="1000"/>
                                        <p:tgtEl>
                                          <p:spTgt spid="26"/>
                                        </p:tgtEl>
                                      </p:cBhvr>
                                    </p:animEffect>
                                    <p:anim calcmode="lin" valueType="num">
                                      <p:cBhvr>
                                        <p:cTn id="23" dur="1000" fill="hold"/>
                                        <p:tgtEl>
                                          <p:spTgt spid="26"/>
                                        </p:tgtEl>
                                        <p:attrNameLst>
                                          <p:attrName>ppt_x</p:attrName>
                                        </p:attrNameLst>
                                      </p:cBhvr>
                                      <p:tavLst>
                                        <p:tav tm="0">
                                          <p:val>
                                            <p:strVal val="#ppt_x-.1"/>
                                          </p:val>
                                        </p:tav>
                                        <p:tav tm="100000">
                                          <p:val>
                                            <p:strVal val="#ppt_x"/>
                                          </p:val>
                                        </p:tav>
                                      </p:tavLst>
                                    </p:anim>
                                    <p:anim calcmode="lin" valueType="num">
                                      <p:cBhvr>
                                        <p:cTn id="24"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 name="57 Imagen" descr="190039_dziewczyna-okulary-roze-ogrod.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35" name="34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4" name="3 Imagen" descr="190039_dziewczyna-okulary-roze-ogrod.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7" name="56 CuadroTexto"/>
          <p:cNvSpPr txBox="1"/>
          <p:nvPr/>
        </p:nvSpPr>
        <p:spPr>
          <a:xfrm>
            <a:off x="468313" y="4657725"/>
            <a:ext cx="8351837" cy="923925"/>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El Palacete que tiene es un edificio inspirado en la tendencia artística secesionista austriaca, aunque por desgracia está cerrado y no se puede ver por dentro.</a:t>
            </a:r>
          </a:p>
        </p:txBody>
      </p:sp>
    </p:spTree>
  </p:cSld>
  <p:clrMapOvr>
    <a:masterClrMapping/>
  </p:clrMapOvr>
  <mc:AlternateContent xmlns:mc="http://schemas.openxmlformats.org/markup-compatibility/2006" xmlns:p14="http://schemas.microsoft.com/office/powerpoint/2010/main">
    <mc:Choice Requires="p14">
      <p:transition spd="slow" p14:dur="2500" advTm="22000">
        <p14:ferris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8"/>
                                        </p:tgtEl>
                                        <p:attrNameLst>
                                          <p:attrName>style.visibility</p:attrName>
                                        </p:attrNameLst>
                                      </p:cBhvr>
                                      <p:to>
                                        <p:strVal val="visible"/>
                                      </p:to>
                                    </p:set>
                                    <p:animEffect transition="in" filter="barn(outVertical)">
                                      <p:cBhvr>
                                        <p:cTn id="14" dur="3000"/>
                                        <p:tgtEl>
                                          <p:spTgt spid="58"/>
                                        </p:tgtEl>
                                      </p:cBhvr>
                                    </p:animEffect>
                                  </p:childTnLst>
                                </p:cTn>
                              </p:par>
                              <p:par>
                                <p:cTn id="15" presetID="23" presetClass="entr" presetSubtype="288" fill="hold" nodeType="withEffect">
                                  <p:stCondLst>
                                    <p:cond delay="0"/>
                                  </p:stCondLst>
                                  <p:childTnLst>
                                    <p:set>
                                      <p:cBhvr>
                                        <p:cTn id="16" dur="1" fill="hold">
                                          <p:stCondLst>
                                            <p:cond delay="0"/>
                                          </p:stCondLst>
                                        </p:cTn>
                                        <p:tgtEl>
                                          <p:spTgt spid="58"/>
                                        </p:tgtEl>
                                        <p:attrNameLst>
                                          <p:attrName>style.visibility</p:attrName>
                                        </p:attrNameLst>
                                      </p:cBhvr>
                                      <p:to>
                                        <p:strVal val="visible"/>
                                      </p:to>
                                    </p:set>
                                    <p:anim calcmode="lin" valueType="num">
                                      <p:cBhvr>
                                        <p:cTn id="17" dur="3000" fill="hold"/>
                                        <p:tgtEl>
                                          <p:spTgt spid="58"/>
                                        </p:tgtEl>
                                        <p:attrNameLst>
                                          <p:attrName>ppt_w</p:attrName>
                                        </p:attrNameLst>
                                      </p:cBhvr>
                                      <p:tavLst>
                                        <p:tav tm="0">
                                          <p:val>
                                            <p:strVal val="4/3*#ppt_w"/>
                                          </p:val>
                                        </p:tav>
                                        <p:tav tm="100000">
                                          <p:val>
                                            <p:strVal val="#ppt_w"/>
                                          </p:val>
                                        </p:tav>
                                      </p:tavLst>
                                    </p:anim>
                                    <p:anim calcmode="lin" valueType="num">
                                      <p:cBhvr>
                                        <p:cTn id="18" dur="3000" fill="hold"/>
                                        <p:tgtEl>
                                          <p:spTgt spid="58"/>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7"/>
                                        </p:tgtEl>
                                        <p:attrNameLst>
                                          <p:attrName>style.visibility</p:attrName>
                                        </p:attrNameLst>
                                      </p:cBhvr>
                                      <p:to>
                                        <p:strVal val="visible"/>
                                      </p:to>
                                    </p:set>
                                    <p:animEffect transition="in" filter="fade">
                                      <p:cBhvr>
                                        <p:cTn id="22" dur="1000"/>
                                        <p:tgtEl>
                                          <p:spTgt spid="57"/>
                                        </p:tgtEl>
                                      </p:cBhvr>
                                    </p:animEffect>
                                    <p:anim calcmode="lin" valueType="num">
                                      <p:cBhvr>
                                        <p:cTn id="23" dur="1000" fill="hold"/>
                                        <p:tgtEl>
                                          <p:spTgt spid="57"/>
                                        </p:tgtEl>
                                        <p:attrNameLst>
                                          <p:attrName>ppt_x</p:attrName>
                                        </p:attrNameLst>
                                      </p:cBhvr>
                                      <p:tavLst>
                                        <p:tav tm="0">
                                          <p:val>
                                            <p:strVal val="#ppt_x-.1"/>
                                          </p:val>
                                        </p:tav>
                                        <p:tav tm="100000">
                                          <p:val>
                                            <p:strVal val="#ppt_x"/>
                                          </p:val>
                                        </p:tav>
                                      </p:tavLst>
                                    </p:anim>
                                    <p:anim calcmode="lin" valueType="num">
                                      <p:cBhvr>
                                        <p:cTn id="24" dur="1000" fill="hold"/>
                                        <p:tgtEl>
                                          <p:spTgt spid="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descr="188137_brunetka-powoj.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pic>
        <p:nvPicPr>
          <p:cNvPr id="4" name="3 Imagen" descr="188137_brunetka-powoj.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sp>
        <p:nvSpPr>
          <p:cNvPr id="21" name="20 CuadroTexto"/>
          <p:cNvSpPr txBox="1"/>
          <p:nvPr/>
        </p:nvSpPr>
        <p:spPr>
          <a:xfrm>
            <a:off x="755650" y="4586288"/>
            <a:ext cx="7705725" cy="923925"/>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Se puede decir que es otro precioso parque de los muchos que hay en Madrid, para hacer una escapadita ante el estrés de la ciudad. Muy recomendado visitarlo con la cámara en mano.</a:t>
            </a:r>
          </a:p>
        </p:txBody>
      </p:sp>
    </p:spTree>
  </p:cSld>
  <p:clrMapOvr>
    <a:masterClrMapping/>
  </p:clrMapOvr>
  <mc:AlternateContent xmlns:mc="http://schemas.openxmlformats.org/markup-compatibility/2006" xmlns:p14="http://schemas.microsoft.com/office/powerpoint/2010/main">
    <mc:Choice Requires="p14">
      <p:transition spd="slow" p14:dur="2500" advTm="23000">
        <p14:ferris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barn(outHorizontal)">
                                      <p:cBhvr>
                                        <p:cTn id="14" dur="3000"/>
                                        <p:tgtEl>
                                          <p:spTgt spid="22"/>
                                        </p:tgtEl>
                                      </p:cBhvr>
                                    </p:animEffect>
                                  </p:childTnLst>
                                </p:cTn>
                              </p:par>
                              <p:par>
                                <p:cTn id="15" presetID="23" presetClass="entr" presetSubtype="288" fill="hold"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3000" fill="hold"/>
                                        <p:tgtEl>
                                          <p:spTgt spid="22"/>
                                        </p:tgtEl>
                                        <p:attrNameLst>
                                          <p:attrName>ppt_w</p:attrName>
                                        </p:attrNameLst>
                                      </p:cBhvr>
                                      <p:tavLst>
                                        <p:tav tm="0">
                                          <p:val>
                                            <p:strVal val="4/3*#ppt_w"/>
                                          </p:val>
                                        </p:tav>
                                        <p:tav tm="100000">
                                          <p:val>
                                            <p:strVal val="#ppt_w"/>
                                          </p:val>
                                        </p:tav>
                                      </p:tavLst>
                                    </p:anim>
                                    <p:anim calcmode="lin" valueType="num">
                                      <p:cBhvr>
                                        <p:cTn id="18" dur="3000" fill="hold"/>
                                        <p:tgtEl>
                                          <p:spTgt spid="22"/>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1"/>
                                          </p:val>
                                        </p:tav>
                                        <p:tav tm="100000">
                                          <p:val>
                                            <p:strVal val="#ppt_x"/>
                                          </p:val>
                                        </p:tav>
                                      </p:tavLst>
                                    </p:anim>
                                    <p:anim calcmode="lin" valueType="num">
                                      <p:cBhvr>
                                        <p:cTn id="24"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37 Imagen" descr="05ce8eea5b9eaaad6906b94f5b6788c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4" name="3 Imagen" descr="05ce8eea5b9eaaad6906b94f5b6788ce.jpg"/>
          <p:cNvPicPr>
            <a:picLocks noChangeAspect="1"/>
          </p:cNvPicPr>
          <p:nvPr/>
        </p:nvPicPr>
        <p:blipFill>
          <a:blip r:embed="rId2" cstate="print"/>
          <a:srcRect/>
          <a:stretch>
            <a:fillRect/>
          </a:stretch>
        </p:blipFill>
        <p:spPr bwMode="auto">
          <a:xfrm>
            <a:off x="0" y="0"/>
            <a:ext cx="9144000" cy="5710238"/>
          </a:xfrm>
          <a:prstGeom prst="rect">
            <a:avLst/>
          </a:prstGeom>
          <a:noFill/>
          <a:ln w="9525">
            <a:noFill/>
            <a:miter lim="800000"/>
            <a:headEnd/>
            <a:tailEnd/>
          </a:ln>
        </p:spPr>
      </p:pic>
      <p:sp>
        <p:nvSpPr>
          <p:cNvPr id="37" name="36 CuadroTexto"/>
          <p:cNvSpPr txBox="1"/>
          <p:nvPr/>
        </p:nvSpPr>
        <p:spPr>
          <a:xfrm>
            <a:off x="900113" y="4873625"/>
            <a:ext cx="7848600" cy="646113"/>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El parque está muy bien cuidado con numerosos paseos, bancos para sentarse, alguna que otra fuente no solo ornamental sino para beber.</a:t>
            </a:r>
          </a:p>
        </p:txBody>
      </p:sp>
    </p:spTree>
  </p:cSld>
  <p:clrMapOvr>
    <a:masterClrMapping/>
  </p:clrMapOvr>
  <mc:AlternateContent xmlns:mc="http://schemas.openxmlformats.org/markup-compatibility/2006" xmlns:p14="http://schemas.microsoft.com/office/powerpoint/2010/main">
    <mc:Choice Requires="p14">
      <p:transition spd="slow" p14:dur="2000" advTm="18000">
        <p14:warp dir="in"/>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strVal val="4/3*#ppt_w"/>
                                          </p:val>
                                        </p:tav>
                                        <p:tav tm="100000">
                                          <p:val>
                                            <p:strVal val="#ppt_w"/>
                                          </p:val>
                                        </p:tav>
                                      </p:tavLst>
                                    </p:anim>
                                    <p:anim calcmode="lin" valueType="num">
                                      <p:cBhvr>
                                        <p:cTn id="11" dur="2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wheel(4)">
                                      <p:cBhvr>
                                        <p:cTn id="14" dur="2000"/>
                                        <p:tgtEl>
                                          <p:spTgt spid="38"/>
                                        </p:tgtEl>
                                      </p:cBhvr>
                                    </p:animEffect>
                                  </p:childTnLst>
                                </p:cTn>
                              </p:par>
                              <p:par>
                                <p:cTn id="15" presetID="23" presetClass="entr" presetSubtype="288" fill="hold"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p:cTn id="17" dur="2000" fill="hold"/>
                                        <p:tgtEl>
                                          <p:spTgt spid="38"/>
                                        </p:tgtEl>
                                        <p:attrNameLst>
                                          <p:attrName>ppt_w</p:attrName>
                                        </p:attrNameLst>
                                      </p:cBhvr>
                                      <p:tavLst>
                                        <p:tav tm="0">
                                          <p:val>
                                            <p:strVal val="4/3*#ppt_w"/>
                                          </p:val>
                                        </p:tav>
                                        <p:tav tm="100000">
                                          <p:val>
                                            <p:strVal val="#ppt_w"/>
                                          </p:val>
                                        </p:tav>
                                      </p:tavLst>
                                    </p:anim>
                                    <p:anim calcmode="lin" valueType="num">
                                      <p:cBhvr>
                                        <p:cTn id="18" dur="2000" fill="hold"/>
                                        <p:tgtEl>
                                          <p:spTgt spid="38"/>
                                        </p:tgtEl>
                                        <p:attrNameLst>
                                          <p:attrName>ppt_h</p:attrName>
                                        </p:attrNameLst>
                                      </p:cBhvr>
                                      <p:tavLst>
                                        <p:tav tm="0">
                                          <p:val>
                                            <p:strVal val="4/3*#ppt_h"/>
                                          </p:val>
                                        </p:tav>
                                        <p:tav tm="100000">
                                          <p:val>
                                            <p:strVal val="#ppt_h"/>
                                          </p:val>
                                        </p:tav>
                                      </p:tavLst>
                                    </p:anim>
                                  </p:childTnLst>
                                </p:cTn>
                              </p:par>
                            </p:childTnLst>
                          </p:cTn>
                        </p:par>
                        <p:par>
                          <p:cTn id="19" fill="hold">
                            <p:stCondLst>
                              <p:cond delay="2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37"/>
                                        </p:tgtEl>
                                        <p:attrNameLst>
                                          <p:attrName>style.visibility</p:attrName>
                                        </p:attrNameLst>
                                      </p:cBhvr>
                                      <p:to>
                                        <p:strVal val="visible"/>
                                      </p:to>
                                    </p:set>
                                    <p:animEffect transition="in" filter="fade">
                                      <p:cBhvr>
                                        <p:cTn id="22" dur="1000"/>
                                        <p:tgtEl>
                                          <p:spTgt spid="37"/>
                                        </p:tgtEl>
                                      </p:cBhvr>
                                    </p:animEffect>
                                    <p:anim calcmode="lin" valueType="num">
                                      <p:cBhvr>
                                        <p:cTn id="23" dur="1000" fill="hold"/>
                                        <p:tgtEl>
                                          <p:spTgt spid="37"/>
                                        </p:tgtEl>
                                        <p:attrNameLst>
                                          <p:attrName>ppt_x</p:attrName>
                                        </p:attrNameLst>
                                      </p:cBhvr>
                                      <p:tavLst>
                                        <p:tav tm="0">
                                          <p:val>
                                            <p:strVal val="#ppt_x-.1"/>
                                          </p:val>
                                        </p:tav>
                                        <p:tav tm="100000">
                                          <p:val>
                                            <p:strVal val="#ppt_x"/>
                                          </p:val>
                                        </p:tav>
                                      </p:tavLst>
                                    </p:anim>
                                    <p:anim calcmode="lin" valueType="num">
                                      <p:cBhvr>
                                        <p:cTn id="24" dur="10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25 Imagen" descr="4ff3c74ba65e944fd5295ef317284d3b.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4" name="3 Imagen" descr="4ff3c74ba65e944fd5295ef317284d3b.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25" name="24 CuadroTexto"/>
          <p:cNvSpPr txBox="1"/>
          <p:nvPr/>
        </p:nvSpPr>
        <p:spPr>
          <a:xfrm>
            <a:off x="684213" y="4791075"/>
            <a:ext cx="7920037" cy="923925"/>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Hay que decir que este parque, suele ser un atractivo turístico cuando llega la primavera y se ponen sus almendros en flor, y si te quieres ir un día de campo o de picnic, no hace falta irse hasta la sierra.</a:t>
            </a:r>
          </a:p>
        </p:txBody>
      </p:sp>
    </p:spTree>
  </p:cSld>
  <p:clrMapOvr>
    <a:masterClrMapping/>
  </p:clrMapOvr>
  <mc:AlternateContent xmlns:mc="http://schemas.openxmlformats.org/markup-compatibility/2006" xmlns:p14="http://schemas.microsoft.com/office/powerpoint/2010/main">
    <mc:Choice Requires="p14">
      <p:transition spd="slow" p14:dur="2250" advTm="24000">
        <p14:prism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3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diamond(out)">
                                      <p:cBhvr>
                                        <p:cTn id="13" dur="3000"/>
                                        <p:tgtEl>
                                          <p:spTgt spid="26"/>
                                        </p:tgtEl>
                                      </p:cBhvr>
                                    </p:animEffect>
                                  </p:childTnLst>
                                </p:cTn>
                              </p:par>
                              <p:par>
                                <p:cTn id="14" presetID="4" presetClass="entr" presetSubtype="32"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box(out)">
                                      <p:cBhvr>
                                        <p:cTn id="16" dur="3000"/>
                                        <p:tgtEl>
                                          <p:spTgt spid="26"/>
                                        </p:tgtEl>
                                      </p:cBhvr>
                                    </p:animEffect>
                                  </p:childTnLst>
                                </p:cTn>
                              </p:par>
                              <p:par>
                                <p:cTn id="17" presetID="40" presetClass="entr" presetSubtype="0" fill="hold" grpId="0" nodeType="withEffect">
                                  <p:stCondLst>
                                    <p:cond delay="2000"/>
                                  </p:stCondLst>
                                  <p:iterate type="lt">
                                    <p:tmPct val="10000"/>
                                  </p:iterate>
                                  <p:childTnLst>
                                    <p:set>
                                      <p:cBhvr>
                                        <p:cTn id="18" dur="1" fill="hold">
                                          <p:stCondLst>
                                            <p:cond delay="0"/>
                                          </p:stCondLst>
                                        </p:cTn>
                                        <p:tgtEl>
                                          <p:spTgt spid="25"/>
                                        </p:tgtEl>
                                        <p:attrNameLst>
                                          <p:attrName>style.visibility</p:attrName>
                                        </p:attrNameLst>
                                      </p:cBhvr>
                                      <p:to>
                                        <p:strVal val="visible"/>
                                      </p:to>
                                    </p:set>
                                    <p:animEffect transition="in" filter="fade">
                                      <p:cBhvr>
                                        <p:cTn id="19" dur="1000"/>
                                        <p:tgtEl>
                                          <p:spTgt spid="25"/>
                                        </p:tgtEl>
                                      </p:cBhvr>
                                    </p:animEffect>
                                    <p:anim calcmode="lin" valueType="num">
                                      <p:cBhvr>
                                        <p:cTn id="20" dur="1000" fill="hold"/>
                                        <p:tgtEl>
                                          <p:spTgt spid="25"/>
                                        </p:tgtEl>
                                        <p:attrNameLst>
                                          <p:attrName>ppt_x</p:attrName>
                                        </p:attrNameLst>
                                      </p:cBhvr>
                                      <p:tavLst>
                                        <p:tav tm="0">
                                          <p:val>
                                            <p:strVal val="#ppt_x-.1"/>
                                          </p:val>
                                        </p:tav>
                                        <p:tav tm="100000">
                                          <p:val>
                                            <p:strVal val="#ppt_x"/>
                                          </p:val>
                                        </p:tav>
                                      </p:tavLst>
                                    </p:anim>
                                    <p:anim calcmode="lin" valueType="num">
                                      <p:cBhvr>
                                        <p:cTn id="21"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5c3882578c210d904d95ff93f5c71ac2.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pic>
        <p:nvPicPr>
          <p:cNvPr id="4" name="3 Imagen" descr="5c3882578c210d904d95ff93f5c71ac2.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sp>
        <p:nvSpPr>
          <p:cNvPr id="11" name="10 CuadroTexto"/>
          <p:cNvSpPr txBox="1"/>
          <p:nvPr/>
        </p:nvSpPr>
        <p:spPr>
          <a:xfrm>
            <a:off x="611188" y="4873625"/>
            <a:ext cx="7921625" cy="646113"/>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Parece mentira que esté en plena calle Alcalá. Es perfecto para pasear, o para correr,,, también decir que está muy limpio y  muy cuidado.</a:t>
            </a:r>
          </a:p>
        </p:txBody>
      </p:sp>
    </p:spTree>
  </p:cSld>
  <p:clrMapOvr>
    <a:masterClrMapping/>
  </p:clrMapOvr>
  <mc:AlternateContent xmlns:mc="http://schemas.openxmlformats.org/markup-compatibility/2006" xmlns:p14="http://schemas.microsoft.com/office/powerpoint/2010/main">
    <mc:Choice Requires="p14">
      <p:transition spd="slow" p14:dur="2250" advTm="20000">
        <p14:prism dir="r" isInverted="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1" presetClass="entr" presetSubtype="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3000" fill="hold"/>
                                        <p:tgtEl>
                                          <p:spTgt spid="12"/>
                                        </p:tgtEl>
                                        <p:attrNameLst>
                                          <p:attrName>ppt_w</p:attrName>
                                        </p:attrNameLst>
                                      </p:cBhvr>
                                      <p:tavLst>
                                        <p:tav tm="0">
                                          <p:val>
                                            <p:strVal val="2/3*#ppt_w"/>
                                          </p:val>
                                        </p:tav>
                                        <p:tav tm="100000">
                                          <p:val>
                                            <p:strVal val="#ppt_w"/>
                                          </p:val>
                                        </p:tav>
                                      </p:tavLst>
                                    </p:anim>
                                    <p:anim calcmode="lin" valueType="num">
                                      <p:cBhvr>
                                        <p:cTn id="15" dur="3000" fill="hold"/>
                                        <p:tgtEl>
                                          <p:spTgt spid="12"/>
                                        </p:tgtEl>
                                        <p:attrNameLst>
                                          <p:attrName>ppt_h</p:attrName>
                                        </p:attrNameLst>
                                      </p:cBhvr>
                                      <p:tavLst>
                                        <p:tav tm="0">
                                          <p:val>
                                            <p:strVal val="2/3*#ppt_h"/>
                                          </p:val>
                                        </p:tav>
                                        <p:tav tm="100000">
                                          <p:val>
                                            <p:strVal val="#ppt_h"/>
                                          </p:val>
                                        </p:tav>
                                      </p:tavLst>
                                    </p:anim>
                                  </p:childTnLst>
                                </p:cTn>
                              </p:par>
                              <p:par>
                                <p:cTn id="16" presetID="21"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3)">
                                      <p:cBhvr>
                                        <p:cTn id="18" dur="3000"/>
                                        <p:tgtEl>
                                          <p:spTgt spid="12"/>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1"/>
                                          </p:val>
                                        </p:tav>
                                        <p:tav tm="100000">
                                          <p:val>
                                            <p:strVal val="#ppt_x"/>
                                          </p:val>
                                        </p:tav>
                                      </p:tavLst>
                                    </p:anim>
                                    <p:anim calcmode="lin" valueType="num">
                                      <p:cBhvr>
                                        <p:cTn id="2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25 Imagen" descr="44cd3f7417233b2cc3f981417d56c32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4" name="3 Imagen" descr="44cd3f7417233b2cc3f981417d56c326.jpg"/>
          <p:cNvPicPr>
            <a:picLocks noChangeAspect="1"/>
          </p:cNvPicPr>
          <p:nvPr/>
        </p:nvPicPr>
        <p:blipFill>
          <a:blip r:embed="rId2" cstate="print"/>
          <a:srcRect/>
          <a:stretch>
            <a:fillRect/>
          </a:stretch>
        </p:blipFill>
        <p:spPr bwMode="auto">
          <a:xfrm>
            <a:off x="0" y="4763"/>
            <a:ext cx="9144000" cy="5694362"/>
          </a:xfrm>
          <a:prstGeom prst="rect">
            <a:avLst/>
          </a:prstGeom>
          <a:noFill/>
          <a:ln w="9525">
            <a:noFill/>
            <a:miter lim="800000"/>
            <a:headEnd/>
            <a:tailEnd/>
          </a:ln>
        </p:spPr>
      </p:pic>
      <p:sp>
        <p:nvSpPr>
          <p:cNvPr id="25" name="24 CuadroTexto"/>
          <p:cNvSpPr txBox="1"/>
          <p:nvPr/>
        </p:nvSpPr>
        <p:spPr>
          <a:xfrm>
            <a:off x="684213" y="4802188"/>
            <a:ext cx="7561262" cy="646112"/>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El antiguo palacete ha sido adaptado como centro cultural, aunque no hay dinero para dotarlo y está cerrado.</a:t>
            </a:r>
          </a:p>
        </p:txBody>
      </p:sp>
    </p:spTree>
  </p:cSld>
  <p:clrMapOvr>
    <a:masterClrMapping/>
  </p:clrMapOvr>
  <mc:AlternateContent xmlns:mc="http://schemas.openxmlformats.org/markup-compatibility/2006" xmlns:p14="http://schemas.microsoft.com/office/powerpoint/2010/main">
    <mc:Choice Requires="p14">
      <p:transition spd="slow" p14:dur="2500" advTm="17000">
        <p14:prism isContent="1"/>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16" presetClass="entr" presetSubtype="2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Horizontal)">
                                      <p:cBhvr>
                                        <p:cTn id="11" dur="3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3000" fill="hold"/>
                                        <p:tgtEl>
                                          <p:spTgt spid="26"/>
                                        </p:tgtEl>
                                        <p:attrNameLst>
                                          <p:attrName>ppt_w</p:attrName>
                                        </p:attrNameLst>
                                      </p:cBhvr>
                                      <p:tavLst>
                                        <p:tav tm="0">
                                          <p:val>
                                            <p:fltVal val="0"/>
                                          </p:val>
                                        </p:tav>
                                        <p:tav tm="100000">
                                          <p:val>
                                            <p:strVal val="#ppt_w"/>
                                          </p:val>
                                        </p:tav>
                                      </p:tavLst>
                                    </p:anim>
                                    <p:anim calcmode="lin" valueType="num">
                                      <p:cBhvr>
                                        <p:cTn id="15" dur="3000" fill="hold"/>
                                        <p:tgtEl>
                                          <p:spTgt spid="26"/>
                                        </p:tgtEl>
                                        <p:attrNameLst>
                                          <p:attrName>ppt_h</p:attrName>
                                        </p:attrNameLst>
                                      </p:cBhvr>
                                      <p:tavLst>
                                        <p:tav tm="0">
                                          <p:val>
                                            <p:strVal val="#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barn(outHorizontal)">
                                      <p:cBhvr>
                                        <p:cTn id="18" dur="3000"/>
                                        <p:tgtEl>
                                          <p:spTgt spid="26"/>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5"/>
                                        </p:tgtEl>
                                        <p:attrNameLst>
                                          <p:attrName>style.visibility</p:attrName>
                                        </p:attrNameLst>
                                      </p:cBhvr>
                                      <p:to>
                                        <p:strVal val="visible"/>
                                      </p:to>
                                    </p:set>
                                    <p:animEffect transition="in" filter="fade">
                                      <p:cBhvr>
                                        <p:cTn id="22" dur="1000"/>
                                        <p:tgtEl>
                                          <p:spTgt spid="25"/>
                                        </p:tgtEl>
                                      </p:cBhvr>
                                    </p:animEffect>
                                    <p:anim calcmode="lin" valueType="num">
                                      <p:cBhvr>
                                        <p:cTn id="23" dur="1000" fill="hold"/>
                                        <p:tgtEl>
                                          <p:spTgt spid="25"/>
                                        </p:tgtEl>
                                        <p:attrNameLst>
                                          <p:attrName>ppt_x</p:attrName>
                                        </p:attrNameLst>
                                      </p:cBhvr>
                                      <p:tavLst>
                                        <p:tav tm="0">
                                          <p:val>
                                            <p:strVal val="#ppt_x-.1"/>
                                          </p:val>
                                        </p:tav>
                                        <p:tav tm="100000">
                                          <p:val>
                                            <p:strVal val="#ppt_x"/>
                                          </p:val>
                                        </p:tav>
                                      </p:tavLst>
                                    </p:anim>
                                    <p:anim calcmode="lin" valueType="num">
                                      <p:cBhvr>
                                        <p:cTn id="24"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33 Imagen" descr="7cb49d5806804dcefd0560a26fdfe5f1.jpg"/>
          <p:cNvPicPr>
            <a:picLocks noChangeAspect="1"/>
          </p:cNvPicPr>
          <p:nvPr/>
        </p:nvPicPr>
        <p:blipFill>
          <a:blip r:embed="rId2" cstate="print"/>
          <a:srcRect/>
          <a:stretch>
            <a:fillRect/>
          </a:stretch>
        </p:blipFill>
        <p:spPr bwMode="auto">
          <a:xfrm>
            <a:off x="0" y="0"/>
            <a:ext cx="9144000" cy="5699125"/>
          </a:xfrm>
          <a:prstGeom prst="rect">
            <a:avLst/>
          </a:prstGeom>
          <a:noFill/>
          <a:ln w="9525">
            <a:noFill/>
            <a:miter lim="800000"/>
            <a:headEnd/>
            <a:tailEnd/>
          </a:ln>
        </p:spPr>
      </p:pic>
      <p:pic>
        <p:nvPicPr>
          <p:cNvPr id="4" name="3 Imagen" descr="7cb49d5806804dcefd0560a26fdfe5f1.jpg"/>
          <p:cNvPicPr>
            <a:picLocks noChangeAspect="1"/>
          </p:cNvPicPr>
          <p:nvPr/>
        </p:nvPicPr>
        <p:blipFill>
          <a:blip r:embed="rId2" cstate="print"/>
          <a:srcRect/>
          <a:stretch>
            <a:fillRect/>
          </a:stretch>
        </p:blipFill>
        <p:spPr bwMode="auto">
          <a:xfrm>
            <a:off x="0" y="0"/>
            <a:ext cx="9144000" cy="5699125"/>
          </a:xfrm>
          <a:prstGeom prst="rect">
            <a:avLst/>
          </a:prstGeom>
          <a:noFill/>
          <a:ln w="9525">
            <a:noFill/>
            <a:miter lim="800000"/>
            <a:headEnd/>
            <a:tailEnd/>
          </a:ln>
        </p:spPr>
      </p:pic>
      <p:sp>
        <p:nvSpPr>
          <p:cNvPr id="33" name="32 CuadroTexto"/>
          <p:cNvSpPr txBox="1"/>
          <p:nvPr/>
        </p:nvSpPr>
        <p:spPr>
          <a:xfrm>
            <a:off x="684213" y="4586288"/>
            <a:ext cx="8207375" cy="923925"/>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Escondido tras unos muros en la calle Alcalá, se esconde este paraje singular. Un parque grande y tranquilo en el que poder pasear o sentarse a hacer una merienda o comida campestre.</a:t>
            </a:r>
          </a:p>
        </p:txBody>
      </p:sp>
    </p:spTree>
  </p:cSld>
  <p:clrMapOvr>
    <a:masterClrMapping/>
  </p:clrMapOvr>
  <mc:AlternateContent xmlns:mc="http://schemas.openxmlformats.org/markup-compatibility/2006" xmlns:p14="http://schemas.microsoft.com/office/powerpoint/2010/main">
    <mc:Choice Requires="p14">
      <p:transition spd="slow" p14:dur="2250" advTm="24000">
        <p14:prism dir="r" isContent="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3)">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34"/>
                                        </p:tgtEl>
                                        <p:attrNameLst>
                                          <p:attrName>style.visibility</p:attrName>
                                        </p:attrNameLst>
                                      </p:cBhvr>
                                      <p:to>
                                        <p:strVal val="visible"/>
                                      </p:to>
                                    </p:set>
                                    <p:anim calcmode="lin" valueType="num">
                                      <p:cBhvr>
                                        <p:cTn id="14" dur="3000" fill="hold"/>
                                        <p:tgtEl>
                                          <p:spTgt spid="34"/>
                                        </p:tgtEl>
                                        <p:attrNameLst>
                                          <p:attrName>ppt_w</p:attrName>
                                        </p:attrNameLst>
                                      </p:cBhvr>
                                      <p:tavLst>
                                        <p:tav tm="0">
                                          <p:val>
                                            <p:strVal val="4/3*#ppt_w"/>
                                          </p:val>
                                        </p:tav>
                                        <p:tav tm="100000">
                                          <p:val>
                                            <p:strVal val="#ppt_w"/>
                                          </p:val>
                                        </p:tav>
                                      </p:tavLst>
                                    </p:anim>
                                    <p:anim calcmode="lin" valueType="num">
                                      <p:cBhvr>
                                        <p:cTn id="15" dur="3000" fill="hold"/>
                                        <p:tgtEl>
                                          <p:spTgt spid="34"/>
                                        </p:tgtEl>
                                        <p:attrNameLst>
                                          <p:attrName>ppt_h</p:attrName>
                                        </p:attrNameLst>
                                      </p:cBhvr>
                                      <p:tavLst>
                                        <p:tav tm="0">
                                          <p:val>
                                            <p:strVal val="4/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wheel(2)">
                                      <p:cBhvr>
                                        <p:cTn id="18" dur="3000"/>
                                        <p:tgtEl>
                                          <p:spTgt spid="3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33"/>
                                        </p:tgtEl>
                                        <p:attrNameLst>
                                          <p:attrName>style.visibility</p:attrName>
                                        </p:attrNameLst>
                                      </p:cBhvr>
                                      <p:to>
                                        <p:strVal val="visible"/>
                                      </p:to>
                                    </p:set>
                                    <p:animEffect transition="in" filter="fade">
                                      <p:cBhvr>
                                        <p:cTn id="22" dur="1000"/>
                                        <p:tgtEl>
                                          <p:spTgt spid="33"/>
                                        </p:tgtEl>
                                      </p:cBhvr>
                                    </p:animEffect>
                                    <p:anim calcmode="lin" valueType="num">
                                      <p:cBhvr>
                                        <p:cTn id="23" dur="1000" fill="hold"/>
                                        <p:tgtEl>
                                          <p:spTgt spid="33"/>
                                        </p:tgtEl>
                                        <p:attrNameLst>
                                          <p:attrName>ppt_x</p:attrName>
                                        </p:attrNameLst>
                                      </p:cBhvr>
                                      <p:tavLst>
                                        <p:tav tm="0">
                                          <p:val>
                                            <p:strVal val="#ppt_x-.1"/>
                                          </p:val>
                                        </p:tav>
                                        <p:tav tm="100000">
                                          <p:val>
                                            <p:strVal val="#ppt_x"/>
                                          </p:val>
                                        </p:tav>
                                      </p:tavLst>
                                    </p:anim>
                                    <p:anim calcmode="lin" valueType="num">
                                      <p:cBhvr>
                                        <p:cTn id="24"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descr="4c64fe92a33e75d3866a69f7088e0d6a.jpg"/>
          <p:cNvPicPr>
            <a:picLocks noChangeAspect="1"/>
          </p:cNvPicPr>
          <p:nvPr/>
        </p:nvPicPr>
        <p:blipFill>
          <a:blip r:embed="rId2" cstate="print"/>
          <a:srcRect/>
          <a:stretch>
            <a:fillRect/>
          </a:stretch>
        </p:blipFill>
        <p:spPr bwMode="auto">
          <a:xfrm>
            <a:off x="0" y="0"/>
            <a:ext cx="9144000" cy="5699125"/>
          </a:xfrm>
          <a:prstGeom prst="rect">
            <a:avLst/>
          </a:prstGeom>
          <a:noFill/>
          <a:ln w="9525">
            <a:noFill/>
            <a:miter lim="800000"/>
            <a:headEnd/>
            <a:tailEnd/>
          </a:ln>
        </p:spPr>
      </p:pic>
      <p:pic>
        <p:nvPicPr>
          <p:cNvPr id="4" name="3 Imagen" descr="4c64fe92a33e75d3866a69f7088e0d6a.jpg"/>
          <p:cNvPicPr>
            <a:picLocks noChangeAspect="1"/>
          </p:cNvPicPr>
          <p:nvPr/>
        </p:nvPicPr>
        <p:blipFill>
          <a:blip r:embed="rId2" cstate="print"/>
          <a:srcRect/>
          <a:stretch>
            <a:fillRect/>
          </a:stretch>
        </p:blipFill>
        <p:spPr bwMode="auto">
          <a:xfrm>
            <a:off x="0" y="7938"/>
            <a:ext cx="9144000" cy="5699125"/>
          </a:xfrm>
          <a:prstGeom prst="rect">
            <a:avLst/>
          </a:prstGeom>
          <a:noFill/>
          <a:ln w="9525">
            <a:noFill/>
            <a:miter lim="800000"/>
            <a:headEnd/>
            <a:tailEnd/>
          </a:ln>
        </p:spPr>
      </p:pic>
      <p:sp>
        <p:nvSpPr>
          <p:cNvPr id="21" name="20 CuadroTexto"/>
          <p:cNvSpPr txBox="1"/>
          <p:nvPr/>
        </p:nvSpPr>
        <p:spPr>
          <a:xfrm>
            <a:off x="900113" y="4873625"/>
            <a:ext cx="7632700" cy="646113"/>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Por lo que he podido averiguar sobre la marcha, también sirve de inspiración para algunos pintores por la tranquilidad que se respira.</a:t>
            </a:r>
          </a:p>
        </p:txBody>
      </p:sp>
    </p:spTree>
  </p:cSld>
  <p:clrMapOvr>
    <a:masterClrMapping/>
  </p:clrMapOvr>
  <mc:AlternateContent xmlns:mc="http://schemas.openxmlformats.org/markup-compatibility/2006" xmlns:p14="http://schemas.microsoft.com/office/powerpoint/2010/main">
    <mc:Choice Requires="p14">
      <p:transition spd="slow" p14:dur="2250" advTm="19000">
        <p14:window dir="vert"/>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3000" fill="hold"/>
                                        <p:tgtEl>
                                          <p:spTgt spid="22"/>
                                        </p:tgtEl>
                                        <p:attrNameLst>
                                          <p:attrName>ppt_w</p:attrName>
                                        </p:attrNameLst>
                                      </p:cBhvr>
                                      <p:tavLst>
                                        <p:tav tm="0">
                                          <p:val>
                                            <p:strVal val="4/3*#ppt_w"/>
                                          </p:val>
                                        </p:tav>
                                        <p:tav tm="100000">
                                          <p:val>
                                            <p:strVal val="#ppt_w"/>
                                          </p:val>
                                        </p:tav>
                                      </p:tavLst>
                                    </p:anim>
                                    <p:anim calcmode="lin" valueType="num">
                                      <p:cBhvr>
                                        <p:cTn id="15" dur="3000" fill="hold"/>
                                        <p:tgtEl>
                                          <p:spTgt spid="22"/>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barn(inVertical)">
                                      <p:cBhvr>
                                        <p:cTn id="18" dur="3000"/>
                                        <p:tgtEl>
                                          <p:spTgt spid="22"/>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1"/>
                                          </p:val>
                                        </p:tav>
                                        <p:tav tm="100000">
                                          <p:val>
                                            <p:strVal val="#ppt_x"/>
                                          </p:val>
                                        </p:tav>
                                      </p:tavLst>
                                    </p:anim>
                                    <p:anim calcmode="lin" valueType="num">
                                      <p:cBhvr>
                                        <p:cTn id="24"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4b06525cd7539077ebc63f5d3200863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13" name="12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4" name="3 Imagen" descr="4b06525cd7539077ebc63f5d3200863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14" name="13 CuadroTexto"/>
          <p:cNvSpPr txBox="1"/>
          <p:nvPr/>
        </p:nvSpPr>
        <p:spPr>
          <a:xfrm>
            <a:off x="900113" y="4873625"/>
            <a:ext cx="7343775" cy="646113"/>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Es un remanso de paz, junto a una calle tan bulliciosa como es la Calle de Alcalá, que tiene tanta circulación de vehículos.</a:t>
            </a:r>
          </a:p>
        </p:txBody>
      </p:sp>
    </p:spTree>
  </p:cSld>
  <p:clrMapOvr>
    <a:masterClrMapping/>
  </p:clrMapOvr>
  <mc:AlternateContent xmlns:mc="http://schemas.openxmlformats.org/markup-compatibility/2006" xmlns:p14="http://schemas.microsoft.com/office/powerpoint/2010/main">
    <mc:Choice Requires="p14">
      <p:transition spd="slow" p14:dur="2250" advTm="18000">
        <p14:shred pattern="rectang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arn(outVertical)">
                                      <p:cBhvr>
                                        <p:cTn id="14" dur="3000"/>
                                        <p:tgtEl>
                                          <p:spTgt spid="15"/>
                                        </p:tgtEl>
                                      </p:cBhvr>
                                    </p:animEffect>
                                  </p:childTnLst>
                                </p:cTn>
                              </p:par>
                              <p:par>
                                <p:cTn id="15" presetID="23" presetClass="entr" presetSubtype="272"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3000" fill="hold"/>
                                        <p:tgtEl>
                                          <p:spTgt spid="15"/>
                                        </p:tgtEl>
                                        <p:attrNameLst>
                                          <p:attrName>ppt_w</p:attrName>
                                        </p:attrNameLst>
                                      </p:cBhvr>
                                      <p:tavLst>
                                        <p:tav tm="0">
                                          <p:val>
                                            <p:strVal val="2/3*#ppt_w"/>
                                          </p:val>
                                        </p:tav>
                                        <p:tav tm="100000">
                                          <p:val>
                                            <p:strVal val="#ppt_w"/>
                                          </p:val>
                                        </p:tav>
                                      </p:tavLst>
                                    </p:anim>
                                    <p:anim calcmode="lin" valueType="num">
                                      <p:cBhvr>
                                        <p:cTn id="18" dur="3000" fill="hold"/>
                                        <p:tgtEl>
                                          <p:spTgt spid="15"/>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1"/>
                                          </p:val>
                                        </p:tav>
                                        <p:tav tm="100000">
                                          <p:val>
                                            <p:strVal val="#ppt_x"/>
                                          </p:val>
                                        </p:tav>
                                      </p:tavLst>
                                    </p:anim>
                                    <p:anim calcmode="lin" valueType="num">
                                      <p:cBhvr>
                                        <p:cTn id="2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0(13).jpg"/>
          <p:cNvPicPr>
            <a:picLocks noChangeAspect="1"/>
          </p:cNvPicPr>
          <p:nvPr/>
        </p:nvPicPr>
        <p:blipFill>
          <a:blip r:embed="rId2" cstate="print"/>
          <a:srcRect/>
          <a:stretch>
            <a:fillRect/>
          </a:stretch>
        </p:blipFill>
        <p:spPr bwMode="auto">
          <a:xfrm>
            <a:off x="0" y="0"/>
            <a:ext cx="9144000" cy="5694363"/>
          </a:xfrm>
          <a:prstGeom prst="rect">
            <a:avLst/>
          </a:prstGeom>
          <a:noFill/>
          <a:ln w="9525">
            <a:noFill/>
            <a:miter lim="800000"/>
            <a:headEnd/>
            <a:tailEnd/>
          </a:ln>
        </p:spPr>
      </p:pic>
      <p:pic>
        <p:nvPicPr>
          <p:cNvPr id="3" name="2 Imagen" descr="0(13).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p:spPr>
      </p:pic>
      <p:sp>
        <p:nvSpPr>
          <p:cNvPr id="17" name="16 CuadroTexto"/>
          <p:cNvSpPr txBox="1"/>
          <p:nvPr/>
        </p:nvSpPr>
        <p:spPr>
          <a:xfrm>
            <a:off x="468313" y="4657725"/>
            <a:ext cx="7814960"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Como se puede ver por las sombras, el sol va bajando, y es que cuando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hemos venido eran aproximadamente las cinco de la tarde y ahora son ya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casi las ocho.</a:t>
            </a:r>
          </a:p>
        </p:txBody>
      </p:sp>
    </p:spTree>
  </p:cSld>
  <p:clrMapOvr>
    <a:masterClrMapping/>
  </p:clrMapOvr>
  <mc:AlternateContent xmlns:mc="http://schemas.openxmlformats.org/markup-compatibility/2006" xmlns:p14="http://schemas.microsoft.com/office/powerpoint/2010/main">
    <mc:Choice Requires="p14">
      <p:transition spd="slow" p14:dur="2250" advTm="21000">
        <p14:prism isContent="1" isInverted="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4/3*#ppt_w"/>
                                          </p:val>
                                        </p:tav>
                                        <p:tav tm="100000">
                                          <p:val>
                                            <p:strVal val="#ppt_w"/>
                                          </p:val>
                                        </p:tav>
                                      </p:tavLst>
                                    </p:anim>
                                    <p:anim calcmode="lin" valueType="num">
                                      <p:cBhvr>
                                        <p:cTn id="11" dur="3000" fill="hold"/>
                                        <p:tgtEl>
                                          <p:spTgt spid="3"/>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barn(outVertical)">
                                      <p:cBhvr>
                                        <p:cTn id="14" dur="3000"/>
                                        <p:tgtEl>
                                          <p:spTgt spid="18"/>
                                        </p:tgtEl>
                                      </p:cBhvr>
                                    </p:animEffect>
                                  </p:childTnLst>
                                </p:cTn>
                              </p:par>
                              <p:par>
                                <p:cTn id="15" presetID="23" presetClass="entr" presetSubtype="288"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3000" fill="hold"/>
                                        <p:tgtEl>
                                          <p:spTgt spid="18"/>
                                        </p:tgtEl>
                                        <p:attrNameLst>
                                          <p:attrName>ppt_w</p:attrName>
                                        </p:attrNameLst>
                                      </p:cBhvr>
                                      <p:tavLst>
                                        <p:tav tm="0">
                                          <p:val>
                                            <p:strVal val="4/3*#ppt_w"/>
                                          </p:val>
                                        </p:tav>
                                        <p:tav tm="100000">
                                          <p:val>
                                            <p:strVal val="#ppt_w"/>
                                          </p:val>
                                        </p:tav>
                                      </p:tavLst>
                                    </p:anim>
                                    <p:anim calcmode="lin" valueType="num">
                                      <p:cBhvr>
                                        <p:cTn id="18" dur="3000" fill="hold"/>
                                        <p:tgtEl>
                                          <p:spTgt spid="18"/>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1"/>
                                          </p:val>
                                        </p:tav>
                                        <p:tav tm="100000">
                                          <p:val>
                                            <p:strVal val="#ppt_x"/>
                                          </p:val>
                                        </p:tav>
                                      </p:tavLst>
                                    </p:anim>
                                    <p:anim calcmode="lin" valueType="num">
                                      <p:cBhvr>
                                        <p:cTn id="24"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0(8).jpg"/>
          <p:cNvPicPr>
            <a:picLocks noChangeAspect="1"/>
          </p:cNvPicPr>
          <p:nvPr/>
        </p:nvPicPr>
        <p:blipFill>
          <a:blip r:embed="rId2" cstate="print"/>
          <a:srcRect/>
          <a:stretch>
            <a:fillRect/>
          </a:stretch>
        </p:blipFill>
        <p:spPr bwMode="auto">
          <a:xfrm>
            <a:off x="0" y="-527050"/>
            <a:ext cx="9324975" cy="6624638"/>
          </a:xfrm>
          <a:prstGeom prst="rect">
            <a:avLst/>
          </a:prstGeom>
          <a:noFill/>
          <a:ln w="9525">
            <a:noFill/>
            <a:miter lim="800000"/>
            <a:headEnd/>
            <a:tailEnd/>
          </a:ln>
        </p:spPr>
      </p:pic>
      <p:pic>
        <p:nvPicPr>
          <p:cNvPr id="3" name="2 Imagen" descr="0(8).jpg"/>
          <p:cNvPicPr>
            <a:picLocks noChangeAspect="1"/>
          </p:cNvPicPr>
          <p:nvPr/>
        </p:nvPicPr>
        <p:blipFill>
          <a:blip r:embed="rId2" cstate="print"/>
          <a:srcRect/>
          <a:stretch>
            <a:fillRect/>
          </a:stretch>
        </p:blipFill>
        <p:spPr bwMode="auto">
          <a:xfrm>
            <a:off x="0" y="-527050"/>
            <a:ext cx="9324975" cy="6624638"/>
          </a:xfrm>
          <a:prstGeom prst="rect">
            <a:avLst/>
          </a:prstGeom>
          <a:noFill/>
          <a:ln w="9525">
            <a:noFill/>
            <a:miter lim="800000"/>
            <a:headEnd/>
            <a:tailEnd/>
          </a:ln>
        </p:spPr>
      </p:pic>
      <p:sp>
        <p:nvSpPr>
          <p:cNvPr id="21" name="20 CuadroTexto"/>
          <p:cNvSpPr txBox="1"/>
          <p:nvPr/>
        </p:nvSpPr>
        <p:spPr>
          <a:xfrm>
            <a:off x="700088" y="4657725"/>
            <a:ext cx="7891904"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Otra cosa muy distinta es que quieras pasar aquí todo el día con la familia,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que te puedes sentir como si estuvieras en medio del campo a pesar de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estar en la capital.</a:t>
            </a:r>
          </a:p>
        </p:txBody>
      </p:sp>
    </p:spTree>
  </p:cSld>
  <p:clrMapOvr>
    <a:masterClrMapping/>
  </p:clrMapOvr>
  <mc:AlternateContent xmlns:mc="http://schemas.openxmlformats.org/markup-compatibility/2006" xmlns:p14="http://schemas.microsoft.com/office/powerpoint/2010/main">
    <mc:Choice Requires="p14">
      <p:transition spd="slow" p14:dur="2250" advTm="22000">
        <p14:prism dir="r" isContent="1" isInverted="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3000"/>
                                        <p:tgtEl>
                                          <p:spTgt spid="3"/>
                                        </p:tgtEl>
                                      </p:cBhvr>
                                    </p:animEffect>
                                  </p:childTnLst>
                                </p:cTn>
                              </p:par>
                              <p:par>
                                <p:cTn id="8" presetID="23" presetClass="entr" presetSubtype="27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2/3*#ppt_w"/>
                                          </p:val>
                                        </p:tav>
                                        <p:tav tm="100000">
                                          <p:val>
                                            <p:strVal val="#ppt_w"/>
                                          </p:val>
                                        </p:tav>
                                      </p:tavLst>
                                    </p:anim>
                                    <p:anim calcmode="lin" valueType="num">
                                      <p:cBhvr>
                                        <p:cTn id="11" dur="3000" fill="hold"/>
                                        <p:tgtEl>
                                          <p:spTgt spid="3"/>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box(out)">
                                      <p:cBhvr>
                                        <p:cTn id="14" dur="3000"/>
                                        <p:tgtEl>
                                          <p:spTgt spid="24"/>
                                        </p:tgtEl>
                                      </p:cBhvr>
                                    </p:animEffect>
                                  </p:childTnLst>
                                </p:cTn>
                              </p:par>
                              <p:par>
                                <p:cTn id="15" presetID="23" presetClass="entr" presetSubtype="272"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3000" fill="hold"/>
                                        <p:tgtEl>
                                          <p:spTgt spid="24"/>
                                        </p:tgtEl>
                                        <p:attrNameLst>
                                          <p:attrName>ppt_w</p:attrName>
                                        </p:attrNameLst>
                                      </p:cBhvr>
                                      <p:tavLst>
                                        <p:tav tm="0">
                                          <p:val>
                                            <p:strVal val="2/3*#ppt_w"/>
                                          </p:val>
                                        </p:tav>
                                        <p:tav tm="100000">
                                          <p:val>
                                            <p:strVal val="#ppt_w"/>
                                          </p:val>
                                        </p:tav>
                                      </p:tavLst>
                                    </p:anim>
                                    <p:anim calcmode="lin" valueType="num">
                                      <p:cBhvr>
                                        <p:cTn id="18" dur="3000" fill="hold"/>
                                        <p:tgtEl>
                                          <p:spTgt spid="24"/>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1"/>
                                          </p:val>
                                        </p:tav>
                                        <p:tav tm="100000">
                                          <p:val>
                                            <p:strVal val="#ppt_x"/>
                                          </p:val>
                                        </p:tav>
                                      </p:tavLst>
                                    </p:anim>
                                    <p:anim calcmode="lin" valueType="num">
                                      <p:cBhvr>
                                        <p:cTn id="24"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0(7).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3" name="2 Imagen" descr="0(7).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10" name="9 CuadroTexto"/>
          <p:cNvSpPr txBox="1"/>
          <p:nvPr/>
        </p:nvSpPr>
        <p:spPr>
          <a:xfrm>
            <a:off x="539750" y="4873625"/>
            <a:ext cx="7891904" cy="646331"/>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Una vez salidos del parque podemos comprobar que efectivamente,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junto a la puerta de entrada se encuentra la estación de metro de </a:t>
            </a:r>
            <a:r>
              <a:rPr lang="es-ES" i="1" dirty="0" err="1">
                <a:effectLst>
                  <a:glow rad="101600">
                    <a:schemeClr val="accent2">
                      <a:satMod val="175000"/>
                      <a:alpha val="40000"/>
                    </a:schemeClr>
                  </a:glow>
                  <a:outerShdw blurRad="38100" dist="38100" dir="2700000" algn="tl">
                    <a:srgbClr val="000000">
                      <a:alpha val="43137"/>
                    </a:srgbClr>
                  </a:outerShdw>
                </a:effectLst>
              </a:rPr>
              <a:t>Suances</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20000">
        <p14:flythrough/>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4/3*#ppt_w"/>
                                          </p:val>
                                        </p:tav>
                                        <p:tav tm="100000">
                                          <p:val>
                                            <p:strVal val="#ppt_w"/>
                                          </p:val>
                                        </p:tav>
                                      </p:tavLst>
                                    </p:anim>
                                    <p:anim calcmode="lin" valueType="num">
                                      <p:cBhvr>
                                        <p:cTn id="11" dur="3000" fill="hold"/>
                                        <p:tgtEl>
                                          <p:spTgt spid="3"/>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box(out)">
                                      <p:cBhvr>
                                        <p:cTn id="14" dur="3000"/>
                                        <p:tgtEl>
                                          <p:spTgt spid="11"/>
                                        </p:tgtEl>
                                      </p:cBhvr>
                                    </p:animEffect>
                                  </p:childTnLst>
                                </p:cTn>
                              </p:par>
                              <p:par>
                                <p:cTn id="15" presetID="23" presetClass="entr" presetSubtype="288"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3000" fill="hold"/>
                                        <p:tgtEl>
                                          <p:spTgt spid="11"/>
                                        </p:tgtEl>
                                        <p:attrNameLst>
                                          <p:attrName>ppt_w</p:attrName>
                                        </p:attrNameLst>
                                      </p:cBhvr>
                                      <p:tavLst>
                                        <p:tav tm="0">
                                          <p:val>
                                            <p:strVal val="4/3*#ppt_w"/>
                                          </p:val>
                                        </p:tav>
                                        <p:tav tm="100000">
                                          <p:val>
                                            <p:strVal val="#ppt_w"/>
                                          </p:val>
                                        </p:tav>
                                      </p:tavLst>
                                    </p:anim>
                                    <p:anim calcmode="lin" valueType="num">
                                      <p:cBhvr>
                                        <p:cTn id="18" dur="3000" fill="hold"/>
                                        <p:tgtEl>
                                          <p:spTgt spid="11"/>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1"/>
                                          </p:val>
                                        </p:tav>
                                        <p:tav tm="100000">
                                          <p:val>
                                            <p:strVal val="#ppt_x"/>
                                          </p:val>
                                        </p:tav>
                                      </p:tavLst>
                                    </p:anim>
                                    <p:anim calcmode="lin" valueType="num">
                                      <p:cBhvr>
                                        <p:cTn id="2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3 Marcador de contenido" descr="7b439002f5c84c2447412ef6c17cac5c.jpg"/>
          <p:cNvPicPr>
            <a:picLocks noChangeAspect="1"/>
          </p:cNvPicPr>
          <p:nvPr/>
        </p:nvPicPr>
        <p:blipFill>
          <a:blip r:embed="rId2" cstate="print"/>
          <a:srcRect/>
          <a:stretch>
            <a:fillRect/>
          </a:stretch>
        </p:blipFill>
        <p:spPr bwMode="auto">
          <a:xfrm>
            <a:off x="0" y="-382588"/>
            <a:ext cx="9144000" cy="6335713"/>
          </a:xfrm>
          <a:prstGeom prst="rect">
            <a:avLst/>
          </a:prstGeom>
          <a:noFill/>
          <a:ln w="9525">
            <a:noFill/>
            <a:miter lim="800000"/>
            <a:headEnd/>
            <a:tailEnd/>
          </a:ln>
        </p:spPr>
      </p:pic>
      <p:pic>
        <p:nvPicPr>
          <p:cNvPr id="4" name="3 Marcador de contenido" descr="7b439002f5c84c2447412ef6c17cac5c.jpg"/>
          <p:cNvPicPr>
            <a:picLocks noGrp="1" noChangeAspect="1"/>
          </p:cNvPicPr>
          <p:nvPr>
            <p:ph idx="4294967295"/>
          </p:nvPr>
        </p:nvPicPr>
        <p:blipFill>
          <a:blip r:embed="rId2" cstate="print"/>
          <a:srcRect/>
          <a:stretch>
            <a:fillRect/>
          </a:stretch>
        </p:blipFill>
        <p:spPr>
          <a:xfrm>
            <a:off x="0" y="-382588"/>
            <a:ext cx="9144000" cy="6335713"/>
          </a:xfrm>
        </p:spPr>
      </p:pic>
      <p:sp>
        <p:nvSpPr>
          <p:cNvPr id="15" name="14 CuadroTexto"/>
          <p:cNvSpPr txBox="1"/>
          <p:nvPr/>
        </p:nvSpPr>
        <p:spPr>
          <a:xfrm>
            <a:off x="684213" y="3960813"/>
            <a:ext cx="7584192" cy="1754326"/>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Si miramos hacia el lado contrario podemos seguir viendo la valla del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parque y la calle Alcalá, que si quisiéramos ir paseando hasta la misma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Puerta del Sol que es donde empieza, tardaríamos horas en llegar, solo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hay que tener en cuenta que nos encontramos a la altura del número</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500 y pico. Lo que sí vamos a hacer es irnos para casa que es tarde y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rPr>
              <a:t>viene lloviendo, como dicen en mi pueblo.</a:t>
            </a:r>
          </a:p>
        </p:txBody>
      </p:sp>
    </p:spTree>
  </p:cSld>
  <p:clrMapOvr>
    <a:masterClrMapping/>
  </p:clrMapOvr>
  <mc:AlternateContent xmlns:mc="http://schemas.openxmlformats.org/markup-compatibility/2006" xmlns:p14="http://schemas.microsoft.com/office/powerpoint/2010/main">
    <mc:Choice Requires="p14">
      <p:transition spd="slow" p14:dur="2000" advTm="42000">
        <p14:ripple/>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2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3000" fill="hold"/>
                                        <p:tgtEl>
                                          <p:spTgt spid="16"/>
                                        </p:tgtEl>
                                        <p:attrNameLst>
                                          <p:attrName>ppt_w</p:attrName>
                                        </p:attrNameLst>
                                      </p:cBhvr>
                                      <p:tavLst>
                                        <p:tav tm="0">
                                          <p:val>
                                            <p:strVal val="4/3*#ppt_w"/>
                                          </p:val>
                                        </p:tav>
                                        <p:tav tm="100000">
                                          <p:val>
                                            <p:strVal val="#ppt_w"/>
                                          </p:val>
                                        </p:tav>
                                      </p:tavLst>
                                    </p:anim>
                                    <p:anim calcmode="lin" valueType="num">
                                      <p:cBhvr>
                                        <p:cTn id="15" dur="3000" fill="hold"/>
                                        <p:tgtEl>
                                          <p:spTgt spid="16"/>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outVertical)">
                                      <p:cBhvr>
                                        <p:cTn id="18" dur="3000"/>
                                        <p:tgtEl>
                                          <p:spTgt spid="16"/>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1"/>
                                          </p:val>
                                        </p:tav>
                                        <p:tav tm="100000">
                                          <p:val>
                                            <p:strVal val="#ppt_x"/>
                                          </p:val>
                                        </p:tav>
                                      </p:tavLst>
                                    </p:anim>
                                    <p:anim calcmode="lin" valueType="num">
                                      <p:cBhvr>
                                        <p:cTn id="2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WordArt 2"/>
          <p:cNvSpPr>
            <a:spLocks noChangeArrowheads="1" noChangeShapeType="1" noTextEdit="1"/>
          </p:cNvSpPr>
          <p:nvPr/>
        </p:nvSpPr>
        <p:spPr bwMode="auto">
          <a:xfrm>
            <a:off x="1619250" y="157163"/>
            <a:ext cx="6048375" cy="690562"/>
          </a:xfrm>
          <a:prstGeom prst="rect">
            <a:avLst/>
          </a:prstGeom>
        </p:spPr>
        <p:txBody>
          <a:bodyPr wrap="none" fromWordArt="1">
            <a:prstTxWarp prst="textChevron">
              <a:avLst>
                <a:gd name="adj" fmla="val 25000"/>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cs typeface="Arial" charset="0"/>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cs typeface="Arial" charset="0"/>
              </a:rPr>
              <a:t>Música Enlazada </a:t>
            </a:r>
          </a:p>
        </p:txBody>
      </p:sp>
      <p:sp>
        <p:nvSpPr>
          <p:cNvPr id="67587" name="WordArt 3"/>
          <p:cNvSpPr>
            <a:spLocks noChangeArrowheads="1" noChangeShapeType="1" noTextEdit="1"/>
          </p:cNvSpPr>
          <p:nvPr/>
        </p:nvSpPr>
        <p:spPr bwMode="auto">
          <a:xfrm>
            <a:off x="2195513" y="1017588"/>
            <a:ext cx="4608512" cy="655637"/>
          </a:xfrm>
          <a:prstGeom prst="rect">
            <a:avLst/>
          </a:prstGeom>
        </p:spPr>
        <p:txBody>
          <a:bodyPr wrap="none" fromWordArt="1">
            <a:prstTxWarp prst="textDeflateBottom">
              <a:avLst>
                <a:gd name="adj" fmla="val 61727"/>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Arial" charset="0"/>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cs typeface="Arial" charset="0"/>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Arial" charset="0"/>
              </a:rPr>
              <a:t> </a:t>
            </a:r>
          </a:p>
        </p:txBody>
      </p:sp>
      <p:sp>
        <p:nvSpPr>
          <p:cNvPr id="67588" name="WordArt 4"/>
          <p:cNvSpPr>
            <a:spLocks noChangeArrowheads="1" noChangeShapeType="1" noTextEdit="1"/>
          </p:cNvSpPr>
          <p:nvPr/>
        </p:nvSpPr>
        <p:spPr bwMode="auto">
          <a:xfrm>
            <a:off x="1979712" y="1849388"/>
            <a:ext cx="5328592" cy="81240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19050">
                  <a:solidFill>
                    <a:srgbClr val="99CCFF"/>
                  </a:solidFill>
                  <a:round/>
                  <a:headEnd/>
                  <a:tailEnd/>
                </a:ln>
                <a:solidFill>
                  <a:srgbClr val="0066CC"/>
                </a:solidFill>
                <a:effectLst>
                  <a:outerShdw dist="35921" dir="2700000" algn="ctr" rotWithShape="0">
                    <a:srgbClr val="990000"/>
                  </a:outerShdw>
                </a:effectLst>
                <a:latin typeface="High Tower Text"/>
                <a:cs typeface="Arial" charset="0"/>
              </a:rPr>
              <a:t> </a:t>
            </a:r>
            <a:r>
              <a:rPr lang="es-ES" sz="3600" kern="10" dirty="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cs typeface="Arial" charset="0"/>
              </a:rPr>
              <a:t>- </a:t>
            </a:r>
            <a:r>
              <a:rPr lang="es-ES" sz="3600" kern="10" dirty="0" err="1">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cs typeface="Arial" charset="0"/>
              </a:rPr>
              <a:t>Love</a:t>
            </a:r>
            <a:r>
              <a:rPr lang="es-ES" sz="3600" kern="10" dirty="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cs typeface="Arial" charset="0"/>
              </a:rPr>
              <a:t> </a:t>
            </a:r>
            <a:r>
              <a:rPr lang="es-ES" sz="3600" kern="10" dirty="0" err="1">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cs typeface="Arial" charset="0"/>
              </a:rPr>
              <a:t>Story</a:t>
            </a:r>
            <a:r>
              <a:rPr lang="es-ES" sz="3600" kern="10" dirty="0">
                <a:ln w="19050">
                  <a:solidFill>
                    <a:srgbClr val="99CCFF"/>
                  </a:solidFill>
                  <a:round/>
                  <a:headEnd/>
                  <a:tailEnd/>
                </a:ln>
                <a:solidFill>
                  <a:srgbClr val="0066CC"/>
                </a:solidFill>
                <a:effectLst>
                  <a:outerShdw dist="35921" dir="2700000" algn="ctr" rotWithShape="0">
                    <a:srgbClr val="990000"/>
                  </a:outerShdw>
                  <a:reflection blurRad="6350" stA="60000" endA="900" endPos="58000" dir="5400000" sy="-100000" algn="bl" rotWithShape="0"/>
                </a:effectLst>
                <a:latin typeface="High Tower Text"/>
                <a:cs typeface="Arial" charset="0"/>
              </a:rPr>
              <a:t> </a:t>
            </a:r>
          </a:p>
        </p:txBody>
      </p:sp>
      <p:sp>
        <p:nvSpPr>
          <p:cNvPr id="67589" name="WordArt 5"/>
          <p:cNvSpPr>
            <a:spLocks noChangeArrowheads="1" noChangeShapeType="1" noTextEdit="1"/>
          </p:cNvSpPr>
          <p:nvPr/>
        </p:nvSpPr>
        <p:spPr bwMode="auto">
          <a:xfrm>
            <a:off x="1619672" y="2713484"/>
            <a:ext cx="6048672" cy="792088"/>
          </a:xfrm>
          <a:prstGeom prst="rect">
            <a:avLst/>
          </a:prstGeom>
        </p:spPr>
        <p:txBody>
          <a:bodyPr wrap="none" fromWordArt="1">
            <a:prstTxWarp prst="textDoubleWave1">
              <a:avLst>
                <a:gd name="adj1" fmla="val 0"/>
                <a:gd name="adj2" fmla="val -646"/>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reflection blurRad="6350" stA="60000" endA="900" endPos="58000" dir="5400000" sy="-100000" algn="bl" rotWithShape="0"/>
                </a:effectLst>
                <a:latin typeface="High Tower Text"/>
                <a:cs typeface="Arial" charset="0"/>
              </a:rPr>
              <a:t> -  </a:t>
            </a:r>
            <a:r>
              <a:rPr lang="es-ES" sz="3600" kern="10" spc="-360" dirty="0" err="1">
                <a:ln w="12700">
                  <a:solidFill>
                    <a:srgbClr val="000099"/>
                  </a:solidFill>
                  <a:round/>
                  <a:headEnd/>
                  <a:tailEnd/>
                </a:ln>
                <a:solidFill>
                  <a:srgbClr val="33CCFF"/>
                </a:solidFill>
                <a:effectLst>
                  <a:outerShdw dist="125724" dir="18900000" algn="ctr" rotWithShape="0">
                    <a:srgbClr val="000099"/>
                  </a:outerShdw>
                  <a:reflection blurRad="6350" stA="60000" endA="900" endPos="58000" dir="5400000" sy="-100000" algn="bl" rotWithShape="0"/>
                </a:effectLst>
                <a:latin typeface="High Tower Text"/>
                <a:cs typeface="Arial" charset="0"/>
              </a:rPr>
              <a:t>Insomnia</a:t>
            </a:r>
            <a:r>
              <a:rPr lang="es-ES" sz="3600" kern="10" spc="-360" dirty="0">
                <a:ln w="12700">
                  <a:solidFill>
                    <a:srgbClr val="000099"/>
                  </a:solidFill>
                  <a:round/>
                  <a:headEnd/>
                  <a:tailEnd/>
                </a:ln>
                <a:solidFill>
                  <a:srgbClr val="33CCFF"/>
                </a:solidFill>
                <a:effectLst>
                  <a:outerShdw dist="125724" dir="18900000" algn="ctr" rotWithShape="0">
                    <a:srgbClr val="000099"/>
                  </a:outerShdw>
                  <a:reflection blurRad="6350" stA="60000" endA="900" endPos="58000" dir="5400000" sy="-100000" algn="bl" rotWithShape="0"/>
                </a:effectLst>
                <a:latin typeface="High Tower Text"/>
                <a:cs typeface="Arial" charset="0"/>
              </a:rPr>
              <a:t>  </a:t>
            </a:r>
          </a:p>
        </p:txBody>
      </p:sp>
      <p:sp>
        <p:nvSpPr>
          <p:cNvPr id="7" name="WordArt 6"/>
          <p:cNvSpPr>
            <a:spLocks noChangeArrowheads="1" noChangeShapeType="1" noTextEdit="1"/>
          </p:cNvSpPr>
          <p:nvPr/>
        </p:nvSpPr>
        <p:spPr bwMode="auto">
          <a:xfrm>
            <a:off x="1979712" y="3505572"/>
            <a:ext cx="5905401" cy="752077"/>
          </a:xfrm>
          <a:prstGeom prst="rect">
            <a:avLst/>
          </a:prstGeom>
        </p:spPr>
        <p:txBody>
          <a:bodyPr wrap="none" fromWordArt="1">
            <a:prstTxWarp prst="textCanDown">
              <a:avLst>
                <a:gd name="adj" fmla="val 18500"/>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cs typeface="Arial" charset="0"/>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cs typeface="Arial" charset="0"/>
              </a:rPr>
              <a:t>-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cs typeface="Arial" charset="0"/>
              </a:rPr>
              <a:t>Dark</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cs typeface="Arial" charset="0"/>
              </a:rPr>
              <a:t>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cs typeface="Arial" charset="0"/>
              </a:rPr>
              <a:t>Gipsy</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cs typeface="Arial" charset="0"/>
              </a:rPr>
              <a:t> </a:t>
            </a:r>
          </a:p>
        </p:txBody>
      </p:sp>
      <p:sp>
        <p:nvSpPr>
          <p:cNvPr id="8" name="WordArt 4"/>
          <p:cNvSpPr>
            <a:spLocks noChangeArrowheads="1" noChangeShapeType="1" noTextEdit="1"/>
          </p:cNvSpPr>
          <p:nvPr/>
        </p:nvSpPr>
        <p:spPr bwMode="auto">
          <a:xfrm>
            <a:off x="2195736" y="4513684"/>
            <a:ext cx="4680520" cy="792088"/>
          </a:xfrm>
          <a:prstGeom prst="rect">
            <a:avLst/>
          </a:prstGeom>
        </p:spPr>
        <p:txBody>
          <a:bodyPr wrap="none" fromWordArt="1">
            <a:prstTxWarp prst="textCanUp">
              <a:avLst>
                <a:gd name="adj" fmla="val 76023"/>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cs typeface="Arial" charset="0"/>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cs typeface="Arial" charset="0"/>
              </a:rPr>
              <a:t>- ( Al Marconi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cs typeface="Arial" charset="0"/>
              </a:rPr>
              <a:t> </a:t>
            </a:r>
          </a:p>
        </p:txBody>
      </p:sp>
    </p:spTree>
  </p:cSld>
  <p:clrMapOvr>
    <a:masterClrMapping/>
  </p:clrMapOvr>
  <mc:AlternateContent xmlns:mc="http://schemas.openxmlformats.org/markup-compatibility/2006" xmlns:p14="http://schemas.microsoft.com/office/powerpoint/2010/main">
    <mc:Choice Requires="p14">
      <p:transition spd="slow" p14:dur="3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fade">
                                      <p:cBhvr>
                                        <p:cTn id="7" dur="2000"/>
                                        <p:tgtEl>
                                          <p:spTgt spid="67586"/>
                                        </p:tgtEl>
                                      </p:cBhvr>
                                    </p:animEffect>
                                    <p:anim calcmode="lin" valueType="num">
                                      <p:cBhvr>
                                        <p:cTn id="8" dur="2000" fill="hold"/>
                                        <p:tgtEl>
                                          <p:spTgt spid="67586"/>
                                        </p:tgtEl>
                                        <p:attrNameLst>
                                          <p:attrName>ppt_x</p:attrName>
                                        </p:attrNameLst>
                                      </p:cBhvr>
                                      <p:tavLst>
                                        <p:tav tm="0">
                                          <p:val>
                                            <p:strVal val="#ppt_x"/>
                                          </p:val>
                                        </p:tav>
                                        <p:tav tm="100000">
                                          <p:val>
                                            <p:strVal val="#ppt_x"/>
                                          </p:val>
                                        </p:tav>
                                      </p:tavLst>
                                    </p:anim>
                                    <p:anim calcmode="lin" valueType="num">
                                      <p:cBhvr>
                                        <p:cTn id="9" dur="2000" fill="hold"/>
                                        <p:tgtEl>
                                          <p:spTgt spid="6758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19" presetClass="entr" presetSubtype="10" fill="hold" nodeType="afterEffect">
                                  <p:stCondLst>
                                    <p:cond delay="500"/>
                                  </p:stCondLst>
                                  <p:childTnLst>
                                    <p:set>
                                      <p:cBhvr>
                                        <p:cTn id="12" dur="1" fill="hold">
                                          <p:stCondLst>
                                            <p:cond delay="0"/>
                                          </p:stCondLst>
                                        </p:cTn>
                                        <p:tgtEl>
                                          <p:spTgt spid="67587"/>
                                        </p:tgtEl>
                                        <p:attrNameLst>
                                          <p:attrName>style.visibility</p:attrName>
                                        </p:attrNameLst>
                                      </p:cBhvr>
                                      <p:to>
                                        <p:strVal val="visible"/>
                                      </p:to>
                                    </p:set>
                                    <p:anim calcmode="lin" valueType="num">
                                      <p:cBhvr>
                                        <p:cTn id="13" dur="2000" fill="hold"/>
                                        <p:tgtEl>
                                          <p:spTgt spid="67587"/>
                                        </p:tgtEl>
                                        <p:attrNameLst>
                                          <p:attrName>ppt_w</p:attrName>
                                        </p:attrNameLst>
                                      </p:cBhvr>
                                      <p:tavLst>
                                        <p:tav tm="0" fmla="#ppt_w*sin(2.5*pi*$)">
                                          <p:val>
                                            <p:fltVal val="0"/>
                                          </p:val>
                                        </p:tav>
                                        <p:tav tm="100000">
                                          <p:val>
                                            <p:fltVal val="1"/>
                                          </p:val>
                                        </p:tav>
                                      </p:tavLst>
                                    </p:anim>
                                    <p:anim calcmode="lin" valueType="num">
                                      <p:cBhvr>
                                        <p:cTn id="14" dur="2000" fill="hold"/>
                                        <p:tgtEl>
                                          <p:spTgt spid="67587"/>
                                        </p:tgtEl>
                                        <p:attrNameLst>
                                          <p:attrName>ppt_h</p:attrName>
                                        </p:attrNameLst>
                                      </p:cBhvr>
                                      <p:tavLst>
                                        <p:tav tm="0">
                                          <p:val>
                                            <p:strVal val="#ppt_h"/>
                                          </p:val>
                                        </p:tav>
                                        <p:tav tm="100000">
                                          <p:val>
                                            <p:strVal val="#ppt_h"/>
                                          </p:val>
                                        </p:tav>
                                      </p:tavLst>
                                    </p:anim>
                                  </p:childTnLst>
                                </p:cTn>
                              </p:par>
                              <p:par>
                                <p:cTn id="15" presetID="2" presetClass="entr" presetSubtype="4" fill="hold" nodeType="withEffect">
                                  <p:stCondLst>
                                    <p:cond delay="500"/>
                                  </p:stCondLst>
                                  <p:childTnLst>
                                    <p:set>
                                      <p:cBhvr>
                                        <p:cTn id="16" dur="1" fill="hold">
                                          <p:stCondLst>
                                            <p:cond delay="0"/>
                                          </p:stCondLst>
                                        </p:cTn>
                                        <p:tgtEl>
                                          <p:spTgt spid="67587"/>
                                        </p:tgtEl>
                                        <p:attrNameLst>
                                          <p:attrName>style.visibility</p:attrName>
                                        </p:attrNameLst>
                                      </p:cBhvr>
                                      <p:to>
                                        <p:strVal val="visible"/>
                                      </p:to>
                                    </p:set>
                                    <p:anim calcmode="lin" valueType="num">
                                      <p:cBhvr additive="base">
                                        <p:cTn id="17" dur="2000" fill="hold"/>
                                        <p:tgtEl>
                                          <p:spTgt spid="67587"/>
                                        </p:tgtEl>
                                        <p:attrNameLst>
                                          <p:attrName>ppt_x</p:attrName>
                                        </p:attrNameLst>
                                      </p:cBhvr>
                                      <p:tavLst>
                                        <p:tav tm="0">
                                          <p:val>
                                            <p:strVal val="#ppt_x"/>
                                          </p:val>
                                        </p:tav>
                                        <p:tav tm="100000">
                                          <p:val>
                                            <p:strVal val="#ppt_x"/>
                                          </p:val>
                                        </p:tav>
                                      </p:tavLst>
                                    </p:anim>
                                    <p:anim calcmode="lin" valueType="num">
                                      <p:cBhvr additive="base">
                                        <p:cTn id="18" dur="2000" fill="hold"/>
                                        <p:tgtEl>
                                          <p:spTgt spid="67587"/>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4500"/>
                            </p:stCondLst>
                            <p:childTnLst>
                              <p:par>
                                <p:cTn id="20" presetID="34" presetClass="entr" presetSubtype="0" fill="hold" nodeType="afterEffect">
                                  <p:stCondLst>
                                    <p:cond delay="500"/>
                                  </p:stCondLst>
                                  <p:childTnLst>
                                    <p:set>
                                      <p:cBhvr>
                                        <p:cTn id="21" dur="1" fill="hold">
                                          <p:stCondLst>
                                            <p:cond delay="0"/>
                                          </p:stCondLst>
                                        </p:cTn>
                                        <p:tgtEl>
                                          <p:spTgt spid="67588"/>
                                        </p:tgtEl>
                                        <p:attrNameLst>
                                          <p:attrName>style.visibility</p:attrName>
                                        </p:attrNameLst>
                                      </p:cBhvr>
                                      <p:to>
                                        <p:strVal val="visible"/>
                                      </p:to>
                                    </p:set>
                                    <p:anim from="(-#ppt_w/2)" to="(#ppt_x)" calcmode="lin" valueType="num">
                                      <p:cBhvr>
                                        <p:cTn id="22" dur="1200" fill="hold">
                                          <p:stCondLst>
                                            <p:cond delay="0"/>
                                          </p:stCondLst>
                                        </p:cTn>
                                        <p:tgtEl>
                                          <p:spTgt spid="67588"/>
                                        </p:tgtEl>
                                        <p:attrNameLst>
                                          <p:attrName>ppt_x</p:attrName>
                                        </p:attrNameLst>
                                      </p:cBhvr>
                                    </p:anim>
                                    <p:anim from="0" to="-1.0" calcmode="lin" valueType="num">
                                      <p:cBhvr>
                                        <p:cTn id="23" dur="400" decel="50000" autoRev="1" fill="hold">
                                          <p:stCondLst>
                                            <p:cond delay="1200"/>
                                          </p:stCondLst>
                                        </p:cTn>
                                        <p:tgtEl>
                                          <p:spTgt spid="67588"/>
                                        </p:tgtEl>
                                        <p:attrNameLst>
                                          <p:attrName>xshear</p:attrName>
                                        </p:attrNameLst>
                                      </p:cBhvr>
                                    </p:anim>
                                    <p:animScale>
                                      <p:cBhvr>
                                        <p:cTn id="24" dur="400" decel="100000" autoRev="1" fill="hold">
                                          <p:stCondLst>
                                            <p:cond delay="1200"/>
                                          </p:stCondLst>
                                        </p:cTn>
                                        <p:tgtEl>
                                          <p:spTgt spid="67588"/>
                                        </p:tgtEl>
                                      </p:cBhvr>
                                      <p:from x="100000" y="100000"/>
                                      <p:to x="80000" y="100000"/>
                                    </p:animScale>
                                    <p:anim by="(#ppt_h/3+#ppt_w*0.1)" calcmode="lin" valueType="num">
                                      <p:cBhvr additive="sum">
                                        <p:cTn id="25" dur="400" decel="100000" autoRev="1" fill="hold">
                                          <p:stCondLst>
                                            <p:cond delay="1200"/>
                                          </p:stCondLst>
                                        </p:cTn>
                                        <p:tgtEl>
                                          <p:spTgt spid="67588"/>
                                        </p:tgtEl>
                                        <p:attrNameLst>
                                          <p:attrName>ppt_x</p:attrName>
                                        </p:attrNameLst>
                                      </p:cBhvr>
                                    </p:anim>
                                  </p:childTnLst>
                                </p:cTn>
                              </p:par>
                            </p:childTnLst>
                          </p:cTn>
                        </p:par>
                        <p:par>
                          <p:cTn id="26" fill="hold" nodeType="afterGroup">
                            <p:stCondLst>
                              <p:cond delay="7000"/>
                            </p:stCondLst>
                            <p:childTnLst>
                              <p:par>
                                <p:cTn id="27" presetID="26" presetClass="entr" presetSubtype="0" fill="hold" nodeType="afterEffect">
                                  <p:stCondLst>
                                    <p:cond delay="500"/>
                                  </p:stCondLst>
                                  <p:childTnLst>
                                    <p:set>
                                      <p:cBhvr>
                                        <p:cTn id="28" dur="1" fill="hold">
                                          <p:stCondLst>
                                            <p:cond delay="0"/>
                                          </p:stCondLst>
                                        </p:cTn>
                                        <p:tgtEl>
                                          <p:spTgt spid="67589"/>
                                        </p:tgtEl>
                                        <p:attrNameLst>
                                          <p:attrName>style.visibility</p:attrName>
                                        </p:attrNameLst>
                                      </p:cBhvr>
                                      <p:to>
                                        <p:strVal val="visible"/>
                                      </p:to>
                                    </p:set>
                                    <p:animEffect transition="in" filter="wipe(down)">
                                      <p:cBhvr>
                                        <p:cTn id="29" dur="580">
                                          <p:stCondLst>
                                            <p:cond delay="0"/>
                                          </p:stCondLst>
                                        </p:cTn>
                                        <p:tgtEl>
                                          <p:spTgt spid="67589"/>
                                        </p:tgtEl>
                                      </p:cBhvr>
                                    </p:animEffect>
                                    <p:anim calcmode="lin" valueType="num">
                                      <p:cBhvr>
                                        <p:cTn id="30" dur="1822" tmFilter="0,0; 0.14,0.36; 0.43,0.73; 0.71,0.91; 1.0,1.0">
                                          <p:stCondLst>
                                            <p:cond delay="0"/>
                                          </p:stCondLst>
                                        </p:cTn>
                                        <p:tgtEl>
                                          <p:spTgt spid="67589"/>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67589"/>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67589"/>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67589"/>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67589"/>
                                        </p:tgtEl>
                                        <p:attrNameLst>
                                          <p:attrName>ppt_y</p:attrName>
                                        </p:attrNameLst>
                                      </p:cBhvr>
                                      <p:tavLst>
                                        <p:tav tm="0" fmla="#ppt_y-sin(pi*$)/81">
                                          <p:val>
                                            <p:fltVal val="0"/>
                                          </p:val>
                                        </p:tav>
                                        <p:tav tm="100000">
                                          <p:val>
                                            <p:fltVal val="1"/>
                                          </p:val>
                                        </p:tav>
                                      </p:tavLst>
                                    </p:anim>
                                    <p:animScale>
                                      <p:cBhvr>
                                        <p:cTn id="35" dur="26">
                                          <p:stCondLst>
                                            <p:cond delay="650"/>
                                          </p:stCondLst>
                                        </p:cTn>
                                        <p:tgtEl>
                                          <p:spTgt spid="67589"/>
                                        </p:tgtEl>
                                      </p:cBhvr>
                                      <p:to x="100000" y="60000"/>
                                    </p:animScale>
                                    <p:animScale>
                                      <p:cBhvr>
                                        <p:cTn id="36" dur="166" decel="50000">
                                          <p:stCondLst>
                                            <p:cond delay="676"/>
                                          </p:stCondLst>
                                        </p:cTn>
                                        <p:tgtEl>
                                          <p:spTgt spid="67589"/>
                                        </p:tgtEl>
                                      </p:cBhvr>
                                      <p:to x="100000" y="100000"/>
                                    </p:animScale>
                                    <p:animScale>
                                      <p:cBhvr>
                                        <p:cTn id="37" dur="26">
                                          <p:stCondLst>
                                            <p:cond delay="1312"/>
                                          </p:stCondLst>
                                        </p:cTn>
                                        <p:tgtEl>
                                          <p:spTgt spid="67589"/>
                                        </p:tgtEl>
                                      </p:cBhvr>
                                      <p:to x="100000" y="80000"/>
                                    </p:animScale>
                                    <p:animScale>
                                      <p:cBhvr>
                                        <p:cTn id="38" dur="166" decel="50000">
                                          <p:stCondLst>
                                            <p:cond delay="1338"/>
                                          </p:stCondLst>
                                        </p:cTn>
                                        <p:tgtEl>
                                          <p:spTgt spid="67589"/>
                                        </p:tgtEl>
                                      </p:cBhvr>
                                      <p:to x="100000" y="100000"/>
                                    </p:animScale>
                                    <p:animScale>
                                      <p:cBhvr>
                                        <p:cTn id="39" dur="26">
                                          <p:stCondLst>
                                            <p:cond delay="1642"/>
                                          </p:stCondLst>
                                        </p:cTn>
                                        <p:tgtEl>
                                          <p:spTgt spid="67589"/>
                                        </p:tgtEl>
                                      </p:cBhvr>
                                      <p:to x="100000" y="90000"/>
                                    </p:animScale>
                                    <p:animScale>
                                      <p:cBhvr>
                                        <p:cTn id="40" dur="166" decel="50000">
                                          <p:stCondLst>
                                            <p:cond delay="1668"/>
                                          </p:stCondLst>
                                        </p:cTn>
                                        <p:tgtEl>
                                          <p:spTgt spid="67589"/>
                                        </p:tgtEl>
                                      </p:cBhvr>
                                      <p:to x="100000" y="100000"/>
                                    </p:animScale>
                                    <p:animScale>
                                      <p:cBhvr>
                                        <p:cTn id="41" dur="26">
                                          <p:stCondLst>
                                            <p:cond delay="1808"/>
                                          </p:stCondLst>
                                        </p:cTn>
                                        <p:tgtEl>
                                          <p:spTgt spid="67589"/>
                                        </p:tgtEl>
                                      </p:cBhvr>
                                      <p:to x="100000" y="95000"/>
                                    </p:animScale>
                                    <p:animScale>
                                      <p:cBhvr>
                                        <p:cTn id="42" dur="166" decel="50000">
                                          <p:stCondLst>
                                            <p:cond delay="1834"/>
                                          </p:stCondLst>
                                        </p:cTn>
                                        <p:tgtEl>
                                          <p:spTgt spid="67589"/>
                                        </p:tgtEl>
                                      </p:cBhvr>
                                      <p:to x="100000" y="100000"/>
                                    </p:animScale>
                                  </p:childTnLst>
                                </p:cTn>
                              </p:par>
                            </p:childTnLst>
                          </p:cTn>
                        </p:par>
                        <p:par>
                          <p:cTn id="43" fill="hold">
                            <p:stCondLst>
                              <p:cond delay="9500"/>
                            </p:stCondLst>
                            <p:childTnLst>
                              <p:par>
                                <p:cTn id="44" presetID="42" presetClass="entr" presetSubtype="0" fill="hold" nodeType="afterEffect">
                                  <p:stCondLst>
                                    <p:cond delay="50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2000"/>
                                        <p:tgtEl>
                                          <p:spTgt spid="7"/>
                                        </p:tgtEl>
                                      </p:cBhvr>
                                    </p:animEffect>
                                    <p:anim calcmode="lin" valueType="num">
                                      <p:cBhvr>
                                        <p:cTn id="47" dur="2000" fill="hold"/>
                                        <p:tgtEl>
                                          <p:spTgt spid="7"/>
                                        </p:tgtEl>
                                        <p:attrNameLst>
                                          <p:attrName>ppt_x</p:attrName>
                                        </p:attrNameLst>
                                      </p:cBhvr>
                                      <p:tavLst>
                                        <p:tav tm="0">
                                          <p:val>
                                            <p:strVal val="#ppt_x"/>
                                          </p:val>
                                        </p:tav>
                                        <p:tav tm="100000">
                                          <p:val>
                                            <p:strVal val="#ppt_x"/>
                                          </p:val>
                                        </p:tav>
                                      </p:tavLst>
                                    </p:anim>
                                    <p:anim calcmode="lin" valueType="num">
                                      <p:cBhvr>
                                        <p:cTn id="48" dur="2000" fill="hold"/>
                                        <p:tgtEl>
                                          <p:spTgt spid="7"/>
                                        </p:tgtEl>
                                        <p:attrNameLst>
                                          <p:attrName>ppt_y</p:attrName>
                                        </p:attrNameLst>
                                      </p:cBhvr>
                                      <p:tavLst>
                                        <p:tav tm="0">
                                          <p:val>
                                            <p:strVal val="#ppt_y+.1"/>
                                          </p:val>
                                        </p:tav>
                                        <p:tav tm="100000">
                                          <p:val>
                                            <p:strVal val="#ppt_y"/>
                                          </p:val>
                                        </p:tav>
                                      </p:tavLst>
                                    </p:anim>
                                  </p:childTnLst>
                                </p:cTn>
                              </p:par>
                            </p:childTnLst>
                          </p:cTn>
                        </p:par>
                        <p:par>
                          <p:cTn id="49" fill="hold">
                            <p:stCondLst>
                              <p:cond delay="12000"/>
                            </p:stCondLst>
                            <p:childTnLst>
                              <p:par>
                                <p:cTn id="50" presetID="47" presetClass="entr" presetSubtype="0" fill="hold" nodeType="afterEffect">
                                  <p:stCondLst>
                                    <p:cond delay="5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2000"/>
                                        <p:tgtEl>
                                          <p:spTgt spid="8"/>
                                        </p:tgtEl>
                                      </p:cBhvr>
                                    </p:animEffect>
                                    <p:anim calcmode="lin" valueType="num">
                                      <p:cBhvr>
                                        <p:cTn id="53" dur="2000" fill="hold"/>
                                        <p:tgtEl>
                                          <p:spTgt spid="8"/>
                                        </p:tgtEl>
                                        <p:attrNameLst>
                                          <p:attrName>ppt_x</p:attrName>
                                        </p:attrNameLst>
                                      </p:cBhvr>
                                      <p:tavLst>
                                        <p:tav tm="0">
                                          <p:val>
                                            <p:strVal val="#ppt_x"/>
                                          </p:val>
                                        </p:tav>
                                        <p:tav tm="100000">
                                          <p:val>
                                            <p:strVal val="#ppt_x"/>
                                          </p:val>
                                        </p:tav>
                                      </p:tavLst>
                                    </p:anim>
                                    <p:anim calcmode="lin" valueType="num">
                                      <p:cBhvr>
                                        <p:cTn id="54"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5544671"/>
      </p:ext>
    </p:extLst>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3115</TotalTime>
  <Words>1612</Words>
  <Application>Microsoft Office PowerPoint</Application>
  <PresentationFormat>Presentación en pantalla (16:10)</PresentationFormat>
  <Paragraphs>88</Paragraphs>
  <Slides>47</Slides>
  <Notes>3</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47</vt:i4>
      </vt:variant>
    </vt:vector>
  </HeadingPairs>
  <TitlesOfParts>
    <vt:vector size="58" baseType="lpstr">
      <vt:lpstr>Anabelle Script Light</vt: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269</cp:revision>
  <dcterms:created xsi:type="dcterms:W3CDTF">2016-08-03T11:28:29Z</dcterms:created>
  <dcterms:modified xsi:type="dcterms:W3CDTF">2024-08-28T08:31:25Z</dcterms:modified>
</cp:coreProperties>
</file>