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259" r:id="rId5"/>
    <p:sldId id="257"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4" r:id="rId70"/>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6" autoAdjust="0"/>
    <p:restoredTop sz="94660"/>
  </p:normalViewPr>
  <p:slideViewPr>
    <p:cSldViewPr snapToGrid="0">
      <p:cViewPr varScale="1">
        <p:scale>
          <a:sx n="59" d="100"/>
          <a:sy n="59" d="100"/>
        </p:scale>
        <p:origin x="54" y="6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38405219-86B6-486E-A516-35145B945559}"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F66EE20-D10F-487E-A5E5-557140CC16F8}" type="slidenum">
              <a:rPr lang="es-CO" smtClean="0"/>
              <a:t>‹Nº›</a:t>
            </a:fld>
            <a:endParaRPr lang="es-CO"/>
          </a:p>
        </p:txBody>
      </p:sp>
    </p:spTree>
    <p:extLst>
      <p:ext uri="{BB962C8B-B14F-4D97-AF65-F5344CB8AC3E}">
        <p14:creationId xmlns:p14="http://schemas.microsoft.com/office/powerpoint/2010/main" val="93602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8405219-86B6-486E-A516-35145B945559}"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F66EE20-D10F-487E-A5E5-557140CC16F8}" type="slidenum">
              <a:rPr lang="es-CO" smtClean="0"/>
              <a:t>‹Nº›</a:t>
            </a:fld>
            <a:endParaRPr lang="es-CO"/>
          </a:p>
        </p:txBody>
      </p:sp>
    </p:spTree>
    <p:extLst>
      <p:ext uri="{BB962C8B-B14F-4D97-AF65-F5344CB8AC3E}">
        <p14:creationId xmlns:p14="http://schemas.microsoft.com/office/powerpoint/2010/main" val="1140574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8405219-86B6-486E-A516-35145B945559}"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F66EE20-D10F-487E-A5E5-557140CC16F8}" type="slidenum">
              <a:rPr lang="es-CO" smtClean="0"/>
              <a:t>‹Nº›</a:t>
            </a:fld>
            <a:endParaRPr lang="es-CO"/>
          </a:p>
        </p:txBody>
      </p:sp>
    </p:spTree>
    <p:extLst>
      <p:ext uri="{BB962C8B-B14F-4D97-AF65-F5344CB8AC3E}">
        <p14:creationId xmlns:p14="http://schemas.microsoft.com/office/powerpoint/2010/main" val="31329002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38405219-86B6-486E-A516-35145B945559}" type="datetimeFigureOut">
              <a:rPr lang="es-CO" smtClean="0"/>
              <a:t>01/10/2016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F66EE20-D10F-487E-A5E5-557140CC16F8}" type="slidenum">
              <a:rPr lang="es-CO" smtClean="0"/>
              <a:t>‹Nº›</a:t>
            </a:fld>
            <a:endParaRPr lang="es-CO"/>
          </a:p>
        </p:txBody>
      </p:sp>
    </p:spTree>
    <p:extLst>
      <p:ext uri="{BB962C8B-B14F-4D97-AF65-F5344CB8AC3E}">
        <p14:creationId xmlns:p14="http://schemas.microsoft.com/office/powerpoint/2010/main" val="4143898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38405219-86B6-486E-A516-35145B945559}" type="datetimeFigureOut">
              <a:rPr lang="es-CO" smtClean="0"/>
              <a:t>01/10/2016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F66EE20-D10F-487E-A5E5-557140CC16F8}" type="slidenum">
              <a:rPr lang="es-CO" smtClean="0"/>
              <a:t>‹Nº›</a:t>
            </a:fld>
            <a:endParaRPr lang="es-CO"/>
          </a:p>
        </p:txBody>
      </p:sp>
    </p:spTree>
    <p:extLst>
      <p:ext uri="{BB962C8B-B14F-4D97-AF65-F5344CB8AC3E}">
        <p14:creationId xmlns:p14="http://schemas.microsoft.com/office/powerpoint/2010/main" val="28068340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38405219-86B6-486E-A516-35145B945559}" type="datetimeFigureOut">
              <a:rPr lang="es-CO" smtClean="0"/>
              <a:t>01/10/2016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F66EE20-D10F-487E-A5E5-557140CC16F8}" type="slidenum">
              <a:rPr lang="es-CO" smtClean="0"/>
              <a:t>‹Nº›</a:t>
            </a:fld>
            <a:endParaRPr lang="es-CO"/>
          </a:p>
        </p:txBody>
      </p:sp>
    </p:spTree>
    <p:extLst>
      <p:ext uri="{BB962C8B-B14F-4D97-AF65-F5344CB8AC3E}">
        <p14:creationId xmlns:p14="http://schemas.microsoft.com/office/powerpoint/2010/main" val="2769444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8405219-86B6-486E-A516-35145B945559}" type="datetimeFigureOut">
              <a:rPr lang="es-CO" smtClean="0"/>
              <a:t>01/10/2016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F66EE20-D10F-487E-A5E5-557140CC16F8}" type="slidenum">
              <a:rPr lang="es-CO" smtClean="0"/>
              <a:t>‹Nº›</a:t>
            </a:fld>
            <a:endParaRPr lang="es-CO"/>
          </a:p>
        </p:txBody>
      </p:sp>
    </p:spTree>
    <p:extLst>
      <p:ext uri="{BB962C8B-B14F-4D97-AF65-F5344CB8AC3E}">
        <p14:creationId xmlns:p14="http://schemas.microsoft.com/office/powerpoint/2010/main" val="23316152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8405219-86B6-486E-A516-35145B945559}" type="datetimeFigureOut">
              <a:rPr lang="es-CO" smtClean="0"/>
              <a:t>01/10/2016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F66EE20-D10F-487E-A5E5-557140CC16F8}" type="slidenum">
              <a:rPr lang="es-CO" smtClean="0"/>
              <a:t>‹Nº›</a:t>
            </a:fld>
            <a:endParaRPr lang="es-CO"/>
          </a:p>
        </p:txBody>
      </p:sp>
    </p:spTree>
    <p:extLst>
      <p:ext uri="{BB962C8B-B14F-4D97-AF65-F5344CB8AC3E}">
        <p14:creationId xmlns:p14="http://schemas.microsoft.com/office/powerpoint/2010/main" val="42373622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8405219-86B6-486E-A516-35145B945559}" type="datetimeFigureOut">
              <a:rPr lang="es-CO" smtClean="0"/>
              <a:t>01/10/2016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F66EE20-D10F-487E-A5E5-557140CC16F8}" type="slidenum">
              <a:rPr lang="es-CO" smtClean="0"/>
              <a:t>‹Nº›</a:t>
            </a:fld>
            <a:endParaRPr lang="es-CO"/>
          </a:p>
        </p:txBody>
      </p:sp>
    </p:spTree>
    <p:extLst>
      <p:ext uri="{BB962C8B-B14F-4D97-AF65-F5344CB8AC3E}">
        <p14:creationId xmlns:p14="http://schemas.microsoft.com/office/powerpoint/2010/main" val="2997126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8405219-86B6-486E-A516-35145B945559}"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F66EE20-D10F-487E-A5E5-557140CC16F8}" type="slidenum">
              <a:rPr lang="es-CO" smtClean="0"/>
              <a:t>‹Nº›</a:t>
            </a:fld>
            <a:endParaRPr lang="es-CO"/>
          </a:p>
        </p:txBody>
      </p:sp>
    </p:spTree>
    <p:extLst>
      <p:ext uri="{BB962C8B-B14F-4D97-AF65-F5344CB8AC3E}">
        <p14:creationId xmlns:p14="http://schemas.microsoft.com/office/powerpoint/2010/main" val="1839601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8405219-86B6-486E-A516-35145B945559}" type="datetimeFigureOut">
              <a:rPr lang="es-CO" smtClean="0"/>
              <a:t>01/10/2016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F66EE20-D10F-487E-A5E5-557140CC16F8}" type="slidenum">
              <a:rPr lang="es-CO" smtClean="0"/>
              <a:t>‹Nº›</a:t>
            </a:fld>
            <a:endParaRPr lang="es-CO"/>
          </a:p>
        </p:txBody>
      </p:sp>
    </p:spTree>
    <p:extLst>
      <p:ext uri="{BB962C8B-B14F-4D97-AF65-F5344CB8AC3E}">
        <p14:creationId xmlns:p14="http://schemas.microsoft.com/office/powerpoint/2010/main" val="18128720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01359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405219-86B6-486E-A516-35145B945559}" type="datetimeFigureOut">
              <a:rPr lang="es-CO" smtClean="0"/>
              <a:t>01/10/2016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66EE20-D10F-487E-A5E5-557140CC16F8}" type="slidenum">
              <a:rPr lang="es-CO" smtClean="0"/>
              <a:t>‹Nº›</a:t>
            </a:fld>
            <a:endParaRPr lang="es-CO"/>
          </a:p>
        </p:txBody>
      </p:sp>
    </p:spTree>
    <p:extLst>
      <p:ext uri="{BB962C8B-B14F-4D97-AF65-F5344CB8AC3E}">
        <p14:creationId xmlns:p14="http://schemas.microsoft.com/office/powerpoint/2010/main" val="38197142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35008263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8" Type="http://schemas.openxmlformats.org/officeDocument/2006/relationships/image" Target="../media/image72.png"/><Relationship Id="rId13" Type="http://schemas.openxmlformats.org/officeDocument/2006/relationships/hyperlink" Target="https://vk.com/mispps" TargetMode="External"/><Relationship Id="rId3" Type="http://schemas.openxmlformats.org/officeDocument/2006/relationships/image" Target="../media/image69.png"/><Relationship Id="rId7" Type="http://schemas.openxmlformats.org/officeDocument/2006/relationships/hyperlink" Target="https://www.facebook.com/mispps" TargetMode="External"/><Relationship Id="rId12" Type="http://schemas.openxmlformats.org/officeDocument/2006/relationships/image" Target="../media/image7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1.png"/><Relationship Id="rId11" Type="http://schemas.openxmlformats.org/officeDocument/2006/relationships/hyperlink" Target="https://plus.google.com/+Mispps/" TargetMode="External"/><Relationship Id="rId5" Type="http://schemas.openxmlformats.org/officeDocument/2006/relationships/image" Target="../media/image70.png"/><Relationship Id="rId10" Type="http://schemas.openxmlformats.org/officeDocument/2006/relationships/image" Target="../media/image7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ángulo 1"/>
          <p:cNvSpPr/>
          <p:nvPr/>
        </p:nvSpPr>
        <p:spPr>
          <a:xfrm>
            <a:off x="1909010" y="751344"/>
            <a:ext cx="8373979" cy="5355312"/>
          </a:xfrm>
          <a:prstGeom prst="rect">
            <a:avLst/>
          </a:prstGeom>
        </p:spPr>
        <p:txBody>
          <a:bodyPr wrap="square">
            <a:spAutoFit/>
          </a:bodyPr>
          <a:lstStyle/>
          <a:p>
            <a:pPr algn="ctr"/>
            <a:r>
              <a:rPr lang="es-CO" i="1" dirty="0"/>
              <a:t>Desde la villa de Sepúlveda, en Segovia, se puede conocer el </a:t>
            </a:r>
            <a:r>
              <a:rPr lang="es-CO" b="1" i="1" dirty="0"/>
              <a:t>Parque Natural de las Hoces del río Duratón</a:t>
            </a:r>
            <a:r>
              <a:rPr lang="es-CO" i="1" dirty="0"/>
              <a:t>, un hermoso cañón formado por la erosión del río, ahora encajado entre sus altísimas paredes, en las que habitan sus famosos buitres leonados</a:t>
            </a:r>
            <a:r>
              <a:rPr lang="es-CO" i="1" dirty="0" smtClean="0"/>
              <a:t>.</a:t>
            </a:r>
          </a:p>
          <a:p>
            <a:pPr algn="ctr"/>
            <a:r>
              <a:rPr lang="es-CO" i="1" dirty="0"/>
              <a:t>El parque natural de las Hoces del Río Duratón es un paraje protegido que comprende el entorno de las hoces que este río tiene en su tramo medio. Estas son el cañón que el Duratón, afluente del río Duero, ha excavado en una zona de roca caliza entre las localidades de Sepúlveda y </a:t>
            </a:r>
            <a:r>
              <a:rPr lang="es-CO" i="1" dirty="0" err="1"/>
              <a:t>Burgomillodo</a:t>
            </a:r>
            <a:r>
              <a:rPr lang="es-CO" i="1" dirty="0"/>
              <a:t> (anejo de Carrascal del Río), al noreste de la provincia de Segovia (Castilla y León, España).</a:t>
            </a:r>
          </a:p>
          <a:p>
            <a:pPr algn="ctr"/>
            <a:r>
              <a:rPr lang="es-CO" i="1" dirty="0"/>
              <a:t>Este paraje, constituido por el curso medio del Duratón, fue declarado Parque natural el 27 de junio de 1989 por las Cortes de Castilla y León, integrándose con los espacios protegidos de esa </a:t>
            </a:r>
            <a:r>
              <a:rPr lang="es-CO" i="1"/>
              <a:t>comunidad</a:t>
            </a:r>
            <a:r>
              <a:rPr lang="es-CO" i="1" smtClean="0"/>
              <a:t>, </a:t>
            </a:r>
            <a:r>
              <a:rPr lang="es-CO" i="1" dirty="0"/>
              <a:t>declaración hecha en atención a la importancia de sus ecosistemas naturales y valores paisajísticos</a:t>
            </a:r>
            <a:r>
              <a:rPr lang="es-CO" i="1" dirty="0" smtClean="0"/>
              <a:t>. </a:t>
            </a:r>
            <a:r>
              <a:rPr lang="es-CO" i="1" dirty="0"/>
              <a:t>La colonia de buitres leonados establecida en el área protegida está considerada como la mayor de </a:t>
            </a:r>
            <a:r>
              <a:rPr lang="es-CO" i="1" dirty="0" smtClean="0"/>
              <a:t>Europa, </a:t>
            </a:r>
            <a:r>
              <a:rPr lang="es-CO" i="1" dirty="0"/>
              <a:t>tanto por su número, 575 parejas censadas en el año 2003, como por su nivel reproductivo</a:t>
            </a:r>
            <a:r>
              <a:rPr lang="es-CO" i="1" dirty="0" smtClean="0"/>
              <a:t>. </a:t>
            </a:r>
            <a:r>
              <a:rPr lang="es-CO" i="1" dirty="0"/>
              <a:t>Esta colonia se ha convertido en uno de los principales atractivos del parque</a:t>
            </a:r>
            <a:r>
              <a:rPr lang="es-CO" i="1" dirty="0" smtClean="0"/>
              <a:t>.</a:t>
            </a:r>
            <a:endParaRPr lang="es-CO" i="1" dirty="0"/>
          </a:p>
          <a:p>
            <a:pPr algn="ctr"/>
            <a:r>
              <a:rPr lang="es-CO" i="1" dirty="0"/>
              <a:t>Las hoces del río Duratón fueron clasificadas como Zona de Especial Protección para las Aves (ZEPA) quedando integradas en la Red Natura 2000 en abril de 1991 y se declararon como Lugar de Importancia Comunitaria (LIC) en enero de 1998.</a:t>
            </a:r>
          </a:p>
          <a:p>
            <a:pPr algn="ctr"/>
            <a:endParaRPr lang="es-CO" i="1" dirty="0"/>
          </a:p>
        </p:txBody>
      </p:sp>
      <p:sp>
        <p:nvSpPr>
          <p:cNvPr id="3" name="CuadroTexto 2"/>
          <p:cNvSpPr txBox="1"/>
          <p:nvPr/>
        </p:nvSpPr>
        <p:spPr>
          <a:xfrm>
            <a:off x="5350040" y="5829657"/>
            <a:ext cx="1491917"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Cumbia Triste</a:t>
            </a:r>
            <a:endParaRPr lang="es-CO" sz="1000" b="1" i="1" dirty="0"/>
          </a:p>
        </p:txBody>
      </p:sp>
      <p:pic>
        <p:nvPicPr>
          <p:cNvPr id="5" name="Cumbia_Trist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57185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345196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861350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847289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8347217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119562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524688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807582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916395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9748717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202727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760790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821658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481760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78746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256184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059828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811264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55340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628691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16315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476342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162925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909685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66021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617779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88415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3883727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192526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258516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1016852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9939919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5875869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1797724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8809876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4198574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585142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15215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923173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6739074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3967536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033352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9840380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399258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4173649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2161801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5477487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6397852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8261148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7410033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5532594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0760926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8665079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8044990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7609774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3390342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0691626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1393395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6392293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46098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9249639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5051499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16368356"/>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6795187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1667739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9416128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63071919"/>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TotalTime>
  <Words>302</Words>
  <Application>Microsoft Office PowerPoint</Application>
  <PresentationFormat>Panorámica</PresentationFormat>
  <Paragraphs>9</Paragraphs>
  <Slides>68</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68</vt:i4>
      </vt:variant>
    </vt:vector>
  </HeadingPairs>
  <TitlesOfParts>
    <vt:vector size="74"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11</cp:revision>
  <dcterms:created xsi:type="dcterms:W3CDTF">2016-08-19T23:51:50Z</dcterms:created>
  <dcterms:modified xsi:type="dcterms:W3CDTF">2016-10-01T13:36:15Z</dcterms:modified>
</cp:coreProperties>
</file>