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406" r:id="rId3"/>
    <p:sldId id="409" r:id="rId4"/>
    <p:sldId id="328" r:id="rId5"/>
    <p:sldId id="329" r:id="rId6"/>
    <p:sldId id="330" r:id="rId7"/>
    <p:sldId id="332" r:id="rId8"/>
    <p:sldId id="334" r:id="rId9"/>
    <p:sldId id="336" r:id="rId10"/>
    <p:sldId id="397" r:id="rId11"/>
    <p:sldId id="398" r:id="rId12"/>
    <p:sldId id="399" r:id="rId13"/>
    <p:sldId id="400" r:id="rId14"/>
    <p:sldId id="337" r:id="rId15"/>
    <p:sldId id="339" r:id="rId16"/>
    <p:sldId id="340" r:id="rId17"/>
    <p:sldId id="341" r:id="rId18"/>
    <p:sldId id="333" r:id="rId19"/>
    <p:sldId id="343" r:id="rId20"/>
    <p:sldId id="344" r:id="rId21"/>
    <p:sldId id="348" r:id="rId22"/>
    <p:sldId id="347" r:id="rId23"/>
    <p:sldId id="357" r:id="rId24"/>
    <p:sldId id="352" r:id="rId25"/>
    <p:sldId id="353" r:id="rId26"/>
    <p:sldId id="355" r:id="rId27"/>
    <p:sldId id="356" r:id="rId28"/>
    <p:sldId id="362" r:id="rId29"/>
    <p:sldId id="363" r:id="rId30"/>
    <p:sldId id="338" r:id="rId31"/>
    <p:sldId id="342" r:id="rId32"/>
    <p:sldId id="374" r:id="rId33"/>
    <p:sldId id="375" r:id="rId34"/>
    <p:sldId id="360" r:id="rId35"/>
    <p:sldId id="358" r:id="rId36"/>
    <p:sldId id="361" r:id="rId37"/>
    <p:sldId id="364" r:id="rId38"/>
    <p:sldId id="386" r:id="rId39"/>
    <p:sldId id="377" r:id="rId40"/>
    <p:sldId id="365" r:id="rId41"/>
    <p:sldId id="366" r:id="rId42"/>
    <p:sldId id="367" r:id="rId43"/>
    <p:sldId id="369" r:id="rId44"/>
    <p:sldId id="378" r:id="rId45"/>
    <p:sldId id="376" r:id="rId46"/>
    <p:sldId id="404" r:id="rId47"/>
    <p:sldId id="383" r:id="rId48"/>
    <p:sldId id="384" r:id="rId49"/>
    <p:sldId id="372" r:id="rId50"/>
    <p:sldId id="373" r:id="rId51"/>
    <p:sldId id="408" r:id="rId52"/>
    <p:sldId id="380" r:id="rId53"/>
    <p:sldId id="379" r:id="rId54"/>
    <p:sldId id="381" r:id="rId55"/>
    <p:sldId id="402" r:id="rId56"/>
    <p:sldId id="382" r:id="rId57"/>
    <p:sldId id="387" r:id="rId58"/>
    <p:sldId id="388" r:id="rId59"/>
    <p:sldId id="389" r:id="rId60"/>
    <p:sldId id="407" r:id="rId61"/>
    <p:sldId id="410" r:id="rId62"/>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eOgMaxSHsM3mY5hHWA9sA==" hashData="/C+GUF5VbC6DG5b4f4T1haaScYY="/>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6605E"/>
    <a:srgbClr val="F5A5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01" autoAdjust="0"/>
    <p:restoredTop sz="94660"/>
  </p:normalViewPr>
  <p:slideViewPr>
    <p:cSldViewPr>
      <p:cViewPr>
        <p:scale>
          <a:sx n="60" d="100"/>
          <a:sy n="60" d="100"/>
        </p:scale>
        <p:origin x="475" y="571"/>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2CCB0A0-4767-4DF1-89C6-C957C5A34779}" type="datetimeFigureOut">
              <a:rPr lang="es-ES"/>
              <a:pPr/>
              <a:t>12/06/2024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E043F88-3B7E-46FD-96EB-AB9B34A811C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60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6020" name="3 Marcador de número de diapositiva"/>
          <p:cNvSpPr>
            <a:spLocks noGrp="1"/>
          </p:cNvSpPr>
          <p:nvPr>
            <p:ph type="sldNum" sz="quarter" idx="5"/>
          </p:nvPr>
        </p:nvSpPr>
        <p:spPr bwMode="auto">
          <a:noFill/>
          <a:ln>
            <a:miter lim="800000"/>
            <a:headEnd/>
            <a:tailEnd/>
          </a:ln>
        </p:spPr>
        <p:txBody>
          <a:bodyPr/>
          <a:lstStyle/>
          <a:p>
            <a:fld id="{63591F23-CC65-4682-9D7B-B8A48C4B2EF0}" type="slidenum">
              <a:rPr lang="es-ES"/>
              <a:pPr/>
              <a:t>14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0E387920-2441-4074-975E-0303AF51F72C}" type="datetimeFigureOut">
              <a:rPr lang="es-ES"/>
              <a:pPr/>
              <a:t>12/06/2024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6803141-017F-427A-8746-669F2D8ECF16}"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9068DFE-A258-4F18-B265-ED0FC9C366D5}" type="datetimeFigureOut">
              <a:rPr lang="es-ES"/>
              <a:pPr/>
              <a:t>12/06/2024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79152FC-D12C-44A4-B151-D0A916DD8BFD}"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98C06CD-0464-465C-AA5E-D7FA906BAABA}" type="datetimeFigureOut">
              <a:rPr lang="es-ES"/>
              <a:pPr/>
              <a:t>12/06/2024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2EE0F32-2833-47E8-B9C7-BD0EAE3F8C93}"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D79C775A-FEAE-4C4B-A02F-88E2F8A60203}" type="datetimeFigureOut">
              <a:rPr lang="es-ES"/>
              <a:pPr/>
              <a:t>12/06/2024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98604B2-83F4-4C03-9893-85C416E0E19C}"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8E99648-30BF-4DBA-8BDA-4DCD329FA679}" type="datetimeFigureOut">
              <a:rPr lang="es-ES"/>
              <a:pPr/>
              <a:t>12/06/2024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FB66394A-1CF8-4D5F-9492-7229839E7503}"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96765786-6DAE-40FF-9AC6-778EDD908CB4}" type="datetimeFigureOut">
              <a:rPr lang="es-ES"/>
              <a:pPr/>
              <a:t>12/06/2024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A4404F76-8896-4D2A-9958-4FF83B06825E}"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B6A587AF-7B43-4297-8E85-847A7C2A9F85}" type="datetimeFigureOut">
              <a:rPr lang="es-ES"/>
              <a:pPr/>
              <a:t>12/06/2024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2E4CBC63-2E2B-4C7C-B1D3-9077D64D6EED}"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AA3A2DE-3C8D-4917-8430-7CFB7DB1CD0E}" type="datetimeFigureOut">
              <a:rPr lang="es-ES"/>
              <a:pPr/>
              <a:t>12/06/2024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0FFCB55-F877-4D90-8ECE-219A799D4B86}"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7A6D0D8-9405-42D0-87C8-0CA827742C1C}" type="datetimeFigureOut">
              <a:rPr lang="es-ES"/>
              <a:pPr/>
              <a:t>12/06/2024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2FFE104-5618-462D-B269-7454B9176534}"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06913EC-A976-4293-AB78-FEDD0E97005E}" type="datetimeFigureOut">
              <a:rPr lang="es-ES"/>
              <a:pPr/>
              <a:t>12/06/2024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89457AB-36C8-4ED6-B49F-A16F5AFAE59B}"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C28B752-04DD-4ED8-9FE7-ED725CC16125}" type="datetimeFigureOut">
              <a:rPr lang="es-ES"/>
              <a:pPr/>
              <a:t>12/06/2024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032C19B-D5B3-42FB-BA40-DBDB702E385B}"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121985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432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6C797BED-A8AB-4F3D-9A8B-652941696A5C}" type="datetimeFigureOut">
              <a:rPr lang="es-ES"/>
              <a:pPr/>
              <a:t>12/06/2024</a:t>
            </a:fld>
            <a:endParaRPr lang="es-ES"/>
          </a:p>
        </p:txBody>
      </p:sp>
      <p:sp>
        <p:nvSpPr>
          <p:cNvPr id="5" name="4 Marcador de pie de página"/>
          <p:cNvSpPr>
            <a:spLocks noGrp="1"/>
          </p:cNvSpPr>
          <p:nvPr>
            <p:ph type="ftr" sz="quarter" idx="3"/>
          </p:nvPr>
        </p:nvSpPr>
        <p:spPr>
          <a:xfrm>
            <a:off x="3124200" y="4767739"/>
            <a:ext cx="2895600" cy="27432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739"/>
            <a:ext cx="2133600" cy="27432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C9294FF-95EF-4146-AC07-5C495E2E3060}"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203062201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3" y="0"/>
            <a:ext cx="7273925" cy="1080135"/>
          </a:xfrm>
          <a:prstGeom prst="rect">
            <a:avLst/>
          </a:prstGeom>
        </p:spPr>
        <p:txBody>
          <a:bodyPr wrap="none" fromWordArt="1">
            <a:prstTxWarp prst="textTriangle">
              <a:avLst>
                <a:gd name="adj" fmla="val 36224"/>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Parque Natural de Gorbea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971601" y="1275606"/>
            <a:ext cx="7056437" cy="79152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80901" name="WordArt 5"/>
          <p:cNvSpPr>
            <a:spLocks noChangeArrowheads="1" noChangeShapeType="1" noTextEdit="1"/>
          </p:cNvSpPr>
          <p:nvPr/>
        </p:nvSpPr>
        <p:spPr bwMode="auto">
          <a:xfrm>
            <a:off x="1043609" y="2312522"/>
            <a:ext cx="6911975" cy="787643"/>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2051720" y="3284629"/>
            <a:ext cx="5041900" cy="70238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700338" y="4256738"/>
            <a:ext cx="3816350" cy="56672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endParaRPr lang="es-ES" sz="3600" i="1"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P spid="80901"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4.jpg"/>
          <p:cNvPicPr>
            <a:picLocks noChangeAspect="1"/>
          </p:cNvPicPr>
          <p:nvPr/>
        </p:nvPicPr>
        <p:blipFill>
          <a:blip r:embed="rId2" cstate="print"/>
          <a:stretch>
            <a:fillRect/>
          </a:stretch>
        </p:blipFill>
        <p:spPr>
          <a:xfrm>
            <a:off x="0" y="0"/>
            <a:ext cx="9144000" cy="5143500"/>
          </a:xfrm>
          <a:prstGeom prst="rect">
            <a:avLst/>
          </a:prstGeom>
        </p:spPr>
      </p:pic>
      <p:sp>
        <p:nvSpPr>
          <p:cNvPr id="7" name="6 Rectángulo"/>
          <p:cNvSpPr/>
          <p:nvPr/>
        </p:nvSpPr>
        <p:spPr>
          <a:xfrm>
            <a:off x="0" y="0"/>
            <a:ext cx="9144000" cy="5143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611560" y="987574"/>
            <a:ext cx="7920880" cy="1323439"/>
          </a:xfrm>
          <a:prstGeom prst="rect">
            <a:avLst/>
          </a:prstGeom>
          <a:noFill/>
        </p:spPr>
        <p:txBody>
          <a:bodyPr wrap="square" rtlCol="0">
            <a:spAutoFit/>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El Parque Natural de Gorbea constituye un espacio protegido ubicado entre las provincias de Álava y Vizcaya. La belleza de este espacio reside en la diversidad de paisajes, desde rocosos y escarpados a zonas suaves de pastos, o frondosos bosques.</a:t>
            </a:r>
            <a:endParaRPr lang="es-ES" sz="2000" i="1" dirty="0">
              <a:solidFill>
                <a:schemeClr val="accent3">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1418968" y="195486"/>
            <a:ext cx="5878532" cy="646331"/>
          </a:xfrm>
          <a:prstGeom prst="rect">
            <a:avLst/>
          </a:prstGeom>
          <a:noFill/>
        </p:spPr>
        <p:txBody>
          <a:bodyPr wrap="square" lIns="91440" tIns="45720" rIns="91440" bIns="45720">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600" b="1" cap="none" spc="0" dirty="0" smtClean="0">
                <a:ln/>
                <a:solidFill>
                  <a:schemeClr val="accent3"/>
                </a:solidFill>
                <a:effectLst>
                  <a:reflection blurRad="6350" stA="60000" endA="900" endPos="58000" dir="5400000" sy="-100000" algn="bl" rotWithShape="0"/>
                </a:effectLst>
              </a:rPr>
              <a:t>Parque Natural de Gorbea</a:t>
            </a:r>
            <a:endParaRPr lang="es-ES" sz="3600" b="1" cap="none" spc="0" dirty="0">
              <a:ln/>
              <a:solidFill>
                <a:schemeClr val="accent3"/>
              </a:solidFill>
              <a:effectLst>
                <a:reflection blurRad="6350" stA="60000" endA="900" endPos="58000" dir="5400000" sy="-100000" algn="bl" rotWithShape="0"/>
              </a:effectLst>
            </a:endParaRPr>
          </a:p>
        </p:txBody>
      </p:sp>
      <p:sp>
        <p:nvSpPr>
          <p:cNvPr id="4" name="3 CuadroTexto"/>
          <p:cNvSpPr txBox="1"/>
          <p:nvPr/>
        </p:nvSpPr>
        <p:spPr>
          <a:xfrm>
            <a:off x="611560" y="2499742"/>
            <a:ext cx="7920880" cy="1323439"/>
          </a:xfrm>
          <a:prstGeom prst="rect">
            <a:avLst/>
          </a:prstGeom>
          <a:noFill/>
        </p:spPr>
        <p:txBody>
          <a:bodyPr wrap="square" rtlCol="0">
            <a:spAutoFit/>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Tiene una altitud de 1.482 metros y es un tradicional punto de referencia del montañismo vasco. Hay diversas rutas de acceso, por ejemplo, la que va desde </a:t>
            </a:r>
            <a:r>
              <a:rPr lang="es-ES" sz="20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Pagomakurre</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es la más utilizada por los vizcaínos.</a:t>
            </a:r>
            <a:endParaRPr lang="es-ES" sz="2000" i="1" dirty="0">
              <a:solidFill>
                <a:schemeClr val="accent3">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11560" y="3939902"/>
            <a:ext cx="8064896" cy="1015663"/>
          </a:xfrm>
          <a:prstGeom prst="rect">
            <a:avLst/>
          </a:prstGeom>
          <a:noFill/>
        </p:spPr>
        <p:txBody>
          <a:bodyPr wrap="square" rtlCol="0">
            <a:spAutoFit/>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La cascada de </a:t>
            </a:r>
            <a:r>
              <a:rPr lang="es-ES" sz="20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Gujuli</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es un impresionante salto de agua que cuenta con más de 100 metros de altura, y es el mayor de la zona norte peninsular.</a:t>
            </a:r>
            <a:endParaRPr lang="es-ES" sz="2000" i="1" dirty="0">
              <a:solidFill>
                <a:schemeClr val="accent3">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0000">
        <p:wipe/>
      </p:transition>
    </mc:Choice>
    <mc:Fallback>
      <p:transition spd="slow" advTm="6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4*#ppt_w"/>
                                          </p:val>
                                        </p:tav>
                                        <p:tav tm="100000">
                                          <p:val>
                                            <p:strVal val="#ppt_w"/>
                                          </p:val>
                                        </p:tav>
                                      </p:tavLst>
                                    </p:anim>
                                    <p:anim calcmode="lin" valueType="num">
                                      <p:cBhvr>
                                        <p:cTn id="8" dur="2000" fill="hold"/>
                                        <p:tgtEl>
                                          <p:spTgt spid="3"/>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256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par>
                          <p:cTn id="21" fill="hold">
                            <p:stCondLst>
                              <p:cond delay="441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14.jpg"/>
          <p:cNvPicPr>
            <a:picLocks noChangeAspect="1"/>
          </p:cNvPicPr>
          <p:nvPr/>
        </p:nvPicPr>
        <p:blipFill>
          <a:blip r:embed="rId3" cstate="print"/>
          <a:stretch>
            <a:fillRect/>
          </a:stretch>
        </p:blipFill>
        <p:spPr bwMode="auto">
          <a:xfrm>
            <a:off x="0" y="0"/>
            <a:ext cx="9144000" cy="513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Flecha curvada hacia la derecha"/>
          <p:cNvSpPr/>
          <p:nvPr/>
        </p:nvSpPr>
        <p:spPr>
          <a:xfrm>
            <a:off x="4572003" y="1393032"/>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Flecha curvada hacia la derecha"/>
          <p:cNvSpPr/>
          <p:nvPr/>
        </p:nvSpPr>
        <p:spPr>
          <a:xfrm flipH="1">
            <a:off x="2786066" y="1446610"/>
            <a:ext cx="1785937" cy="1982390"/>
          </a:xfrm>
          <a:prstGeom prst="curvedRightArrow">
            <a:avLst>
              <a:gd name="adj1" fmla="val 49288"/>
              <a:gd name="adj2" fmla="val 28358"/>
              <a:gd name="adj3" fmla="val 0"/>
            </a:avLst>
          </a:prstGeom>
          <a:gradFill flip="none" rotWithShape="1">
            <a:gsLst>
              <a:gs pos="49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Flecha curvada hacia la derecha"/>
          <p:cNvSpPr/>
          <p:nvPr/>
        </p:nvSpPr>
        <p:spPr>
          <a:xfrm flipH="1">
            <a:off x="2214566" y="1500189"/>
            <a:ext cx="1785937"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Flecha curvada hacia la derecha"/>
          <p:cNvSpPr/>
          <p:nvPr/>
        </p:nvSpPr>
        <p:spPr>
          <a:xfrm>
            <a:off x="5143503" y="1393032"/>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Flecha curvada hacia la derecha"/>
          <p:cNvSpPr/>
          <p:nvPr/>
        </p:nvSpPr>
        <p:spPr>
          <a:xfrm flipH="1">
            <a:off x="1500191" y="1500189"/>
            <a:ext cx="1785937"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Flecha curvada hacia la derecha"/>
          <p:cNvSpPr/>
          <p:nvPr/>
        </p:nvSpPr>
        <p:spPr>
          <a:xfrm>
            <a:off x="5786441" y="1393032"/>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Flecha curvada hacia la derecha"/>
          <p:cNvSpPr/>
          <p:nvPr/>
        </p:nvSpPr>
        <p:spPr>
          <a:xfrm flipH="1">
            <a:off x="785816" y="1500189"/>
            <a:ext cx="1785937"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Flecha curvada hacia la derecha"/>
          <p:cNvSpPr/>
          <p:nvPr/>
        </p:nvSpPr>
        <p:spPr>
          <a:xfrm>
            <a:off x="6572253" y="1393032"/>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Flecha curvada hacia la derecha"/>
          <p:cNvSpPr/>
          <p:nvPr/>
        </p:nvSpPr>
        <p:spPr>
          <a:xfrm flipH="1">
            <a:off x="0" y="1500189"/>
            <a:ext cx="1785938"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Flecha curvada hacia la derecha"/>
          <p:cNvSpPr/>
          <p:nvPr/>
        </p:nvSpPr>
        <p:spPr>
          <a:xfrm>
            <a:off x="7286628" y="1393032"/>
            <a:ext cx="1857375" cy="1982391"/>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uadroTexto"/>
          <p:cNvSpPr txBox="1"/>
          <p:nvPr/>
        </p:nvSpPr>
        <p:spPr>
          <a:xfrm>
            <a:off x="251520" y="401191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Pocos parques naturales ofrecen tantos atractivos para los amantes de la fotografía. Desde el idílico hayedo de </a:t>
            </a:r>
            <a:r>
              <a:rPr lang="es-ES" i="1" dirty="0" err="1" smtClean="0">
                <a:effectLst>
                  <a:glow rad="101600">
                    <a:srgbClr val="C00000">
                      <a:alpha val="60000"/>
                    </a:srgbClr>
                  </a:glow>
                  <a:outerShdw blurRad="38100" dist="38100" dir="2700000" algn="tl">
                    <a:srgbClr val="000000">
                      <a:alpha val="43137"/>
                    </a:srgbClr>
                  </a:outerShdw>
                </a:effectLst>
              </a:rPr>
              <a:t>Otzarreta</a:t>
            </a:r>
            <a:r>
              <a:rPr lang="es-ES" i="1" dirty="0" smtClean="0">
                <a:effectLst>
                  <a:glow rad="101600">
                    <a:srgbClr val="C00000">
                      <a:alpha val="60000"/>
                    </a:srgbClr>
                  </a:glow>
                  <a:outerShdw blurRad="38100" dist="38100" dir="2700000" algn="tl">
                    <a:srgbClr val="000000">
                      <a:alpha val="43137"/>
                    </a:srgbClr>
                  </a:outerShdw>
                </a:effectLst>
              </a:rPr>
              <a:t> a las espectaculares cascadas de </a:t>
            </a:r>
            <a:r>
              <a:rPr lang="es-ES" i="1" dirty="0" err="1" smtClean="0">
                <a:effectLst>
                  <a:glow rad="101600">
                    <a:srgbClr val="C00000">
                      <a:alpha val="60000"/>
                    </a:srgbClr>
                  </a:glow>
                  <a:outerShdw blurRad="38100" dist="38100" dir="2700000" algn="tl">
                    <a:srgbClr val="000000">
                      <a:alpha val="43137"/>
                    </a:srgbClr>
                  </a:outerShdw>
                </a:effectLst>
              </a:rPr>
              <a:t>Uguna</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Belaustegui</a:t>
            </a:r>
            <a:r>
              <a:rPr lang="es-ES" i="1" dirty="0" smtClean="0">
                <a:effectLst>
                  <a:glow rad="101600">
                    <a:srgbClr val="C00000">
                      <a:alpha val="60000"/>
                    </a:srgbClr>
                  </a:glow>
                  <a:outerShdw blurRad="38100" dist="38100" dir="2700000" algn="tl">
                    <a:srgbClr val="000000">
                      <a:alpha val="43137"/>
                    </a:srgbClr>
                  </a:outerShdw>
                </a:effectLst>
              </a:rPr>
              <a:t> o el salto del Nervión, la cascada más alta de la península.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9000">
        <p14:vortex dir="r"/>
        <p:sndAc>
          <p:stSnd loop="1">
            <p:snd r:embed="rId2" name="Variadas.wav"/>
          </p:stSnd>
        </p:sndAc>
      </p:transition>
    </mc:Choice>
    <mc:Fallback>
      <p:transition spd="slow" advTm="2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1+ppt_w/2"/>
                                          </p:val>
                                        </p:tav>
                                      </p:tavLst>
                                    </p:anim>
                                    <p:anim calcmode="lin" valueType="num">
                                      <p:cBhvr additive="base">
                                        <p:cTn id="7" dur="4000"/>
                                        <p:tgtEl>
                                          <p:spTgt spid="10"/>
                                        </p:tgtEl>
                                        <p:attrNameLst>
                                          <p:attrName>ppt_y</p:attrName>
                                        </p:attrNameLst>
                                      </p:cBhvr>
                                      <p:tavLst>
                                        <p:tav tm="0">
                                          <p:val>
                                            <p:strVal val="ppt_y"/>
                                          </p:val>
                                        </p:tav>
                                        <p:tav tm="100000">
                                          <p:val>
                                            <p:strVal val="ppt_y"/>
                                          </p:val>
                                        </p:tav>
                                      </p:tavLst>
                                    </p:anim>
                                    <p:set>
                                      <p:cBhvr>
                                        <p:cTn id="8" dur="1" fill="hold">
                                          <p:stCondLst>
                                            <p:cond delay="3999"/>
                                          </p:stCondLst>
                                        </p:cTn>
                                        <p:tgtEl>
                                          <p:spTgt spid="10"/>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11"/>
                                        </p:tgtEl>
                                        <p:attrNameLst>
                                          <p:attrName>ppt_x</p:attrName>
                                        </p:attrNameLst>
                                      </p:cBhvr>
                                      <p:tavLst>
                                        <p:tav tm="0">
                                          <p:val>
                                            <p:strVal val="ppt_x"/>
                                          </p:val>
                                        </p:tav>
                                        <p:tav tm="100000">
                                          <p:val>
                                            <p:strVal val="1+ppt_w/2"/>
                                          </p:val>
                                        </p:tav>
                                      </p:tavLst>
                                    </p:anim>
                                    <p:anim calcmode="lin" valueType="num">
                                      <p:cBhvr additive="base">
                                        <p:cTn id="11" dur="4000"/>
                                        <p:tgtEl>
                                          <p:spTgt spid="11"/>
                                        </p:tgtEl>
                                        <p:attrNameLst>
                                          <p:attrName>ppt_y</p:attrName>
                                        </p:attrNameLst>
                                      </p:cBhvr>
                                      <p:tavLst>
                                        <p:tav tm="0">
                                          <p:val>
                                            <p:strVal val="ppt_y"/>
                                          </p:val>
                                        </p:tav>
                                        <p:tav tm="100000">
                                          <p:val>
                                            <p:strVal val="ppt_y"/>
                                          </p:val>
                                        </p:tav>
                                      </p:tavLst>
                                    </p:anim>
                                    <p:set>
                                      <p:cBhvr>
                                        <p:cTn id="12" dur="1" fill="hold">
                                          <p:stCondLst>
                                            <p:cond delay="3999"/>
                                          </p:stCondLst>
                                        </p:cTn>
                                        <p:tgtEl>
                                          <p:spTgt spid="11"/>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4000"/>
                                        <p:tgtEl>
                                          <p:spTgt spid="13"/>
                                        </p:tgtEl>
                                        <p:attrNameLst>
                                          <p:attrName>ppt_x</p:attrName>
                                        </p:attrNameLst>
                                      </p:cBhvr>
                                      <p:tavLst>
                                        <p:tav tm="0">
                                          <p:val>
                                            <p:strVal val="ppt_x"/>
                                          </p:val>
                                        </p:tav>
                                        <p:tav tm="100000">
                                          <p:val>
                                            <p:strVal val="1+ppt_w/2"/>
                                          </p:val>
                                        </p:tav>
                                      </p:tavLst>
                                    </p:anim>
                                    <p:anim calcmode="lin" valueType="num">
                                      <p:cBhvr additive="base">
                                        <p:cTn id="15" dur="4000"/>
                                        <p:tgtEl>
                                          <p:spTgt spid="13"/>
                                        </p:tgtEl>
                                        <p:attrNameLst>
                                          <p:attrName>ppt_y</p:attrName>
                                        </p:attrNameLst>
                                      </p:cBhvr>
                                      <p:tavLst>
                                        <p:tav tm="0">
                                          <p:val>
                                            <p:strVal val="ppt_y"/>
                                          </p:val>
                                        </p:tav>
                                        <p:tav tm="100000">
                                          <p:val>
                                            <p:strVal val="ppt_y"/>
                                          </p:val>
                                        </p:tav>
                                      </p:tavLst>
                                    </p:anim>
                                    <p:set>
                                      <p:cBhvr>
                                        <p:cTn id="16" dur="1" fill="hold">
                                          <p:stCondLst>
                                            <p:cond delay="3999"/>
                                          </p:stCondLst>
                                        </p:cTn>
                                        <p:tgtEl>
                                          <p:spTgt spid="13"/>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4000"/>
                                        <p:tgtEl>
                                          <p:spTgt spid="15"/>
                                        </p:tgtEl>
                                        <p:attrNameLst>
                                          <p:attrName>ppt_x</p:attrName>
                                        </p:attrNameLst>
                                      </p:cBhvr>
                                      <p:tavLst>
                                        <p:tav tm="0">
                                          <p:val>
                                            <p:strVal val="ppt_x"/>
                                          </p:val>
                                        </p:tav>
                                        <p:tav tm="100000">
                                          <p:val>
                                            <p:strVal val="1+ppt_w/2"/>
                                          </p:val>
                                        </p:tav>
                                      </p:tavLst>
                                    </p:anim>
                                    <p:anim calcmode="lin" valueType="num">
                                      <p:cBhvr additive="base">
                                        <p:cTn id="19" dur="4000"/>
                                        <p:tgtEl>
                                          <p:spTgt spid="15"/>
                                        </p:tgtEl>
                                        <p:attrNameLst>
                                          <p:attrName>ppt_y</p:attrName>
                                        </p:attrNameLst>
                                      </p:cBhvr>
                                      <p:tavLst>
                                        <p:tav tm="0">
                                          <p:val>
                                            <p:strVal val="ppt_y"/>
                                          </p:val>
                                        </p:tav>
                                        <p:tav tm="100000">
                                          <p:val>
                                            <p:strVal val="ppt_y"/>
                                          </p:val>
                                        </p:tav>
                                      </p:tavLst>
                                    </p:anim>
                                    <p:set>
                                      <p:cBhvr>
                                        <p:cTn id="20" dur="1" fill="hold">
                                          <p:stCondLst>
                                            <p:cond delay="3999"/>
                                          </p:stCondLst>
                                        </p:cTn>
                                        <p:tgtEl>
                                          <p:spTgt spid="15"/>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4000"/>
                                        <p:tgtEl>
                                          <p:spTgt spid="17"/>
                                        </p:tgtEl>
                                        <p:attrNameLst>
                                          <p:attrName>ppt_x</p:attrName>
                                        </p:attrNameLst>
                                      </p:cBhvr>
                                      <p:tavLst>
                                        <p:tav tm="0">
                                          <p:val>
                                            <p:strVal val="ppt_x"/>
                                          </p:val>
                                        </p:tav>
                                        <p:tav tm="100000">
                                          <p:val>
                                            <p:strVal val="1+ppt_w/2"/>
                                          </p:val>
                                        </p:tav>
                                      </p:tavLst>
                                    </p:anim>
                                    <p:anim calcmode="lin" valueType="num">
                                      <p:cBhvr additive="base">
                                        <p:cTn id="23" dur="4000"/>
                                        <p:tgtEl>
                                          <p:spTgt spid="17"/>
                                        </p:tgtEl>
                                        <p:attrNameLst>
                                          <p:attrName>ppt_y</p:attrName>
                                        </p:attrNameLst>
                                      </p:cBhvr>
                                      <p:tavLst>
                                        <p:tav tm="0">
                                          <p:val>
                                            <p:strVal val="ppt_y"/>
                                          </p:val>
                                        </p:tav>
                                        <p:tav tm="100000">
                                          <p:val>
                                            <p:strVal val="ppt_y"/>
                                          </p:val>
                                        </p:tav>
                                      </p:tavLst>
                                    </p:anim>
                                    <p:set>
                                      <p:cBhvr>
                                        <p:cTn id="24" dur="1" fill="hold">
                                          <p:stCondLst>
                                            <p:cond delay="3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4000"/>
                                        <p:tgtEl>
                                          <p:spTgt spid="9"/>
                                        </p:tgtEl>
                                        <p:attrNameLst>
                                          <p:attrName>ppt_x</p:attrName>
                                        </p:attrNameLst>
                                      </p:cBhvr>
                                      <p:tavLst>
                                        <p:tav tm="0">
                                          <p:val>
                                            <p:strVal val="ppt_x"/>
                                          </p:val>
                                        </p:tav>
                                        <p:tav tm="100000">
                                          <p:val>
                                            <p:strVal val="0-ppt_w/2"/>
                                          </p:val>
                                        </p:tav>
                                      </p:tavLst>
                                    </p:anim>
                                    <p:anim calcmode="lin" valueType="num">
                                      <p:cBhvr additive="base">
                                        <p:cTn id="27" dur="4000"/>
                                        <p:tgtEl>
                                          <p:spTgt spid="9"/>
                                        </p:tgtEl>
                                        <p:attrNameLst>
                                          <p:attrName>ppt_y</p:attrName>
                                        </p:attrNameLst>
                                      </p:cBhvr>
                                      <p:tavLst>
                                        <p:tav tm="0">
                                          <p:val>
                                            <p:strVal val="ppt_y"/>
                                          </p:val>
                                        </p:tav>
                                        <p:tav tm="100000">
                                          <p:val>
                                            <p:strVal val="ppt_y"/>
                                          </p:val>
                                        </p:tav>
                                      </p:tavLst>
                                    </p:anim>
                                    <p:set>
                                      <p:cBhvr>
                                        <p:cTn id="28" dur="1" fill="hold">
                                          <p:stCondLst>
                                            <p:cond delay="3999"/>
                                          </p:stCondLst>
                                        </p:cTn>
                                        <p:tgtEl>
                                          <p:spTgt spid="9"/>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4000"/>
                                        <p:tgtEl>
                                          <p:spTgt spid="12"/>
                                        </p:tgtEl>
                                        <p:attrNameLst>
                                          <p:attrName>ppt_x</p:attrName>
                                        </p:attrNameLst>
                                      </p:cBhvr>
                                      <p:tavLst>
                                        <p:tav tm="0">
                                          <p:val>
                                            <p:strVal val="ppt_x"/>
                                          </p:val>
                                        </p:tav>
                                        <p:tav tm="100000">
                                          <p:val>
                                            <p:strVal val="0-ppt_w/2"/>
                                          </p:val>
                                        </p:tav>
                                      </p:tavLst>
                                    </p:anim>
                                    <p:anim calcmode="lin" valueType="num">
                                      <p:cBhvr additive="base">
                                        <p:cTn id="31" dur="4000"/>
                                        <p:tgtEl>
                                          <p:spTgt spid="12"/>
                                        </p:tgtEl>
                                        <p:attrNameLst>
                                          <p:attrName>ppt_y</p:attrName>
                                        </p:attrNameLst>
                                      </p:cBhvr>
                                      <p:tavLst>
                                        <p:tav tm="0">
                                          <p:val>
                                            <p:strVal val="ppt_y"/>
                                          </p:val>
                                        </p:tav>
                                        <p:tav tm="100000">
                                          <p:val>
                                            <p:strVal val="ppt_y"/>
                                          </p:val>
                                        </p:tav>
                                      </p:tavLst>
                                    </p:anim>
                                    <p:set>
                                      <p:cBhvr>
                                        <p:cTn id="32" dur="1" fill="hold">
                                          <p:stCondLst>
                                            <p:cond delay="3999"/>
                                          </p:stCondLst>
                                        </p:cTn>
                                        <p:tgtEl>
                                          <p:spTgt spid="12"/>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4000"/>
                                        <p:tgtEl>
                                          <p:spTgt spid="14"/>
                                        </p:tgtEl>
                                        <p:attrNameLst>
                                          <p:attrName>ppt_x</p:attrName>
                                        </p:attrNameLst>
                                      </p:cBhvr>
                                      <p:tavLst>
                                        <p:tav tm="0">
                                          <p:val>
                                            <p:strVal val="ppt_x"/>
                                          </p:val>
                                        </p:tav>
                                        <p:tav tm="100000">
                                          <p:val>
                                            <p:strVal val="0-ppt_w/2"/>
                                          </p:val>
                                        </p:tav>
                                      </p:tavLst>
                                    </p:anim>
                                    <p:anim calcmode="lin" valueType="num">
                                      <p:cBhvr additive="base">
                                        <p:cTn id="35" dur="4000"/>
                                        <p:tgtEl>
                                          <p:spTgt spid="14"/>
                                        </p:tgtEl>
                                        <p:attrNameLst>
                                          <p:attrName>ppt_y</p:attrName>
                                        </p:attrNameLst>
                                      </p:cBhvr>
                                      <p:tavLst>
                                        <p:tav tm="0">
                                          <p:val>
                                            <p:strVal val="ppt_y"/>
                                          </p:val>
                                        </p:tav>
                                        <p:tav tm="100000">
                                          <p:val>
                                            <p:strVal val="ppt_y"/>
                                          </p:val>
                                        </p:tav>
                                      </p:tavLst>
                                    </p:anim>
                                    <p:set>
                                      <p:cBhvr>
                                        <p:cTn id="36" dur="1" fill="hold">
                                          <p:stCondLst>
                                            <p:cond delay="3999"/>
                                          </p:stCondLst>
                                        </p:cTn>
                                        <p:tgtEl>
                                          <p:spTgt spid="14"/>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4000"/>
                                        <p:tgtEl>
                                          <p:spTgt spid="16"/>
                                        </p:tgtEl>
                                        <p:attrNameLst>
                                          <p:attrName>ppt_x</p:attrName>
                                        </p:attrNameLst>
                                      </p:cBhvr>
                                      <p:tavLst>
                                        <p:tav tm="0">
                                          <p:val>
                                            <p:strVal val="ppt_x"/>
                                          </p:val>
                                        </p:tav>
                                        <p:tav tm="100000">
                                          <p:val>
                                            <p:strVal val="0-ppt_w/2"/>
                                          </p:val>
                                        </p:tav>
                                      </p:tavLst>
                                    </p:anim>
                                    <p:anim calcmode="lin" valueType="num">
                                      <p:cBhvr additive="base">
                                        <p:cTn id="39" dur="4000"/>
                                        <p:tgtEl>
                                          <p:spTgt spid="16"/>
                                        </p:tgtEl>
                                        <p:attrNameLst>
                                          <p:attrName>ppt_y</p:attrName>
                                        </p:attrNameLst>
                                      </p:cBhvr>
                                      <p:tavLst>
                                        <p:tav tm="0">
                                          <p:val>
                                            <p:strVal val="ppt_y"/>
                                          </p:val>
                                        </p:tav>
                                        <p:tav tm="100000">
                                          <p:val>
                                            <p:strVal val="ppt_y"/>
                                          </p:val>
                                        </p:tav>
                                      </p:tavLst>
                                    </p:anim>
                                    <p:set>
                                      <p:cBhvr>
                                        <p:cTn id="40" dur="1" fill="hold">
                                          <p:stCondLst>
                                            <p:cond delay="3999"/>
                                          </p:stCondLst>
                                        </p:cTn>
                                        <p:tgtEl>
                                          <p:spTgt spid="16"/>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4000"/>
                                        <p:tgtEl>
                                          <p:spTgt spid="18"/>
                                        </p:tgtEl>
                                        <p:attrNameLst>
                                          <p:attrName>ppt_x</p:attrName>
                                        </p:attrNameLst>
                                      </p:cBhvr>
                                      <p:tavLst>
                                        <p:tav tm="0">
                                          <p:val>
                                            <p:strVal val="ppt_x"/>
                                          </p:val>
                                        </p:tav>
                                        <p:tav tm="100000">
                                          <p:val>
                                            <p:strVal val="0-ppt_w/2"/>
                                          </p:val>
                                        </p:tav>
                                      </p:tavLst>
                                    </p:anim>
                                    <p:anim calcmode="lin" valueType="num">
                                      <p:cBhvr additive="base">
                                        <p:cTn id="43" dur="4000"/>
                                        <p:tgtEl>
                                          <p:spTgt spid="18"/>
                                        </p:tgtEl>
                                        <p:attrNameLst>
                                          <p:attrName>ppt_y</p:attrName>
                                        </p:attrNameLst>
                                      </p:cBhvr>
                                      <p:tavLst>
                                        <p:tav tm="0">
                                          <p:val>
                                            <p:strVal val="ppt_y"/>
                                          </p:val>
                                        </p:tav>
                                        <p:tav tm="100000">
                                          <p:val>
                                            <p:strVal val="ppt_y"/>
                                          </p:val>
                                        </p:tav>
                                      </p:tavLst>
                                    </p:anim>
                                    <p:set>
                                      <p:cBhvr>
                                        <p:cTn id="44" dur="1" fill="hold">
                                          <p:stCondLst>
                                            <p:cond delay="3999"/>
                                          </p:stCondLst>
                                        </p:cTn>
                                        <p:tgtEl>
                                          <p:spTgt spid="18"/>
                                        </p:tgtEl>
                                        <p:attrNameLst>
                                          <p:attrName>style.visibility</p:attrName>
                                        </p:attrNameLst>
                                      </p:cBhvr>
                                      <p:to>
                                        <p:strVal val="hidden"/>
                                      </p:to>
                                    </p:set>
                                  </p:childTnLst>
                                </p:cTn>
                              </p:par>
                              <p:par>
                                <p:cTn id="45" presetID="17" presetClass="entr" presetSubtype="1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4000" fill="hold"/>
                                        <p:tgtEl>
                                          <p:spTgt spid="5"/>
                                        </p:tgtEl>
                                        <p:attrNameLst>
                                          <p:attrName>ppt_w</p:attrName>
                                        </p:attrNameLst>
                                      </p:cBhvr>
                                      <p:tavLst>
                                        <p:tav tm="0">
                                          <p:val>
                                            <p:fltVal val="0"/>
                                          </p:val>
                                        </p:tav>
                                        <p:tav tm="100000">
                                          <p:val>
                                            <p:strVal val="#ppt_w"/>
                                          </p:val>
                                        </p:tav>
                                      </p:tavLst>
                                    </p:anim>
                                    <p:anim calcmode="lin" valueType="num">
                                      <p:cBhvr>
                                        <p:cTn id="48" dur="4000" fill="hold"/>
                                        <p:tgtEl>
                                          <p:spTgt spid="5"/>
                                        </p:tgtEl>
                                        <p:attrNameLst>
                                          <p:attrName>ppt_h</p:attrName>
                                        </p:attrNameLst>
                                      </p:cBhvr>
                                      <p:tavLst>
                                        <p:tav tm="0">
                                          <p:val>
                                            <p:strVal val="#ppt_h"/>
                                          </p:val>
                                        </p:tav>
                                        <p:tav tm="100000">
                                          <p:val>
                                            <p:strVal val="#ppt_h"/>
                                          </p:val>
                                        </p:tav>
                                      </p:tavLst>
                                    </p:anim>
                                  </p:childTnLst>
                                </p:cTn>
                              </p:par>
                              <p:par>
                                <p:cTn id="49" presetID="5" presetClass="entr" presetSubtype="10"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checkerboard(across)">
                                      <p:cBhvr>
                                        <p:cTn id="51" dur="4000"/>
                                        <p:tgtEl>
                                          <p:spTgt spid="5"/>
                                        </p:tgtEl>
                                      </p:cBhvr>
                                    </p:animEffect>
                                  </p:childTnLst>
                                </p:cTn>
                              </p:par>
                            </p:childTnLst>
                          </p:cTn>
                        </p:par>
                        <p:par>
                          <p:cTn id="52" fill="hold">
                            <p:stCondLst>
                              <p:cond delay="4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1"/>
                                          </p:val>
                                        </p:tav>
                                        <p:tav tm="100000">
                                          <p:val>
                                            <p:strVal val="#ppt_x"/>
                                          </p:val>
                                        </p:tav>
                                      </p:tavLst>
                                    </p:anim>
                                    <p:anim calcmode="lin" valueType="num">
                                      <p:cBhvr>
                                        <p:cTn id="5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cstate="print"/>
          <a:stretch>
            <a:fillRect/>
          </a:stretch>
        </p:blipFill>
        <p:spPr bwMode="auto">
          <a:xfrm>
            <a:off x="0" y="0"/>
            <a:ext cx="9143999" cy="513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ombinar"/>
          <p:cNvSpPr/>
          <p:nvPr/>
        </p:nvSpPr>
        <p:spPr>
          <a:xfrm>
            <a:off x="0" y="0"/>
            <a:ext cx="9144000" cy="2571750"/>
          </a:xfrm>
          <a:prstGeom prst="flowChartMerge">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ombinar"/>
          <p:cNvSpPr/>
          <p:nvPr/>
        </p:nvSpPr>
        <p:spPr>
          <a:xfrm flipV="1">
            <a:off x="0" y="2571750"/>
            <a:ext cx="9144000" cy="2571750"/>
          </a:xfrm>
          <a:prstGeom prst="flowChartMerge">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ombinar"/>
          <p:cNvSpPr/>
          <p:nvPr/>
        </p:nvSpPr>
        <p:spPr>
          <a:xfrm rot="5400000">
            <a:off x="4286250" y="285750"/>
            <a:ext cx="5143500" cy="4572000"/>
          </a:xfrm>
          <a:prstGeom prst="flowChartMerge">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rot="5400000" flipV="1">
            <a:off x="-285750" y="285750"/>
            <a:ext cx="5143500" cy="4572000"/>
          </a:xfrm>
          <a:prstGeom prst="flowChartMerge">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560"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natural Gorbea te ofrece un montón de escenarios para disfrutar de esa gran pasión que es la fotografía de naturaleza y paisajes. Prepara la cámara de fotos, carga bien la mochila de tarjetas de memoria y disfruta del parque natural Gorbea.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vortex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3"/>
                                        </p:tgtEl>
                                        <p:attrNameLst>
                                          <p:attrName>ppt_x</p:attrName>
                                        </p:attrNameLst>
                                      </p:cBhvr>
                                      <p:tavLst>
                                        <p:tav tm="0">
                                          <p:val>
                                            <p:strVal val="ppt_x"/>
                                          </p:val>
                                        </p:tav>
                                        <p:tav tm="100000">
                                          <p:val>
                                            <p:strVal val="ppt_x"/>
                                          </p:val>
                                        </p:tav>
                                      </p:tavLst>
                                    </p:anim>
                                    <p:anim calcmode="lin" valueType="num">
                                      <p:cBhvr additive="base">
                                        <p:cTn id="19" dur="5000"/>
                                        <p:tgtEl>
                                          <p:spTgt spid="3"/>
                                        </p:tgtEl>
                                        <p:attrNameLst>
                                          <p:attrName>ppt_y</p:attrName>
                                        </p:attrNameLst>
                                      </p:cBhvr>
                                      <p:tavLst>
                                        <p:tav tm="0">
                                          <p:val>
                                            <p:strVal val="ppt_y"/>
                                          </p:val>
                                        </p:tav>
                                        <p:tav tm="100000">
                                          <p:val>
                                            <p:strVal val="1+ppt_h/2"/>
                                          </p:val>
                                        </p:tav>
                                      </p:tavLst>
                                    </p:anim>
                                    <p:set>
                                      <p:cBhvr>
                                        <p:cTn id="20" dur="1" fill="hold">
                                          <p:stCondLst>
                                            <p:cond delay="4999"/>
                                          </p:stCondLst>
                                        </p:cTn>
                                        <p:tgtEl>
                                          <p:spTgt spid="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ppt_x"/>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0-ppt_w/2"/>
                                          </p:val>
                                        </p:tav>
                                      </p:tavLst>
                                    </p:anim>
                                    <p:anim calcmode="lin" valueType="num">
                                      <p:cBhvr additive="base">
                                        <p:cTn id="27" dur="5000"/>
                                        <p:tgtEl>
                                          <p:spTgt spid="5"/>
                                        </p:tgtEl>
                                        <p:attrNameLst>
                                          <p:attrName>ppt_y</p:attrName>
                                        </p:attrNameLst>
                                      </p:cBhvr>
                                      <p:tavLst>
                                        <p:tav tm="0">
                                          <p:val>
                                            <p:strVal val="ppt_y"/>
                                          </p:val>
                                        </p:tav>
                                        <p:tav tm="100000">
                                          <p:val>
                                            <p:strVal val="ppt_y"/>
                                          </p:val>
                                        </p:tav>
                                      </p:tavLst>
                                    </p:anim>
                                    <p:set>
                                      <p:cBhvr>
                                        <p:cTn id="28" dur="1" fill="hold">
                                          <p:stCondLst>
                                            <p:cond delay="4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ppt_y"/>
                                          </p:val>
                                        </p:tav>
                                      </p:tavLst>
                                    </p:anim>
                                    <p:set>
                                      <p:cBhvr>
                                        <p:cTn id="32" dur="1" fill="hold">
                                          <p:stCondLst>
                                            <p:cond delay="4999"/>
                                          </p:stCondLst>
                                        </p:cTn>
                                        <p:tgtEl>
                                          <p:spTgt spid="6"/>
                                        </p:tgtEl>
                                        <p:attrNameLst>
                                          <p:attrName>style.visibility</p:attrName>
                                        </p:attrNameLst>
                                      </p:cBhvr>
                                      <p:to>
                                        <p:strVal val="hidden"/>
                                      </p:to>
                                    </p:set>
                                  </p:childTnLst>
                                </p:cTn>
                              </p:par>
                              <p:par>
                                <p:cTn id="33" presetID="4" presetClass="entr" presetSubtype="32" fill="hold" nodeType="withEffect">
                                  <p:stCondLst>
                                    <p:cond delay="70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4000"/>
                                        <p:tgtEl>
                                          <p:spTgt spid="21506"/>
                                        </p:tgtEl>
                                      </p:cBhvr>
                                    </p:animEffect>
                                  </p:childTnLst>
                                </p:cTn>
                              </p:par>
                              <p:par>
                                <p:cTn id="36" presetID="23" presetClass="entr" presetSubtype="16" fill="hold" nodeType="withEffect">
                                  <p:stCondLst>
                                    <p:cond delay="70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4000" fill="hold"/>
                                        <p:tgtEl>
                                          <p:spTgt spid="21506"/>
                                        </p:tgtEl>
                                        <p:attrNameLst>
                                          <p:attrName>ppt_w</p:attrName>
                                        </p:attrNameLst>
                                      </p:cBhvr>
                                      <p:tavLst>
                                        <p:tav tm="0">
                                          <p:val>
                                            <p:fltVal val="0"/>
                                          </p:val>
                                        </p:tav>
                                        <p:tav tm="100000">
                                          <p:val>
                                            <p:strVal val="#ppt_w"/>
                                          </p:val>
                                        </p:tav>
                                      </p:tavLst>
                                    </p:anim>
                                    <p:anim calcmode="lin" valueType="num">
                                      <p:cBhvr>
                                        <p:cTn id="39" dur="4000" fill="hold"/>
                                        <p:tgtEl>
                                          <p:spTgt spid="21506"/>
                                        </p:tgtEl>
                                        <p:attrNameLst>
                                          <p:attrName>ppt_h</p:attrName>
                                        </p:attrNameLst>
                                      </p:cBhvr>
                                      <p:tavLst>
                                        <p:tav tm="0">
                                          <p:val>
                                            <p:fltVal val="0"/>
                                          </p:val>
                                        </p:tav>
                                        <p:tav tm="100000">
                                          <p:val>
                                            <p:strVal val="#ppt_h"/>
                                          </p:val>
                                        </p:tav>
                                      </p:tavLst>
                                    </p:anim>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tretch>
            <a:fillRect/>
          </a:stretch>
        </p:blipFill>
        <p:spPr bwMode="auto">
          <a:xfrm>
            <a:off x="0" y="1"/>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Color 08.jpg"/>
          <p:cNvPicPr>
            <a:picLocks noChangeAspect="1"/>
          </p:cNvPicPr>
          <p:nvPr/>
        </p:nvPicPr>
        <p:blipFill>
          <a:blip r:embed="rId2" cstate="print"/>
          <a:stretch>
            <a:fillRect/>
          </a:stretch>
        </p:blipFill>
        <p:spPr bwMode="auto">
          <a:xfrm>
            <a:off x="0" y="1"/>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3666172"/>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monte Gorbea se alza hasta los 1.481 metros de altura uniendo las provincias de Álava y Vizcaya. La cumbre, todo un símbolo en el País Vasco, es solo la punta de un iceberg de un territorio que guarda celosamente todas las señas de identidad de la cultura vasca y que ofrece un refugio de silencio y naturalidad donde enterrar el estrés.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vortex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3"/>
                                        </p:tgtEl>
                                        <p:attrNameLst>
                                          <p:attrName>ppt_x</p:attrName>
                                        </p:attrNameLst>
                                      </p:cBhvr>
                                      <p:tavLst>
                                        <p:tav tm="0">
                                          <p:val>
                                            <p:strVal val="ppt_x"/>
                                          </p:val>
                                        </p:tav>
                                        <p:tav tm="100000">
                                          <p:val>
                                            <p:strVal val="1+ppt_w/2"/>
                                          </p:val>
                                        </p:tav>
                                      </p:tavLst>
                                    </p:anim>
                                    <p:anim calcmode="lin" valueType="num">
                                      <p:cBhvr additive="base">
                                        <p:cTn id="7" dur="4000"/>
                                        <p:tgtEl>
                                          <p:spTgt spid="3"/>
                                        </p:tgtEl>
                                        <p:attrNameLst>
                                          <p:attrName>ppt_y</p:attrName>
                                        </p:attrNameLst>
                                      </p:cBhvr>
                                      <p:tavLst>
                                        <p:tav tm="0">
                                          <p:val>
                                            <p:strVal val="ppt_y"/>
                                          </p:val>
                                        </p:tav>
                                        <p:tav tm="100000">
                                          <p:val>
                                            <p:strVal val="ppt_y"/>
                                          </p:val>
                                        </p:tav>
                                      </p:tavLst>
                                    </p:anim>
                                    <p:set>
                                      <p:cBhvr>
                                        <p:cTn id="8" dur="1" fill="hold">
                                          <p:stCondLst>
                                            <p:cond delay="3999"/>
                                          </p:stCondLst>
                                        </p:cTn>
                                        <p:tgtEl>
                                          <p:spTgt spid="3"/>
                                        </p:tgtEl>
                                        <p:attrNameLst>
                                          <p:attrName>style.visibility</p:attrName>
                                        </p:attrNameLst>
                                      </p:cBhvr>
                                      <p:to>
                                        <p:strVal val="hidden"/>
                                      </p:to>
                                    </p:set>
                                  </p:childTnLst>
                                </p:cTn>
                              </p:par>
                              <p:par>
                                <p:cTn id="9" presetID="16" presetClass="exit" presetSubtype="26" fill="hold" nodeType="withEffect">
                                  <p:stCondLst>
                                    <p:cond delay="0"/>
                                  </p:stCondLst>
                                  <p:childTnLst>
                                    <p:animEffect transition="out" filter="barn(inHorizont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4000" fill="hold"/>
                                        <p:tgtEl>
                                          <p:spTgt spid="2"/>
                                        </p:tgtEl>
                                        <p:attrNameLst>
                                          <p:attrName>ppt_x</p:attrName>
                                        </p:attrNameLst>
                                      </p:cBhvr>
                                      <p:tavLst>
                                        <p:tav tm="0">
                                          <p:val>
                                            <p:strVal val="1+#ppt_w/2"/>
                                          </p:val>
                                        </p:tav>
                                        <p:tav tm="100000">
                                          <p:val>
                                            <p:strVal val="#ppt_x"/>
                                          </p:val>
                                        </p:tav>
                                      </p:tavLst>
                                    </p:anim>
                                    <p:anim calcmode="lin" valueType="num">
                                      <p:cBhvr additive="base">
                                        <p:cTn id="15" dur="4000" fill="hold"/>
                                        <p:tgtEl>
                                          <p:spTgt spid="2"/>
                                        </p:tgtEl>
                                        <p:attrNameLst>
                                          <p:attrName>ppt_y</p:attrName>
                                        </p:attrNameLst>
                                      </p:cBhvr>
                                      <p:tavLst>
                                        <p:tav tm="0">
                                          <p:val>
                                            <p:strVal val="#ppt_y"/>
                                          </p:val>
                                        </p:tav>
                                        <p:tav tm="100000">
                                          <p:val>
                                            <p:strVal val="#ppt_y"/>
                                          </p:val>
                                        </p:tav>
                                      </p:tavLst>
                                    </p:anim>
                                  </p:childTnLst>
                                </p:cTn>
                              </p:par>
                              <p:par>
                                <p:cTn id="16" presetID="16" presetClass="entr" presetSubtype="2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Horizontal)">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7.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7.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71950"/>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primero que se viene a la cabeza cuando se escucha la palabra Gorbea es la cima de una de las montañas más altas y queridas del País Vasco.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na María\Escritorio\Sin título-1.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4572000" cy="2571750"/>
          </a:xfrm>
          <a:prstGeom prst="flowChartProcess">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4572000" y="0"/>
            <a:ext cx="4572000" cy="2571750"/>
          </a:xfrm>
          <a:prstGeom prst="flowChartProcess">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2571750"/>
            <a:ext cx="4572000" cy="2571750"/>
          </a:xfrm>
          <a:prstGeom prst="flowChartProcess">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4572000" y="2571750"/>
            <a:ext cx="4572000" cy="2571750"/>
          </a:xfrm>
          <a:prstGeom prst="flowChartProcess">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Cualquier momento del año es bueno para visitar Gorbea, “El corazón verde de Euskadi”, como reza el eslogan que desde hace una década repiten con una sola voz la Asociación de Desarrollo Rural </a:t>
            </a:r>
            <a:r>
              <a:rPr lang="es-ES" i="1" dirty="0" err="1" smtClean="0">
                <a:effectLst>
                  <a:glow rad="101600">
                    <a:srgbClr val="C00000">
                      <a:alpha val="60000"/>
                    </a:srgbClr>
                  </a:glow>
                  <a:outerShdw blurRad="38100" dist="38100" dir="2700000" algn="tl">
                    <a:srgbClr val="000000">
                      <a:alpha val="43137"/>
                    </a:srgbClr>
                  </a:outerShdw>
                </a:effectLst>
              </a:rPr>
              <a:t>Gorbealde</a:t>
            </a:r>
            <a:r>
              <a:rPr lang="es-ES" i="1" dirty="0" smtClean="0">
                <a:effectLst>
                  <a:glow rad="101600">
                    <a:srgbClr val="C00000">
                      <a:alpha val="60000"/>
                    </a:srgbClr>
                  </a:glow>
                  <a:outerShdw blurRad="38100" dist="38100" dir="2700000" algn="tl">
                    <a:srgbClr val="000000">
                      <a:alpha val="43137"/>
                    </a:srgbClr>
                  </a:outerShdw>
                </a:effectLst>
              </a:rPr>
              <a:t>, de Vizcaya….</a:t>
            </a:r>
          </a:p>
        </p:txBody>
      </p:sp>
    </p:spTree>
  </p:cSld>
  <p:clrMapOvr>
    <a:masterClrMapping/>
  </p:clrMapOvr>
  <mc:AlternateContent xmlns:mc="http://schemas.openxmlformats.org/markup-compatibility/2006">
    <mc:Choice xmlns:p14="http://schemas.microsoft.com/office/powerpoint/2010/main" Requires="p14">
      <p:transition spd="slow" p14:dur="35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5" presetClass="entr" presetSubtype="10"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checkerboard(across)">
                                      <p:cBhvr>
                                        <p:cTn id="19" dur="4000"/>
                                        <p:tgtEl>
                                          <p:spTgt spid="8195"/>
                                        </p:tgtEl>
                                      </p:cBhvr>
                                    </p:animEffect>
                                  </p:childTnLst>
                                </p:cTn>
                              </p:par>
                              <p:par>
                                <p:cTn id="20" presetID="23" presetClass="entr" presetSubtype="288" fill="hold" nodeType="withEffect">
                                  <p:stCondLst>
                                    <p:cond delay="0"/>
                                  </p:stCondLst>
                                  <p:childTnLst>
                                    <p:set>
                                      <p:cBhvr>
                                        <p:cTn id="21" dur="1" fill="hold">
                                          <p:stCondLst>
                                            <p:cond delay="0"/>
                                          </p:stCondLst>
                                        </p:cTn>
                                        <p:tgtEl>
                                          <p:spTgt spid="8195"/>
                                        </p:tgtEl>
                                        <p:attrNameLst>
                                          <p:attrName>style.visibility</p:attrName>
                                        </p:attrNameLst>
                                      </p:cBhvr>
                                      <p:to>
                                        <p:strVal val="visible"/>
                                      </p:to>
                                    </p:set>
                                    <p:anim calcmode="lin" valueType="num">
                                      <p:cBhvr>
                                        <p:cTn id="22" dur="4000" fill="hold"/>
                                        <p:tgtEl>
                                          <p:spTgt spid="8195"/>
                                        </p:tgtEl>
                                        <p:attrNameLst>
                                          <p:attrName>ppt_w</p:attrName>
                                        </p:attrNameLst>
                                      </p:cBhvr>
                                      <p:tavLst>
                                        <p:tav tm="0">
                                          <p:val>
                                            <p:strVal val="4/3*#ppt_w"/>
                                          </p:val>
                                        </p:tav>
                                        <p:tav tm="100000">
                                          <p:val>
                                            <p:strVal val="#ppt_w"/>
                                          </p:val>
                                        </p:tav>
                                      </p:tavLst>
                                    </p:anim>
                                    <p:anim calcmode="lin" valueType="num">
                                      <p:cBhvr>
                                        <p:cTn id="23" dur="4000" fill="hold"/>
                                        <p:tgtEl>
                                          <p:spTgt spid="8195"/>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9788_492887494104904_554425886_n.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89788_492887494104904_554425886_n.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la alavesa Cuadrilla de </a:t>
            </a:r>
            <a:r>
              <a:rPr lang="es-ES" i="1" dirty="0" err="1" smtClean="0">
                <a:effectLst>
                  <a:glow rad="101600">
                    <a:srgbClr val="C00000">
                      <a:alpha val="60000"/>
                    </a:srgbClr>
                  </a:glow>
                  <a:outerShdw blurRad="38100" dist="38100" dir="2700000" algn="tl">
                    <a:srgbClr val="000000">
                      <a:alpha val="43137"/>
                    </a:srgbClr>
                  </a:outerShdw>
                </a:effectLst>
              </a:rPr>
              <a:t>Gorbealdea</a:t>
            </a:r>
            <a:r>
              <a:rPr lang="es-ES" i="1" dirty="0" smtClean="0">
                <a:effectLst>
                  <a:glow rad="101600">
                    <a:srgbClr val="C00000">
                      <a:alpha val="60000"/>
                    </a:srgbClr>
                  </a:glow>
                  <a:outerShdw blurRad="38100" dist="38100" dir="2700000" algn="tl">
                    <a:srgbClr val="000000">
                      <a:alpha val="43137"/>
                    </a:srgbClr>
                  </a:outerShdw>
                </a:effectLst>
              </a:rPr>
              <a:t> para impulsar conjuntamente Gorbea como un destino turístico de primer nivel que se apoya en el excepcional Parque Natural de Gorbea, el más extenso de Euskadi.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21"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4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ibri-149140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2786063" y="1120140"/>
            <a:ext cx="3714750" cy="2951798"/>
          </a:xfrm>
          <a:prstGeom prst="diamond">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9030746">
            <a:off x="2149475" y="477203"/>
            <a:ext cx="1797050" cy="1825943"/>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2641546">
            <a:off x="5065713" y="271463"/>
            <a:ext cx="1985962" cy="1825943"/>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3297340">
            <a:off x="2236789" y="3147537"/>
            <a:ext cx="1804987" cy="1883093"/>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7995235">
            <a:off x="5229860" y="2835593"/>
            <a:ext cx="1797368" cy="1824038"/>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2648549">
            <a:off x="5400676" y="-77152"/>
            <a:ext cx="2087563" cy="1985963"/>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2863384">
            <a:off x="5907882" y="-414814"/>
            <a:ext cx="1685925" cy="1824038"/>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18679224">
            <a:off x="1649969" y="209471"/>
            <a:ext cx="1795938" cy="1825625"/>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8679224">
            <a:off x="1207929" y="-231298"/>
            <a:ext cx="1797368" cy="1825625"/>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13603833">
            <a:off x="1949610" y="3363437"/>
            <a:ext cx="1803083" cy="1882775"/>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3603833">
            <a:off x="1516381" y="3796348"/>
            <a:ext cx="1805940" cy="1882775"/>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7995235">
            <a:off x="5601335" y="3155633"/>
            <a:ext cx="1797368" cy="1824038"/>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7995235">
            <a:off x="6105288" y="3659268"/>
            <a:ext cx="1795938" cy="1824037"/>
          </a:xfrm>
          <a:prstGeom prst="triangle">
            <a:avLst>
              <a:gd name="adj" fmla="val 45812"/>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ombo"/>
          <p:cNvSpPr/>
          <p:nvPr/>
        </p:nvSpPr>
        <p:spPr>
          <a:xfrm>
            <a:off x="3143250" y="1500188"/>
            <a:ext cx="3009900" cy="2198847"/>
          </a:xfrm>
          <a:prstGeom prst="diamond">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ombo"/>
          <p:cNvSpPr/>
          <p:nvPr/>
        </p:nvSpPr>
        <p:spPr>
          <a:xfrm>
            <a:off x="3357563" y="1714500"/>
            <a:ext cx="2571750" cy="1768793"/>
          </a:xfrm>
          <a:prstGeom prst="diamond">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uadroTexto"/>
          <p:cNvSpPr txBox="1"/>
          <p:nvPr/>
        </p:nvSpPr>
        <p:spPr>
          <a:xfrm>
            <a:off x="323528" y="4083918"/>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del setenta por ciento de la superficie del parque está ocupada por hayedos, robledales, pinares y pastos en los que viven libres especies autóctonas como caballos </a:t>
            </a:r>
            <a:r>
              <a:rPr lang="es-ES" i="1" dirty="0" err="1" smtClean="0">
                <a:effectLst>
                  <a:glow rad="101600">
                    <a:srgbClr val="C00000">
                      <a:alpha val="60000"/>
                    </a:srgbClr>
                  </a:glow>
                  <a:outerShdw blurRad="38100" dist="38100" dir="2700000" algn="tl">
                    <a:srgbClr val="000000">
                      <a:alpha val="43137"/>
                    </a:srgbClr>
                  </a:outerShdw>
                </a:effectLst>
              </a:rPr>
              <a:t>pottokas</a:t>
            </a:r>
            <a:r>
              <a:rPr lang="es-ES" i="1" dirty="0" smtClean="0">
                <a:effectLst>
                  <a:glow rad="101600">
                    <a:srgbClr val="C00000">
                      <a:alpha val="60000"/>
                    </a:srgbClr>
                  </a:glow>
                  <a:outerShdw blurRad="38100" dist="38100" dir="2700000" algn="tl">
                    <a:srgbClr val="000000">
                      <a:alpha val="43137"/>
                    </a:srgbClr>
                  </a:outerShdw>
                </a:effectLst>
              </a:rPr>
              <a:t>, ovejas </a:t>
            </a:r>
            <a:r>
              <a:rPr lang="es-ES" i="1" dirty="0" err="1" smtClean="0">
                <a:effectLst>
                  <a:glow rad="101600">
                    <a:srgbClr val="C00000">
                      <a:alpha val="60000"/>
                    </a:srgbClr>
                  </a:glow>
                  <a:outerShdw blurRad="38100" dist="38100" dir="2700000" algn="tl">
                    <a:srgbClr val="000000">
                      <a:alpha val="43137"/>
                    </a:srgbClr>
                  </a:outerShdw>
                </a:effectLst>
              </a:rPr>
              <a:t>latxas</a:t>
            </a:r>
            <a:r>
              <a:rPr lang="es-ES" i="1" dirty="0" smtClean="0">
                <a:effectLst>
                  <a:glow rad="101600">
                    <a:srgbClr val="C00000">
                      <a:alpha val="60000"/>
                    </a:srgbClr>
                  </a:glow>
                  <a:outerShdw blurRad="38100" dist="38100" dir="2700000" algn="tl">
                    <a:srgbClr val="000000">
                      <a:alpha val="43137"/>
                    </a:srgbClr>
                  </a:outerShdw>
                </a:effectLst>
              </a:rPr>
              <a:t>, vacas </a:t>
            </a:r>
            <a:r>
              <a:rPr lang="es-ES" i="1" dirty="0" err="1" smtClean="0">
                <a:effectLst>
                  <a:glow rad="101600">
                    <a:srgbClr val="C00000">
                      <a:alpha val="60000"/>
                    </a:srgbClr>
                  </a:glow>
                  <a:outerShdw blurRad="38100" dist="38100" dir="2700000" algn="tl">
                    <a:srgbClr val="000000">
                      <a:alpha val="43137"/>
                    </a:srgbClr>
                  </a:outerShdw>
                </a:effectLst>
              </a:rPr>
              <a:t>terreñas</a:t>
            </a:r>
            <a:r>
              <a:rPr lang="es-ES" i="1" dirty="0" smtClean="0">
                <a:effectLst>
                  <a:glow rad="101600">
                    <a:srgbClr val="C00000">
                      <a:alpha val="60000"/>
                    </a:srgbClr>
                  </a:glow>
                  <a:outerShdw blurRad="38100" dist="38100" dir="2700000" algn="tl">
                    <a:srgbClr val="000000">
                      <a:alpha val="43137"/>
                    </a:srgbClr>
                  </a:outerShdw>
                </a:effectLst>
              </a:rPr>
              <a:t> y pirenaicas, o cabras </a:t>
            </a:r>
            <a:r>
              <a:rPr lang="es-ES" i="1" dirty="0" err="1" smtClean="0">
                <a:effectLst>
                  <a:glow rad="101600">
                    <a:srgbClr val="C00000">
                      <a:alpha val="60000"/>
                    </a:srgbClr>
                  </a:glow>
                  <a:outerShdw blurRad="38100" dist="38100" dir="2700000" algn="tl">
                    <a:srgbClr val="000000">
                      <a:alpha val="43137"/>
                    </a:srgbClr>
                  </a:outerShdw>
                </a:effectLst>
              </a:rPr>
              <a:t>azpigorri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32000">
        <p15:prstTrans prst="curtains"/>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27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 calcmode="lin" valueType="num">
                                      <p:cBhvr>
                                        <p:cTn id="183" dur="3000" fill="hold"/>
                                        <p:tgtEl>
                                          <p:spTgt spid="4"/>
                                        </p:tgtEl>
                                        <p:attrNameLst>
                                          <p:attrName>ppt_w</p:attrName>
                                        </p:attrNameLst>
                                      </p:cBhvr>
                                      <p:tavLst>
                                        <p:tav tm="0">
                                          <p:val>
                                            <p:strVal val="2/3*#ppt_w"/>
                                          </p:val>
                                        </p:tav>
                                        <p:tav tm="100000">
                                          <p:val>
                                            <p:strVal val="#ppt_w"/>
                                          </p:val>
                                        </p:tav>
                                      </p:tavLst>
                                    </p:anim>
                                    <p:anim calcmode="lin" valueType="num">
                                      <p:cBhvr>
                                        <p:cTn id="184" dur="3000" fill="hold"/>
                                        <p:tgtEl>
                                          <p:spTgt spid="4"/>
                                        </p:tgtEl>
                                        <p:attrNameLst>
                                          <p:attrName>ppt_h</p:attrName>
                                        </p:attrNameLst>
                                      </p:cBhvr>
                                      <p:tavLst>
                                        <p:tav tm="0">
                                          <p:val>
                                            <p:strVal val="2/3*#ppt_h"/>
                                          </p:val>
                                        </p:tav>
                                        <p:tav tm="100000">
                                          <p:val>
                                            <p:strVal val="#ppt_h"/>
                                          </p:val>
                                        </p:tav>
                                      </p:tavLst>
                                    </p:anim>
                                  </p:childTnLst>
                                </p:cTn>
                              </p:par>
                              <p:par>
                                <p:cTn id="185" presetID="21" presetClass="entr" presetSubtype="4"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Effect transition="in" filter="wheel(4)">
                                      <p:cBhvr>
                                        <p:cTn id="187" dur="3000"/>
                                        <p:tgtEl>
                                          <p:spTgt spid="4"/>
                                        </p:tgtEl>
                                      </p:cBhvr>
                                    </p:animEffect>
                                  </p:childTnLst>
                                </p:cTn>
                              </p:par>
                            </p:childTnLst>
                          </p:cTn>
                        </p:par>
                        <p:par>
                          <p:cTn id="188" fill="hold">
                            <p:stCondLst>
                              <p:cond delay="6000"/>
                            </p:stCondLst>
                            <p:childTnLst>
                              <p:par>
                                <p:cTn id="189" presetID="40" presetClass="entr" presetSubtype="0" fill="hold" grpId="0" nodeType="afterEffect">
                                  <p:stCondLst>
                                    <p:cond delay="0"/>
                                  </p:stCondLst>
                                  <p:iterate type="lt">
                                    <p:tmPct val="10000"/>
                                  </p:iterate>
                                  <p:childTnLst>
                                    <p:set>
                                      <p:cBhvr>
                                        <p:cTn id="190" dur="1" fill="hold">
                                          <p:stCondLst>
                                            <p:cond delay="0"/>
                                          </p:stCondLst>
                                        </p:cTn>
                                        <p:tgtEl>
                                          <p:spTgt spid="20"/>
                                        </p:tgtEl>
                                        <p:attrNameLst>
                                          <p:attrName>style.visibility</p:attrName>
                                        </p:attrNameLst>
                                      </p:cBhvr>
                                      <p:to>
                                        <p:strVal val="visible"/>
                                      </p:to>
                                    </p:set>
                                    <p:animEffect transition="in" filter="fade">
                                      <p:cBhvr>
                                        <p:cTn id="191" dur="1000"/>
                                        <p:tgtEl>
                                          <p:spTgt spid="20"/>
                                        </p:tgtEl>
                                      </p:cBhvr>
                                    </p:animEffect>
                                    <p:anim calcmode="lin" valueType="num">
                                      <p:cBhvr>
                                        <p:cTn id="192" dur="1000" fill="hold"/>
                                        <p:tgtEl>
                                          <p:spTgt spid="20"/>
                                        </p:tgtEl>
                                        <p:attrNameLst>
                                          <p:attrName>ppt_x</p:attrName>
                                        </p:attrNameLst>
                                      </p:cBhvr>
                                      <p:tavLst>
                                        <p:tav tm="0">
                                          <p:val>
                                            <p:strVal val="#ppt_x-.1"/>
                                          </p:val>
                                        </p:tav>
                                        <p:tav tm="100000">
                                          <p:val>
                                            <p:strVal val="#ppt_x"/>
                                          </p:val>
                                        </p:tav>
                                      </p:tavLst>
                                    </p:anim>
                                    <p:anim calcmode="lin" valueType="num">
                                      <p:cBhvr>
                                        <p:cTn id="193"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roceso"/>
          <p:cNvSpPr/>
          <p:nvPr/>
        </p:nvSpPr>
        <p:spPr>
          <a:xfrm>
            <a:off x="0" y="0"/>
            <a:ext cx="9144000" cy="5143500"/>
          </a:xfrm>
          <a:prstGeom prst="flowChartProcess">
            <a:avLst/>
          </a:prstGeom>
          <a:solidFill>
            <a:srgbClr val="00B05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1191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Cabe destacar también la presencia de especies catalogadas como amenazadas en el País Vasco como la nutria, el desmán del Pirineo, la lavandera </a:t>
            </a:r>
            <a:r>
              <a:rPr lang="es-ES" i="1" dirty="0" err="1" smtClean="0">
                <a:effectLst>
                  <a:glow rad="101600">
                    <a:srgbClr val="C00000">
                      <a:alpha val="60000"/>
                    </a:srgbClr>
                  </a:glow>
                  <a:outerShdw blurRad="38100" dist="38100" dir="2700000" algn="tl">
                    <a:srgbClr val="000000">
                      <a:alpha val="43137"/>
                    </a:srgbClr>
                  </a:outerShdw>
                </a:effectLst>
              </a:rPr>
              <a:t>cascadeña</a:t>
            </a:r>
            <a:r>
              <a:rPr lang="es-ES" i="1" dirty="0" smtClean="0">
                <a:effectLst>
                  <a:glow rad="101600">
                    <a:srgbClr val="C00000">
                      <a:alpha val="60000"/>
                    </a:srgbClr>
                  </a:glow>
                  <a:outerShdw blurRad="38100" dist="38100" dir="2700000" algn="tl">
                    <a:srgbClr val="000000">
                      <a:alpha val="43137"/>
                    </a:srgbClr>
                  </a:outerShdw>
                </a:effectLst>
              </a:rPr>
              <a:t> o el mirlo acuático.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4000">
        <p14:glitte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4/3*ppt_w"/>
                                          </p:val>
                                        </p:tav>
                                      </p:tavLst>
                                    </p:anim>
                                    <p:anim calcmode="lin" valueType="num">
                                      <p:cBhvr>
                                        <p:cTn id="10" dur="4000"/>
                                        <p:tgtEl>
                                          <p:spTgt spid="5"/>
                                        </p:tgtEl>
                                        <p:attrNameLst>
                                          <p:attrName>ppt_h</p:attrName>
                                        </p:attrNameLst>
                                      </p:cBhvr>
                                      <p:tavLst>
                                        <p:tav tm="0">
                                          <p:val>
                                            <p:strVal val="ppt_h"/>
                                          </p:val>
                                        </p:tav>
                                        <p:tav tm="100000">
                                          <p:val>
                                            <p:strVal val="4/3*ppt_h"/>
                                          </p:val>
                                        </p:tav>
                                      </p:tavLst>
                                    </p:anim>
                                    <p:set>
                                      <p:cBhvr>
                                        <p:cTn id="11" dur="1" fill="hold">
                                          <p:stCondLst>
                                            <p:cond delay="3999"/>
                                          </p:stCondLst>
                                        </p:cTn>
                                        <p:tgtEl>
                                          <p:spTgt spid="5"/>
                                        </p:tgtEl>
                                        <p:attrNameLst>
                                          <p:attrName>style.visibility</p:attrName>
                                        </p:attrNameLst>
                                      </p:cBhvr>
                                      <p:to>
                                        <p:strVal val="hidden"/>
                                      </p:to>
                                    </p:set>
                                  </p:childTnLst>
                                </p:cTn>
                              </p:par>
                              <p:par>
                                <p:cTn id="12" presetID="21" presetClass="exit" presetSubtype="4" fill="hold" grpId="0" nodeType="withEffect">
                                  <p:stCondLst>
                                    <p:cond delay="0"/>
                                  </p:stCondLst>
                                  <p:childTnLst>
                                    <p:animEffect transition="out" filter="wheel(4)">
                                      <p:cBhvr>
                                        <p:cTn id="13" dur="4000"/>
                                        <p:tgtEl>
                                          <p:spTgt spid="6"/>
                                        </p:tgtEl>
                                      </p:cBhvr>
                                    </p:animEffect>
                                    <p:set>
                                      <p:cBhvr>
                                        <p:cTn id="14" dur="1" fill="hold">
                                          <p:stCondLst>
                                            <p:cond delay="3999"/>
                                          </p:stCondLst>
                                        </p:cTn>
                                        <p:tgtEl>
                                          <p:spTgt spid="6"/>
                                        </p:tgtEl>
                                        <p:attrNameLst>
                                          <p:attrName>style.visibility</p:attrName>
                                        </p:attrNameLst>
                                      </p:cBhvr>
                                      <p:to>
                                        <p:strVal val="hidden"/>
                                      </p:to>
                                    </p:set>
                                  </p:childTnLst>
                                </p:cTn>
                              </p:par>
                              <p:par>
                                <p:cTn id="15" presetID="21" presetClass="entr" presetSubtype="2" fill="hold" nodeType="withEffect">
                                  <p:stCondLst>
                                    <p:cond delay="0"/>
                                  </p:stCondLst>
                                  <p:childTnLst>
                                    <p:set>
                                      <p:cBhvr>
                                        <p:cTn id="16" dur="1" fill="hold">
                                          <p:stCondLst>
                                            <p:cond delay="0"/>
                                          </p:stCondLst>
                                        </p:cTn>
                                        <p:tgtEl>
                                          <p:spTgt spid="34818"/>
                                        </p:tgtEl>
                                        <p:attrNameLst>
                                          <p:attrName>style.visibility</p:attrName>
                                        </p:attrNameLst>
                                      </p:cBhvr>
                                      <p:to>
                                        <p:strVal val="visible"/>
                                      </p:to>
                                    </p:set>
                                    <p:animEffect transition="in" filter="wheel(2)">
                                      <p:cBhvr>
                                        <p:cTn id="17" dur="4000"/>
                                        <p:tgtEl>
                                          <p:spTgt spid="34818"/>
                                        </p:tgtEl>
                                      </p:cBhvr>
                                    </p:animEffect>
                                  </p:childTnLst>
                                </p:cTn>
                              </p:par>
                              <p:par>
                                <p:cTn id="18" presetID="23" presetClass="entr" presetSubtype="288" fill="hold" nodeType="withEffect">
                                  <p:stCondLst>
                                    <p:cond delay="0"/>
                                  </p:stCondLst>
                                  <p:childTnLst>
                                    <p:set>
                                      <p:cBhvr>
                                        <p:cTn id="19" dur="1" fill="hold">
                                          <p:stCondLst>
                                            <p:cond delay="0"/>
                                          </p:stCondLst>
                                        </p:cTn>
                                        <p:tgtEl>
                                          <p:spTgt spid="34818"/>
                                        </p:tgtEl>
                                        <p:attrNameLst>
                                          <p:attrName>style.visibility</p:attrName>
                                        </p:attrNameLst>
                                      </p:cBhvr>
                                      <p:to>
                                        <p:strVal val="visible"/>
                                      </p:to>
                                    </p:set>
                                    <p:anim calcmode="lin" valueType="num">
                                      <p:cBhvr>
                                        <p:cTn id="20" dur="5000" fill="hold"/>
                                        <p:tgtEl>
                                          <p:spTgt spid="34818"/>
                                        </p:tgtEl>
                                        <p:attrNameLst>
                                          <p:attrName>ppt_w</p:attrName>
                                        </p:attrNameLst>
                                      </p:cBhvr>
                                      <p:tavLst>
                                        <p:tav tm="0">
                                          <p:val>
                                            <p:strVal val="4/3*#ppt_w"/>
                                          </p:val>
                                        </p:tav>
                                        <p:tav tm="100000">
                                          <p:val>
                                            <p:strVal val="#ppt_w"/>
                                          </p:val>
                                        </p:tav>
                                      </p:tavLst>
                                    </p:anim>
                                    <p:anim calcmode="lin" valueType="num">
                                      <p:cBhvr>
                                        <p:cTn id="21" dur="5000" fill="hold"/>
                                        <p:tgtEl>
                                          <p:spTgt spid="34818"/>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10583"/>
            <a:ext cx="9144000" cy="51223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13).jpg"/>
          <p:cNvPicPr>
            <a:picLocks noGrp="1" noChangeAspect="1"/>
          </p:cNvPicPr>
          <p:nvPr isPhoto="1"/>
        </p:nvPicPr>
        <p:blipFill>
          <a:blip r:embed="rId2" cstate="print"/>
          <a:stretch>
            <a:fillRect/>
          </a:stretch>
        </p:blipFill>
        <p:spPr bwMode="auto">
          <a:xfrm>
            <a:off x="0" y="10583"/>
            <a:ext cx="9144000" cy="51223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Salpican las praderas del Parque innumerables </a:t>
            </a:r>
            <a:r>
              <a:rPr lang="es-ES" i="1" dirty="0" err="1" smtClean="0">
                <a:effectLst>
                  <a:glow rad="101600">
                    <a:srgbClr val="C00000">
                      <a:alpha val="60000"/>
                    </a:srgbClr>
                  </a:glow>
                  <a:outerShdw blurRad="38100" dist="38100" dir="2700000" algn="tl">
                    <a:srgbClr val="000000">
                      <a:alpha val="43137"/>
                    </a:srgbClr>
                  </a:outerShdw>
                </a:effectLst>
              </a:rPr>
              <a:t>txabolas</a:t>
            </a:r>
            <a:r>
              <a:rPr lang="es-ES" i="1" dirty="0" smtClean="0">
                <a:effectLst>
                  <a:glow rad="101600">
                    <a:srgbClr val="C00000">
                      <a:alpha val="60000"/>
                    </a:srgbClr>
                  </a:glow>
                  <a:outerShdw blurRad="38100" dist="38100" dir="2700000" algn="tl">
                    <a:srgbClr val="000000">
                      <a:alpha val="43137"/>
                    </a:srgbClr>
                  </a:outerShdw>
                </a:effectLst>
              </a:rPr>
              <a:t> y majadas como reflejo de una importante tradición pastoril; aunque también es posible toparse con ferrerías y caseríos de arquitectura rural típica.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11).jpg"/>
          <p:cNvPicPr>
            <a:picLocks noGrp="1" noChangeAspect="1"/>
          </p:cNvPicPr>
          <p:nvPr isPhoto="1"/>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contraste entre bosques de abedules y sus agrestes cumbres calizas dibujan un lugar de gran belleza e interés geográfico y paisajístico, con </a:t>
            </a:r>
            <a:r>
              <a:rPr lang="es-ES" i="1" dirty="0" err="1" smtClean="0">
                <a:effectLst>
                  <a:glow rad="101600">
                    <a:srgbClr val="C00000">
                      <a:alpha val="60000"/>
                    </a:srgbClr>
                  </a:glow>
                  <a:outerShdw blurRad="38100" dist="38100" dir="2700000" algn="tl">
                    <a:srgbClr val="000000">
                      <a:alpha val="43137"/>
                    </a:srgbClr>
                  </a:outerShdw>
                </a:effectLst>
              </a:rPr>
              <a:t>Anboto</a:t>
            </a:r>
            <a:r>
              <a:rPr lang="es-ES" i="1" dirty="0" smtClean="0">
                <a:effectLst>
                  <a:glow rad="101600">
                    <a:srgbClr val="C00000">
                      <a:alpha val="60000"/>
                    </a:srgbClr>
                  </a:glow>
                  <a:outerShdw blurRad="38100" dist="38100" dir="2700000" algn="tl">
                    <a:srgbClr val="000000">
                      <a:alpha val="43137"/>
                    </a:srgbClr>
                  </a:outerShdw>
                </a:effectLst>
              </a:rPr>
              <a:t> la cumbre más alta del parque.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4000">
        <p14:glitte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5358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5358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impresionante pared vertical del lado norte se alberga la cueva de Mari, morada de La Dama de </a:t>
            </a:r>
            <a:r>
              <a:rPr lang="es-ES" i="1" dirty="0" err="1" smtClean="0">
                <a:effectLst>
                  <a:glow rad="101600">
                    <a:srgbClr val="C00000">
                      <a:alpha val="60000"/>
                    </a:srgbClr>
                  </a:glow>
                  <a:outerShdw blurRad="38100" dist="38100" dir="2700000" algn="tl">
                    <a:srgbClr val="000000">
                      <a:alpha val="43137"/>
                    </a:srgbClr>
                  </a:outerShdw>
                </a:effectLst>
              </a:rPr>
              <a:t>Anboto</a:t>
            </a:r>
            <a:r>
              <a:rPr lang="es-ES" i="1" dirty="0" smtClean="0">
                <a:effectLst>
                  <a:glow rad="101600">
                    <a:srgbClr val="C00000">
                      <a:alpha val="60000"/>
                    </a:srgbClr>
                  </a:glow>
                  <a:outerShdw blurRad="38100" dist="38100" dir="2700000" algn="tl">
                    <a:srgbClr val="000000">
                      <a:alpha val="43137"/>
                    </a:srgbClr>
                  </a:outerShdw>
                </a:effectLst>
              </a:rPr>
              <a:t>, personificación de la tierra y reina de todos los genios.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40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2.jpg"/>
          <p:cNvPicPr>
            <a:picLocks noChangeAspect="1"/>
          </p:cNvPicPr>
          <p:nvPr/>
        </p:nvPicPr>
        <p:blipFill>
          <a:blip r:embed="rId3"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Franja diagonal"/>
          <p:cNvSpPr/>
          <p:nvPr/>
        </p:nvSpPr>
        <p:spPr>
          <a:xfrm flipH="1">
            <a:off x="0" y="0"/>
            <a:ext cx="4572000" cy="3108960"/>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8" name="7 Franja diagonal"/>
          <p:cNvSpPr/>
          <p:nvPr/>
        </p:nvSpPr>
        <p:spPr>
          <a:xfrm flipH="1">
            <a:off x="0" y="802958"/>
            <a:ext cx="4572000" cy="3108960"/>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9" name="8 Franja diagonal"/>
          <p:cNvSpPr/>
          <p:nvPr/>
        </p:nvSpPr>
        <p:spPr>
          <a:xfrm flipH="1">
            <a:off x="0" y="1768793"/>
            <a:ext cx="4572000" cy="3106103"/>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0" name="9 Franja diagonal"/>
          <p:cNvSpPr/>
          <p:nvPr/>
        </p:nvSpPr>
        <p:spPr>
          <a:xfrm>
            <a:off x="4497388" y="0"/>
            <a:ext cx="4646612" cy="3108960"/>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1" name="10 Franja diagonal"/>
          <p:cNvSpPr/>
          <p:nvPr/>
        </p:nvSpPr>
        <p:spPr>
          <a:xfrm>
            <a:off x="4572000" y="857250"/>
            <a:ext cx="4572000" cy="3106103"/>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2" name="11 Franja diagonal"/>
          <p:cNvSpPr/>
          <p:nvPr/>
        </p:nvSpPr>
        <p:spPr>
          <a:xfrm>
            <a:off x="4572000" y="1714500"/>
            <a:ext cx="4572000" cy="3106103"/>
          </a:xfrm>
          <a:prstGeom prst="diagStripe">
            <a:avLst>
              <a:gd name="adj" fmla="val 8417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CuadroTexto"/>
          <p:cNvSpPr txBox="1"/>
          <p:nvPr/>
        </p:nvSpPr>
        <p:spPr>
          <a:xfrm>
            <a:off x="323528"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Muchas veces pretendemos describir con palabras lo que no se puede describir. Intentamos acercarnos lo máximo posible a la belleza de un lugar con todo tipo de términos, giros lingüísticos, adjetivos… pero por mucho que nos empeñamos no conseguimos aproximarnos a ese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2000">
        <p14:glitter pattern="hexago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ppt_w/2"/>
                                          </p:val>
                                        </p:tav>
                                      </p:tavLst>
                                    </p:anim>
                                    <p:anim calcmode="lin" valueType="num">
                                      <p:cBhvr>
                                        <p:cTn id="7" dur="4000"/>
                                        <p:tgtEl>
                                          <p:spTgt spid="7"/>
                                        </p:tgtEl>
                                        <p:attrNameLst>
                                          <p:attrName>ppt_y</p:attrName>
                                        </p:attrNameLst>
                                      </p:cBhvr>
                                      <p:tavLst>
                                        <p:tav tm="0">
                                          <p:val>
                                            <p:strVal val="ppt_y"/>
                                          </p:val>
                                        </p:tav>
                                        <p:tav tm="100000">
                                          <p:val>
                                            <p:strVal val="ppt_y"/>
                                          </p:val>
                                        </p:tav>
                                      </p:tavLst>
                                    </p:anim>
                                    <p:anim calcmode="lin" valueType="num">
                                      <p:cBhvr>
                                        <p:cTn id="8" dur="4000"/>
                                        <p:tgtEl>
                                          <p:spTgt spid="7"/>
                                        </p:tgtEl>
                                        <p:attrNameLst>
                                          <p:attrName>ppt_w</p:attrName>
                                        </p:attrNameLst>
                                      </p:cBhvr>
                                      <p:tavLst>
                                        <p:tav tm="0">
                                          <p:val>
                                            <p:strVal val="ppt_w"/>
                                          </p:val>
                                        </p:tav>
                                        <p:tav tm="100000">
                                          <p:val>
                                            <p:fltVal val="0"/>
                                          </p:val>
                                        </p:tav>
                                      </p:tavLst>
                                    </p:anim>
                                    <p:anim calcmode="lin" valueType="num">
                                      <p:cBhvr>
                                        <p:cTn id="9" dur="4000"/>
                                        <p:tgtEl>
                                          <p:spTgt spid="7"/>
                                        </p:tgtEl>
                                        <p:attrNameLst>
                                          <p:attrName>ppt_h</p:attrName>
                                        </p:attrNameLst>
                                      </p:cBhvr>
                                      <p:tavLst>
                                        <p:tav tm="0">
                                          <p:val>
                                            <p:strVal val="ppt_h"/>
                                          </p:val>
                                        </p:tav>
                                        <p:tav tm="100000">
                                          <p:val>
                                            <p:strVal val="ppt_h"/>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8"/>
                                        </p:tgtEl>
                                        <p:attrNameLst>
                                          <p:attrName>ppt_x</p:attrName>
                                        </p:attrNameLst>
                                      </p:cBhvr>
                                      <p:tavLst>
                                        <p:tav tm="0">
                                          <p:val>
                                            <p:strVal val="ppt_x"/>
                                          </p:val>
                                        </p:tav>
                                        <p:tav tm="100000">
                                          <p:val>
                                            <p:strVal val="ppt_x-ppt_w/2"/>
                                          </p:val>
                                        </p:tav>
                                      </p:tavLst>
                                    </p:anim>
                                    <p:anim calcmode="lin" valueType="num">
                                      <p:cBhvr>
                                        <p:cTn id="13" dur="4000"/>
                                        <p:tgtEl>
                                          <p:spTgt spid="8"/>
                                        </p:tgtEl>
                                        <p:attrNameLst>
                                          <p:attrName>ppt_y</p:attrName>
                                        </p:attrNameLst>
                                      </p:cBhvr>
                                      <p:tavLst>
                                        <p:tav tm="0">
                                          <p:val>
                                            <p:strVal val="ppt_y"/>
                                          </p:val>
                                        </p:tav>
                                        <p:tav tm="100000">
                                          <p:val>
                                            <p:strVal val="ppt_y"/>
                                          </p:val>
                                        </p:tav>
                                      </p:tavLst>
                                    </p:anim>
                                    <p:anim calcmode="lin" valueType="num">
                                      <p:cBhvr>
                                        <p:cTn id="14" dur="4000"/>
                                        <p:tgtEl>
                                          <p:spTgt spid="8"/>
                                        </p:tgtEl>
                                        <p:attrNameLst>
                                          <p:attrName>ppt_w</p:attrName>
                                        </p:attrNameLst>
                                      </p:cBhvr>
                                      <p:tavLst>
                                        <p:tav tm="0">
                                          <p:val>
                                            <p:strVal val="ppt_w"/>
                                          </p:val>
                                        </p:tav>
                                        <p:tav tm="100000">
                                          <p:val>
                                            <p:fltVal val="0"/>
                                          </p:val>
                                        </p:tav>
                                      </p:tavLst>
                                    </p:anim>
                                    <p:anim calcmode="lin" valueType="num">
                                      <p:cBhvr>
                                        <p:cTn id="15" dur="4000"/>
                                        <p:tgtEl>
                                          <p:spTgt spid="8"/>
                                        </p:tgtEl>
                                        <p:attrNameLst>
                                          <p:attrName>ppt_h</p:attrName>
                                        </p:attrNameLst>
                                      </p:cBhvr>
                                      <p:tavLst>
                                        <p:tav tm="0">
                                          <p:val>
                                            <p:strVal val="ppt_h"/>
                                          </p:val>
                                        </p:tav>
                                        <p:tav tm="100000">
                                          <p:val>
                                            <p:strVal val="ppt_h"/>
                                          </p:val>
                                        </p:tav>
                                      </p:tavLst>
                                    </p:anim>
                                    <p:set>
                                      <p:cBhvr>
                                        <p:cTn id="16" dur="1" fill="hold">
                                          <p:stCondLst>
                                            <p:cond delay="3999"/>
                                          </p:stCondLst>
                                        </p:cTn>
                                        <p:tgtEl>
                                          <p:spTgt spid="8"/>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9"/>
                                        </p:tgtEl>
                                        <p:attrNameLst>
                                          <p:attrName>ppt_x</p:attrName>
                                        </p:attrNameLst>
                                      </p:cBhvr>
                                      <p:tavLst>
                                        <p:tav tm="0">
                                          <p:val>
                                            <p:strVal val="ppt_x"/>
                                          </p:val>
                                        </p:tav>
                                        <p:tav tm="100000">
                                          <p:val>
                                            <p:strVal val="ppt_x-ppt_w/2"/>
                                          </p:val>
                                        </p:tav>
                                      </p:tavLst>
                                    </p:anim>
                                    <p:anim calcmode="lin" valueType="num">
                                      <p:cBhvr>
                                        <p:cTn id="19" dur="4000"/>
                                        <p:tgtEl>
                                          <p:spTgt spid="9"/>
                                        </p:tgtEl>
                                        <p:attrNameLst>
                                          <p:attrName>ppt_y</p:attrName>
                                        </p:attrNameLst>
                                      </p:cBhvr>
                                      <p:tavLst>
                                        <p:tav tm="0">
                                          <p:val>
                                            <p:strVal val="ppt_y"/>
                                          </p:val>
                                        </p:tav>
                                        <p:tav tm="100000">
                                          <p:val>
                                            <p:strVal val="ppt_y"/>
                                          </p:val>
                                        </p:tav>
                                      </p:tavLst>
                                    </p:anim>
                                    <p:anim calcmode="lin" valueType="num">
                                      <p:cBhvr>
                                        <p:cTn id="20" dur="4000"/>
                                        <p:tgtEl>
                                          <p:spTgt spid="9"/>
                                        </p:tgtEl>
                                        <p:attrNameLst>
                                          <p:attrName>ppt_w</p:attrName>
                                        </p:attrNameLst>
                                      </p:cBhvr>
                                      <p:tavLst>
                                        <p:tav tm="0">
                                          <p:val>
                                            <p:strVal val="ppt_w"/>
                                          </p:val>
                                        </p:tav>
                                        <p:tav tm="100000">
                                          <p:val>
                                            <p:fltVal val="0"/>
                                          </p:val>
                                        </p:tav>
                                      </p:tavLst>
                                    </p:anim>
                                    <p:anim calcmode="lin" valueType="num">
                                      <p:cBhvr>
                                        <p:cTn id="21" dur="4000"/>
                                        <p:tgtEl>
                                          <p:spTgt spid="9"/>
                                        </p:tgtEl>
                                        <p:attrNameLst>
                                          <p:attrName>ppt_h</p:attrName>
                                        </p:attrNameLst>
                                      </p:cBhvr>
                                      <p:tavLst>
                                        <p:tav tm="0">
                                          <p:val>
                                            <p:strVal val="ppt_h"/>
                                          </p:val>
                                        </p:tav>
                                        <p:tav tm="100000">
                                          <p:val>
                                            <p:strVal val="ppt_h"/>
                                          </p:val>
                                        </p:tav>
                                      </p:tavLst>
                                    </p:anim>
                                    <p:set>
                                      <p:cBhvr>
                                        <p:cTn id="22" dur="1" fill="hold">
                                          <p:stCondLst>
                                            <p:cond delay="3999"/>
                                          </p:stCondLst>
                                        </p:cTn>
                                        <p:tgtEl>
                                          <p:spTgt spid="9"/>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0"/>
                                        </p:tgtEl>
                                        <p:attrNameLst>
                                          <p:attrName>ppt_x</p:attrName>
                                        </p:attrNameLst>
                                      </p:cBhvr>
                                      <p:tavLst>
                                        <p:tav tm="0">
                                          <p:val>
                                            <p:strVal val="ppt_x"/>
                                          </p:val>
                                        </p:tav>
                                        <p:tav tm="100000">
                                          <p:val>
                                            <p:strVal val="ppt_x+ppt_w/2"/>
                                          </p:val>
                                        </p:tav>
                                      </p:tavLst>
                                    </p:anim>
                                    <p:anim calcmode="lin" valueType="num">
                                      <p:cBhvr>
                                        <p:cTn id="25" dur="4000"/>
                                        <p:tgtEl>
                                          <p:spTgt spid="10"/>
                                        </p:tgtEl>
                                        <p:attrNameLst>
                                          <p:attrName>ppt_y</p:attrName>
                                        </p:attrNameLst>
                                      </p:cBhvr>
                                      <p:tavLst>
                                        <p:tav tm="0">
                                          <p:val>
                                            <p:strVal val="ppt_y"/>
                                          </p:val>
                                        </p:tav>
                                        <p:tav tm="100000">
                                          <p:val>
                                            <p:strVal val="ppt_y"/>
                                          </p:val>
                                        </p:tav>
                                      </p:tavLst>
                                    </p:anim>
                                    <p:anim calcmode="lin" valueType="num">
                                      <p:cBhvr>
                                        <p:cTn id="26" dur="4000"/>
                                        <p:tgtEl>
                                          <p:spTgt spid="10"/>
                                        </p:tgtEl>
                                        <p:attrNameLst>
                                          <p:attrName>ppt_w</p:attrName>
                                        </p:attrNameLst>
                                      </p:cBhvr>
                                      <p:tavLst>
                                        <p:tav tm="0">
                                          <p:val>
                                            <p:strVal val="ppt_w"/>
                                          </p:val>
                                        </p:tav>
                                        <p:tav tm="100000">
                                          <p:val>
                                            <p:fltVal val="0"/>
                                          </p:val>
                                        </p:tav>
                                      </p:tavLst>
                                    </p:anim>
                                    <p:anim calcmode="lin" valueType="num">
                                      <p:cBhvr>
                                        <p:cTn id="27" dur="4000"/>
                                        <p:tgtEl>
                                          <p:spTgt spid="10"/>
                                        </p:tgtEl>
                                        <p:attrNameLst>
                                          <p:attrName>ppt_h</p:attrName>
                                        </p:attrNameLst>
                                      </p:cBhvr>
                                      <p:tavLst>
                                        <p:tav tm="0">
                                          <p:val>
                                            <p:strVal val="ppt_h"/>
                                          </p:val>
                                        </p:tav>
                                        <p:tav tm="100000">
                                          <p:val>
                                            <p:strVal val="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4000"/>
                                        <p:tgtEl>
                                          <p:spTgt spid="11"/>
                                        </p:tgtEl>
                                        <p:attrNameLst>
                                          <p:attrName>ppt_x</p:attrName>
                                        </p:attrNameLst>
                                      </p:cBhvr>
                                      <p:tavLst>
                                        <p:tav tm="0">
                                          <p:val>
                                            <p:strVal val="ppt_x"/>
                                          </p:val>
                                        </p:tav>
                                        <p:tav tm="100000">
                                          <p:val>
                                            <p:strVal val="ppt_x+ppt_w/2"/>
                                          </p:val>
                                        </p:tav>
                                      </p:tavLst>
                                    </p:anim>
                                    <p:anim calcmode="lin" valueType="num">
                                      <p:cBhvr>
                                        <p:cTn id="31" dur="4000"/>
                                        <p:tgtEl>
                                          <p:spTgt spid="11"/>
                                        </p:tgtEl>
                                        <p:attrNameLst>
                                          <p:attrName>ppt_y</p:attrName>
                                        </p:attrNameLst>
                                      </p:cBhvr>
                                      <p:tavLst>
                                        <p:tav tm="0">
                                          <p:val>
                                            <p:strVal val="ppt_y"/>
                                          </p:val>
                                        </p:tav>
                                        <p:tav tm="100000">
                                          <p:val>
                                            <p:strVal val="ppt_y"/>
                                          </p:val>
                                        </p:tav>
                                      </p:tavLst>
                                    </p:anim>
                                    <p:anim calcmode="lin" valueType="num">
                                      <p:cBhvr>
                                        <p:cTn id="32" dur="4000"/>
                                        <p:tgtEl>
                                          <p:spTgt spid="11"/>
                                        </p:tgtEl>
                                        <p:attrNameLst>
                                          <p:attrName>ppt_w</p:attrName>
                                        </p:attrNameLst>
                                      </p:cBhvr>
                                      <p:tavLst>
                                        <p:tav tm="0">
                                          <p:val>
                                            <p:strVal val="ppt_w"/>
                                          </p:val>
                                        </p:tav>
                                        <p:tav tm="100000">
                                          <p:val>
                                            <p:fltVal val="0"/>
                                          </p:val>
                                        </p:tav>
                                      </p:tavLst>
                                    </p:anim>
                                    <p:anim calcmode="lin" valueType="num">
                                      <p:cBhvr>
                                        <p:cTn id="33" dur="4000"/>
                                        <p:tgtEl>
                                          <p:spTgt spid="11"/>
                                        </p:tgtEl>
                                        <p:attrNameLst>
                                          <p:attrName>ppt_h</p:attrName>
                                        </p:attrNameLst>
                                      </p:cBhvr>
                                      <p:tavLst>
                                        <p:tav tm="0">
                                          <p:val>
                                            <p:strVal val="ppt_h"/>
                                          </p:val>
                                        </p:tav>
                                        <p:tav tm="100000">
                                          <p:val>
                                            <p:strVal val="ppt_h"/>
                                          </p:val>
                                        </p:tav>
                                      </p:tavLst>
                                    </p:anim>
                                    <p:set>
                                      <p:cBhvr>
                                        <p:cTn id="34" dur="1" fill="hold">
                                          <p:stCondLst>
                                            <p:cond delay="3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4000"/>
                                        <p:tgtEl>
                                          <p:spTgt spid="12"/>
                                        </p:tgtEl>
                                        <p:attrNameLst>
                                          <p:attrName>ppt_x</p:attrName>
                                        </p:attrNameLst>
                                      </p:cBhvr>
                                      <p:tavLst>
                                        <p:tav tm="0">
                                          <p:val>
                                            <p:strVal val="ppt_x"/>
                                          </p:val>
                                        </p:tav>
                                        <p:tav tm="100000">
                                          <p:val>
                                            <p:strVal val="ppt_x+ppt_w/2"/>
                                          </p:val>
                                        </p:tav>
                                      </p:tavLst>
                                    </p:anim>
                                    <p:anim calcmode="lin" valueType="num">
                                      <p:cBhvr>
                                        <p:cTn id="37" dur="4000"/>
                                        <p:tgtEl>
                                          <p:spTgt spid="12"/>
                                        </p:tgtEl>
                                        <p:attrNameLst>
                                          <p:attrName>ppt_y</p:attrName>
                                        </p:attrNameLst>
                                      </p:cBhvr>
                                      <p:tavLst>
                                        <p:tav tm="0">
                                          <p:val>
                                            <p:strVal val="ppt_y"/>
                                          </p:val>
                                        </p:tav>
                                        <p:tav tm="100000">
                                          <p:val>
                                            <p:strVal val="ppt_y"/>
                                          </p:val>
                                        </p:tav>
                                      </p:tavLst>
                                    </p:anim>
                                    <p:anim calcmode="lin" valueType="num">
                                      <p:cBhvr>
                                        <p:cTn id="38" dur="4000"/>
                                        <p:tgtEl>
                                          <p:spTgt spid="12"/>
                                        </p:tgtEl>
                                        <p:attrNameLst>
                                          <p:attrName>ppt_w</p:attrName>
                                        </p:attrNameLst>
                                      </p:cBhvr>
                                      <p:tavLst>
                                        <p:tav tm="0">
                                          <p:val>
                                            <p:strVal val="ppt_w"/>
                                          </p:val>
                                        </p:tav>
                                        <p:tav tm="100000">
                                          <p:val>
                                            <p:fltVal val="0"/>
                                          </p:val>
                                        </p:tav>
                                      </p:tavLst>
                                    </p:anim>
                                    <p:anim calcmode="lin" valueType="num">
                                      <p:cBhvr>
                                        <p:cTn id="39" dur="4000"/>
                                        <p:tgtEl>
                                          <p:spTgt spid="12"/>
                                        </p:tgtEl>
                                        <p:attrNameLst>
                                          <p:attrName>ppt_h</p:attrName>
                                        </p:attrNameLst>
                                      </p:cBhvr>
                                      <p:tavLst>
                                        <p:tav tm="0">
                                          <p:val>
                                            <p:strVal val="ppt_h"/>
                                          </p:val>
                                        </p:tav>
                                        <p:tav tm="100000">
                                          <p:val>
                                            <p:strVal val="ppt_h"/>
                                          </p:val>
                                        </p:tav>
                                      </p:tavLst>
                                    </p:anim>
                                    <p:set>
                                      <p:cBhvr>
                                        <p:cTn id="40" dur="1" fill="hold">
                                          <p:stCondLst>
                                            <p:cond delay="3999"/>
                                          </p:stCondLst>
                                        </p:cTn>
                                        <p:tgtEl>
                                          <p:spTgt spid="12"/>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4000" fill="hold"/>
                                        <p:tgtEl>
                                          <p:spTgt spid="5"/>
                                        </p:tgtEl>
                                        <p:attrNameLst>
                                          <p:attrName>ppt_w</p:attrName>
                                        </p:attrNameLst>
                                      </p:cBhvr>
                                      <p:tavLst>
                                        <p:tav tm="0">
                                          <p:val>
                                            <p:fltVal val="0"/>
                                          </p:val>
                                        </p:tav>
                                        <p:tav tm="100000">
                                          <p:val>
                                            <p:strVal val="#ppt_w"/>
                                          </p:val>
                                        </p:tav>
                                      </p:tavLst>
                                    </p:anim>
                                    <p:anim calcmode="lin" valueType="num">
                                      <p:cBhvr>
                                        <p:cTn id="44" dur="4000" fill="hold"/>
                                        <p:tgtEl>
                                          <p:spTgt spid="5"/>
                                        </p:tgtEl>
                                        <p:attrNameLst>
                                          <p:attrName>ppt_h</p:attrName>
                                        </p:attrNameLst>
                                      </p:cBhvr>
                                      <p:tavLst>
                                        <p:tav tm="0">
                                          <p:val>
                                            <p:strVal val="#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4000"/>
                                        <p:tgtEl>
                                          <p:spTgt spid="5"/>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1"/>
                                          </p:val>
                                        </p:tav>
                                        <p:tav tm="100000">
                                          <p:val>
                                            <p:strVal val="#ppt_x"/>
                                          </p:val>
                                        </p:tav>
                                      </p:tavLst>
                                    </p:anim>
                                    <p:anim calcmode="lin" valueType="num">
                                      <p:cBhvr>
                                        <p:cTn id="5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www.1m4g3n3s.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Picture 2" descr="C:\Documents and Settings\Ana María\Escritorio\www.1m4g3n3s.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roceso"/>
          <p:cNvSpPr/>
          <p:nvPr/>
        </p:nvSpPr>
        <p:spPr>
          <a:xfrm>
            <a:off x="0" y="0"/>
            <a:ext cx="9144000" cy="5143500"/>
          </a:xfrm>
          <a:prstGeom prst="flowChartProcess">
            <a:avLst/>
          </a:prstGeom>
          <a:solidFill>
            <a:schemeClr val="bg1">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0" y="0"/>
            <a:ext cx="9144000" cy="5143500"/>
          </a:xfrm>
          <a:prstGeom prst="flowChartProcess">
            <a:avLst/>
          </a:prstGeom>
          <a:solidFill>
            <a:schemeClr val="bg1">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467544"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comprender ese lugar hay que estar allí: verlo con nuestros ojos, olerlo, palparlo, soñarlo… Algo así es lo que ocurre con uno de los paisajes más espectaculares del País Vasco, el Parque Natural de Gorbea. No basta con hablar de él, hay que sumergirse en el océano de naturaleza que nos ofrece.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4000">
        <p14:glitter pattern="hexago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9" presetClass="exit" presetSubtype="10" fill="hold" nodeType="withEffect">
                                  <p:stCondLst>
                                    <p:cond delay="0"/>
                                  </p:stCondLst>
                                  <p:childTnLst>
                                    <p:anim calcmode="lin" valueType="num">
                                      <p:cBhvr>
                                        <p:cTn id="9" dur="3000"/>
                                        <p:tgtEl>
                                          <p:spTgt spid="7"/>
                                        </p:tgtEl>
                                        <p:attrNameLst>
                                          <p:attrName>ppt_h</p:attrName>
                                        </p:attrNameLst>
                                      </p:cBhvr>
                                      <p:tavLst>
                                        <p:tav tm="0">
                                          <p:val>
                                            <p:strVal val="ppt_h"/>
                                          </p:val>
                                        </p:tav>
                                        <p:tav tm="100000">
                                          <p:val>
                                            <p:strVal val="ppt_h"/>
                                          </p:val>
                                        </p:tav>
                                      </p:tavLst>
                                    </p:anim>
                                    <p:anim calcmode="lin" valueType="num">
                                      <p:cBhvr>
                                        <p:cTn id="1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7"/>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3000"/>
                                        <p:tgtEl>
                                          <p:spTgt spid="8"/>
                                        </p:tgtEl>
                                      </p:cBhvr>
                                    </p:animEffect>
                                    <p:set>
                                      <p:cBhvr>
                                        <p:cTn id="14" dur="1" fill="hold">
                                          <p:stCondLst>
                                            <p:cond delay="2999"/>
                                          </p:stCondLst>
                                        </p:cTn>
                                        <p:tgtEl>
                                          <p:spTgt spid="8"/>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3000"/>
                                        <p:tgtEl>
                                          <p:spTgt spid="8"/>
                                        </p:tgtEl>
                                        <p:attrNameLst>
                                          <p:attrName>ppt_w</p:attrName>
                                        </p:attrNameLst>
                                      </p:cBhvr>
                                      <p:tavLst>
                                        <p:tav tm="0">
                                          <p:val>
                                            <p:strVal val="ppt_w"/>
                                          </p:val>
                                        </p:tav>
                                        <p:tav tm="100000">
                                          <p:val>
                                            <p:strVal val="ppt_w"/>
                                          </p:val>
                                        </p:tav>
                                      </p:tavLst>
                                    </p:anim>
                                    <p:anim calcmode="lin" valueType="num">
                                      <p:cBhvr>
                                        <p:cTn id="1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8"/>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3500" fill="hold"/>
                                        <p:tgtEl>
                                          <p:spTgt spid="9"/>
                                        </p:tgtEl>
                                        <p:attrNameLst>
                                          <p:attrName>ppt_w</p:attrName>
                                        </p:attrNameLst>
                                      </p:cBhvr>
                                      <p:tavLst>
                                        <p:tav tm="0">
                                          <p:val>
                                            <p:strVal val="4/3*#ppt_w"/>
                                          </p:val>
                                        </p:tav>
                                        <p:tav tm="100000">
                                          <p:val>
                                            <p:strVal val="#ppt_w"/>
                                          </p:val>
                                        </p:tav>
                                      </p:tavLst>
                                    </p:anim>
                                    <p:anim calcmode="lin" valueType="num">
                                      <p:cBhvr>
                                        <p:cTn id="22" dur="3500" fill="hold"/>
                                        <p:tgtEl>
                                          <p:spTgt spid="9"/>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amond(in)">
                                      <p:cBhvr>
                                        <p:cTn id="25" dur="3500"/>
                                        <p:tgtEl>
                                          <p:spTgt spid="10"/>
                                        </p:tgtEl>
                                      </p:cBhvr>
                                    </p:animEffect>
                                  </p:childTnLst>
                                </p:cTn>
                              </p:par>
                            </p:childTnLst>
                          </p:cTn>
                        </p:par>
                        <p:par>
                          <p:cTn id="26" fill="hold">
                            <p:stCondLst>
                              <p:cond delay="3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1"/>
                                          </p:val>
                                        </p:tav>
                                        <p:tav tm="100000">
                                          <p:val>
                                            <p:strVal val="#ppt_x"/>
                                          </p:val>
                                        </p:tav>
                                      </p:tavLst>
                                    </p:anim>
                                    <p:anim calcmode="lin" valueType="num">
                                      <p:cBhvr>
                                        <p:cTn id="3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Natural de Gorbea es un espacio natural protegido de más de 20.000 hectáreas que se encuentra en el camino entre Vitoria y Bilbao, en el límite de las provincias de Álava y Vizcaya. Un lugar con una extraordinaria diversidad paisajística en el que reinan los bosques de hayedos.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4000">
        <p14:glitter pattern="hexago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4000"/>
                                        <p:tgtEl>
                                          <p:spTgt spid="4"/>
                                        </p:tgtEl>
                                      </p:cBhvr>
                                    </p:animEffec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53"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fltVal val="0"/>
                                          </p:val>
                                        </p:tav>
                                        <p:tav tm="100000">
                                          <p:val>
                                            <p:strVal val="#ppt_w"/>
                                          </p:val>
                                        </p:tav>
                                      </p:tavLst>
                                    </p:anim>
                                    <p:anim calcmode="lin" valueType="num">
                                      <p:cBhvr>
                                        <p:cTn id="21" dur="4000" fill="hold"/>
                                        <p:tgtEl>
                                          <p:spTgt spid="5"/>
                                        </p:tgtEl>
                                        <p:attrNameLst>
                                          <p:attrName>ppt_h</p:attrName>
                                        </p:attrNameLst>
                                      </p:cBhvr>
                                      <p:tavLst>
                                        <p:tav tm="0">
                                          <p:val>
                                            <p:fltVal val="0"/>
                                          </p:val>
                                        </p:tav>
                                        <p:tav tm="100000">
                                          <p:val>
                                            <p:strVal val="#ppt_h"/>
                                          </p:val>
                                        </p:tav>
                                      </p:tavLst>
                                    </p:anim>
                                    <p:animEffect transition="in" filter="fade">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0" y="-165735"/>
            <a:ext cx="9144000" cy="530923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Paralelogramo"/>
          <p:cNvSpPr/>
          <p:nvPr/>
        </p:nvSpPr>
        <p:spPr>
          <a:xfrm>
            <a:off x="611188" y="2571750"/>
            <a:ext cx="3529012" cy="2571750"/>
          </a:xfrm>
          <a:prstGeom prst="parallelogram">
            <a:avLst>
              <a:gd name="adj" fmla="val 125854"/>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flipH="1">
            <a:off x="4140200" y="2716054"/>
            <a:ext cx="4319588" cy="2427446"/>
          </a:xfrm>
          <a:prstGeom prst="parallelogram">
            <a:avLst>
              <a:gd name="adj" fmla="val 162219"/>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4787900" y="0"/>
            <a:ext cx="3671888" cy="2643188"/>
          </a:xfrm>
          <a:prstGeom prst="parallelogram">
            <a:avLst>
              <a:gd name="adj" fmla="val 126363"/>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0" y="0"/>
            <a:ext cx="4140200" cy="2571750"/>
          </a:xfrm>
          <a:prstGeom prst="parallelogram">
            <a:avLst>
              <a:gd name="adj" fmla="val 146460"/>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827088" y="0"/>
            <a:ext cx="3600450" cy="2356009"/>
          </a:xfrm>
          <a:prstGeom prst="parallelogram">
            <a:avLst>
              <a:gd name="adj" fmla="val 137622"/>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4429126" y="0"/>
            <a:ext cx="3311525" cy="2356009"/>
          </a:xfrm>
          <a:prstGeom prst="parallelogram">
            <a:avLst>
              <a:gd name="adj" fmla="val 123839"/>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1403350" y="2716054"/>
            <a:ext cx="3168650" cy="2427446"/>
          </a:xfrm>
          <a:prstGeom prst="parallelogram">
            <a:avLst>
              <a:gd name="adj" fmla="val 118687"/>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4716464" y="2643188"/>
            <a:ext cx="4427537" cy="2500313"/>
          </a:xfrm>
          <a:prstGeom prst="parallelogram">
            <a:avLst>
              <a:gd name="adj" fmla="val 159606"/>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79512" y="3795886"/>
            <a:ext cx="8568952" cy="1200329"/>
          </a:xfrm>
          <a:prstGeom prst="rect">
            <a:avLst/>
          </a:prstGeom>
          <a:noFill/>
        </p:spPr>
        <p:txBody>
          <a:bodyPr wrap="square" rtlCol="0">
            <a:spAutoFit/>
          </a:bodyPr>
          <a:lstStyle/>
          <a:p>
            <a:r>
              <a:rPr lang="es-ES" i="1" dirty="0">
                <a:effectLst>
                  <a:glow rad="101600">
                    <a:srgbClr val="C00000">
                      <a:alpha val="60000"/>
                    </a:srgbClr>
                  </a:glow>
                  <a:outerShdw blurRad="38100" dist="38100" dir="2700000" algn="tl">
                    <a:srgbClr val="000000">
                      <a:alpha val="43137"/>
                    </a:srgbClr>
                  </a:outerShdw>
                </a:effectLst>
              </a:rPr>
              <a:t>E</a:t>
            </a:r>
            <a:r>
              <a:rPr lang="es-ES" i="1" dirty="0" smtClean="0">
                <a:effectLst>
                  <a:glow rad="101600">
                    <a:srgbClr val="C00000">
                      <a:alpha val="60000"/>
                    </a:srgbClr>
                  </a:glow>
                  <a:outerShdw blurRad="38100" dist="38100" dir="2700000" algn="tl">
                    <a:srgbClr val="000000">
                      <a:alpha val="43137"/>
                    </a:srgbClr>
                  </a:outerShdw>
                </a:effectLst>
              </a:rPr>
              <a:t>sta </a:t>
            </a:r>
            <a:r>
              <a:rPr lang="es-ES" i="1" dirty="0" smtClean="0">
                <a:effectLst>
                  <a:glow rad="101600">
                    <a:srgbClr val="C00000">
                      <a:alpha val="60000"/>
                    </a:srgbClr>
                  </a:glow>
                  <a:outerShdw blurRad="38100" dist="38100" dir="2700000" algn="tl">
                    <a:srgbClr val="000000">
                      <a:alpha val="43137"/>
                    </a:srgbClr>
                  </a:outerShdw>
                </a:effectLst>
              </a:rPr>
              <a:t>es solo la parte más visible de un espectacular territorio que comparten las provincias de Vizcaya y Álava y que es un compendio de todas las señas de identidad de la cultura vasca: naturaleza, patrimonio, tradición, gastronomía, historia y mitología.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645_nochnye-goroda_pejzazhi_lodki_katera_foto_voda_1920x1200_(www.GdeFon.ru).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231583"/>
            <a:ext cx="285750" cy="289464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858250" y="1180148"/>
            <a:ext cx="285750" cy="289179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8" y="1445895"/>
            <a:ext cx="285750" cy="252031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501063" y="1394460"/>
            <a:ext cx="285750" cy="251745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85813" y="1554480"/>
            <a:ext cx="285750" cy="230314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072438" y="1554480"/>
            <a:ext cx="285750" cy="2248853"/>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43000" y="1660208"/>
            <a:ext cx="285750" cy="203739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643813" y="1714500"/>
            <a:ext cx="285750" cy="198310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571625" y="1768793"/>
            <a:ext cx="285750" cy="1768793"/>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215188" y="1820228"/>
            <a:ext cx="285750" cy="1768793"/>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928814" y="1874520"/>
            <a:ext cx="276225" cy="155448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858000" y="1928813"/>
            <a:ext cx="285750" cy="150018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286000" y="1928813"/>
            <a:ext cx="285750" cy="139446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500813" y="2037398"/>
            <a:ext cx="285750" cy="1231583"/>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2643188" y="2037398"/>
            <a:ext cx="285750" cy="117729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43626" y="2088833"/>
            <a:ext cx="214313" cy="1071563"/>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3071813" y="2197418"/>
            <a:ext cx="214312" cy="911543"/>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5786438" y="2197418"/>
            <a:ext cx="214312" cy="8572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3357563" y="2251710"/>
            <a:ext cx="214312" cy="74866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5500688" y="2248853"/>
            <a:ext cx="214312" cy="69723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714751" y="2357438"/>
            <a:ext cx="214313" cy="48291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5214938" y="2357438"/>
            <a:ext cx="214312" cy="48291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000501" y="2357438"/>
            <a:ext cx="214313" cy="48291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4857751" y="2357438"/>
            <a:ext cx="214313" cy="48291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Rectángulo"/>
          <p:cNvSpPr/>
          <p:nvPr/>
        </p:nvSpPr>
        <p:spPr>
          <a:xfrm>
            <a:off x="4286251" y="2357438"/>
            <a:ext cx="214313" cy="48291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a:off x="4572001" y="2357438"/>
            <a:ext cx="214313" cy="482918"/>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primavera y el otoño son las mejores épocas del año para apreciar en todo su esplendor la diversidad de paisajes con la que nos sorprende el Parque Natural de Gorbea: imponentes cumbres, cuevas, cascadas, pastos, verdes valles, hayedos, robledales, encinas, zonas rocosas, ríos, arroyos…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6000">
        <p14:glitter pattern="hexago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1+#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1+#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1+#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1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plus(in)">
                                      <p:cBhvr>
                                        <p:cTn id="111" dur="3000"/>
                                        <p:tgtEl>
                                          <p:spTgt spid="5"/>
                                        </p:tgtEl>
                                      </p:cBhvr>
                                    </p:animEffect>
                                  </p:childTnLst>
                                </p:cTn>
                              </p:par>
                              <p:par>
                                <p:cTn id="112" presetID="13" presetClass="entr" presetSubtype="16"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plus(in)">
                                      <p:cBhvr>
                                        <p:cTn id="114" dur="3000"/>
                                        <p:tgtEl>
                                          <p:spTgt spid="7"/>
                                        </p:tgtEl>
                                      </p:cBhvr>
                                    </p:animEffect>
                                  </p:childTnLst>
                                </p:cTn>
                              </p:par>
                              <p:par>
                                <p:cTn id="115" presetID="13" presetClass="entr" presetSubtype="1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plus(in)">
                                      <p:cBhvr>
                                        <p:cTn id="117" dur="3000"/>
                                        <p:tgtEl>
                                          <p:spTgt spid="9"/>
                                        </p:tgtEl>
                                      </p:cBhvr>
                                    </p:animEffect>
                                  </p:childTnLst>
                                </p:cTn>
                              </p:par>
                              <p:par>
                                <p:cTn id="118" presetID="13" presetClass="entr" presetSubtype="16" fill="hold"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plus(in)">
                                      <p:cBhvr>
                                        <p:cTn id="120" dur="3000"/>
                                        <p:tgtEl>
                                          <p:spTgt spid="11"/>
                                        </p:tgtEl>
                                      </p:cBhvr>
                                    </p:animEffect>
                                  </p:childTnLst>
                                </p:cTn>
                              </p:par>
                              <p:par>
                                <p:cTn id="121" presetID="13" presetClass="entr" presetSubtype="16"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plus(in)">
                                      <p:cBhvr>
                                        <p:cTn id="123" dur="3000"/>
                                        <p:tgtEl>
                                          <p:spTgt spid="13"/>
                                        </p:tgtEl>
                                      </p:cBhvr>
                                    </p:animEffect>
                                  </p:childTnLst>
                                </p:cTn>
                              </p:par>
                              <p:par>
                                <p:cTn id="124" presetID="13" presetClass="entr" presetSubtype="16" fill="hold"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plus(in)">
                                      <p:cBhvr>
                                        <p:cTn id="126" dur="3000"/>
                                        <p:tgtEl>
                                          <p:spTgt spid="15"/>
                                        </p:tgtEl>
                                      </p:cBhvr>
                                    </p:animEffect>
                                  </p:childTnLst>
                                </p:cTn>
                              </p:par>
                              <p:par>
                                <p:cTn id="127" presetID="1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plus(in)">
                                      <p:cBhvr>
                                        <p:cTn id="129" dur="3000"/>
                                        <p:tgtEl>
                                          <p:spTgt spid="17"/>
                                        </p:tgtEl>
                                      </p:cBhvr>
                                    </p:animEffect>
                                  </p:childTnLst>
                                </p:cTn>
                              </p:par>
                              <p:par>
                                <p:cTn id="130" presetID="13" presetClass="entr" presetSubtype="16" fill="hold"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plus(in)">
                                      <p:cBhvr>
                                        <p:cTn id="132" dur="3000"/>
                                        <p:tgtEl>
                                          <p:spTgt spid="19"/>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plus(in)">
                                      <p:cBhvr>
                                        <p:cTn id="141" dur="3000"/>
                                        <p:tgtEl>
                                          <p:spTgt spid="25"/>
                                        </p:tgtEl>
                                      </p:cBhvr>
                                    </p:animEffect>
                                  </p:childTnLst>
                                </p:cTn>
                              </p:par>
                              <p:par>
                                <p:cTn id="142" presetID="13" presetClass="entr" presetSubtype="16" fill="hold"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plus(in)">
                                      <p:cBhvr>
                                        <p:cTn id="144" dur="3000"/>
                                        <p:tgtEl>
                                          <p:spTgt spid="27"/>
                                        </p:tgtEl>
                                      </p:cBhvr>
                                    </p:animEffect>
                                  </p:childTnLst>
                                </p:cTn>
                              </p:par>
                              <p:par>
                                <p:cTn id="145" presetID="13" presetClass="entr" presetSubtype="16" fill="hold" nodeType="withEffect">
                                  <p:stCondLst>
                                    <p:cond delay="0"/>
                                  </p:stCondLst>
                                  <p:childTnLst>
                                    <p:set>
                                      <p:cBhvr>
                                        <p:cTn id="146" dur="1" fill="hold">
                                          <p:stCondLst>
                                            <p:cond delay="0"/>
                                          </p:stCondLst>
                                        </p:cTn>
                                        <p:tgtEl>
                                          <p:spTgt spid="29"/>
                                        </p:tgtEl>
                                        <p:attrNameLst>
                                          <p:attrName>style.visibility</p:attrName>
                                        </p:attrNameLst>
                                      </p:cBhvr>
                                      <p:to>
                                        <p:strVal val="visible"/>
                                      </p:to>
                                    </p:set>
                                    <p:animEffect transition="in" filter="plus(in)">
                                      <p:cBhvr>
                                        <p:cTn id="147" dur="3000"/>
                                        <p:tgtEl>
                                          <p:spTgt spid="29"/>
                                        </p:tgtEl>
                                      </p:cBhvr>
                                    </p:animEffect>
                                  </p:childTnLst>
                                </p:cTn>
                              </p:par>
                              <p:par>
                                <p:cTn id="148" presetID="13" presetClass="entr" presetSubtype="16" fill="hold"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plus(in)">
                                      <p:cBhvr>
                                        <p:cTn id="150" dur="3000"/>
                                        <p:tgtEl>
                                          <p:spTgt spid="6"/>
                                        </p:tgtEl>
                                      </p:cBhvr>
                                    </p:animEffect>
                                  </p:childTnLst>
                                </p:cTn>
                              </p:par>
                              <p:par>
                                <p:cTn id="151" presetID="13" presetClass="entr" presetSubtype="16" fill="hold" nodeType="with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plus(in)">
                                      <p:cBhvr>
                                        <p:cTn id="153" dur="3000"/>
                                        <p:tgtEl>
                                          <p:spTgt spid="8"/>
                                        </p:tgtEl>
                                      </p:cBhvr>
                                    </p:animEffect>
                                  </p:childTnLst>
                                </p:cTn>
                              </p:par>
                              <p:par>
                                <p:cTn id="154" presetID="13" presetClass="entr" presetSubtype="16" fill="hold" nodeType="withEffect">
                                  <p:stCondLst>
                                    <p:cond delay="0"/>
                                  </p:stCondLst>
                                  <p:childTnLst>
                                    <p:set>
                                      <p:cBhvr>
                                        <p:cTn id="155" dur="1" fill="hold">
                                          <p:stCondLst>
                                            <p:cond delay="0"/>
                                          </p:stCondLst>
                                        </p:cTn>
                                        <p:tgtEl>
                                          <p:spTgt spid="10"/>
                                        </p:tgtEl>
                                        <p:attrNameLst>
                                          <p:attrName>style.visibility</p:attrName>
                                        </p:attrNameLst>
                                      </p:cBhvr>
                                      <p:to>
                                        <p:strVal val="visible"/>
                                      </p:to>
                                    </p:set>
                                    <p:animEffect transition="in" filter="plus(in)">
                                      <p:cBhvr>
                                        <p:cTn id="156" dur="3000"/>
                                        <p:tgtEl>
                                          <p:spTgt spid="10"/>
                                        </p:tgtEl>
                                      </p:cBhvr>
                                    </p:animEffect>
                                  </p:childTnLst>
                                </p:cTn>
                              </p:par>
                              <p:par>
                                <p:cTn id="157" presetID="13" presetClass="entr" presetSubtype="16" fill="hold"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plus(in)">
                                      <p:cBhvr>
                                        <p:cTn id="162" dur="3000"/>
                                        <p:tgtEl>
                                          <p:spTgt spid="14"/>
                                        </p:tgtEl>
                                      </p:cBhvr>
                                    </p:animEffect>
                                  </p:childTnLst>
                                </p:cTn>
                              </p:par>
                              <p:par>
                                <p:cTn id="163" presetID="13" presetClass="entr" presetSubtype="16"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plus(in)">
                                      <p:cBhvr>
                                        <p:cTn id="165" dur="3000"/>
                                        <p:tgtEl>
                                          <p:spTgt spid="16"/>
                                        </p:tgtEl>
                                      </p:cBhvr>
                                    </p:animEffect>
                                  </p:childTnLst>
                                </p:cTn>
                              </p:par>
                              <p:par>
                                <p:cTn id="166" presetID="13" presetClass="entr" presetSubtype="16" fill="hold" nodeType="withEffect">
                                  <p:stCondLst>
                                    <p:cond delay="0"/>
                                  </p:stCondLst>
                                  <p:childTnLst>
                                    <p:set>
                                      <p:cBhvr>
                                        <p:cTn id="167" dur="1" fill="hold">
                                          <p:stCondLst>
                                            <p:cond delay="0"/>
                                          </p:stCondLst>
                                        </p:cTn>
                                        <p:tgtEl>
                                          <p:spTgt spid="18"/>
                                        </p:tgtEl>
                                        <p:attrNameLst>
                                          <p:attrName>style.visibility</p:attrName>
                                        </p:attrNameLst>
                                      </p:cBhvr>
                                      <p:to>
                                        <p:strVal val="visible"/>
                                      </p:to>
                                    </p:set>
                                    <p:animEffect transition="in" filter="plus(in)">
                                      <p:cBhvr>
                                        <p:cTn id="168" dur="3000"/>
                                        <p:tgtEl>
                                          <p:spTgt spid="18"/>
                                        </p:tgtEl>
                                      </p:cBhvr>
                                    </p:animEffect>
                                  </p:childTnLst>
                                </p:cTn>
                              </p:par>
                              <p:par>
                                <p:cTn id="169" presetID="13" presetClass="entr" presetSubtype="16" fill="hold" nodeType="withEffect">
                                  <p:stCondLst>
                                    <p:cond delay="0"/>
                                  </p:stCondLst>
                                  <p:childTnLst>
                                    <p:set>
                                      <p:cBhvr>
                                        <p:cTn id="170" dur="1" fill="hold">
                                          <p:stCondLst>
                                            <p:cond delay="0"/>
                                          </p:stCondLst>
                                        </p:cTn>
                                        <p:tgtEl>
                                          <p:spTgt spid="20"/>
                                        </p:tgtEl>
                                        <p:attrNameLst>
                                          <p:attrName>style.visibility</p:attrName>
                                        </p:attrNameLst>
                                      </p:cBhvr>
                                      <p:to>
                                        <p:strVal val="visible"/>
                                      </p:to>
                                    </p:set>
                                    <p:animEffect transition="in" filter="plus(in)">
                                      <p:cBhvr>
                                        <p:cTn id="171" dur="3000"/>
                                        <p:tgtEl>
                                          <p:spTgt spid="20"/>
                                        </p:tgtEl>
                                      </p:cBhvr>
                                    </p:animEffect>
                                  </p:childTnLst>
                                </p:cTn>
                              </p:par>
                              <p:par>
                                <p:cTn id="172" presetID="13" presetClass="entr" presetSubtype="16" fill="hold"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plus(in)">
                                      <p:cBhvr>
                                        <p:cTn id="174" dur="3000"/>
                                        <p:tgtEl>
                                          <p:spTgt spid="22"/>
                                        </p:tgtEl>
                                      </p:cBhvr>
                                    </p:animEffect>
                                  </p:childTnLst>
                                </p:cTn>
                              </p:par>
                              <p:par>
                                <p:cTn id="175" presetID="13" presetClass="entr" presetSubtype="16"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plus(in)">
                                      <p:cBhvr>
                                        <p:cTn id="177" dur="3000"/>
                                        <p:tgtEl>
                                          <p:spTgt spid="24"/>
                                        </p:tgtEl>
                                      </p:cBhvr>
                                    </p:animEffect>
                                  </p:childTnLst>
                                </p:cTn>
                              </p:par>
                              <p:par>
                                <p:cTn id="178" presetID="13" presetClass="entr" presetSubtype="16" fill="hold" nodeType="withEffect">
                                  <p:stCondLst>
                                    <p:cond delay="0"/>
                                  </p:stCondLst>
                                  <p:childTnLst>
                                    <p:set>
                                      <p:cBhvr>
                                        <p:cTn id="179" dur="1" fill="hold">
                                          <p:stCondLst>
                                            <p:cond delay="0"/>
                                          </p:stCondLst>
                                        </p:cTn>
                                        <p:tgtEl>
                                          <p:spTgt spid="26"/>
                                        </p:tgtEl>
                                        <p:attrNameLst>
                                          <p:attrName>style.visibility</p:attrName>
                                        </p:attrNameLst>
                                      </p:cBhvr>
                                      <p:to>
                                        <p:strVal val="visible"/>
                                      </p:to>
                                    </p:set>
                                    <p:animEffect transition="in" filter="plus(in)">
                                      <p:cBhvr>
                                        <p:cTn id="180" dur="3000"/>
                                        <p:tgtEl>
                                          <p:spTgt spid="26"/>
                                        </p:tgtEl>
                                      </p:cBhvr>
                                    </p:animEffect>
                                  </p:childTnLst>
                                </p:cTn>
                              </p:par>
                              <p:par>
                                <p:cTn id="181" presetID="13" presetClass="entr" presetSubtype="16" fill="hold"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plus(in)">
                                      <p:cBhvr>
                                        <p:cTn id="183" dur="3000"/>
                                        <p:tgtEl>
                                          <p:spTgt spid="28"/>
                                        </p:tgtEl>
                                      </p:cBhvr>
                                    </p:animEffect>
                                  </p:childTnLst>
                                </p:cTn>
                              </p:par>
                              <p:par>
                                <p:cTn id="184" presetID="13" presetClass="entr" presetSubtype="16" fill="hold"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plus(in)">
                                      <p:cBhvr>
                                        <p:cTn id="186" dur="3000"/>
                                        <p:tgtEl>
                                          <p:spTgt spid="30"/>
                                        </p:tgtEl>
                                      </p:cBhvr>
                                    </p:animEffect>
                                  </p:childTnLst>
                                </p:cTn>
                              </p:par>
                            </p:childTnLst>
                          </p:cTn>
                        </p:par>
                        <p:par>
                          <p:cTn id="187" fill="hold">
                            <p:stCondLst>
                              <p:cond delay="3000"/>
                            </p:stCondLst>
                            <p:childTnLst>
                              <p:par>
                                <p:cTn id="188" presetID="13" presetClass="exit" presetSubtype="32" fill="hold" nodeType="afterEffect">
                                  <p:stCondLst>
                                    <p:cond delay="0"/>
                                  </p:stCondLst>
                                  <p:childTnLst>
                                    <p:animEffect transition="out" filter="plus(out)">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9"/>
                                        </p:tgtEl>
                                      </p:cBhvr>
                                    </p:animEffect>
                                    <p:set>
                                      <p:cBhvr>
                                        <p:cTn id="211" dur="1" fill="hold">
                                          <p:stCondLst>
                                            <p:cond delay="2999"/>
                                          </p:stCondLst>
                                        </p:cTn>
                                        <p:tgtEl>
                                          <p:spTgt spid="19"/>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21"/>
                                        </p:tgtEl>
                                      </p:cBhvr>
                                    </p:animEffect>
                                    <p:set>
                                      <p:cBhvr>
                                        <p:cTn id="214" dur="1" fill="hold">
                                          <p:stCondLst>
                                            <p:cond delay="2999"/>
                                          </p:stCondLst>
                                        </p:cTn>
                                        <p:tgtEl>
                                          <p:spTgt spid="21"/>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23"/>
                                        </p:tgtEl>
                                      </p:cBhvr>
                                    </p:animEffect>
                                    <p:set>
                                      <p:cBhvr>
                                        <p:cTn id="217" dur="1" fill="hold">
                                          <p:stCondLst>
                                            <p:cond delay="2999"/>
                                          </p:stCondLst>
                                        </p:cTn>
                                        <p:tgtEl>
                                          <p:spTgt spid="23"/>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25"/>
                                        </p:tgtEl>
                                      </p:cBhvr>
                                    </p:animEffect>
                                    <p:set>
                                      <p:cBhvr>
                                        <p:cTn id="220" dur="1" fill="hold">
                                          <p:stCondLst>
                                            <p:cond delay="2999"/>
                                          </p:stCondLst>
                                        </p:cTn>
                                        <p:tgtEl>
                                          <p:spTgt spid="25"/>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27"/>
                                        </p:tgtEl>
                                      </p:cBhvr>
                                    </p:animEffect>
                                    <p:set>
                                      <p:cBhvr>
                                        <p:cTn id="223" dur="1" fill="hold">
                                          <p:stCondLst>
                                            <p:cond delay="2999"/>
                                          </p:stCondLst>
                                        </p:cTn>
                                        <p:tgtEl>
                                          <p:spTgt spid="27"/>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29"/>
                                        </p:tgtEl>
                                      </p:cBhvr>
                                    </p:animEffect>
                                    <p:set>
                                      <p:cBhvr>
                                        <p:cTn id="226" dur="1" fill="hold">
                                          <p:stCondLst>
                                            <p:cond delay="2999"/>
                                          </p:stCondLst>
                                        </p:cTn>
                                        <p:tgtEl>
                                          <p:spTgt spid="2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6"/>
                                        </p:tgtEl>
                                      </p:cBhvr>
                                    </p:animEffect>
                                    <p:set>
                                      <p:cBhvr>
                                        <p:cTn id="229" dur="1" fill="hold">
                                          <p:stCondLst>
                                            <p:cond delay="2999"/>
                                          </p:stCondLst>
                                        </p:cTn>
                                        <p:tgtEl>
                                          <p:spTgt spid="6"/>
                                        </p:tgtEl>
                                        <p:attrNameLst>
                                          <p:attrName>style.visibility</p:attrName>
                                        </p:attrNameLst>
                                      </p:cBhvr>
                                      <p:to>
                                        <p:strVal val="hidden"/>
                                      </p:to>
                                    </p:set>
                                  </p:childTnLst>
                                </p:cTn>
                              </p:par>
                              <p:par>
                                <p:cTn id="230" presetID="13" presetClass="exit" presetSubtype="32" fill="hold" nodeType="withEffect">
                                  <p:stCondLst>
                                    <p:cond delay="0"/>
                                  </p:stCondLst>
                                  <p:childTnLst>
                                    <p:animEffect transition="out" filter="plus(out)">
                                      <p:cBhvr>
                                        <p:cTn id="231" dur="3000"/>
                                        <p:tgtEl>
                                          <p:spTgt spid="8"/>
                                        </p:tgtEl>
                                      </p:cBhvr>
                                    </p:animEffect>
                                    <p:set>
                                      <p:cBhvr>
                                        <p:cTn id="232" dur="1" fill="hold">
                                          <p:stCondLst>
                                            <p:cond delay="2999"/>
                                          </p:stCondLst>
                                        </p:cTn>
                                        <p:tgtEl>
                                          <p:spTgt spid="8"/>
                                        </p:tgtEl>
                                        <p:attrNameLst>
                                          <p:attrName>style.visibility</p:attrName>
                                        </p:attrNameLst>
                                      </p:cBhvr>
                                      <p:to>
                                        <p:strVal val="hidden"/>
                                      </p:to>
                                    </p:set>
                                  </p:childTnLst>
                                </p:cTn>
                              </p:par>
                              <p:par>
                                <p:cTn id="233" presetID="13" presetClass="exit" presetSubtype="32" fill="hold" nodeType="withEffect">
                                  <p:stCondLst>
                                    <p:cond delay="0"/>
                                  </p:stCondLst>
                                  <p:childTnLst>
                                    <p:animEffect transition="out" filter="plus(out)">
                                      <p:cBhvr>
                                        <p:cTn id="234" dur="3000"/>
                                        <p:tgtEl>
                                          <p:spTgt spid="10"/>
                                        </p:tgtEl>
                                      </p:cBhvr>
                                    </p:animEffect>
                                    <p:set>
                                      <p:cBhvr>
                                        <p:cTn id="235" dur="1" fill="hold">
                                          <p:stCondLst>
                                            <p:cond delay="2999"/>
                                          </p:stCondLst>
                                        </p:cTn>
                                        <p:tgtEl>
                                          <p:spTgt spid="10"/>
                                        </p:tgtEl>
                                        <p:attrNameLst>
                                          <p:attrName>style.visibility</p:attrName>
                                        </p:attrNameLst>
                                      </p:cBhvr>
                                      <p:to>
                                        <p:strVal val="hidden"/>
                                      </p:to>
                                    </p:set>
                                  </p:childTnLst>
                                </p:cTn>
                              </p:par>
                              <p:par>
                                <p:cTn id="236" presetID="13" presetClass="exit" presetSubtype="32" fill="hold" nodeType="withEffect">
                                  <p:stCondLst>
                                    <p:cond delay="0"/>
                                  </p:stCondLst>
                                  <p:childTnLst>
                                    <p:animEffect transition="out" filter="plus(out)">
                                      <p:cBhvr>
                                        <p:cTn id="237" dur="3000"/>
                                        <p:tgtEl>
                                          <p:spTgt spid="12"/>
                                        </p:tgtEl>
                                      </p:cBhvr>
                                    </p:animEffect>
                                    <p:set>
                                      <p:cBhvr>
                                        <p:cTn id="238" dur="1" fill="hold">
                                          <p:stCondLst>
                                            <p:cond delay="2999"/>
                                          </p:stCondLst>
                                        </p:cTn>
                                        <p:tgtEl>
                                          <p:spTgt spid="12"/>
                                        </p:tgtEl>
                                        <p:attrNameLst>
                                          <p:attrName>style.visibility</p:attrName>
                                        </p:attrNameLst>
                                      </p:cBhvr>
                                      <p:to>
                                        <p:strVal val="hidden"/>
                                      </p:to>
                                    </p:set>
                                  </p:childTnLst>
                                </p:cTn>
                              </p:par>
                              <p:par>
                                <p:cTn id="239" presetID="13" presetClass="exit" presetSubtype="32" fill="hold" nodeType="withEffect">
                                  <p:stCondLst>
                                    <p:cond delay="0"/>
                                  </p:stCondLst>
                                  <p:childTnLst>
                                    <p:animEffect transition="out" filter="plus(out)">
                                      <p:cBhvr>
                                        <p:cTn id="240" dur="3000"/>
                                        <p:tgtEl>
                                          <p:spTgt spid="14"/>
                                        </p:tgtEl>
                                      </p:cBhvr>
                                    </p:animEffect>
                                    <p:set>
                                      <p:cBhvr>
                                        <p:cTn id="241" dur="1" fill="hold">
                                          <p:stCondLst>
                                            <p:cond delay="2999"/>
                                          </p:stCondLst>
                                        </p:cTn>
                                        <p:tgtEl>
                                          <p:spTgt spid="14"/>
                                        </p:tgtEl>
                                        <p:attrNameLst>
                                          <p:attrName>style.visibility</p:attrName>
                                        </p:attrNameLst>
                                      </p:cBhvr>
                                      <p:to>
                                        <p:strVal val="hidden"/>
                                      </p:to>
                                    </p:set>
                                  </p:childTnLst>
                                </p:cTn>
                              </p:par>
                              <p:par>
                                <p:cTn id="242" presetID="13" presetClass="exit" presetSubtype="32" fill="hold" nodeType="withEffect">
                                  <p:stCondLst>
                                    <p:cond delay="0"/>
                                  </p:stCondLst>
                                  <p:childTnLst>
                                    <p:animEffect transition="out" filter="plus(out)">
                                      <p:cBhvr>
                                        <p:cTn id="243" dur="3000"/>
                                        <p:tgtEl>
                                          <p:spTgt spid="16"/>
                                        </p:tgtEl>
                                      </p:cBhvr>
                                    </p:animEffect>
                                    <p:set>
                                      <p:cBhvr>
                                        <p:cTn id="244" dur="1" fill="hold">
                                          <p:stCondLst>
                                            <p:cond delay="2999"/>
                                          </p:stCondLst>
                                        </p:cTn>
                                        <p:tgtEl>
                                          <p:spTgt spid="16"/>
                                        </p:tgtEl>
                                        <p:attrNameLst>
                                          <p:attrName>style.visibility</p:attrName>
                                        </p:attrNameLst>
                                      </p:cBhvr>
                                      <p:to>
                                        <p:strVal val="hidden"/>
                                      </p:to>
                                    </p:set>
                                  </p:childTnLst>
                                </p:cTn>
                              </p:par>
                              <p:par>
                                <p:cTn id="245" presetID="13" presetClass="exit" presetSubtype="32" fill="hold" nodeType="withEffect">
                                  <p:stCondLst>
                                    <p:cond delay="0"/>
                                  </p:stCondLst>
                                  <p:childTnLst>
                                    <p:animEffect transition="out" filter="plus(out)">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3" presetClass="exit" presetSubtype="32" fill="hold" nodeType="withEffect">
                                  <p:stCondLst>
                                    <p:cond delay="0"/>
                                  </p:stCondLst>
                                  <p:childTnLst>
                                    <p:animEffect transition="out" filter="plus(out)">
                                      <p:cBhvr>
                                        <p:cTn id="249" dur="3000"/>
                                        <p:tgtEl>
                                          <p:spTgt spid="20"/>
                                        </p:tgtEl>
                                      </p:cBhvr>
                                    </p:animEffect>
                                    <p:set>
                                      <p:cBhvr>
                                        <p:cTn id="250" dur="1" fill="hold">
                                          <p:stCondLst>
                                            <p:cond delay="2999"/>
                                          </p:stCondLst>
                                        </p:cTn>
                                        <p:tgtEl>
                                          <p:spTgt spid="20"/>
                                        </p:tgtEl>
                                        <p:attrNameLst>
                                          <p:attrName>style.visibility</p:attrName>
                                        </p:attrNameLst>
                                      </p:cBhvr>
                                      <p:to>
                                        <p:strVal val="hidden"/>
                                      </p:to>
                                    </p:set>
                                  </p:childTnLst>
                                </p:cTn>
                              </p:par>
                              <p:par>
                                <p:cTn id="251" presetID="13" presetClass="exit" presetSubtype="32" fill="hold" nodeType="withEffect">
                                  <p:stCondLst>
                                    <p:cond delay="0"/>
                                  </p:stCondLst>
                                  <p:childTnLst>
                                    <p:animEffect transition="out" filter="plus(out)">
                                      <p:cBhvr>
                                        <p:cTn id="252" dur="3000"/>
                                        <p:tgtEl>
                                          <p:spTgt spid="22"/>
                                        </p:tgtEl>
                                      </p:cBhvr>
                                    </p:animEffect>
                                    <p:set>
                                      <p:cBhvr>
                                        <p:cTn id="253" dur="1" fill="hold">
                                          <p:stCondLst>
                                            <p:cond delay="2999"/>
                                          </p:stCondLst>
                                        </p:cTn>
                                        <p:tgtEl>
                                          <p:spTgt spid="22"/>
                                        </p:tgtEl>
                                        <p:attrNameLst>
                                          <p:attrName>style.visibility</p:attrName>
                                        </p:attrNameLst>
                                      </p:cBhvr>
                                      <p:to>
                                        <p:strVal val="hidden"/>
                                      </p:to>
                                    </p:set>
                                  </p:childTnLst>
                                </p:cTn>
                              </p:par>
                              <p:par>
                                <p:cTn id="254" presetID="13" presetClass="exit" presetSubtype="32" fill="hold" nodeType="withEffect">
                                  <p:stCondLst>
                                    <p:cond delay="0"/>
                                  </p:stCondLst>
                                  <p:childTnLst>
                                    <p:animEffect transition="out" filter="plus(out)">
                                      <p:cBhvr>
                                        <p:cTn id="255" dur="3000"/>
                                        <p:tgtEl>
                                          <p:spTgt spid="24"/>
                                        </p:tgtEl>
                                      </p:cBhvr>
                                    </p:animEffect>
                                    <p:set>
                                      <p:cBhvr>
                                        <p:cTn id="256" dur="1" fill="hold">
                                          <p:stCondLst>
                                            <p:cond delay="2999"/>
                                          </p:stCondLst>
                                        </p:cTn>
                                        <p:tgtEl>
                                          <p:spTgt spid="24"/>
                                        </p:tgtEl>
                                        <p:attrNameLst>
                                          <p:attrName>style.visibility</p:attrName>
                                        </p:attrNameLst>
                                      </p:cBhvr>
                                      <p:to>
                                        <p:strVal val="hidden"/>
                                      </p:to>
                                    </p:set>
                                  </p:childTnLst>
                                </p:cTn>
                              </p:par>
                              <p:par>
                                <p:cTn id="257" presetID="13" presetClass="exit" presetSubtype="32" fill="hold" nodeType="withEffect">
                                  <p:stCondLst>
                                    <p:cond delay="0"/>
                                  </p:stCondLst>
                                  <p:childTnLst>
                                    <p:animEffect transition="out" filter="plus(out)">
                                      <p:cBhvr>
                                        <p:cTn id="258" dur="3000"/>
                                        <p:tgtEl>
                                          <p:spTgt spid="26"/>
                                        </p:tgtEl>
                                      </p:cBhvr>
                                    </p:animEffect>
                                    <p:set>
                                      <p:cBhvr>
                                        <p:cTn id="259" dur="1" fill="hold">
                                          <p:stCondLst>
                                            <p:cond delay="2999"/>
                                          </p:stCondLst>
                                        </p:cTn>
                                        <p:tgtEl>
                                          <p:spTgt spid="26"/>
                                        </p:tgtEl>
                                        <p:attrNameLst>
                                          <p:attrName>style.visibility</p:attrName>
                                        </p:attrNameLst>
                                      </p:cBhvr>
                                      <p:to>
                                        <p:strVal val="hidden"/>
                                      </p:to>
                                    </p:set>
                                  </p:childTnLst>
                                </p:cTn>
                              </p:par>
                              <p:par>
                                <p:cTn id="260" presetID="13" presetClass="exit" presetSubtype="32" fill="hold" nodeType="withEffect">
                                  <p:stCondLst>
                                    <p:cond delay="0"/>
                                  </p:stCondLst>
                                  <p:childTnLst>
                                    <p:animEffect transition="out" filter="plus(out)">
                                      <p:cBhvr>
                                        <p:cTn id="261" dur="3000"/>
                                        <p:tgtEl>
                                          <p:spTgt spid="28"/>
                                        </p:tgtEl>
                                      </p:cBhvr>
                                    </p:animEffect>
                                    <p:set>
                                      <p:cBhvr>
                                        <p:cTn id="262" dur="1" fill="hold">
                                          <p:stCondLst>
                                            <p:cond delay="2999"/>
                                          </p:stCondLst>
                                        </p:cTn>
                                        <p:tgtEl>
                                          <p:spTgt spid="28"/>
                                        </p:tgtEl>
                                        <p:attrNameLst>
                                          <p:attrName>style.visibility</p:attrName>
                                        </p:attrNameLst>
                                      </p:cBhvr>
                                      <p:to>
                                        <p:strVal val="hidden"/>
                                      </p:to>
                                    </p:set>
                                  </p:childTnLst>
                                </p:cTn>
                              </p:par>
                              <p:par>
                                <p:cTn id="263" presetID="13" presetClass="exit" presetSubtype="32" fill="hold" nodeType="withEffect">
                                  <p:stCondLst>
                                    <p:cond delay="0"/>
                                  </p:stCondLst>
                                  <p:childTnLst>
                                    <p:animEffect transition="out" filter="plus(out)">
                                      <p:cBhvr>
                                        <p:cTn id="264" dur="3000"/>
                                        <p:tgtEl>
                                          <p:spTgt spid="30"/>
                                        </p:tgtEl>
                                      </p:cBhvr>
                                    </p:animEffect>
                                    <p:set>
                                      <p:cBhvr>
                                        <p:cTn id="265" dur="1" fill="hold">
                                          <p:stCondLst>
                                            <p:cond delay="2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5"/>
                                        </p:tgtEl>
                                        <p:attrNameLst>
                                          <p:attrName>ppt_x</p:attrName>
                                        </p:attrNameLst>
                                      </p:cBhvr>
                                      <p:tavLst>
                                        <p:tav tm="0">
                                          <p:val>
                                            <p:strVal val="ppt_x"/>
                                          </p:val>
                                        </p:tav>
                                        <p:tav tm="100000">
                                          <p:val>
                                            <p:strVal val="1+ppt_w/2"/>
                                          </p:val>
                                        </p:tav>
                                      </p:tavLst>
                                    </p:anim>
                                    <p:anim calcmode="lin" valueType="num">
                                      <p:cBhvr additive="base">
                                        <p:cTn id="268" dur="3000"/>
                                        <p:tgtEl>
                                          <p:spTgt spid="5"/>
                                        </p:tgtEl>
                                        <p:attrNameLst>
                                          <p:attrName>ppt_y</p:attrName>
                                        </p:attrNameLst>
                                      </p:cBhvr>
                                      <p:tavLst>
                                        <p:tav tm="0">
                                          <p:val>
                                            <p:strVal val="ppt_y"/>
                                          </p:val>
                                        </p:tav>
                                        <p:tav tm="100000">
                                          <p:val>
                                            <p:strVal val="ppt_y"/>
                                          </p:val>
                                        </p:tav>
                                      </p:tavLst>
                                    </p:anim>
                                    <p:set>
                                      <p:cBhvr>
                                        <p:cTn id="269" dur="1" fill="hold">
                                          <p:stCondLst>
                                            <p:cond delay="2999"/>
                                          </p:stCondLst>
                                        </p:cTn>
                                        <p:tgtEl>
                                          <p:spTgt spid="5"/>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1+ppt_w/2"/>
                                          </p:val>
                                        </p:tav>
                                      </p:tavLst>
                                    </p:anim>
                                    <p:anim calcmode="lin" valueType="num">
                                      <p:cBhvr additive="base">
                                        <p:cTn id="272" dur="3000"/>
                                        <p:tgtEl>
                                          <p:spTgt spid="7"/>
                                        </p:tgtEl>
                                        <p:attrNameLst>
                                          <p:attrName>ppt_y</p:attrName>
                                        </p:attrNameLst>
                                      </p:cBhvr>
                                      <p:tavLst>
                                        <p:tav tm="0">
                                          <p:val>
                                            <p:strVal val="ppt_y"/>
                                          </p:val>
                                        </p:tav>
                                        <p:tav tm="100000">
                                          <p:val>
                                            <p:strVal val="ppt_y"/>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1+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1"/>
                                        </p:tgtEl>
                                        <p:attrNameLst>
                                          <p:attrName>ppt_x</p:attrName>
                                        </p:attrNameLst>
                                      </p:cBhvr>
                                      <p:tavLst>
                                        <p:tav tm="0">
                                          <p:val>
                                            <p:strVal val="ppt_x"/>
                                          </p:val>
                                        </p:tav>
                                        <p:tav tm="100000">
                                          <p:val>
                                            <p:strVal val="1+ppt_w/2"/>
                                          </p:val>
                                        </p:tav>
                                      </p:tavLst>
                                    </p:anim>
                                    <p:anim calcmode="lin" valueType="num">
                                      <p:cBhvr additive="base">
                                        <p:cTn id="280" dur="3000"/>
                                        <p:tgtEl>
                                          <p:spTgt spid="11"/>
                                        </p:tgtEl>
                                        <p:attrNameLst>
                                          <p:attrName>ppt_y</p:attrName>
                                        </p:attrNameLst>
                                      </p:cBhvr>
                                      <p:tavLst>
                                        <p:tav tm="0">
                                          <p:val>
                                            <p:strVal val="ppt_y"/>
                                          </p:val>
                                        </p:tav>
                                        <p:tav tm="100000">
                                          <p:val>
                                            <p:strVal val="ppt_y"/>
                                          </p:val>
                                        </p:tav>
                                      </p:tavLst>
                                    </p:anim>
                                    <p:set>
                                      <p:cBhvr>
                                        <p:cTn id="281" dur="1" fill="hold">
                                          <p:stCondLst>
                                            <p:cond delay="2999"/>
                                          </p:stCondLst>
                                        </p:cTn>
                                        <p:tgtEl>
                                          <p:spTgt spid="11"/>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3"/>
                                        </p:tgtEl>
                                        <p:attrNameLst>
                                          <p:attrName>ppt_x</p:attrName>
                                        </p:attrNameLst>
                                      </p:cBhvr>
                                      <p:tavLst>
                                        <p:tav tm="0">
                                          <p:val>
                                            <p:strVal val="ppt_x"/>
                                          </p:val>
                                        </p:tav>
                                        <p:tav tm="100000">
                                          <p:val>
                                            <p:strVal val="1+ppt_w/2"/>
                                          </p:val>
                                        </p:tav>
                                      </p:tavLst>
                                    </p:anim>
                                    <p:anim calcmode="lin" valueType="num">
                                      <p:cBhvr additive="base">
                                        <p:cTn id="284" dur="3000"/>
                                        <p:tgtEl>
                                          <p:spTgt spid="13"/>
                                        </p:tgtEl>
                                        <p:attrNameLst>
                                          <p:attrName>ppt_y</p:attrName>
                                        </p:attrNameLst>
                                      </p:cBhvr>
                                      <p:tavLst>
                                        <p:tav tm="0">
                                          <p:val>
                                            <p:strVal val="ppt_y"/>
                                          </p:val>
                                        </p:tav>
                                        <p:tav tm="100000">
                                          <p:val>
                                            <p:strVal val="ppt_y"/>
                                          </p:val>
                                        </p:tav>
                                      </p:tavLst>
                                    </p:anim>
                                    <p:set>
                                      <p:cBhvr>
                                        <p:cTn id="285" dur="1" fill="hold">
                                          <p:stCondLst>
                                            <p:cond delay="2999"/>
                                          </p:stCondLst>
                                        </p:cTn>
                                        <p:tgtEl>
                                          <p:spTgt spid="13"/>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5"/>
                                        </p:tgtEl>
                                        <p:attrNameLst>
                                          <p:attrName>ppt_x</p:attrName>
                                        </p:attrNameLst>
                                      </p:cBhvr>
                                      <p:tavLst>
                                        <p:tav tm="0">
                                          <p:val>
                                            <p:strVal val="ppt_x"/>
                                          </p:val>
                                        </p:tav>
                                        <p:tav tm="100000">
                                          <p:val>
                                            <p:strVal val="1+ppt_w/2"/>
                                          </p:val>
                                        </p:tav>
                                      </p:tavLst>
                                    </p:anim>
                                    <p:anim calcmode="lin" valueType="num">
                                      <p:cBhvr additive="base">
                                        <p:cTn id="288" dur="3000"/>
                                        <p:tgtEl>
                                          <p:spTgt spid="15"/>
                                        </p:tgtEl>
                                        <p:attrNameLst>
                                          <p:attrName>ppt_y</p:attrName>
                                        </p:attrNameLst>
                                      </p:cBhvr>
                                      <p:tavLst>
                                        <p:tav tm="0">
                                          <p:val>
                                            <p:strVal val="ppt_y"/>
                                          </p:val>
                                        </p:tav>
                                        <p:tav tm="100000">
                                          <p:val>
                                            <p:strVal val="ppt_y"/>
                                          </p:val>
                                        </p:tav>
                                      </p:tavLst>
                                    </p:anim>
                                    <p:set>
                                      <p:cBhvr>
                                        <p:cTn id="289" dur="1" fill="hold">
                                          <p:stCondLst>
                                            <p:cond delay="2999"/>
                                          </p:stCondLst>
                                        </p:cTn>
                                        <p:tgtEl>
                                          <p:spTgt spid="15"/>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7"/>
                                        </p:tgtEl>
                                        <p:attrNameLst>
                                          <p:attrName>ppt_x</p:attrName>
                                        </p:attrNameLst>
                                      </p:cBhvr>
                                      <p:tavLst>
                                        <p:tav tm="0">
                                          <p:val>
                                            <p:strVal val="ppt_x"/>
                                          </p:val>
                                        </p:tav>
                                        <p:tav tm="100000">
                                          <p:val>
                                            <p:strVal val="1+ppt_w/2"/>
                                          </p:val>
                                        </p:tav>
                                      </p:tavLst>
                                    </p:anim>
                                    <p:anim calcmode="lin" valueType="num">
                                      <p:cBhvr additive="base">
                                        <p:cTn id="292" dur="3000"/>
                                        <p:tgtEl>
                                          <p:spTgt spid="17"/>
                                        </p:tgtEl>
                                        <p:attrNameLst>
                                          <p:attrName>ppt_y</p:attrName>
                                        </p:attrNameLst>
                                      </p:cBhvr>
                                      <p:tavLst>
                                        <p:tav tm="0">
                                          <p:val>
                                            <p:strVal val="ppt_y"/>
                                          </p:val>
                                        </p:tav>
                                        <p:tav tm="100000">
                                          <p:val>
                                            <p:strVal val="ppt_y"/>
                                          </p:val>
                                        </p:tav>
                                      </p:tavLst>
                                    </p:anim>
                                    <p:set>
                                      <p:cBhvr>
                                        <p:cTn id="293" dur="1" fill="hold">
                                          <p:stCondLst>
                                            <p:cond delay="2999"/>
                                          </p:stCondLst>
                                        </p:cTn>
                                        <p:tgtEl>
                                          <p:spTgt spid="17"/>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19"/>
                                        </p:tgtEl>
                                        <p:attrNameLst>
                                          <p:attrName>ppt_x</p:attrName>
                                        </p:attrNameLst>
                                      </p:cBhvr>
                                      <p:tavLst>
                                        <p:tav tm="0">
                                          <p:val>
                                            <p:strVal val="ppt_x"/>
                                          </p:val>
                                        </p:tav>
                                        <p:tav tm="100000">
                                          <p:val>
                                            <p:strVal val="1+ppt_w/2"/>
                                          </p:val>
                                        </p:tav>
                                      </p:tavLst>
                                    </p:anim>
                                    <p:anim calcmode="lin" valueType="num">
                                      <p:cBhvr additive="base">
                                        <p:cTn id="296" dur="3000"/>
                                        <p:tgtEl>
                                          <p:spTgt spid="19"/>
                                        </p:tgtEl>
                                        <p:attrNameLst>
                                          <p:attrName>ppt_y</p:attrName>
                                        </p:attrNameLst>
                                      </p:cBhvr>
                                      <p:tavLst>
                                        <p:tav tm="0">
                                          <p:val>
                                            <p:strVal val="ppt_y"/>
                                          </p:val>
                                        </p:tav>
                                        <p:tav tm="100000">
                                          <p:val>
                                            <p:strVal val="ppt_y"/>
                                          </p:val>
                                        </p:tav>
                                      </p:tavLst>
                                    </p:anim>
                                    <p:set>
                                      <p:cBhvr>
                                        <p:cTn id="297" dur="1" fill="hold">
                                          <p:stCondLst>
                                            <p:cond delay="2999"/>
                                          </p:stCondLst>
                                        </p:cTn>
                                        <p:tgtEl>
                                          <p:spTgt spid="19"/>
                                        </p:tgtEl>
                                        <p:attrNameLst>
                                          <p:attrName>style.visibility</p:attrName>
                                        </p:attrNameLst>
                                      </p:cBhvr>
                                      <p:to>
                                        <p:strVal val="hidden"/>
                                      </p:to>
                                    </p:set>
                                  </p:childTnLst>
                                </p:cTn>
                              </p:par>
                              <p:par>
                                <p:cTn id="298" presetID="2" presetClass="exit" presetSubtype="2" fill="hold" nodeType="withEffect">
                                  <p:stCondLst>
                                    <p:cond delay="0"/>
                                  </p:stCondLst>
                                  <p:childTnLst>
                                    <p:anim calcmode="lin" valueType="num">
                                      <p:cBhvr additive="base">
                                        <p:cTn id="299" dur="3000"/>
                                        <p:tgtEl>
                                          <p:spTgt spid="21"/>
                                        </p:tgtEl>
                                        <p:attrNameLst>
                                          <p:attrName>ppt_x</p:attrName>
                                        </p:attrNameLst>
                                      </p:cBhvr>
                                      <p:tavLst>
                                        <p:tav tm="0">
                                          <p:val>
                                            <p:strVal val="ppt_x"/>
                                          </p:val>
                                        </p:tav>
                                        <p:tav tm="100000">
                                          <p:val>
                                            <p:strVal val="1+ppt_w/2"/>
                                          </p:val>
                                        </p:tav>
                                      </p:tavLst>
                                    </p:anim>
                                    <p:anim calcmode="lin" valueType="num">
                                      <p:cBhvr additive="base">
                                        <p:cTn id="300" dur="3000"/>
                                        <p:tgtEl>
                                          <p:spTgt spid="21"/>
                                        </p:tgtEl>
                                        <p:attrNameLst>
                                          <p:attrName>ppt_y</p:attrName>
                                        </p:attrNameLst>
                                      </p:cBhvr>
                                      <p:tavLst>
                                        <p:tav tm="0">
                                          <p:val>
                                            <p:strVal val="ppt_y"/>
                                          </p:val>
                                        </p:tav>
                                        <p:tav tm="100000">
                                          <p:val>
                                            <p:strVal val="ppt_y"/>
                                          </p:val>
                                        </p:tav>
                                      </p:tavLst>
                                    </p:anim>
                                    <p:set>
                                      <p:cBhvr>
                                        <p:cTn id="301" dur="1" fill="hold">
                                          <p:stCondLst>
                                            <p:cond delay="2999"/>
                                          </p:stCondLst>
                                        </p:cTn>
                                        <p:tgtEl>
                                          <p:spTgt spid="21"/>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23"/>
                                        </p:tgtEl>
                                        <p:attrNameLst>
                                          <p:attrName>ppt_x</p:attrName>
                                        </p:attrNameLst>
                                      </p:cBhvr>
                                      <p:tavLst>
                                        <p:tav tm="0">
                                          <p:val>
                                            <p:strVal val="ppt_x"/>
                                          </p:val>
                                        </p:tav>
                                        <p:tav tm="100000">
                                          <p:val>
                                            <p:strVal val="1+ppt_w/2"/>
                                          </p:val>
                                        </p:tav>
                                      </p:tavLst>
                                    </p:anim>
                                    <p:anim calcmode="lin" valueType="num">
                                      <p:cBhvr additive="base">
                                        <p:cTn id="304" dur="3000"/>
                                        <p:tgtEl>
                                          <p:spTgt spid="23"/>
                                        </p:tgtEl>
                                        <p:attrNameLst>
                                          <p:attrName>ppt_y</p:attrName>
                                        </p:attrNameLst>
                                      </p:cBhvr>
                                      <p:tavLst>
                                        <p:tav tm="0">
                                          <p:val>
                                            <p:strVal val="ppt_y"/>
                                          </p:val>
                                        </p:tav>
                                        <p:tav tm="100000">
                                          <p:val>
                                            <p:strVal val="ppt_y"/>
                                          </p:val>
                                        </p:tav>
                                      </p:tavLst>
                                    </p:anim>
                                    <p:set>
                                      <p:cBhvr>
                                        <p:cTn id="305" dur="1" fill="hold">
                                          <p:stCondLst>
                                            <p:cond delay="2999"/>
                                          </p:stCondLst>
                                        </p:cTn>
                                        <p:tgtEl>
                                          <p:spTgt spid="23"/>
                                        </p:tgtEl>
                                        <p:attrNameLst>
                                          <p:attrName>style.visibility</p:attrName>
                                        </p:attrNameLst>
                                      </p:cBhvr>
                                      <p:to>
                                        <p:strVal val="hidden"/>
                                      </p:to>
                                    </p:set>
                                  </p:childTnLst>
                                </p:cTn>
                              </p:par>
                              <p:par>
                                <p:cTn id="306" presetID="2" presetClass="exit" presetSubtype="2" fill="hold" nodeType="withEffect">
                                  <p:stCondLst>
                                    <p:cond delay="0"/>
                                  </p:stCondLst>
                                  <p:childTnLst>
                                    <p:anim calcmode="lin" valueType="num">
                                      <p:cBhvr additive="base">
                                        <p:cTn id="307" dur="3000"/>
                                        <p:tgtEl>
                                          <p:spTgt spid="25"/>
                                        </p:tgtEl>
                                        <p:attrNameLst>
                                          <p:attrName>ppt_x</p:attrName>
                                        </p:attrNameLst>
                                      </p:cBhvr>
                                      <p:tavLst>
                                        <p:tav tm="0">
                                          <p:val>
                                            <p:strVal val="ppt_x"/>
                                          </p:val>
                                        </p:tav>
                                        <p:tav tm="100000">
                                          <p:val>
                                            <p:strVal val="1+ppt_w/2"/>
                                          </p:val>
                                        </p:tav>
                                      </p:tavLst>
                                    </p:anim>
                                    <p:anim calcmode="lin" valueType="num">
                                      <p:cBhvr additive="base">
                                        <p:cTn id="308" dur="3000"/>
                                        <p:tgtEl>
                                          <p:spTgt spid="25"/>
                                        </p:tgtEl>
                                        <p:attrNameLst>
                                          <p:attrName>ppt_y</p:attrName>
                                        </p:attrNameLst>
                                      </p:cBhvr>
                                      <p:tavLst>
                                        <p:tav tm="0">
                                          <p:val>
                                            <p:strVal val="ppt_y"/>
                                          </p:val>
                                        </p:tav>
                                        <p:tav tm="100000">
                                          <p:val>
                                            <p:strVal val="ppt_y"/>
                                          </p:val>
                                        </p:tav>
                                      </p:tavLst>
                                    </p:anim>
                                    <p:set>
                                      <p:cBhvr>
                                        <p:cTn id="309" dur="1" fill="hold">
                                          <p:stCondLst>
                                            <p:cond delay="2999"/>
                                          </p:stCondLst>
                                        </p:cTn>
                                        <p:tgtEl>
                                          <p:spTgt spid="25"/>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27"/>
                                        </p:tgtEl>
                                        <p:attrNameLst>
                                          <p:attrName>ppt_x</p:attrName>
                                        </p:attrNameLst>
                                      </p:cBhvr>
                                      <p:tavLst>
                                        <p:tav tm="0">
                                          <p:val>
                                            <p:strVal val="ppt_x"/>
                                          </p:val>
                                        </p:tav>
                                        <p:tav tm="100000">
                                          <p:val>
                                            <p:strVal val="1+ppt_w/2"/>
                                          </p:val>
                                        </p:tav>
                                      </p:tavLst>
                                    </p:anim>
                                    <p:anim calcmode="lin" valueType="num">
                                      <p:cBhvr additive="base">
                                        <p:cTn id="312" dur="3000"/>
                                        <p:tgtEl>
                                          <p:spTgt spid="27"/>
                                        </p:tgtEl>
                                        <p:attrNameLst>
                                          <p:attrName>ppt_y</p:attrName>
                                        </p:attrNameLst>
                                      </p:cBhvr>
                                      <p:tavLst>
                                        <p:tav tm="0">
                                          <p:val>
                                            <p:strVal val="ppt_y"/>
                                          </p:val>
                                        </p:tav>
                                        <p:tav tm="100000">
                                          <p:val>
                                            <p:strVal val="ppt_y"/>
                                          </p:val>
                                        </p:tav>
                                      </p:tavLst>
                                    </p:anim>
                                    <p:set>
                                      <p:cBhvr>
                                        <p:cTn id="313" dur="1" fill="hold">
                                          <p:stCondLst>
                                            <p:cond delay="2999"/>
                                          </p:stCondLst>
                                        </p:cTn>
                                        <p:tgtEl>
                                          <p:spTgt spid="27"/>
                                        </p:tgtEl>
                                        <p:attrNameLst>
                                          <p:attrName>style.visibility</p:attrName>
                                        </p:attrNameLst>
                                      </p:cBhvr>
                                      <p:to>
                                        <p:strVal val="hidden"/>
                                      </p:to>
                                    </p:set>
                                  </p:childTnLst>
                                </p:cTn>
                              </p:par>
                              <p:par>
                                <p:cTn id="314" presetID="2" presetClass="exit" presetSubtype="2" fill="hold" nodeType="withEffect">
                                  <p:stCondLst>
                                    <p:cond delay="0"/>
                                  </p:stCondLst>
                                  <p:childTnLst>
                                    <p:anim calcmode="lin" valueType="num">
                                      <p:cBhvr additive="base">
                                        <p:cTn id="315" dur="3000"/>
                                        <p:tgtEl>
                                          <p:spTgt spid="29"/>
                                        </p:tgtEl>
                                        <p:attrNameLst>
                                          <p:attrName>ppt_x</p:attrName>
                                        </p:attrNameLst>
                                      </p:cBhvr>
                                      <p:tavLst>
                                        <p:tav tm="0">
                                          <p:val>
                                            <p:strVal val="ppt_x"/>
                                          </p:val>
                                        </p:tav>
                                        <p:tav tm="100000">
                                          <p:val>
                                            <p:strVal val="1+ppt_w/2"/>
                                          </p:val>
                                        </p:tav>
                                      </p:tavLst>
                                    </p:anim>
                                    <p:anim calcmode="lin" valueType="num">
                                      <p:cBhvr additive="base">
                                        <p:cTn id="316" dur="3000"/>
                                        <p:tgtEl>
                                          <p:spTgt spid="29"/>
                                        </p:tgtEl>
                                        <p:attrNameLst>
                                          <p:attrName>ppt_y</p:attrName>
                                        </p:attrNameLst>
                                      </p:cBhvr>
                                      <p:tavLst>
                                        <p:tav tm="0">
                                          <p:val>
                                            <p:strVal val="ppt_y"/>
                                          </p:val>
                                        </p:tav>
                                        <p:tav tm="100000">
                                          <p:val>
                                            <p:strVal val="ppt_y"/>
                                          </p:val>
                                        </p:tav>
                                      </p:tavLst>
                                    </p:anim>
                                    <p:set>
                                      <p:cBhvr>
                                        <p:cTn id="317" dur="1" fill="hold">
                                          <p:stCondLst>
                                            <p:cond delay="2999"/>
                                          </p:stCondLst>
                                        </p:cTn>
                                        <p:tgtEl>
                                          <p:spTgt spid="29"/>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6"/>
                                        </p:tgtEl>
                                        <p:attrNameLst>
                                          <p:attrName>ppt_x</p:attrName>
                                        </p:attrNameLst>
                                      </p:cBhvr>
                                      <p:tavLst>
                                        <p:tav tm="0">
                                          <p:val>
                                            <p:strVal val="ppt_x"/>
                                          </p:val>
                                        </p:tav>
                                        <p:tav tm="100000">
                                          <p:val>
                                            <p:strVal val="0-ppt_w/2"/>
                                          </p:val>
                                        </p:tav>
                                      </p:tavLst>
                                    </p:anim>
                                    <p:anim calcmode="lin" valueType="num">
                                      <p:cBhvr additive="base">
                                        <p:cTn id="320" dur="3000"/>
                                        <p:tgtEl>
                                          <p:spTgt spid="6"/>
                                        </p:tgtEl>
                                        <p:attrNameLst>
                                          <p:attrName>ppt_y</p:attrName>
                                        </p:attrNameLst>
                                      </p:cBhvr>
                                      <p:tavLst>
                                        <p:tav tm="0">
                                          <p:val>
                                            <p:strVal val="ppt_y"/>
                                          </p:val>
                                        </p:tav>
                                        <p:tav tm="100000">
                                          <p:val>
                                            <p:strVal val="ppt_y"/>
                                          </p:val>
                                        </p:tav>
                                      </p:tavLst>
                                    </p:anim>
                                    <p:set>
                                      <p:cBhvr>
                                        <p:cTn id="321" dur="1" fill="hold">
                                          <p:stCondLst>
                                            <p:cond delay="2999"/>
                                          </p:stCondLst>
                                        </p:cTn>
                                        <p:tgtEl>
                                          <p:spTgt spid="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8"/>
                                        </p:tgtEl>
                                        <p:attrNameLst>
                                          <p:attrName>ppt_x</p:attrName>
                                        </p:attrNameLst>
                                      </p:cBhvr>
                                      <p:tavLst>
                                        <p:tav tm="0">
                                          <p:val>
                                            <p:strVal val="ppt_x"/>
                                          </p:val>
                                        </p:tav>
                                        <p:tav tm="100000">
                                          <p:val>
                                            <p:strVal val="0-ppt_w/2"/>
                                          </p:val>
                                        </p:tav>
                                      </p:tavLst>
                                    </p:anim>
                                    <p:anim calcmode="lin" valueType="num">
                                      <p:cBhvr additive="base">
                                        <p:cTn id="324" dur="3000"/>
                                        <p:tgtEl>
                                          <p:spTgt spid="8"/>
                                        </p:tgtEl>
                                        <p:attrNameLst>
                                          <p:attrName>ppt_y</p:attrName>
                                        </p:attrNameLst>
                                      </p:cBhvr>
                                      <p:tavLst>
                                        <p:tav tm="0">
                                          <p:val>
                                            <p:strVal val="ppt_y"/>
                                          </p:val>
                                        </p:tav>
                                        <p:tav tm="100000">
                                          <p:val>
                                            <p:strVal val="ppt_y"/>
                                          </p:val>
                                        </p:tav>
                                      </p:tavLst>
                                    </p:anim>
                                    <p:set>
                                      <p:cBhvr>
                                        <p:cTn id="325" dur="1" fill="hold">
                                          <p:stCondLst>
                                            <p:cond delay="2999"/>
                                          </p:stCondLst>
                                        </p:cTn>
                                        <p:tgtEl>
                                          <p:spTgt spid="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10"/>
                                        </p:tgtEl>
                                        <p:attrNameLst>
                                          <p:attrName>ppt_x</p:attrName>
                                        </p:attrNameLst>
                                      </p:cBhvr>
                                      <p:tavLst>
                                        <p:tav tm="0">
                                          <p:val>
                                            <p:strVal val="ppt_x"/>
                                          </p:val>
                                        </p:tav>
                                        <p:tav tm="100000">
                                          <p:val>
                                            <p:strVal val="0-ppt_w/2"/>
                                          </p:val>
                                        </p:tav>
                                      </p:tavLst>
                                    </p:anim>
                                    <p:anim calcmode="lin" valueType="num">
                                      <p:cBhvr additive="base">
                                        <p:cTn id="328" dur="3000"/>
                                        <p:tgtEl>
                                          <p:spTgt spid="10"/>
                                        </p:tgtEl>
                                        <p:attrNameLst>
                                          <p:attrName>ppt_y</p:attrName>
                                        </p:attrNameLst>
                                      </p:cBhvr>
                                      <p:tavLst>
                                        <p:tav tm="0">
                                          <p:val>
                                            <p:strVal val="ppt_y"/>
                                          </p:val>
                                        </p:tav>
                                        <p:tav tm="100000">
                                          <p:val>
                                            <p:strVal val="ppt_y"/>
                                          </p:val>
                                        </p:tav>
                                      </p:tavLst>
                                    </p:anim>
                                    <p:set>
                                      <p:cBhvr>
                                        <p:cTn id="329" dur="1" fill="hold">
                                          <p:stCondLst>
                                            <p:cond delay="2999"/>
                                          </p:stCondLst>
                                        </p:cTn>
                                        <p:tgtEl>
                                          <p:spTgt spid="10"/>
                                        </p:tgtEl>
                                        <p:attrNameLst>
                                          <p:attrName>style.visibility</p:attrName>
                                        </p:attrNameLst>
                                      </p:cBhvr>
                                      <p:to>
                                        <p:strVal val="hidden"/>
                                      </p:to>
                                    </p:set>
                                  </p:childTnLst>
                                </p:cTn>
                              </p:par>
                              <p:par>
                                <p:cTn id="330" presetID="2" presetClass="exit" presetSubtype="8" fill="hold" nodeType="withEffect">
                                  <p:stCondLst>
                                    <p:cond delay="0"/>
                                  </p:stCondLst>
                                  <p:childTnLst>
                                    <p:anim calcmode="lin" valueType="num">
                                      <p:cBhvr additive="base">
                                        <p:cTn id="331" dur="3000"/>
                                        <p:tgtEl>
                                          <p:spTgt spid="12"/>
                                        </p:tgtEl>
                                        <p:attrNameLst>
                                          <p:attrName>ppt_x</p:attrName>
                                        </p:attrNameLst>
                                      </p:cBhvr>
                                      <p:tavLst>
                                        <p:tav tm="0">
                                          <p:val>
                                            <p:strVal val="ppt_x"/>
                                          </p:val>
                                        </p:tav>
                                        <p:tav tm="100000">
                                          <p:val>
                                            <p:strVal val="0-ppt_w/2"/>
                                          </p:val>
                                        </p:tav>
                                      </p:tavLst>
                                    </p:anim>
                                    <p:anim calcmode="lin" valueType="num">
                                      <p:cBhvr additive="base">
                                        <p:cTn id="332" dur="3000"/>
                                        <p:tgtEl>
                                          <p:spTgt spid="12"/>
                                        </p:tgtEl>
                                        <p:attrNameLst>
                                          <p:attrName>ppt_y</p:attrName>
                                        </p:attrNameLst>
                                      </p:cBhvr>
                                      <p:tavLst>
                                        <p:tav tm="0">
                                          <p:val>
                                            <p:strVal val="ppt_y"/>
                                          </p:val>
                                        </p:tav>
                                        <p:tav tm="100000">
                                          <p:val>
                                            <p:strVal val="ppt_y"/>
                                          </p:val>
                                        </p:tav>
                                      </p:tavLst>
                                    </p:anim>
                                    <p:set>
                                      <p:cBhvr>
                                        <p:cTn id="333" dur="1" fill="hold">
                                          <p:stCondLst>
                                            <p:cond delay="2999"/>
                                          </p:stCondLst>
                                        </p:cTn>
                                        <p:tgtEl>
                                          <p:spTgt spid="12"/>
                                        </p:tgtEl>
                                        <p:attrNameLst>
                                          <p:attrName>style.visibility</p:attrName>
                                        </p:attrNameLst>
                                      </p:cBhvr>
                                      <p:to>
                                        <p:strVal val="hidden"/>
                                      </p:to>
                                    </p:set>
                                  </p:childTnLst>
                                </p:cTn>
                              </p:par>
                              <p:par>
                                <p:cTn id="334" presetID="2" presetClass="exit" presetSubtype="8" fill="hold" nodeType="withEffect">
                                  <p:stCondLst>
                                    <p:cond delay="0"/>
                                  </p:stCondLst>
                                  <p:childTnLst>
                                    <p:anim calcmode="lin" valueType="num">
                                      <p:cBhvr additive="base">
                                        <p:cTn id="335" dur="3000"/>
                                        <p:tgtEl>
                                          <p:spTgt spid="14"/>
                                        </p:tgtEl>
                                        <p:attrNameLst>
                                          <p:attrName>ppt_x</p:attrName>
                                        </p:attrNameLst>
                                      </p:cBhvr>
                                      <p:tavLst>
                                        <p:tav tm="0">
                                          <p:val>
                                            <p:strVal val="ppt_x"/>
                                          </p:val>
                                        </p:tav>
                                        <p:tav tm="100000">
                                          <p:val>
                                            <p:strVal val="0-ppt_w/2"/>
                                          </p:val>
                                        </p:tav>
                                      </p:tavLst>
                                    </p:anim>
                                    <p:anim calcmode="lin" valueType="num">
                                      <p:cBhvr additive="base">
                                        <p:cTn id="336" dur="3000"/>
                                        <p:tgtEl>
                                          <p:spTgt spid="14"/>
                                        </p:tgtEl>
                                        <p:attrNameLst>
                                          <p:attrName>ppt_y</p:attrName>
                                        </p:attrNameLst>
                                      </p:cBhvr>
                                      <p:tavLst>
                                        <p:tav tm="0">
                                          <p:val>
                                            <p:strVal val="ppt_y"/>
                                          </p:val>
                                        </p:tav>
                                        <p:tav tm="100000">
                                          <p:val>
                                            <p:strVal val="ppt_y"/>
                                          </p:val>
                                        </p:tav>
                                      </p:tavLst>
                                    </p:anim>
                                    <p:set>
                                      <p:cBhvr>
                                        <p:cTn id="337" dur="1" fill="hold">
                                          <p:stCondLst>
                                            <p:cond delay="2999"/>
                                          </p:stCondLst>
                                        </p:cTn>
                                        <p:tgtEl>
                                          <p:spTgt spid="14"/>
                                        </p:tgtEl>
                                        <p:attrNameLst>
                                          <p:attrName>style.visibility</p:attrName>
                                        </p:attrNameLst>
                                      </p:cBhvr>
                                      <p:to>
                                        <p:strVal val="hidden"/>
                                      </p:to>
                                    </p:set>
                                  </p:childTnLst>
                                </p:cTn>
                              </p:par>
                              <p:par>
                                <p:cTn id="338" presetID="2" presetClass="exit" presetSubtype="8" fill="hold" nodeType="withEffect">
                                  <p:stCondLst>
                                    <p:cond delay="0"/>
                                  </p:stCondLst>
                                  <p:childTnLst>
                                    <p:anim calcmode="lin" valueType="num">
                                      <p:cBhvr additive="base">
                                        <p:cTn id="339" dur="3000"/>
                                        <p:tgtEl>
                                          <p:spTgt spid="16"/>
                                        </p:tgtEl>
                                        <p:attrNameLst>
                                          <p:attrName>ppt_x</p:attrName>
                                        </p:attrNameLst>
                                      </p:cBhvr>
                                      <p:tavLst>
                                        <p:tav tm="0">
                                          <p:val>
                                            <p:strVal val="ppt_x"/>
                                          </p:val>
                                        </p:tav>
                                        <p:tav tm="100000">
                                          <p:val>
                                            <p:strVal val="0-ppt_w/2"/>
                                          </p:val>
                                        </p:tav>
                                      </p:tavLst>
                                    </p:anim>
                                    <p:anim calcmode="lin" valueType="num">
                                      <p:cBhvr additive="base">
                                        <p:cTn id="340" dur="3000"/>
                                        <p:tgtEl>
                                          <p:spTgt spid="16"/>
                                        </p:tgtEl>
                                        <p:attrNameLst>
                                          <p:attrName>ppt_y</p:attrName>
                                        </p:attrNameLst>
                                      </p:cBhvr>
                                      <p:tavLst>
                                        <p:tav tm="0">
                                          <p:val>
                                            <p:strVal val="ppt_y"/>
                                          </p:val>
                                        </p:tav>
                                        <p:tav tm="100000">
                                          <p:val>
                                            <p:strVal val="ppt_y"/>
                                          </p:val>
                                        </p:tav>
                                      </p:tavLst>
                                    </p:anim>
                                    <p:set>
                                      <p:cBhvr>
                                        <p:cTn id="341" dur="1" fill="hold">
                                          <p:stCondLst>
                                            <p:cond delay="2999"/>
                                          </p:stCondLst>
                                        </p:cTn>
                                        <p:tgtEl>
                                          <p:spTgt spid="16"/>
                                        </p:tgtEl>
                                        <p:attrNameLst>
                                          <p:attrName>style.visibility</p:attrName>
                                        </p:attrNameLst>
                                      </p:cBhvr>
                                      <p:to>
                                        <p:strVal val="hidden"/>
                                      </p:to>
                                    </p:set>
                                  </p:childTnLst>
                                </p:cTn>
                              </p:par>
                              <p:par>
                                <p:cTn id="342" presetID="2" presetClass="exit" presetSubtype="8" fill="hold" nodeType="withEffect">
                                  <p:stCondLst>
                                    <p:cond delay="0"/>
                                  </p:stCondLst>
                                  <p:childTnLst>
                                    <p:anim calcmode="lin" valueType="num">
                                      <p:cBhvr additive="base">
                                        <p:cTn id="343" dur="3000"/>
                                        <p:tgtEl>
                                          <p:spTgt spid="18"/>
                                        </p:tgtEl>
                                        <p:attrNameLst>
                                          <p:attrName>ppt_x</p:attrName>
                                        </p:attrNameLst>
                                      </p:cBhvr>
                                      <p:tavLst>
                                        <p:tav tm="0">
                                          <p:val>
                                            <p:strVal val="ppt_x"/>
                                          </p:val>
                                        </p:tav>
                                        <p:tav tm="100000">
                                          <p:val>
                                            <p:strVal val="0-ppt_w/2"/>
                                          </p:val>
                                        </p:tav>
                                      </p:tavLst>
                                    </p:anim>
                                    <p:anim calcmode="lin" valueType="num">
                                      <p:cBhvr additive="base">
                                        <p:cTn id="344" dur="3000"/>
                                        <p:tgtEl>
                                          <p:spTgt spid="18"/>
                                        </p:tgtEl>
                                        <p:attrNameLst>
                                          <p:attrName>ppt_y</p:attrName>
                                        </p:attrNameLst>
                                      </p:cBhvr>
                                      <p:tavLst>
                                        <p:tav tm="0">
                                          <p:val>
                                            <p:strVal val="ppt_y"/>
                                          </p:val>
                                        </p:tav>
                                        <p:tav tm="100000">
                                          <p:val>
                                            <p:strVal val="ppt_y"/>
                                          </p:val>
                                        </p:tav>
                                      </p:tavLst>
                                    </p:anim>
                                    <p:set>
                                      <p:cBhvr>
                                        <p:cTn id="345" dur="1" fill="hold">
                                          <p:stCondLst>
                                            <p:cond delay="2999"/>
                                          </p:stCondLst>
                                        </p:cTn>
                                        <p:tgtEl>
                                          <p:spTgt spid="18"/>
                                        </p:tgtEl>
                                        <p:attrNameLst>
                                          <p:attrName>style.visibility</p:attrName>
                                        </p:attrNameLst>
                                      </p:cBhvr>
                                      <p:to>
                                        <p:strVal val="hidden"/>
                                      </p:to>
                                    </p:set>
                                  </p:childTnLst>
                                </p:cTn>
                              </p:par>
                              <p:par>
                                <p:cTn id="346" presetID="2" presetClass="exit" presetSubtype="8" fill="hold" nodeType="withEffect">
                                  <p:stCondLst>
                                    <p:cond delay="0"/>
                                  </p:stCondLst>
                                  <p:childTnLst>
                                    <p:anim calcmode="lin" valueType="num">
                                      <p:cBhvr additive="base">
                                        <p:cTn id="347" dur="3000"/>
                                        <p:tgtEl>
                                          <p:spTgt spid="20"/>
                                        </p:tgtEl>
                                        <p:attrNameLst>
                                          <p:attrName>ppt_x</p:attrName>
                                        </p:attrNameLst>
                                      </p:cBhvr>
                                      <p:tavLst>
                                        <p:tav tm="0">
                                          <p:val>
                                            <p:strVal val="ppt_x"/>
                                          </p:val>
                                        </p:tav>
                                        <p:tav tm="100000">
                                          <p:val>
                                            <p:strVal val="0-ppt_w/2"/>
                                          </p:val>
                                        </p:tav>
                                      </p:tavLst>
                                    </p:anim>
                                    <p:anim calcmode="lin" valueType="num">
                                      <p:cBhvr additive="base">
                                        <p:cTn id="348" dur="3000"/>
                                        <p:tgtEl>
                                          <p:spTgt spid="20"/>
                                        </p:tgtEl>
                                        <p:attrNameLst>
                                          <p:attrName>ppt_y</p:attrName>
                                        </p:attrNameLst>
                                      </p:cBhvr>
                                      <p:tavLst>
                                        <p:tav tm="0">
                                          <p:val>
                                            <p:strVal val="ppt_y"/>
                                          </p:val>
                                        </p:tav>
                                        <p:tav tm="100000">
                                          <p:val>
                                            <p:strVal val="ppt_y"/>
                                          </p:val>
                                        </p:tav>
                                      </p:tavLst>
                                    </p:anim>
                                    <p:set>
                                      <p:cBhvr>
                                        <p:cTn id="349" dur="1" fill="hold">
                                          <p:stCondLst>
                                            <p:cond delay="2999"/>
                                          </p:stCondLst>
                                        </p:cTn>
                                        <p:tgtEl>
                                          <p:spTgt spid="20"/>
                                        </p:tgtEl>
                                        <p:attrNameLst>
                                          <p:attrName>style.visibility</p:attrName>
                                        </p:attrNameLst>
                                      </p:cBhvr>
                                      <p:to>
                                        <p:strVal val="hidden"/>
                                      </p:to>
                                    </p:set>
                                  </p:childTnLst>
                                </p:cTn>
                              </p:par>
                              <p:par>
                                <p:cTn id="350" presetID="2" presetClass="exit" presetSubtype="8" fill="hold" nodeType="withEffect">
                                  <p:stCondLst>
                                    <p:cond delay="0"/>
                                  </p:stCondLst>
                                  <p:childTnLst>
                                    <p:anim calcmode="lin" valueType="num">
                                      <p:cBhvr additive="base">
                                        <p:cTn id="351" dur="3000"/>
                                        <p:tgtEl>
                                          <p:spTgt spid="22"/>
                                        </p:tgtEl>
                                        <p:attrNameLst>
                                          <p:attrName>ppt_x</p:attrName>
                                        </p:attrNameLst>
                                      </p:cBhvr>
                                      <p:tavLst>
                                        <p:tav tm="0">
                                          <p:val>
                                            <p:strVal val="ppt_x"/>
                                          </p:val>
                                        </p:tav>
                                        <p:tav tm="100000">
                                          <p:val>
                                            <p:strVal val="0-ppt_w/2"/>
                                          </p:val>
                                        </p:tav>
                                      </p:tavLst>
                                    </p:anim>
                                    <p:anim calcmode="lin" valueType="num">
                                      <p:cBhvr additive="base">
                                        <p:cTn id="352" dur="3000"/>
                                        <p:tgtEl>
                                          <p:spTgt spid="22"/>
                                        </p:tgtEl>
                                        <p:attrNameLst>
                                          <p:attrName>ppt_y</p:attrName>
                                        </p:attrNameLst>
                                      </p:cBhvr>
                                      <p:tavLst>
                                        <p:tav tm="0">
                                          <p:val>
                                            <p:strVal val="ppt_y"/>
                                          </p:val>
                                        </p:tav>
                                        <p:tav tm="100000">
                                          <p:val>
                                            <p:strVal val="ppt_y"/>
                                          </p:val>
                                        </p:tav>
                                      </p:tavLst>
                                    </p:anim>
                                    <p:set>
                                      <p:cBhvr>
                                        <p:cTn id="353" dur="1" fill="hold">
                                          <p:stCondLst>
                                            <p:cond delay="2999"/>
                                          </p:stCondLst>
                                        </p:cTn>
                                        <p:tgtEl>
                                          <p:spTgt spid="22"/>
                                        </p:tgtEl>
                                        <p:attrNameLst>
                                          <p:attrName>style.visibility</p:attrName>
                                        </p:attrNameLst>
                                      </p:cBhvr>
                                      <p:to>
                                        <p:strVal val="hidden"/>
                                      </p:to>
                                    </p:set>
                                  </p:childTnLst>
                                </p:cTn>
                              </p:par>
                              <p:par>
                                <p:cTn id="354" presetID="2" presetClass="exit" presetSubtype="8" fill="hold" nodeType="withEffect">
                                  <p:stCondLst>
                                    <p:cond delay="0"/>
                                  </p:stCondLst>
                                  <p:childTnLst>
                                    <p:anim calcmode="lin" valueType="num">
                                      <p:cBhvr additive="base">
                                        <p:cTn id="355" dur="3000"/>
                                        <p:tgtEl>
                                          <p:spTgt spid="24"/>
                                        </p:tgtEl>
                                        <p:attrNameLst>
                                          <p:attrName>ppt_x</p:attrName>
                                        </p:attrNameLst>
                                      </p:cBhvr>
                                      <p:tavLst>
                                        <p:tav tm="0">
                                          <p:val>
                                            <p:strVal val="ppt_x"/>
                                          </p:val>
                                        </p:tav>
                                        <p:tav tm="100000">
                                          <p:val>
                                            <p:strVal val="0-ppt_w/2"/>
                                          </p:val>
                                        </p:tav>
                                      </p:tavLst>
                                    </p:anim>
                                    <p:anim calcmode="lin" valueType="num">
                                      <p:cBhvr additive="base">
                                        <p:cTn id="356" dur="3000"/>
                                        <p:tgtEl>
                                          <p:spTgt spid="24"/>
                                        </p:tgtEl>
                                        <p:attrNameLst>
                                          <p:attrName>ppt_y</p:attrName>
                                        </p:attrNameLst>
                                      </p:cBhvr>
                                      <p:tavLst>
                                        <p:tav tm="0">
                                          <p:val>
                                            <p:strVal val="ppt_y"/>
                                          </p:val>
                                        </p:tav>
                                        <p:tav tm="100000">
                                          <p:val>
                                            <p:strVal val="ppt_y"/>
                                          </p:val>
                                        </p:tav>
                                      </p:tavLst>
                                    </p:anim>
                                    <p:set>
                                      <p:cBhvr>
                                        <p:cTn id="357" dur="1" fill="hold">
                                          <p:stCondLst>
                                            <p:cond delay="2999"/>
                                          </p:stCondLst>
                                        </p:cTn>
                                        <p:tgtEl>
                                          <p:spTgt spid="24"/>
                                        </p:tgtEl>
                                        <p:attrNameLst>
                                          <p:attrName>style.visibility</p:attrName>
                                        </p:attrNameLst>
                                      </p:cBhvr>
                                      <p:to>
                                        <p:strVal val="hidden"/>
                                      </p:to>
                                    </p:set>
                                  </p:childTnLst>
                                </p:cTn>
                              </p:par>
                              <p:par>
                                <p:cTn id="358" presetID="2" presetClass="exit" presetSubtype="8" fill="hold"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nodeType="withEffect">
                                  <p:stCondLst>
                                    <p:cond delay="0"/>
                                  </p:stCondLst>
                                  <p:childTnLst>
                                    <p:anim calcmode="lin" valueType="num">
                                      <p:cBhvr additive="base">
                                        <p:cTn id="363" dur="3000"/>
                                        <p:tgtEl>
                                          <p:spTgt spid="28"/>
                                        </p:tgtEl>
                                        <p:attrNameLst>
                                          <p:attrName>ppt_x</p:attrName>
                                        </p:attrNameLst>
                                      </p:cBhvr>
                                      <p:tavLst>
                                        <p:tav tm="0">
                                          <p:val>
                                            <p:strVal val="ppt_x"/>
                                          </p:val>
                                        </p:tav>
                                        <p:tav tm="100000">
                                          <p:val>
                                            <p:strVal val="0-ppt_w/2"/>
                                          </p:val>
                                        </p:tav>
                                      </p:tavLst>
                                    </p:anim>
                                    <p:anim calcmode="lin" valueType="num">
                                      <p:cBhvr additive="base">
                                        <p:cTn id="364" dur="3000"/>
                                        <p:tgtEl>
                                          <p:spTgt spid="28"/>
                                        </p:tgtEl>
                                        <p:attrNameLst>
                                          <p:attrName>ppt_y</p:attrName>
                                        </p:attrNameLst>
                                      </p:cBhvr>
                                      <p:tavLst>
                                        <p:tav tm="0">
                                          <p:val>
                                            <p:strVal val="ppt_y"/>
                                          </p:val>
                                        </p:tav>
                                        <p:tav tm="100000">
                                          <p:val>
                                            <p:strVal val="ppt_y"/>
                                          </p:val>
                                        </p:tav>
                                      </p:tavLst>
                                    </p:anim>
                                    <p:set>
                                      <p:cBhvr>
                                        <p:cTn id="365" dur="1" fill="hold">
                                          <p:stCondLst>
                                            <p:cond delay="2999"/>
                                          </p:stCondLst>
                                        </p:cTn>
                                        <p:tgtEl>
                                          <p:spTgt spid="28"/>
                                        </p:tgtEl>
                                        <p:attrNameLst>
                                          <p:attrName>style.visibility</p:attrName>
                                        </p:attrNameLst>
                                      </p:cBhvr>
                                      <p:to>
                                        <p:strVal val="hidden"/>
                                      </p:to>
                                    </p:set>
                                  </p:childTnLst>
                                </p:cTn>
                              </p:par>
                              <p:par>
                                <p:cTn id="366" presetID="2" presetClass="exit" presetSubtype="8" fill="hold" nodeType="withEffect">
                                  <p:stCondLst>
                                    <p:cond delay="0"/>
                                  </p:stCondLst>
                                  <p:childTnLst>
                                    <p:anim calcmode="lin" valueType="num">
                                      <p:cBhvr additive="base">
                                        <p:cTn id="367" dur="3000"/>
                                        <p:tgtEl>
                                          <p:spTgt spid="30"/>
                                        </p:tgtEl>
                                        <p:attrNameLst>
                                          <p:attrName>ppt_x</p:attrName>
                                        </p:attrNameLst>
                                      </p:cBhvr>
                                      <p:tavLst>
                                        <p:tav tm="0">
                                          <p:val>
                                            <p:strVal val="ppt_x"/>
                                          </p:val>
                                        </p:tav>
                                        <p:tav tm="100000">
                                          <p:val>
                                            <p:strVal val="0-ppt_w/2"/>
                                          </p:val>
                                        </p:tav>
                                      </p:tavLst>
                                    </p:anim>
                                    <p:anim calcmode="lin" valueType="num">
                                      <p:cBhvr additive="base">
                                        <p:cTn id="368" dur="3000"/>
                                        <p:tgtEl>
                                          <p:spTgt spid="30"/>
                                        </p:tgtEl>
                                        <p:attrNameLst>
                                          <p:attrName>ppt_y</p:attrName>
                                        </p:attrNameLst>
                                      </p:cBhvr>
                                      <p:tavLst>
                                        <p:tav tm="0">
                                          <p:val>
                                            <p:strVal val="ppt_y"/>
                                          </p:val>
                                        </p:tav>
                                        <p:tav tm="100000">
                                          <p:val>
                                            <p:strVal val="ppt_y"/>
                                          </p:val>
                                        </p:tav>
                                      </p:tavLst>
                                    </p:anim>
                                    <p:set>
                                      <p:cBhvr>
                                        <p:cTn id="369" dur="1" fill="hold">
                                          <p:stCondLst>
                                            <p:cond delay="2999"/>
                                          </p:stCondLst>
                                        </p:cTn>
                                        <p:tgtEl>
                                          <p:spTgt spid="30"/>
                                        </p:tgtEl>
                                        <p:attrNameLst>
                                          <p:attrName>style.visibility</p:attrName>
                                        </p:attrNameLst>
                                      </p:cBhvr>
                                      <p:to>
                                        <p:strVal val="hidden"/>
                                      </p:to>
                                    </p:set>
                                  </p:childTnLst>
                                </p:cTn>
                              </p:par>
                              <p:par>
                                <p:cTn id="370" presetID="23" presetClass="entr" presetSubtype="16"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 calcmode="lin" valueType="num">
                                      <p:cBhvr>
                                        <p:cTn id="372" dur="3000" fill="hold"/>
                                        <p:tgtEl>
                                          <p:spTgt spid="4"/>
                                        </p:tgtEl>
                                        <p:attrNameLst>
                                          <p:attrName>ppt_w</p:attrName>
                                        </p:attrNameLst>
                                      </p:cBhvr>
                                      <p:tavLst>
                                        <p:tav tm="0">
                                          <p:val>
                                            <p:fltVal val="0"/>
                                          </p:val>
                                        </p:tav>
                                        <p:tav tm="100000">
                                          <p:val>
                                            <p:strVal val="#ppt_w"/>
                                          </p:val>
                                        </p:tav>
                                      </p:tavLst>
                                    </p:anim>
                                    <p:anim calcmode="lin" valueType="num">
                                      <p:cBhvr>
                                        <p:cTn id="373" dur="3000" fill="hold"/>
                                        <p:tgtEl>
                                          <p:spTgt spid="4"/>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4"/>
                                        </p:tgtEl>
                                        <p:attrNameLst>
                                          <p:attrName>style.visibility</p:attrName>
                                        </p:attrNameLst>
                                      </p:cBhvr>
                                      <p:to>
                                        <p:strVal val="visible"/>
                                      </p:to>
                                    </p:set>
                                    <p:animEffect transition="in" filter="barn(outVertical)">
                                      <p:cBhvr>
                                        <p:cTn id="376" dur="3000"/>
                                        <p:tgtEl>
                                          <p:spTgt spid="4"/>
                                        </p:tgtEl>
                                      </p:cBhvr>
                                    </p:animEffect>
                                  </p:childTnLst>
                                </p:cTn>
                              </p:par>
                            </p:childTnLst>
                          </p:cTn>
                        </p:par>
                        <p:par>
                          <p:cTn id="377" fill="hold">
                            <p:stCondLst>
                              <p:cond delay="6000"/>
                            </p:stCondLst>
                            <p:childTnLst>
                              <p:par>
                                <p:cTn id="378" presetID="40" presetClass="entr" presetSubtype="0" fill="hold" grpId="0" nodeType="afterEffect">
                                  <p:stCondLst>
                                    <p:cond delay="0"/>
                                  </p:stCondLst>
                                  <p:iterate type="lt">
                                    <p:tmPct val="10000"/>
                                  </p:iterate>
                                  <p:childTnLst>
                                    <p:set>
                                      <p:cBhvr>
                                        <p:cTn id="379" dur="1" fill="hold">
                                          <p:stCondLst>
                                            <p:cond delay="0"/>
                                          </p:stCondLst>
                                        </p:cTn>
                                        <p:tgtEl>
                                          <p:spTgt spid="31"/>
                                        </p:tgtEl>
                                        <p:attrNameLst>
                                          <p:attrName>style.visibility</p:attrName>
                                        </p:attrNameLst>
                                      </p:cBhvr>
                                      <p:to>
                                        <p:strVal val="visible"/>
                                      </p:to>
                                    </p:set>
                                    <p:animEffect transition="in" filter="fade">
                                      <p:cBhvr>
                                        <p:cTn id="380" dur="1000"/>
                                        <p:tgtEl>
                                          <p:spTgt spid="31"/>
                                        </p:tgtEl>
                                      </p:cBhvr>
                                    </p:animEffect>
                                    <p:anim calcmode="lin" valueType="num">
                                      <p:cBhvr>
                                        <p:cTn id="381" dur="1000" fill="hold"/>
                                        <p:tgtEl>
                                          <p:spTgt spid="31"/>
                                        </p:tgtEl>
                                        <p:attrNameLst>
                                          <p:attrName>ppt_x</p:attrName>
                                        </p:attrNameLst>
                                      </p:cBhvr>
                                      <p:tavLst>
                                        <p:tav tm="0">
                                          <p:val>
                                            <p:strVal val="#ppt_x-.1"/>
                                          </p:val>
                                        </p:tav>
                                        <p:tav tm="100000">
                                          <p:val>
                                            <p:strVal val="#ppt_x"/>
                                          </p:val>
                                        </p:tav>
                                      </p:tavLst>
                                    </p:anim>
                                    <p:anim calcmode="lin" valueType="num">
                                      <p:cBhvr>
                                        <p:cTn id="38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na María\Escritorio\OTOÑO\Bosque-en-Otoño-Colores-Del-Otoño.jpg"/>
          <p:cNvPicPr>
            <a:picLocks noChangeAspect="1" noChangeArrowheads="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2626043"/>
          </a:xfrm>
          <a:prstGeom prst="flowChartProcess">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0" y="2626043"/>
            <a:ext cx="9144000" cy="2517458"/>
          </a:xfrm>
          <a:prstGeom prst="flowChartProcess">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los elementos que nos regala la naturaleza en el Parque Natural de Gorbea consiguen crear una amalgama de colores y formas que bien pudieran convertirse en el modelo perfecto de un pintor impresionista.</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peelOff"/>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4000"/>
                                        <p:tgtEl>
                                          <p:spTgt spid="3"/>
                                        </p:tgtEl>
                                        <p:attrNameLst>
                                          <p:attrName>ppt_x</p:attrName>
                                        </p:attrNameLst>
                                      </p:cBhvr>
                                      <p:tavLst>
                                        <p:tav tm="0">
                                          <p:val>
                                            <p:strVal val="ppt_x"/>
                                          </p:val>
                                        </p:tav>
                                        <p:tav tm="100000">
                                          <p:val>
                                            <p:strVal val="ppt_x"/>
                                          </p:val>
                                        </p:tav>
                                      </p:tavLst>
                                    </p:anim>
                                    <p:anim calcmode="lin" valueType="num">
                                      <p:cBhvr>
                                        <p:cTn id="7" dur="4000"/>
                                        <p:tgtEl>
                                          <p:spTgt spid="3"/>
                                        </p:tgtEl>
                                        <p:attrNameLst>
                                          <p:attrName>ppt_y</p:attrName>
                                        </p:attrNameLst>
                                      </p:cBhvr>
                                      <p:tavLst>
                                        <p:tav tm="0">
                                          <p:val>
                                            <p:strVal val="ppt_y"/>
                                          </p:val>
                                        </p:tav>
                                        <p:tav tm="100000">
                                          <p:val>
                                            <p:strVal val="ppt_y-ppt_h/2"/>
                                          </p:val>
                                        </p:tav>
                                      </p:tavLst>
                                    </p:anim>
                                    <p:anim calcmode="lin" valueType="num">
                                      <p:cBhvr>
                                        <p:cTn id="8" dur="4000"/>
                                        <p:tgtEl>
                                          <p:spTgt spid="3"/>
                                        </p:tgtEl>
                                        <p:attrNameLst>
                                          <p:attrName>ppt_w</p:attrName>
                                        </p:attrNameLst>
                                      </p:cBhvr>
                                      <p:tavLst>
                                        <p:tav tm="0">
                                          <p:val>
                                            <p:strVal val="ppt_w"/>
                                          </p:val>
                                        </p:tav>
                                        <p:tav tm="100000">
                                          <p:val>
                                            <p:strVal val="ppt_w"/>
                                          </p:val>
                                        </p:tav>
                                      </p:tavLst>
                                    </p:anim>
                                    <p:anim calcmode="lin" valueType="num">
                                      <p:cBhvr>
                                        <p:cTn id="9" dur="4000"/>
                                        <p:tgtEl>
                                          <p:spTgt spid="3"/>
                                        </p:tgtEl>
                                        <p:attrNameLst>
                                          <p:attrName>ppt_h</p:attrName>
                                        </p:attrNameLst>
                                      </p:cBhvr>
                                      <p:tavLst>
                                        <p:tav tm="0">
                                          <p:val>
                                            <p:strVal val="ppt_h"/>
                                          </p:val>
                                        </p:tav>
                                        <p:tav tm="100000">
                                          <p:val>
                                            <p:fltVal val="0"/>
                                          </p:val>
                                        </p:tav>
                                      </p:tavLst>
                                    </p:anim>
                                    <p:set>
                                      <p:cBhvr>
                                        <p:cTn id="10" dur="1" fill="hold">
                                          <p:stCondLst>
                                            <p:cond delay="3999"/>
                                          </p:stCondLst>
                                        </p:cTn>
                                        <p:tgtEl>
                                          <p:spTgt spid="3"/>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4000"/>
                                        <p:tgtEl>
                                          <p:spTgt spid="4"/>
                                        </p:tgtEl>
                                        <p:attrNameLst>
                                          <p:attrName>ppt_x</p:attrName>
                                        </p:attrNameLst>
                                      </p:cBhvr>
                                      <p:tavLst>
                                        <p:tav tm="0">
                                          <p:val>
                                            <p:strVal val="ppt_x"/>
                                          </p:val>
                                        </p:tav>
                                        <p:tav tm="100000">
                                          <p:val>
                                            <p:strVal val="ppt_x"/>
                                          </p:val>
                                        </p:tav>
                                      </p:tavLst>
                                    </p:anim>
                                    <p:anim calcmode="lin" valueType="num">
                                      <p:cBhvr>
                                        <p:cTn id="13" dur="4000"/>
                                        <p:tgtEl>
                                          <p:spTgt spid="4"/>
                                        </p:tgtEl>
                                        <p:attrNameLst>
                                          <p:attrName>ppt_y</p:attrName>
                                        </p:attrNameLst>
                                      </p:cBhvr>
                                      <p:tavLst>
                                        <p:tav tm="0">
                                          <p:val>
                                            <p:strVal val="ppt_y"/>
                                          </p:val>
                                        </p:tav>
                                        <p:tav tm="100000">
                                          <p:val>
                                            <p:strVal val="ppt_y+ppt_h/2"/>
                                          </p:val>
                                        </p:tav>
                                      </p:tavLst>
                                    </p:anim>
                                    <p:anim calcmode="lin" valueType="num">
                                      <p:cBhvr>
                                        <p:cTn id="14" dur="4000"/>
                                        <p:tgtEl>
                                          <p:spTgt spid="4"/>
                                        </p:tgtEl>
                                        <p:attrNameLst>
                                          <p:attrName>ppt_w</p:attrName>
                                        </p:attrNameLst>
                                      </p:cBhvr>
                                      <p:tavLst>
                                        <p:tav tm="0">
                                          <p:val>
                                            <p:strVal val="ppt_w"/>
                                          </p:val>
                                        </p:tav>
                                        <p:tav tm="100000">
                                          <p:val>
                                            <p:strVal val="ppt_w"/>
                                          </p:val>
                                        </p:tav>
                                      </p:tavLst>
                                    </p:anim>
                                    <p:anim calcmode="lin" valueType="num">
                                      <p:cBhvr>
                                        <p:cTn id="15" dur="4000"/>
                                        <p:tgtEl>
                                          <p:spTgt spid="4"/>
                                        </p:tgtEl>
                                        <p:attrNameLst>
                                          <p:attrName>ppt_h</p:attrName>
                                        </p:attrNameLst>
                                      </p:cBhvr>
                                      <p:tavLst>
                                        <p:tav tm="0">
                                          <p:val>
                                            <p:strVal val="ppt_h"/>
                                          </p:val>
                                        </p:tav>
                                        <p:tav tm="100000">
                                          <p:val>
                                            <p:fltVal val="0"/>
                                          </p:val>
                                        </p:tav>
                                      </p:tavLst>
                                    </p:anim>
                                    <p:set>
                                      <p:cBhvr>
                                        <p:cTn id="16" dur="1" fill="hold">
                                          <p:stCondLst>
                                            <p:cond delay="3999"/>
                                          </p:stCondLst>
                                        </p:cTn>
                                        <p:tgtEl>
                                          <p:spTgt spid="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4578"/>
                                        </p:tgtEl>
                                        <p:attrNameLst>
                                          <p:attrName>style.visibility</p:attrName>
                                        </p:attrNameLst>
                                      </p:cBhvr>
                                      <p:to>
                                        <p:strVal val="visible"/>
                                      </p:to>
                                    </p:set>
                                    <p:anim calcmode="lin" valueType="num">
                                      <p:cBhvr>
                                        <p:cTn id="19" dur="4000" fill="hold"/>
                                        <p:tgtEl>
                                          <p:spTgt spid="24578"/>
                                        </p:tgtEl>
                                        <p:attrNameLst>
                                          <p:attrName>ppt_w</p:attrName>
                                        </p:attrNameLst>
                                      </p:cBhvr>
                                      <p:tavLst>
                                        <p:tav tm="0">
                                          <p:val>
                                            <p:strVal val="4/3*#ppt_w"/>
                                          </p:val>
                                        </p:tav>
                                        <p:tav tm="100000">
                                          <p:val>
                                            <p:strVal val="#ppt_w"/>
                                          </p:val>
                                        </p:tav>
                                      </p:tavLst>
                                    </p:anim>
                                    <p:anim calcmode="lin" valueType="num">
                                      <p:cBhvr>
                                        <p:cTn id="20" dur="4000" fill="hold"/>
                                        <p:tgtEl>
                                          <p:spTgt spid="24578"/>
                                        </p:tgtEl>
                                        <p:attrNameLst>
                                          <p:attrName>ppt_h</p:attrName>
                                        </p:attrNameLst>
                                      </p:cBhvr>
                                      <p:tavLst>
                                        <p:tav tm="0">
                                          <p:val>
                                            <p:strVal val="4/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24578"/>
                                        </p:tgtEl>
                                        <p:attrNameLst>
                                          <p:attrName>style.visibility</p:attrName>
                                        </p:attrNameLst>
                                      </p:cBhvr>
                                      <p:to>
                                        <p:strVal val="visible"/>
                                      </p:to>
                                    </p:set>
                                    <p:animEffect transition="in" filter="barn(outHorizontal)">
                                      <p:cBhvr>
                                        <p:cTn id="23" dur="4000"/>
                                        <p:tgtEl>
                                          <p:spTgt spid="24578"/>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nos adentramos en el parque atravesaremos zonas como el Monte Gorbea, el Hayedo de </a:t>
            </a:r>
            <a:r>
              <a:rPr lang="es-ES" i="1" dirty="0" err="1" smtClean="0">
                <a:effectLst>
                  <a:glow rad="101600">
                    <a:srgbClr val="C00000">
                      <a:alpha val="60000"/>
                    </a:srgbClr>
                  </a:glow>
                  <a:outerShdw blurRad="38100" dist="38100" dir="2700000" algn="tl">
                    <a:srgbClr val="000000">
                      <a:alpha val="43137"/>
                    </a:srgbClr>
                  </a:outerShdw>
                </a:effectLst>
              </a:rPr>
              <a:t>Otzarreta</a:t>
            </a:r>
            <a:r>
              <a:rPr lang="es-ES" i="1" dirty="0" smtClean="0">
                <a:effectLst>
                  <a:glow rad="101600">
                    <a:srgbClr val="C00000">
                      <a:alpha val="60000"/>
                    </a:srgbClr>
                  </a:glow>
                  <a:outerShdw blurRad="38100" dist="38100" dir="2700000" algn="tl">
                    <a:srgbClr val="000000">
                      <a:alpha val="43137"/>
                    </a:srgbClr>
                  </a:outerShdw>
                </a:effectLst>
              </a:rPr>
              <a:t>, el Humedal de </a:t>
            </a:r>
            <a:r>
              <a:rPr lang="es-ES" i="1" dirty="0" err="1" smtClean="0">
                <a:effectLst>
                  <a:glow rad="101600">
                    <a:srgbClr val="C00000">
                      <a:alpha val="60000"/>
                    </a:srgbClr>
                  </a:glow>
                  <a:outerShdw blurRad="38100" dist="38100" dir="2700000" algn="tl">
                    <a:srgbClr val="000000">
                      <a:alpha val="43137"/>
                    </a:srgbClr>
                  </a:outerShdw>
                </a:effectLst>
              </a:rPr>
              <a:t>Saldropo</a:t>
            </a:r>
            <a:r>
              <a:rPr lang="es-ES" i="1" dirty="0" smtClean="0">
                <a:effectLst>
                  <a:glow rad="101600">
                    <a:srgbClr val="C00000">
                      <a:alpha val="60000"/>
                    </a:srgbClr>
                  </a:glow>
                  <a:outerShdw blurRad="38100" dist="38100" dir="2700000" algn="tl">
                    <a:srgbClr val="000000">
                      <a:alpha val="43137"/>
                    </a:srgbClr>
                  </a:outerShdw>
                </a:effectLst>
              </a:rPr>
              <a:t>, o la Cascada de </a:t>
            </a:r>
            <a:r>
              <a:rPr lang="es-ES" i="1" dirty="0" err="1" smtClean="0">
                <a:effectLst>
                  <a:glow rad="101600">
                    <a:srgbClr val="C00000">
                      <a:alpha val="60000"/>
                    </a:srgbClr>
                  </a:glow>
                  <a:outerShdw blurRad="38100" dist="38100" dir="2700000" algn="tl">
                    <a:srgbClr val="000000">
                      <a:alpha val="43137"/>
                    </a:srgbClr>
                  </a:outerShdw>
                </a:effectLst>
              </a:rPr>
              <a:t>Gujuli</a:t>
            </a:r>
            <a:r>
              <a:rPr lang="es-ES" i="1" dirty="0" smtClean="0">
                <a:effectLst>
                  <a:glow rad="101600">
                    <a:srgbClr val="C00000">
                      <a:alpha val="60000"/>
                    </a:srgbClr>
                  </a:glow>
                  <a:outerShdw blurRad="38100" dist="38100" dir="2700000" algn="tl">
                    <a:srgbClr val="000000">
                      <a:alpha val="43137"/>
                    </a:srgbClr>
                  </a:outerShdw>
                </a:effectLst>
              </a:rPr>
              <a:t>, habitados por aves como el azor, el gavilán o el halcón peregrino y por animales terrestres como el gato montés o el ciervo.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dir="ru"/>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4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duda, es en los meses de septiembre a noviembre cuando mejor podemos apreciar el encanto de este lugar y disfrutar de un precioso juego cromático en el que se observa una paleta de colores que va del amarillo al marrón, pasando por el ocre o por los tonos rojizos.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ripple dir="lu"/>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ppt_w+.3"/>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animEffect transition="in" filter="fade">
                                      <p:cBhvr>
                                        <p:cTn id="12" dur="4000"/>
                                        <p:tgtEl>
                                          <p:spTgt spid="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Marcador de contenido" descr="ImagenD.jpg"/>
          <p:cNvPicPr>
            <a:picLocks noGrp="1" noChangeAspect="1"/>
          </p:cNvPicPr>
          <p:nvPr>
            <p:ph idx="4294967295"/>
          </p:nvPr>
        </p:nvPicPr>
        <p:blipFill>
          <a:blip r:embed="rId2" cstate="print"/>
          <a:stretch>
            <a:fillRect/>
          </a:stretch>
        </p:blipFill>
        <p:spPr>
          <a:xfrm>
            <a:off x="0" y="0"/>
            <a:ext cx="9144000"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9" name="5 Marcador de contenido" descr="ImagenD.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mi afán por descubrir los espacios naturales más bellos de cada comunidad, en esta ocasión llegamos al País Vasco para conocer de cerca el Parque Natural de Gorbea, un paisaje de película.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dir="l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2/3*#ppt_w"/>
                                          </p:val>
                                        </p:tav>
                                        <p:tav tm="100000">
                                          <p:val>
                                            <p:strVal val="#ppt_w"/>
                                          </p:val>
                                        </p:tav>
                                      </p:tavLst>
                                    </p:anim>
                                    <p:anim calcmode="lin" valueType="num">
                                      <p:cBhvr>
                                        <p:cTn id="8" dur="4000" fill="hold"/>
                                        <p:tgtEl>
                                          <p:spTgt spid="6"/>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4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4000" fill="hold"/>
                                        <p:tgtEl>
                                          <p:spTgt spid="19"/>
                                        </p:tgtEl>
                                        <p:attrNameLst>
                                          <p:attrName>ppt_w</p:attrName>
                                        </p:attrNameLst>
                                      </p:cBhvr>
                                      <p:tavLst>
                                        <p:tav tm="0">
                                          <p:val>
                                            <p:strVal val="2/3*#ppt_w"/>
                                          </p:val>
                                        </p:tav>
                                        <p:tav tm="100000">
                                          <p:val>
                                            <p:strVal val="#ppt_w"/>
                                          </p:val>
                                        </p:tav>
                                      </p:tavLst>
                                    </p:anim>
                                    <p:anim calcmode="lin" valueType="num">
                                      <p:cBhvr>
                                        <p:cTn id="15" dur="4000" fill="hold"/>
                                        <p:tgtEl>
                                          <p:spTgt spid="19"/>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ox(in)">
                                      <p:cBhvr>
                                        <p:cTn id="18" dur="4000"/>
                                        <p:tgtEl>
                                          <p:spTgt spid="19"/>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Proceso"/>
          <p:cNvSpPr/>
          <p:nvPr/>
        </p:nvSpPr>
        <p:spPr>
          <a:xfrm>
            <a:off x="0" y="0"/>
            <a:ext cx="9144000" cy="2626043"/>
          </a:xfrm>
          <a:prstGeom prst="flowChartProcess">
            <a:avLst/>
          </a:prstGeom>
          <a:solidFill>
            <a:schemeClr val="accent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roceso"/>
          <p:cNvSpPr/>
          <p:nvPr/>
        </p:nvSpPr>
        <p:spPr>
          <a:xfrm>
            <a:off x="0" y="2626043"/>
            <a:ext cx="9144000" cy="2517458"/>
          </a:xfrm>
          <a:prstGeom prst="flowChartProcess">
            <a:avLst/>
          </a:prstGeom>
          <a:solidFill>
            <a:schemeClr val="accent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Hayedo de </a:t>
            </a:r>
            <a:r>
              <a:rPr lang="es-ES" i="1" dirty="0" err="1" smtClean="0">
                <a:effectLst>
                  <a:glow rad="101600">
                    <a:srgbClr val="C00000">
                      <a:alpha val="60000"/>
                    </a:srgbClr>
                  </a:glow>
                  <a:outerShdw blurRad="38100" dist="38100" dir="2700000" algn="tl">
                    <a:srgbClr val="000000">
                      <a:alpha val="43137"/>
                    </a:srgbClr>
                  </a:outerShdw>
                </a:effectLst>
              </a:rPr>
              <a:t>Otzarreta</a:t>
            </a:r>
            <a:r>
              <a:rPr lang="es-ES" i="1" dirty="0" smtClean="0">
                <a:effectLst>
                  <a:glow rad="101600">
                    <a:srgbClr val="C00000">
                      <a:alpha val="60000"/>
                    </a:srgbClr>
                  </a:glow>
                  <a:outerShdw blurRad="38100" dist="38100" dir="2700000" algn="tl">
                    <a:srgbClr val="000000">
                      <a:alpha val="43137"/>
                    </a:srgbClr>
                  </a:outerShdw>
                </a:effectLst>
              </a:rPr>
              <a:t>, las hayas despliegan sus ramas hacia arriba, como brazos que quisieran tocar el cielo. Abajo, un manto de hojas de diferentes colores se convierte en un mural otoñal.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dir="r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4000"/>
                                        <p:tgtEl>
                                          <p:spTgt spid="15"/>
                                        </p:tgtEl>
                                        <p:attrNameLst>
                                          <p:attrName>ppt_x</p:attrName>
                                        </p:attrNameLst>
                                      </p:cBhvr>
                                      <p:tavLst>
                                        <p:tav tm="0">
                                          <p:val>
                                            <p:strVal val="ppt_x"/>
                                          </p:val>
                                        </p:tav>
                                        <p:tav tm="100000">
                                          <p:val>
                                            <p:strVal val="ppt_x"/>
                                          </p:val>
                                        </p:tav>
                                      </p:tavLst>
                                    </p:anim>
                                    <p:anim calcmode="lin" valueType="num">
                                      <p:cBhvr>
                                        <p:cTn id="7" dur="4000"/>
                                        <p:tgtEl>
                                          <p:spTgt spid="15"/>
                                        </p:tgtEl>
                                        <p:attrNameLst>
                                          <p:attrName>ppt_y</p:attrName>
                                        </p:attrNameLst>
                                      </p:cBhvr>
                                      <p:tavLst>
                                        <p:tav tm="0">
                                          <p:val>
                                            <p:strVal val="ppt_y"/>
                                          </p:val>
                                        </p:tav>
                                        <p:tav tm="100000">
                                          <p:val>
                                            <p:strVal val="ppt_y-ppt_h/2"/>
                                          </p:val>
                                        </p:tav>
                                      </p:tavLst>
                                    </p:anim>
                                    <p:anim calcmode="lin" valueType="num">
                                      <p:cBhvr>
                                        <p:cTn id="8" dur="4000"/>
                                        <p:tgtEl>
                                          <p:spTgt spid="15"/>
                                        </p:tgtEl>
                                        <p:attrNameLst>
                                          <p:attrName>ppt_w</p:attrName>
                                        </p:attrNameLst>
                                      </p:cBhvr>
                                      <p:tavLst>
                                        <p:tav tm="0">
                                          <p:val>
                                            <p:strVal val="ppt_w"/>
                                          </p:val>
                                        </p:tav>
                                        <p:tav tm="100000">
                                          <p:val>
                                            <p:strVal val="ppt_w"/>
                                          </p:val>
                                        </p:tav>
                                      </p:tavLst>
                                    </p:anim>
                                    <p:anim calcmode="lin" valueType="num">
                                      <p:cBhvr>
                                        <p:cTn id="9" dur="4000"/>
                                        <p:tgtEl>
                                          <p:spTgt spid="15"/>
                                        </p:tgtEl>
                                        <p:attrNameLst>
                                          <p:attrName>ppt_h</p:attrName>
                                        </p:attrNameLst>
                                      </p:cBhvr>
                                      <p:tavLst>
                                        <p:tav tm="0">
                                          <p:val>
                                            <p:strVal val="ppt_h"/>
                                          </p:val>
                                        </p:tav>
                                        <p:tav tm="100000">
                                          <p:val>
                                            <p:fltVal val="0"/>
                                          </p:val>
                                        </p:tav>
                                      </p:tavLst>
                                    </p:anim>
                                    <p:set>
                                      <p:cBhvr>
                                        <p:cTn id="10" dur="1" fill="hold">
                                          <p:stCondLst>
                                            <p:cond delay="3999"/>
                                          </p:stCondLst>
                                        </p:cTn>
                                        <p:tgtEl>
                                          <p:spTgt spid="15"/>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4000"/>
                                        <p:tgtEl>
                                          <p:spTgt spid="16"/>
                                        </p:tgtEl>
                                        <p:attrNameLst>
                                          <p:attrName>ppt_x</p:attrName>
                                        </p:attrNameLst>
                                      </p:cBhvr>
                                      <p:tavLst>
                                        <p:tav tm="0">
                                          <p:val>
                                            <p:strVal val="ppt_x"/>
                                          </p:val>
                                        </p:tav>
                                        <p:tav tm="100000">
                                          <p:val>
                                            <p:strVal val="ppt_x"/>
                                          </p:val>
                                        </p:tav>
                                      </p:tavLst>
                                    </p:anim>
                                    <p:anim calcmode="lin" valueType="num">
                                      <p:cBhvr>
                                        <p:cTn id="13" dur="4000"/>
                                        <p:tgtEl>
                                          <p:spTgt spid="16"/>
                                        </p:tgtEl>
                                        <p:attrNameLst>
                                          <p:attrName>ppt_y</p:attrName>
                                        </p:attrNameLst>
                                      </p:cBhvr>
                                      <p:tavLst>
                                        <p:tav tm="0">
                                          <p:val>
                                            <p:strVal val="ppt_y"/>
                                          </p:val>
                                        </p:tav>
                                        <p:tav tm="100000">
                                          <p:val>
                                            <p:strVal val="ppt_y+ppt_h/2"/>
                                          </p:val>
                                        </p:tav>
                                      </p:tavLst>
                                    </p:anim>
                                    <p:anim calcmode="lin" valueType="num">
                                      <p:cBhvr>
                                        <p:cTn id="14" dur="4000"/>
                                        <p:tgtEl>
                                          <p:spTgt spid="16"/>
                                        </p:tgtEl>
                                        <p:attrNameLst>
                                          <p:attrName>ppt_w</p:attrName>
                                        </p:attrNameLst>
                                      </p:cBhvr>
                                      <p:tavLst>
                                        <p:tav tm="0">
                                          <p:val>
                                            <p:strVal val="ppt_w"/>
                                          </p:val>
                                        </p:tav>
                                        <p:tav tm="100000">
                                          <p:val>
                                            <p:strVal val="ppt_w"/>
                                          </p:val>
                                        </p:tav>
                                      </p:tavLst>
                                    </p:anim>
                                    <p:anim calcmode="lin" valueType="num">
                                      <p:cBhvr>
                                        <p:cTn id="15" dur="4000"/>
                                        <p:tgtEl>
                                          <p:spTgt spid="16"/>
                                        </p:tgtEl>
                                        <p:attrNameLst>
                                          <p:attrName>ppt_h</p:attrName>
                                        </p:attrNameLst>
                                      </p:cBhvr>
                                      <p:tavLst>
                                        <p:tav tm="0">
                                          <p:val>
                                            <p:strVal val="ppt_h"/>
                                          </p:val>
                                        </p:tav>
                                        <p:tav tm="100000">
                                          <p:val>
                                            <p:fltVal val="0"/>
                                          </p:val>
                                        </p:tav>
                                      </p:tavLst>
                                    </p:anim>
                                    <p:set>
                                      <p:cBhvr>
                                        <p:cTn id="16" dur="1" fill="hold">
                                          <p:stCondLst>
                                            <p:cond delay="3999"/>
                                          </p:stCondLst>
                                        </p:cTn>
                                        <p:tgtEl>
                                          <p:spTgt spid="1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4000" fill="hold"/>
                                        <p:tgtEl>
                                          <p:spTgt spid="5"/>
                                        </p:tgtEl>
                                        <p:attrNameLst>
                                          <p:attrName>ppt_w</p:attrName>
                                        </p:attrNameLst>
                                      </p:cBhvr>
                                      <p:tavLst>
                                        <p:tav tm="0">
                                          <p:val>
                                            <p:strVal val="2/3*#ppt_w"/>
                                          </p:val>
                                        </p:tav>
                                        <p:tav tm="100000">
                                          <p:val>
                                            <p:strVal val="#ppt_w"/>
                                          </p:val>
                                        </p:tav>
                                      </p:tavLst>
                                    </p:anim>
                                    <p:anim calcmode="lin" valueType="num">
                                      <p:cBhvr>
                                        <p:cTn id="20" dur="4000" fill="hold"/>
                                        <p:tgtEl>
                                          <p:spTgt spid="5"/>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outHorizontal)">
                                      <p:cBhvr>
                                        <p:cTn id="23" dur="4000"/>
                                        <p:tgtEl>
                                          <p:spTgt spid="5"/>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kkSin título-2.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3060700" cy="1714500"/>
          </a:xfrm>
          <a:prstGeom prst="flowChartProcess">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0" y="1714500"/>
            <a:ext cx="3060700" cy="1714500"/>
          </a:xfrm>
          <a:prstGeom prst="flowChartProcess">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0" y="3429000"/>
            <a:ext cx="3060700" cy="1714500"/>
          </a:xfrm>
          <a:prstGeom prst="flowChartProcess">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3071813" y="0"/>
            <a:ext cx="3060700" cy="1714500"/>
          </a:xfrm>
          <a:prstGeom prst="flowChartProcess">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6143626" y="0"/>
            <a:ext cx="3000375" cy="1714500"/>
          </a:xfrm>
          <a:prstGeom prst="flowChartProcess">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6156176" y="1714500"/>
            <a:ext cx="2987824" cy="1714500"/>
          </a:xfrm>
          <a:prstGeom prst="flowChartProcess">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6083300" y="3429000"/>
            <a:ext cx="3060700" cy="1714500"/>
          </a:xfrm>
          <a:prstGeom prst="flowChartProcess">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3071813" y="3429000"/>
            <a:ext cx="3060700" cy="1714500"/>
          </a:xfrm>
          <a:prstGeom prst="flowChartProcess">
            <a:avLst/>
          </a:prstGeom>
          <a:solidFill>
            <a:schemeClr val="accent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roceso"/>
          <p:cNvSpPr/>
          <p:nvPr/>
        </p:nvSpPr>
        <p:spPr>
          <a:xfrm>
            <a:off x="3071814" y="1705928"/>
            <a:ext cx="3084362" cy="1731645"/>
          </a:xfrm>
          <a:prstGeom prst="flowChartProcess">
            <a:avLst/>
          </a:prstGeom>
          <a:solidFill>
            <a:schemeClr val="accent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827584"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repente, para hacer más idílica la imagen, un pequeño riachuelo viene a sumarse a ese lienzo lleno de colores y nos ofrece momentos de paz y tranquilidad gracias al ritmo lento de sus aguas.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4000"/>
                                        <p:tgtEl>
                                          <p:spTgt spid="6"/>
                                        </p:tgtEl>
                                      </p:cBhvr>
                                    </p:animEffect>
                                    <p:set>
                                      <p:cBhvr>
                                        <p:cTn id="25" dur="1" fill="hold">
                                          <p:stCondLst>
                                            <p:cond delay="3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4000"/>
                                        <p:tgtEl>
                                          <p:spTgt spid="10"/>
                                        </p:tgtEl>
                                      </p:cBhvr>
                                    </p:animEffect>
                                    <p:set>
                                      <p:cBhvr>
                                        <p:cTn id="31" dur="1" fill="hold">
                                          <p:stCondLst>
                                            <p:cond delay="3999"/>
                                          </p:stCondLst>
                                        </p:cTn>
                                        <p:tgtEl>
                                          <p:spTgt spid="10"/>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box(out)">
                                      <p:cBhvr>
                                        <p:cTn id="34" dur="4000"/>
                                        <p:tgtEl>
                                          <p:spTgt spid="18434"/>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8434"/>
                                        </p:tgtEl>
                                        <p:attrNameLst>
                                          <p:attrName>style.visibility</p:attrName>
                                        </p:attrNameLst>
                                      </p:cBhvr>
                                      <p:to>
                                        <p:strVal val="visible"/>
                                      </p:to>
                                    </p:set>
                                    <p:anim calcmode="lin" valueType="num">
                                      <p:cBhvr>
                                        <p:cTn id="37" dur="4000" fill="hold"/>
                                        <p:tgtEl>
                                          <p:spTgt spid="18434"/>
                                        </p:tgtEl>
                                        <p:attrNameLst>
                                          <p:attrName>ppt_w</p:attrName>
                                        </p:attrNameLst>
                                      </p:cBhvr>
                                      <p:tavLst>
                                        <p:tav tm="0">
                                          <p:val>
                                            <p:strVal val="#ppt_w+.3"/>
                                          </p:val>
                                        </p:tav>
                                        <p:tav tm="100000">
                                          <p:val>
                                            <p:strVal val="#ppt_w"/>
                                          </p:val>
                                        </p:tav>
                                      </p:tavLst>
                                    </p:anim>
                                    <p:anim calcmode="lin" valueType="num">
                                      <p:cBhvr>
                                        <p:cTn id="38" dur="4000" fill="hold"/>
                                        <p:tgtEl>
                                          <p:spTgt spid="18434"/>
                                        </p:tgtEl>
                                        <p:attrNameLst>
                                          <p:attrName>ppt_h</p:attrName>
                                        </p:attrNameLst>
                                      </p:cBhvr>
                                      <p:tavLst>
                                        <p:tav tm="0">
                                          <p:val>
                                            <p:strVal val="#ppt_h"/>
                                          </p:val>
                                        </p:tav>
                                        <p:tav tm="100000">
                                          <p:val>
                                            <p:strVal val="#ppt_h"/>
                                          </p:val>
                                        </p:tav>
                                      </p:tavLst>
                                    </p:anim>
                                    <p:animEffect transition="in" filter="fade">
                                      <p:cBhvr>
                                        <p:cTn id="39" dur="4000"/>
                                        <p:tgtEl>
                                          <p:spTgt spid="18434"/>
                                        </p:tgtEl>
                                      </p:cBhvr>
                                    </p:animEffect>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1"/>
                                          </p:val>
                                        </p:tav>
                                        <p:tav tm="100000">
                                          <p:val>
                                            <p:strVal val="#ppt_x"/>
                                          </p:val>
                                        </p:tav>
                                      </p:tavLst>
                                    </p:anim>
                                    <p:anim calcmode="lin" valueType="num">
                                      <p:cBhvr>
                                        <p:cTn id="4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2109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27584" y="4371950"/>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Quizá, en un momento dado, esa paz se vea interrumpida por el </a:t>
            </a:r>
            <a:r>
              <a:rPr lang="es-ES" i="1" dirty="0" err="1" smtClean="0">
                <a:effectLst>
                  <a:glow rad="101600">
                    <a:srgbClr val="C00000">
                      <a:alpha val="60000"/>
                    </a:srgbClr>
                  </a:glow>
                  <a:outerShdw blurRad="38100" dist="38100" dir="2700000" algn="tl">
                    <a:srgbClr val="000000">
                      <a:alpha val="43137"/>
                    </a:srgbClr>
                  </a:outerShdw>
                </a:effectLst>
              </a:rPr>
              <a:t>Basajaun</a:t>
            </a:r>
            <a:r>
              <a:rPr lang="es-ES" i="1" dirty="0" smtClean="0">
                <a:effectLst>
                  <a:glow rad="101600">
                    <a:srgbClr val="C00000">
                      <a:alpha val="60000"/>
                    </a:srgbClr>
                  </a:glow>
                  <a:outerShdw blurRad="38100" dist="38100" dir="2700000" algn="tl">
                    <a:srgbClr val="000000">
                      <a:alpha val="43137"/>
                    </a:srgbClr>
                  </a:outerShdw>
                </a:effectLst>
              </a:rPr>
              <a:t>, personaje mitológico que recorre los bosques y protege la naturaleza.</a:t>
            </a:r>
          </a:p>
        </p:txBody>
      </p:sp>
    </p:spTree>
  </p:cSld>
  <p:clrMapOvr>
    <a:masterClrMapping/>
  </p:clrMapOvr>
  <mc:AlternateContent xmlns:mc="http://schemas.openxmlformats.org/markup-compatibility/2006">
    <mc:Choice xmlns:p14="http://schemas.microsoft.com/office/powerpoint/2010/main" Requires="p14">
      <p:transition spd="slow" p14:dur="2250" advTm="21000">
        <p14:rippl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4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2680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0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muy lejos del Hayedo de </a:t>
            </a:r>
            <a:r>
              <a:rPr lang="es-ES" i="1" dirty="0" err="1" smtClean="0">
                <a:effectLst>
                  <a:glow rad="101600">
                    <a:srgbClr val="C00000">
                      <a:alpha val="60000"/>
                    </a:srgbClr>
                  </a:glow>
                  <a:outerShdw blurRad="38100" dist="38100" dir="2700000" algn="tl">
                    <a:srgbClr val="000000">
                      <a:alpha val="43137"/>
                    </a:srgbClr>
                  </a:outerShdw>
                </a:effectLst>
              </a:rPr>
              <a:t>Otzarreta</a:t>
            </a:r>
            <a:r>
              <a:rPr lang="es-ES" i="1" dirty="0" smtClean="0">
                <a:effectLst>
                  <a:glow rad="101600">
                    <a:srgbClr val="C00000">
                      <a:alpha val="60000"/>
                    </a:srgbClr>
                  </a:glow>
                  <a:outerShdw blurRad="38100" dist="38100" dir="2700000" algn="tl">
                    <a:srgbClr val="000000">
                      <a:alpha val="43137"/>
                    </a:srgbClr>
                  </a:outerShdw>
                </a:effectLst>
              </a:rPr>
              <a:t> encontramos otro de los espacios del parque que viene a confirmar eso que decíamos de la diversidad paisajística del Parque Natural de Gorbea: el Humedal de </a:t>
            </a:r>
            <a:r>
              <a:rPr lang="es-ES" i="1" dirty="0" err="1" smtClean="0">
                <a:effectLst>
                  <a:glow rad="101600">
                    <a:srgbClr val="C00000">
                      <a:alpha val="60000"/>
                    </a:srgbClr>
                  </a:glow>
                  <a:outerShdw blurRad="38100" dist="38100" dir="2700000" algn="tl">
                    <a:srgbClr val="000000">
                      <a:alpha val="43137"/>
                    </a:srgbClr>
                  </a:outerShdw>
                </a:effectLst>
              </a:rPr>
              <a:t>Saldropo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wheel spokes="1"/>
      </p:transition>
    </mc:Choice>
    <mc:Fallback>
      <p:transition spd="slow" advTm="2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4000"/>
                                        <p:tgtEl>
                                          <p:spTgt spid="5"/>
                                        </p:tgtEl>
                                      </p:cBhvr>
                                    </p:animEffect>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9382013040117080597562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9382013040117080597562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584" y="401191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una tranquila zona del parque, ideal para recorrer en familia, habitada por numerosas especies vegetales y animales y que se encuentra junto a la Cascada de </a:t>
            </a:r>
            <a:r>
              <a:rPr lang="es-ES" i="1" dirty="0" err="1" smtClean="0">
                <a:effectLst>
                  <a:glow rad="101600">
                    <a:srgbClr val="C00000">
                      <a:alpha val="60000"/>
                    </a:srgbClr>
                  </a:glow>
                  <a:outerShdw blurRad="38100" dist="38100" dir="2700000" algn="tl">
                    <a:srgbClr val="000000">
                      <a:alpha val="43137"/>
                    </a:srgbClr>
                  </a:outerShdw>
                </a:effectLst>
              </a:rPr>
              <a:t>Uguna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wheelReverse spokes="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8264_naked_capitalism.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Paralelogramo"/>
          <p:cNvSpPr/>
          <p:nvPr/>
        </p:nvSpPr>
        <p:spPr>
          <a:xfrm flipH="1">
            <a:off x="1714501" y="1071563"/>
            <a:ext cx="2428875" cy="3000375"/>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4643439" y="1071563"/>
            <a:ext cx="2276475" cy="3000375"/>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5143501" y="1071563"/>
            <a:ext cx="2276475" cy="3000375"/>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2295526" y="1077278"/>
            <a:ext cx="2428875" cy="3003233"/>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571501" y="1071563"/>
            <a:ext cx="2428875" cy="3000375"/>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aralelogramo"/>
          <p:cNvSpPr/>
          <p:nvPr/>
        </p:nvSpPr>
        <p:spPr>
          <a:xfrm flipH="1">
            <a:off x="1152526" y="1077278"/>
            <a:ext cx="2428875" cy="3003233"/>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5643564" y="1071563"/>
            <a:ext cx="2276475" cy="3000375"/>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6143626" y="1071563"/>
            <a:ext cx="2276475" cy="3000375"/>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1" y="1071563"/>
            <a:ext cx="2428875" cy="3000375"/>
          </a:xfrm>
          <a:prstGeom prst="parallelogram">
            <a:avLst>
              <a:gd name="adj" fmla="val 80186"/>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a:off x="6643688" y="1071563"/>
            <a:ext cx="2214562" cy="3000375"/>
          </a:xfrm>
          <a:prstGeom prst="parallelogram">
            <a:avLst>
              <a:gd name="adj" fmla="val 81381"/>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683568" y="429994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imágenes más impresionantes que nos deja el Parque Natural de Gorbea son las caídas de agua de las Cascadas de </a:t>
            </a:r>
            <a:r>
              <a:rPr lang="es-ES" i="1" dirty="0" err="1" smtClean="0">
                <a:effectLst>
                  <a:glow rad="101600">
                    <a:srgbClr val="C00000">
                      <a:alpha val="60000"/>
                    </a:srgbClr>
                  </a:glow>
                  <a:outerShdw blurRad="38100" dist="38100" dir="2700000" algn="tl">
                    <a:srgbClr val="000000">
                      <a:alpha val="43137"/>
                    </a:srgbClr>
                  </a:outerShdw>
                </a:effectLst>
              </a:rPr>
              <a:t>Gujuli</a:t>
            </a:r>
            <a:r>
              <a:rPr lang="es-ES" i="1" dirty="0" smtClean="0">
                <a:effectLst>
                  <a:glow rad="101600">
                    <a:srgbClr val="C00000">
                      <a:alpha val="60000"/>
                    </a:srgbClr>
                  </a:glow>
                  <a:outerShdw blurRad="38100" dist="38100" dir="2700000" algn="tl">
                    <a:srgbClr val="000000">
                      <a:alpha val="43137"/>
                    </a:srgbClr>
                  </a:outerShdw>
                </a:effectLst>
              </a:rPr>
              <a:t> y de </a:t>
            </a:r>
            <a:r>
              <a:rPr lang="es-ES" i="1" dirty="0" err="1" smtClean="0">
                <a:effectLst>
                  <a:glow rad="101600">
                    <a:srgbClr val="C00000">
                      <a:alpha val="60000"/>
                    </a:srgbClr>
                  </a:glow>
                  <a:outerShdw blurRad="38100" dist="38100" dir="2700000" algn="tl">
                    <a:srgbClr val="000000">
                      <a:alpha val="43137"/>
                    </a:srgbClr>
                  </a:outerShdw>
                </a:effectLst>
              </a:rPr>
              <a:t>Uguna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wedge/>
      </p:transition>
    </mc:Choice>
    <mc:Fallback>
      <p:transition spd="slow" advTm="2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0-#ppt_w/2"/>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0-#ppt_w/2"/>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3" presetClass="entr" presetSubtype="1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horizontal)">
                                      <p:cBhvr>
                                        <p:cTn id="47" dur="3000"/>
                                        <p:tgtEl>
                                          <p:spTgt spid="8"/>
                                        </p:tgtEl>
                                      </p:cBhvr>
                                    </p:animEffect>
                                  </p:childTnLst>
                                </p:cTn>
                              </p:par>
                              <p:par>
                                <p:cTn id="48" presetID="3" presetClass="entr" presetSubtype="1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horizontal)">
                                      <p:cBhvr>
                                        <p:cTn id="50" dur="3000"/>
                                        <p:tgtEl>
                                          <p:spTgt spid="9"/>
                                        </p:tgtEl>
                                      </p:cBhvr>
                                    </p:animEffect>
                                  </p:childTnLst>
                                </p:cTn>
                              </p:par>
                              <p:par>
                                <p:cTn id="51" presetID="3" presetClass="entr" presetSubtype="1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3000"/>
                                        <p:tgtEl>
                                          <p:spTgt spid="10"/>
                                        </p:tgtEl>
                                      </p:cBhvr>
                                    </p:animEffect>
                                  </p:childTnLst>
                                </p:cTn>
                              </p:par>
                              <p:par>
                                <p:cTn id="54" presetID="3" presetClass="entr" presetSubtype="10"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linds(horizontal)">
                                      <p:cBhvr>
                                        <p:cTn id="56" dur="3000"/>
                                        <p:tgtEl>
                                          <p:spTgt spid="11"/>
                                        </p:tgtEl>
                                      </p:cBhvr>
                                    </p:animEffect>
                                  </p:childTnLst>
                                </p:cTn>
                              </p:par>
                              <p:par>
                                <p:cTn id="57" presetID="3" presetClass="entr" presetSubtype="1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3000"/>
                                        <p:tgtEl>
                                          <p:spTgt spid="12"/>
                                        </p:tgtEl>
                                      </p:cBhvr>
                                    </p:animEffect>
                                  </p:childTnLst>
                                </p:cTn>
                              </p:par>
                              <p:par>
                                <p:cTn id="60" presetID="3"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linds(horizontal)">
                                      <p:cBhvr>
                                        <p:cTn id="62" dur="3000"/>
                                        <p:tgtEl>
                                          <p:spTgt spid="13"/>
                                        </p:tgtEl>
                                      </p:cBhvr>
                                    </p:animEffect>
                                  </p:childTnLst>
                                </p:cTn>
                              </p:par>
                              <p:par>
                                <p:cTn id="63" presetID="3" presetClass="entr" presetSubtype="1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linds(horizontal)">
                                      <p:cBhvr>
                                        <p:cTn id="65" dur="3000"/>
                                        <p:tgtEl>
                                          <p:spTgt spid="14"/>
                                        </p:tgtEl>
                                      </p:cBhvr>
                                    </p:animEffect>
                                  </p:childTnLst>
                                </p:cTn>
                              </p:par>
                              <p:par>
                                <p:cTn id="66" presetID="3" presetClass="entr" presetSubtype="1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blinds(horizontal)">
                                      <p:cBhvr>
                                        <p:cTn id="68" dur="3000"/>
                                        <p:tgtEl>
                                          <p:spTgt spid="15"/>
                                        </p:tgtEl>
                                      </p:cBhvr>
                                    </p:animEffect>
                                  </p:childTnLst>
                                </p:cTn>
                              </p:par>
                              <p:par>
                                <p:cTn id="69" presetID="3" presetClass="entr" presetSubtype="1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blinds(horizontal)">
                                      <p:cBhvr>
                                        <p:cTn id="71" dur="3000"/>
                                        <p:tgtEl>
                                          <p:spTgt spid="16"/>
                                        </p:tgtEl>
                                      </p:cBhvr>
                                    </p:animEffect>
                                  </p:childTnLst>
                                </p:cTn>
                              </p:par>
                              <p:par>
                                <p:cTn id="72" presetID="3" presetClass="entr" presetSubtype="10"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blinds(horizontal)">
                                      <p:cBhvr>
                                        <p:cTn id="74" dur="3000"/>
                                        <p:tgtEl>
                                          <p:spTgt spid="18"/>
                                        </p:tgtEl>
                                      </p:cBhvr>
                                    </p:animEffect>
                                  </p:childTnLst>
                                </p:cTn>
                              </p:par>
                              <p:par>
                                <p:cTn id="75" presetID="8" presetClass="emph" presetSubtype="0"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1"/>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2"/>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0"/>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1+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1+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0-ppt_w/2"/>
                                          </p:val>
                                        </p:tav>
                                      </p:tavLst>
                                    </p:anim>
                                    <p:anim calcmode="lin" valueType="num">
                                      <p:cBhvr additive="base">
                                        <p:cTn id="122" dur="3000"/>
                                        <p:tgtEl>
                                          <p:spTgt spid="10"/>
                                        </p:tgtEl>
                                        <p:attrNameLst>
                                          <p:attrName>ppt_y</p:attrName>
                                        </p:attrNameLst>
                                      </p:cBhvr>
                                      <p:tavLst>
                                        <p:tav tm="0">
                                          <p:val>
                                            <p:strVal val="ppt_y"/>
                                          </p:val>
                                        </p:tav>
                                        <p:tav tm="100000">
                                          <p:val>
                                            <p:strVal val="ppt_y"/>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0-ppt_w/2"/>
                                          </p:val>
                                        </p:tav>
                                      </p:tavLst>
                                    </p:anim>
                                    <p:anim calcmode="lin" valueType="num">
                                      <p:cBhvr additive="base">
                                        <p:cTn id="130" dur="3000"/>
                                        <p:tgtEl>
                                          <p:spTgt spid="15"/>
                                        </p:tgtEl>
                                        <p:attrNameLst>
                                          <p:attrName>ppt_y</p:attrName>
                                        </p:attrNameLst>
                                      </p:cBhvr>
                                      <p:tavLst>
                                        <p:tav tm="0">
                                          <p:val>
                                            <p:strVal val="ppt_y"/>
                                          </p:val>
                                        </p:tav>
                                        <p:tav tm="100000">
                                          <p:val>
                                            <p:strVal val="ppt_y"/>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16" presetClass="entr" presetSubtype="37"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barn(outVertical)">
                                      <p:cBhvr>
                                        <p:cTn id="138" dur="3000"/>
                                        <p:tgtEl>
                                          <p:spTgt spid="5"/>
                                        </p:tgtEl>
                                      </p:cBhvr>
                                    </p:animEffect>
                                  </p:childTnLst>
                                </p:cTn>
                              </p:par>
                              <p:par>
                                <p:cTn id="139" presetID="23" presetClass="entr" presetSubtype="272"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 calcmode="lin" valueType="num">
                                      <p:cBhvr>
                                        <p:cTn id="141" dur="3000" fill="hold"/>
                                        <p:tgtEl>
                                          <p:spTgt spid="5"/>
                                        </p:tgtEl>
                                        <p:attrNameLst>
                                          <p:attrName>ppt_w</p:attrName>
                                        </p:attrNameLst>
                                      </p:cBhvr>
                                      <p:tavLst>
                                        <p:tav tm="0">
                                          <p:val>
                                            <p:strVal val="2/3*#ppt_w"/>
                                          </p:val>
                                        </p:tav>
                                        <p:tav tm="100000">
                                          <p:val>
                                            <p:strVal val="#ppt_w"/>
                                          </p:val>
                                        </p:tav>
                                      </p:tavLst>
                                    </p:anim>
                                    <p:anim calcmode="lin" valueType="num">
                                      <p:cBhvr>
                                        <p:cTn id="142" dur="3000" fill="hold"/>
                                        <p:tgtEl>
                                          <p:spTgt spid="5"/>
                                        </p:tgtEl>
                                        <p:attrNameLst>
                                          <p:attrName>ppt_h</p:attrName>
                                        </p:attrNameLst>
                                      </p:cBhvr>
                                      <p:tavLst>
                                        <p:tav tm="0">
                                          <p:val>
                                            <p:strVal val="2/3*#ppt_h"/>
                                          </p:val>
                                        </p:tav>
                                        <p:tav tm="100000">
                                          <p:val>
                                            <p:strVal val="#ppt_h"/>
                                          </p:val>
                                        </p:tav>
                                      </p:tavLst>
                                    </p:anim>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7"/>
                                        </p:tgtEl>
                                        <p:attrNameLst>
                                          <p:attrName>style.visibility</p:attrName>
                                        </p:attrNameLst>
                                      </p:cBhvr>
                                      <p:to>
                                        <p:strVal val="visible"/>
                                      </p:to>
                                    </p:set>
                                    <p:animEffect transition="in" filter="fade">
                                      <p:cBhvr>
                                        <p:cTn id="146" dur="1000"/>
                                        <p:tgtEl>
                                          <p:spTgt spid="17"/>
                                        </p:tgtEl>
                                      </p:cBhvr>
                                    </p:animEffect>
                                    <p:anim calcmode="lin" valueType="num">
                                      <p:cBhvr>
                                        <p:cTn id="147" dur="1000" fill="hold"/>
                                        <p:tgtEl>
                                          <p:spTgt spid="17"/>
                                        </p:tgtEl>
                                        <p:attrNameLst>
                                          <p:attrName>ppt_x</p:attrName>
                                        </p:attrNameLst>
                                      </p:cBhvr>
                                      <p:tavLst>
                                        <p:tav tm="0">
                                          <p:val>
                                            <p:strVal val="#ppt_x-.1"/>
                                          </p:val>
                                        </p:tav>
                                        <p:tav tm="100000">
                                          <p:val>
                                            <p:strVal val="#ppt_x"/>
                                          </p:val>
                                        </p:tav>
                                      </p:tavLst>
                                    </p:anim>
                                    <p:anim calcmode="lin" valueType="num">
                                      <p:cBhvr>
                                        <p:cTn id="14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3 Imagen" descr="leon tolstoy, -23 mayo 1908.jpg"/>
          <p:cNvPicPr>
            <a:picLocks noChangeAspect="1"/>
          </p:cNvPicPr>
          <p:nvPr/>
        </p:nvPicPr>
        <p:blipFill>
          <a:blip r:embed="rId2" cstate="print"/>
          <a:stretch>
            <a:fillRect/>
          </a:stretch>
        </p:blipFill>
        <p:spPr bwMode="auto">
          <a:xfrm>
            <a:off x="2195736" y="0"/>
            <a:ext cx="468052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1" y="0"/>
            <a:ext cx="1116013" cy="51435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8027988" y="0"/>
            <a:ext cx="1116012" cy="51435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116014" y="0"/>
            <a:ext cx="1049337" cy="51435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6875464" y="0"/>
            <a:ext cx="1152525" cy="51435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95514" y="0"/>
            <a:ext cx="4681537" cy="51435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 altura, la Cascada de </a:t>
            </a:r>
            <a:r>
              <a:rPr lang="es-ES" i="1" dirty="0" err="1" smtClean="0">
                <a:effectLst>
                  <a:glow rad="101600">
                    <a:srgbClr val="C00000">
                      <a:alpha val="60000"/>
                    </a:srgbClr>
                  </a:glow>
                  <a:outerShdw blurRad="38100" dist="38100" dir="2700000" algn="tl">
                    <a:srgbClr val="000000">
                      <a:alpha val="43137"/>
                    </a:srgbClr>
                  </a:outerShdw>
                </a:effectLst>
              </a:rPr>
              <a:t>Gujuli</a:t>
            </a:r>
            <a:r>
              <a:rPr lang="es-ES" i="1" dirty="0" smtClean="0">
                <a:effectLst>
                  <a:glow rad="101600">
                    <a:srgbClr val="C00000">
                      <a:alpha val="60000"/>
                    </a:srgbClr>
                  </a:glow>
                  <a:outerShdw blurRad="38100" dist="38100" dir="2700000" algn="tl">
                    <a:srgbClr val="000000">
                      <a:alpha val="43137"/>
                    </a:srgbClr>
                  </a:outerShdw>
                </a:effectLst>
              </a:rPr>
              <a:t>, bien podía incluirse en la lista de las cascadas más espectaculares que hay en España. De repente, el paisaje queda cortado y un enorme barranco sirve de plataforma por la que cae, desde más de 100 metros de altura, las aguas del 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prestig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4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4000"/>
                                        <p:tgtEl>
                                          <p:spTgt spid="8"/>
                                        </p:tgtEl>
                                      </p:cBhvr>
                                    </p:animEffect>
                                  </p:childTnLst>
                                </p:cTn>
                              </p:par>
                              <p:par>
                                <p:cTn id="11" presetID="3" presetClass="entr" presetSubtype="5"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4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4000"/>
                                        <p:tgtEl>
                                          <p:spTgt spid="7"/>
                                        </p:tgtEl>
                                      </p:cBhvr>
                                    </p:animEffect>
                                  </p:childTnLst>
                                </p:cTn>
                              </p:par>
                              <p:par>
                                <p:cTn id="17" presetID="8" presetClass="entr" presetSubtype="32" fill="hold" nodeType="withEffect">
                                  <p:stCondLst>
                                    <p:cond delay="0"/>
                                  </p:stCondLst>
                                  <p:childTnLst>
                                    <p:set>
                                      <p:cBhvr>
                                        <p:cTn id="18" dur="1" fill="hold">
                                          <p:stCondLst>
                                            <p:cond delay="0"/>
                                          </p:stCondLst>
                                        </p:cTn>
                                        <p:tgtEl>
                                          <p:spTgt spid="63491"/>
                                        </p:tgtEl>
                                        <p:attrNameLst>
                                          <p:attrName>style.visibility</p:attrName>
                                        </p:attrNameLst>
                                      </p:cBhvr>
                                      <p:to>
                                        <p:strVal val="visible"/>
                                      </p:to>
                                    </p:set>
                                    <p:animEffect transition="in" filter="diamond(out)">
                                      <p:cBhvr>
                                        <p:cTn id="19" dur="4000"/>
                                        <p:tgtEl>
                                          <p:spTgt spid="63491"/>
                                        </p:tgtEl>
                                      </p:cBhvr>
                                    </p:animEffect>
                                  </p:childTnLst>
                                </p:cTn>
                              </p:par>
                              <p:par>
                                <p:cTn id="20" presetID="23" presetClass="entr" presetSubtype="16" fill="hold" nodeType="withEffect">
                                  <p:stCondLst>
                                    <p:cond delay="0"/>
                                  </p:stCondLst>
                                  <p:childTnLst>
                                    <p:set>
                                      <p:cBhvr>
                                        <p:cTn id="21" dur="1" fill="hold">
                                          <p:stCondLst>
                                            <p:cond delay="0"/>
                                          </p:stCondLst>
                                        </p:cTn>
                                        <p:tgtEl>
                                          <p:spTgt spid="63491"/>
                                        </p:tgtEl>
                                        <p:attrNameLst>
                                          <p:attrName>style.visibility</p:attrName>
                                        </p:attrNameLst>
                                      </p:cBhvr>
                                      <p:to>
                                        <p:strVal val="visible"/>
                                      </p:to>
                                    </p:set>
                                    <p:anim calcmode="lin" valueType="num">
                                      <p:cBhvr>
                                        <p:cTn id="22" dur="4000" fill="hold"/>
                                        <p:tgtEl>
                                          <p:spTgt spid="63491"/>
                                        </p:tgtEl>
                                        <p:attrNameLst>
                                          <p:attrName>ppt_w</p:attrName>
                                        </p:attrNameLst>
                                      </p:cBhvr>
                                      <p:tavLst>
                                        <p:tav tm="0">
                                          <p:val>
                                            <p:fltVal val="0"/>
                                          </p:val>
                                        </p:tav>
                                        <p:tav tm="100000">
                                          <p:val>
                                            <p:strVal val="#ppt_w"/>
                                          </p:val>
                                        </p:tav>
                                      </p:tavLst>
                                    </p:anim>
                                    <p:anim calcmode="lin" valueType="num">
                                      <p:cBhvr>
                                        <p:cTn id="23" dur="4000" fill="hold"/>
                                        <p:tgtEl>
                                          <p:spTgt spid="63491"/>
                                        </p:tgtEl>
                                        <p:attrNameLst>
                                          <p:attrName>ppt_h</p:attrName>
                                        </p:attrNameLst>
                                      </p:cBhvr>
                                      <p:tavLst>
                                        <p:tav tm="0">
                                          <p:val>
                                            <p:fltVal val="0"/>
                                          </p:val>
                                        </p:tav>
                                        <p:tav tm="100000">
                                          <p:val>
                                            <p:strVal val="#ppt_h"/>
                                          </p:val>
                                        </p:tav>
                                      </p:tavLst>
                                    </p:anim>
                                  </p:childTnLst>
                                </p:cTn>
                              </p:par>
                              <p:par>
                                <p:cTn id="24" presetID="8" presetClass="exit" presetSubtype="16" fill="hold" grpId="0" nodeType="withEffect">
                                  <p:stCondLst>
                                    <p:cond delay="0"/>
                                  </p:stCondLst>
                                  <p:childTnLst>
                                    <p:animEffect transition="out" filter="diamond(in)">
                                      <p:cBhvr>
                                        <p:cTn id="25" dur="4000"/>
                                        <p:tgtEl>
                                          <p:spTgt spid="11"/>
                                        </p:tgtEl>
                                      </p:cBhvr>
                                    </p:animEffect>
                                    <p:set>
                                      <p:cBhvr>
                                        <p:cTn id="26" dur="1" fill="hold">
                                          <p:stCondLst>
                                            <p:cond delay="3999"/>
                                          </p:stCondLst>
                                        </p:cTn>
                                        <p:tgtEl>
                                          <p:spTgt spid="11"/>
                                        </p:tgtEl>
                                        <p:attrNameLst>
                                          <p:attrName>style.visibility</p:attrName>
                                        </p:attrNameLst>
                                      </p:cBhvr>
                                      <p:to>
                                        <p:strVal val="hidden"/>
                                      </p:to>
                                    </p:se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95934.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95934.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Cerca del Humedal de </a:t>
            </a:r>
            <a:r>
              <a:rPr lang="es-ES" i="1" dirty="0" err="1" smtClean="0">
                <a:effectLst>
                  <a:glow rad="101600">
                    <a:srgbClr val="C00000">
                      <a:alpha val="60000"/>
                    </a:srgbClr>
                  </a:glow>
                  <a:outerShdw blurRad="38100" dist="38100" dir="2700000" algn="tl">
                    <a:srgbClr val="000000">
                      <a:alpha val="43137"/>
                    </a:srgbClr>
                  </a:outerShdw>
                </a:effectLst>
              </a:rPr>
              <a:t>Saldropo</a:t>
            </a:r>
            <a:r>
              <a:rPr lang="es-ES" i="1" dirty="0" smtClean="0">
                <a:effectLst>
                  <a:glow rad="101600">
                    <a:srgbClr val="C00000">
                      <a:alpha val="60000"/>
                    </a:srgbClr>
                  </a:glow>
                  <a:outerShdw blurRad="38100" dist="38100" dir="2700000" algn="tl">
                    <a:srgbClr val="000000">
                      <a:alpha val="43137"/>
                    </a:srgbClr>
                  </a:outerShdw>
                </a:effectLst>
              </a:rPr>
              <a:t>, y rodeada de un hermoso paraje, casi mágico, está el segundo de los saltos de agua con los que cuenta el parque, la Cascada de </a:t>
            </a:r>
            <a:r>
              <a:rPr lang="es-ES" i="1" dirty="0" err="1" smtClean="0">
                <a:effectLst>
                  <a:glow rad="101600">
                    <a:srgbClr val="C00000">
                      <a:alpha val="60000"/>
                    </a:srgbClr>
                  </a:glow>
                  <a:outerShdw blurRad="38100" dist="38100" dir="2700000" algn="tl">
                    <a:srgbClr val="000000">
                      <a:alpha val="43137"/>
                    </a:srgbClr>
                  </a:outerShdw>
                </a:effectLst>
              </a:rPr>
              <a:t>Uguna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gallery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14"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5.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muchas las actividades de las que podemos disfrutar en el Parque Natural de Gorbea. Los amantes de la espeleología tienen aquí numerosos espacios en los que dar rienda suelta a su pasión como las Cuevas de </a:t>
            </a:r>
            <a:r>
              <a:rPr lang="es-ES" i="1" dirty="0" err="1" smtClean="0">
                <a:effectLst>
                  <a:glow rad="101600">
                    <a:srgbClr val="C00000">
                      <a:alpha val="60000"/>
                    </a:srgbClr>
                  </a:glow>
                  <a:outerShdw blurRad="38100" dist="38100" dir="2700000" algn="tl">
                    <a:srgbClr val="000000">
                      <a:alpha val="43137"/>
                    </a:srgbClr>
                  </a:outerShdw>
                </a:effectLst>
              </a:rPr>
              <a:t>Mairuelegorreta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gallery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
                                        </p:tgtEl>
                                        <p:attrNameLst>
                                          <p:attrName>ppt_w</p:attrName>
                                        </p:attrNameLst>
                                      </p:cBhvr>
                                      <p:tavLst>
                                        <p:tav tm="0">
                                          <p:val>
                                            <p:strVal val="#ppt_w*.05"/>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4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fade">
                                      <p:cBhvr>
                                        <p:cTn id="20" dur="4000"/>
                                        <p:tgtEl>
                                          <p:spTgt spid="3"/>
                                        </p:tgtEl>
                                      </p:cBhvr>
                                    </p:animEffect>
                                  </p:childTnLst>
                                </p:cTn>
                              </p:par>
                              <p:par>
                                <p:cTn id="21" presetID="5" presetClass="entr" presetSubtype="10" fill="hold" nodeType="withEffect">
                                  <p:stCondLst>
                                    <p:cond delay="3300"/>
                                  </p:stCondLst>
                                  <p:childTnLst>
                                    <p:set>
                                      <p:cBhvr>
                                        <p:cTn id="22" dur="1" fill="hold">
                                          <p:stCondLst>
                                            <p:cond delay="0"/>
                                          </p:stCondLst>
                                        </p:cTn>
                                        <p:tgtEl>
                                          <p:spTgt spid="3"/>
                                        </p:tgtEl>
                                        <p:attrNameLst>
                                          <p:attrName>style.visibility</p:attrName>
                                        </p:attrNameLst>
                                      </p:cBhvr>
                                      <p:to>
                                        <p:strVal val="visible"/>
                                      </p:to>
                                    </p:set>
                                    <p:animEffect transition="in" filter="checkerboard(across)">
                                      <p:cBhvr>
                                        <p:cTn id="23" dur="1500"/>
                                        <p:tgtEl>
                                          <p:spTgt spid="3"/>
                                        </p:tgtEl>
                                      </p:cBhvr>
                                    </p:animEffect>
                                  </p:childTnLst>
                                </p:cTn>
                              </p:par>
                            </p:childTnLst>
                          </p:cTn>
                        </p:par>
                        <p:par>
                          <p:cTn id="24" fill="hold">
                            <p:stCondLst>
                              <p:cond delay="48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ook2013_004.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Gorbea es el Parque Natural de mayor extensión de la comunidad. Un espacio en el que descubrir valles repletos de vida y color, cumbres emblemáticas, cuevas kársticas y pequeños rincones donde sentir una conexión total con la naturaleza.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gallery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4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38066_390308f5fac544a8f97ee9faf3a300b0_large.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38066_390308f5fac544a8f97ee9faf3a300b0_large.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538066_390308f5fac544a8f97ee9faf3a300b0_large.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71950"/>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Descubrir su riqueza vegetal y animal es otra de las actividades que podemos realizar en el parque.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7000">
        <p14:gallery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55"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4000" fill="hold"/>
                                        <p:tgtEl>
                                          <p:spTgt spid="6"/>
                                        </p:tgtEl>
                                        <p:attrNameLst>
                                          <p:attrName>ppt_w</p:attrName>
                                        </p:attrNameLst>
                                      </p:cBhvr>
                                      <p:tavLst>
                                        <p:tav tm="0">
                                          <p:val>
                                            <p:strVal val="#ppt_w*0.70"/>
                                          </p:val>
                                        </p:tav>
                                        <p:tav tm="100000">
                                          <p:val>
                                            <p:strVal val="#ppt_w"/>
                                          </p:val>
                                        </p:tav>
                                      </p:tavLst>
                                    </p:anim>
                                    <p:anim calcmode="lin" valueType="num">
                                      <p:cBhvr>
                                        <p:cTn id="26" dur="4000" fill="hold"/>
                                        <p:tgtEl>
                                          <p:spTgt spid="6"/>
                                        </p:tgtEl>
                                        <p:attrNameLst>
                                          <p:attrName>ppt_h</p:attrName>
                                        </p:attrNameLst>
                                      </p:cBhvr>
                                      <p:tavLst>
                                        <p:tav tm="0">
                                          <p:val>
                                            <p:strVal val="#ppt_h"/>
                                          </p:val>
                                        </p:tav>
                                        <p:tav tm="100000">
                                          <p:val>
                                            <p:strVal val="#ppt_h"/>
                                          </p:val>
                                        </p:tav>
                                      </p:tavLst>
                                    </p:anim>
                                    <p:animEffect transition="in" filter="fade">
                                      <p:cBhvr>
                                        <p:cTn id="27" dur="4000"/>
                                        <p:tgtEl>
                                          <p:spTgt spid="6"/>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na María\Escritorio\OTOÑO\caballos-horses-animales-mamiferos-equinos.jpg"/>
          <p:cNvPicPr>
            <a:picLocks noChangeAspect="1" noChangeArrowheads="1"/>
          </p:cNvPicPr>
          <p:nvPr/>
        </p:nvPicPr>
        <p:blipFill>
          <a:blip r:embed="rId2" cstate="print"/>
          <a:stretch>
            <a:fillRect/>
          </a:stretch>
        </p:blipFill>
        <p:spPr bwMode="auto">
          <a:xfrm>
            <a:off x="0" y="10002"/>
            <a:ext cx="9143999" cy="513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OTOÑO\caballos-horses-animales-mamiferos-equinos.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roceso"/>
          <p:cNvSpPr/>
          <p:nvPr/>
        </p:nvSpPr>
        <p:spPr>
          <a:xfrm>
            <a:off x="0" y="3846195"/>
            <a:ext cx="9144000" cy="1297305"/>
          </a:xfrm>
          <a:prstGeom prst="flowChartProcess">
            <a:avLst/>
          </a:prstGeom>
          <a:solidFill>
            <a:schemeClr val="accent3">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0" y="2571750"/>
            <a:ext cx="9144000" cy="1297305"/>
          </a:xfrm>
          <a:prstGeom prst="flowChartProcess">
            <a:avLst/>
          </a:prstGeom>
          <a:solidFill>
            <a:schemeClr val="accent3">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0" y="1285875"/>
            <a:ext cx="9144000" cy="1295877"/>
          </a:xfrm>
          <a:prstGeom prst="flowChartProcess">
            <a:avLst/>
          </a:prstGeom>
          <a:solidFill>
            <a:schemeClr val="accent3">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0" y="0"/>
            <a:ext cx="9144000" cy="1297305"/>
          </a:xfrm>
          <a:prstGeom prst="flowChartProcess">
            <a:avLst/>
          </a:prstGeom>
          <a:solidFill>
            <a:schemeClr val="accent3">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323528" y="401191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podemos ver, el Monte Gorbea junto con otras cumbres del parque permiten practicar montañismo. Son varias las rutas que podemos tomar para disfrutar de la práctica del senderismo, desde las más sencillas hasta otras más duras.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10" fill="hold" grpId="0" nodeType="withEffect">
                                  <p:stCondLst>
                                    <p:cond delay="0"/>
                                  </p:stCondLst>
                                  <p:childTnLst>
                                    <p:animEffect transition="out" filter="randombar(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4" presetClass="exit" presetSubtype="5" fill="hold" grpId="0" nodeType="withEffect">
                                  <p:stCondLst>
                                    <p:cond delay="0"/>
                                  </p:stCondLst>
                                  <p:childTnLst>
                                    <p:animEffect transition="out" filter="randombar(vertic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4" presetClass="exit" presetSubtype="10" fill="hold" grpId="0" nodeType="withEffect">
                                  <p:stCondLst>
                                    <p:cond delay="0"/>
                                  </p:stCondLst>
                                  <p:childTnLst>
                                    <p:animEffect transition="out" filter="randombar(horizontal)">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14" presetClass="exit" presetSubtype="5" fill="hold" grpId="0" nodeType="withEffect">
                                  <p:stCondLst>
                                    <p:cond delay="0"/>
                                  </p:stCondLst>
                                  <p:childTnLst>
                                    <p:animEffect transition="out" filter="randombar(vertical)">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4" presetClass="exit" presetSubtype="32" fill="hold" nodeType="withEffect">
                                  <p:stCondLst>
                                    <p:cond delay="500"/>
                                  </p:stCondLst>
                                  <p:childTnLst>
                                    <p:animEffect transition="out" filter="box(out)">
                                      <p:cBhvr>
                                        <p:cTn id="18" dur="4000"/>
                                        <p:tgtEl>
                                          <p:spTgt spid="3"/>
                                        </p:tgtEl>
                                      </p:cBhvr>
                                    </p:animEffect>
                                    <p:set>
                                      <p:cBhvr>
                                        <p:cTn id="19" dur="1" fill="hold">
                                          <p:stCondLst>
                                            <p:cond delay="3999"/>
                                          </p:stCondLst>
                                        </p:cTn>
                                        <p:tgtEl>
                                          <p:spTgt spid="3"/>
                                        </p:tgtEl>
                                        <p:attrNameLst>
                                          <p:attrName>style.visibility</p:attrName>
                                        </p:attrNameLst>
                                      </p:cBhvr>
                                      <p:to>
                                        <p:strVal val="hidden"/>
                                      </p:to>
                                    </p:set>
                                  </p:childTnLst>
                                </p:cTn>
                              </p:par>
                              <p:par>
                                <p:cTn id="20" presetID="23" presetClass="entr" presetSubtype="288" fill="hold" nodeType="withEffect">
                                  <p:stCondLst>
                                    <p:cond delay="500"/>
                                  </p:stCondLst>
                                  <p:childTnLst>
                                    <p:set>
                                      <p:cBhvr>
                                        <p:cTn id="21" dur="1" fill="hold">
                                          <p:stCondLst>
                                            <p:cond delay="0"/>
                                          </p:stCondLst>
                                        </p:cTn>
                                        <p:tgtEl>
                                          <p:spTgt spid="10242"/>
                                        </p:tgtEl>
                                        <p:attrNameLst>
                                          <p:attrName>style.visibility</p:attrName>
                                        </p:attrNameLst>
                                      </p:cBhvr>
                                      <p:to>
                                        <p:strVal val="visible"/>
                                      </p:to>
                                    </p:set>
                                    <p:anim calcmode="lin" valueType="num">
                                      <p:cBhvr>
                                        <p:cTn id="22" dur="4000" fill="hold"/>
                                        <p:tgtEl>
                                          <p:spTgt spid="10242"/>
                                        </p:tgtEl>
                                        <p:attrNameLst>
                                          <p:attrName>ppt_w</p:attrName>
                                        </p:attrNameLst>
                                      </p:cBhvr>
                                      <p:tavLst>
                                        <p:tav tm="0">
                                          <p:val>
                                            <p:strVal val="4/3*#ppt_w"/>
                                          </p:val>
                                        </p:tav>
                                        <p:tav tm="100000">
                                          <p:val>
                                            <p:strVal val="#ppt_w"/>
                                          </p:val>
                                        </p:tav>
                                      </p:tavLst>
                                    </p:anim>
                                    <p:anim calcmode="lin" valueType="num">
                                      <p:cBhvr>
                                        <p:cTn id="23" dur="4000" fill="hold"/>
                                        <p:tgtEl>
                                          <p:spTgt spid="10242"/>
                                        </p:tgtEl>
                                        <p:attrNameLst>
                                          <p:attrName>ppt_h</p:attrName>
                                        </p:attrNameLst>
                                      </p:cBhvr>
                                      <p:tavLst>
                                        <p:tav tm="0">
                                          <p:val>
                                            <p:strVal val="4/3*#ppt_h"/>
                                          </p:val>
                                        </p:tav>
                                        <p:tav tm="100000">
                                          <p:val>
                                            <p:strVal val="#ppt_h"/>
                                          </p:val>
                                        </p:tav>
                                      </p:tavLst>
                                    </p:anim>
                                  </p:childTnLst>
                                </p:cTn>
                              </p:par>
                            </p:childTnLst>
                          </p:cTn>
                        </p:par>
                        <p:par>
                          <p:cTn id="24" fill="hold">
                            <p:stCondLst>
                              <p:cond delay="4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1"/>
                                          </p:val>
                                        </p:tav>
                                        <p:tav tm="100000">
                                          <p:val>
                                            <p:strVal val="#ppt_x"/>
                                          </p:val>
                                        </p:tav>
                                      </p:tavLst>
                                    </p:anim>
                                    <p:anim calcmode="lin" valueType="num">
                                      <p:cBhvr>
                                        <p:cTn id="2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14817"/>
            <a:ext cx="9144000" cy="51138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26810.jpg"/>
          <p:cNvPicPr>
            <a:picLocks noChangeAspect="1"/>
          </p:cNvPicPr>
          <p:nvPr/>
        </p:nvPicPr>
        <p:blipFill>
          <a:blip r:embed="rId2" cstate="print"/>
          <a:stretch>
            <a:fillRect/>
          </a:stretch>
        </p:blipFill>
        <p:spPr bwMode="auto">
          <a:xfrm>
            <a:off x="0" y="14817"/>
            <a:ext cx="9144000" cy="51138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10.jpg"/>
          <p:cNvPicPr>
            <a:picLocks noChangeAspect="1"/>
          </p:cNvPicPr>
          <p:nvPr/>
        </p:nvPicPr>
        <p:blipFill>
          <a:blip r:embed="rId2" cstate="print"/>
          <a:stretch>
            <a:fillRect/>
          </a:stretch>
        </p:blipFill>
        <p:spPr bwMode="auto">
          <a:xfrm>
            <a:off x="0" y="14817"/>
            <a:ext cx="9144000" cy="51138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el parque está conformado alrededor de una cima, la del monte Gorbea, de la que toma su nombre. Un lugar en el que todos los montañeros vascos tienen una cita al menos una vez en su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flip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4572000" cy="2571750"/>
          </a:xfrm>
          <a:prstGeom prst="flowChartProcess">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4572000" y="0"/>
            <a:ext cx="4572000" cy="2571750"/>
          </a:xfrm>
          <a:prstGeom prst="flowChartProcess">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2571750"/>
            <a:ext cx="4572000" cy="2571750"/>
          </a:xfrm>
          <a:prstGeom prst="flowChartProcess">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4572000" y="2571750"/>
            <a:ext cx="4572000" cy="2571750"/>
          </a:xfrm>
          <a:prstGeom prst="flowChartProcess">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situación, a media hora en coche de Bilbao y Vitoria en sus respectivas vertientes, es perfecta tanto para viajes de fin de semana, como para disfrutar de una escapada de un día de lo más completa.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flip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4000"/>
                                        <p:tgtEl>
                                          <p:spTgt spid="21506"/>
                                        </p:tgtEl>
                                      </p:cBhvr>
                                    </p:animEffect>
                                  </p:childTnLst>
                                </p:cTn>
                              </p:par>
                              <p:par>
                                <p:cTn id="20" presetID="55"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4000" fill="hold"/>
                                        <p:tgtEl>
                                          <p:spTgt spid="21506"/>
                                        </p:tgtEl>
                                        <p:attrNameLst>
                                          <p:attrName>ppt_w</p:attrName>
                                        </p:attrNameLst>
                                      </p:cBhvr>
                                      <p:tavLst>
                                        <p:tav tm="0">
                                          <p:val>
                                            <p:strVal val="#ppt_w*0.70"/>
                                          </p:val>
                                        </p:tav>
                                        <p:tav tm="100000">
                                          <p:val>
                                            <p:strVal val="#ppt_w"/>
                                          </p:val>
                                        </p:tav>
                                      </p:tavLst>
                                    </p:anim>
                                    <p:anim calcmode="lin" valueType="num">
                                      <p:cBhvr>
                                        <p:cTn id="23" dur="4000" fill="hold"/>
                                        <p:tgtEl>
                                          <p:spTgt spid="21506"/>
                                        </p:tgtEl>
                                        <p:attrNameLst>
                                          <p:attrName>ppt_h</p:attrName>
                                        </p:attrNameLst>
                                      </p:cBhvr>
                                      <p:tavLst>
                                        <p:tav tm="0">
                                          <p:val>
                                            <p:strVal val="#ppt_h"/>
                                          </p:val>
                                        </p:tav>
                                        <p:tav tm="100000">
                                          <p:val>
                                            <p:strVal val="#ppt_h"/>
                                          </p:val>
                                        </p:tav>
                                      </p:tavLst>
                                    </p:anim>
                                    <p:animEffect transition="in" filter="fade">
                                      <p:cBhvr>
                                        <p:cTn id="24" dur="4000"/>
                                        <p:tgtEl>
                                          <p:spTgt spid="21506"/>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857250" y="0"/>
            <a:ext cx="3786188" cy="5143500"/>
          </a:xfrm>
          <a:prstGeom prst="moon">
            <a:avLst>
              <a:gd name="adj" fmla="val 16316"/>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572001" y="0"/>
            <a:ext cx="3571875" cy="5143500"/>
          </a:xfrm>
          <a:prstGeom prst="moon">
            <a:avLst>
              <a:gd name="adj" fmla="val 16468"/>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1643063" y="697230"/>
            <a:ext cx="2786062" cy="3911918"/>
          </a:xfrm>
          <a:prstGeom prst="moon">
            <a:avLst>
              <a:gd name="adj" fmla="val 16316"/>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572000" y="642938"/>
            <a:ext cx="2776538" cy="3966210"/>
          </a:xfrm>
          <a:prstGeom prst="moon">
            <a:avLst>
              <a:gd name="adj" fmla="val 16316"/>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2286000" y="1180148"/>
            <a:ext cx="2286000" cy="3000375"/>
          </a:xfrm>
          <a:prstGeom prst="moon">
            <a:avLst>
              <a:gd name="adj" fmla="val 16316"/>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flipH="1">
            <a:off x="4500564" y="1180148"/>
            <a:ext cx="2143125" cy="3000375"/>
          </a:xfrm>
          <a:prstGeom prst="moon">
            <a:avLst>
              <a:gd name="adj" fmla="val 16316"/>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2857501" y="1608773"/>
            <a:ext cx="1857375" cy="2248853"/>
          </a:xfrm>
          <a:prstGeom prst="moon">
            <a:avLst>
              <a:gd name="adj" fmla="val 21499"/>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4429125" y="1608773"/>
            <a:ext cx="1714500" cy="2248853"/>
          </a:xfrm>
          <a:prstGeom prst="moon">
            <a:avLst>
              <a:gd name="adj" fmla="val 22378"/>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a:off x="3500438" y="1983105"/>
            <a:ext cx="1143000" cy="1445895"/>
          </a:xfrm>
          <a:prstGeom prst="moon">
            <a:avLst>
              <a:gd name="adj" fmla="val 25709"/>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flipH="1">
            <a:off x="4500563" y="1983105"/>
            <a:ext cx="1071562" cy="1445895"/>
          </a:xfrm>
          <a:prstGeom prst="moon">
            <a:avLst>
              <a:gd name="adj" fmla="val 25709"/>
            </a:avLst>
          </a:prstGeom>
          <a:solidFill>
            <a:schemeClr val="accent3">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23528" y="4371950"/>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ideal para una primera toma de contacto con el Parque Natural de Gorbea. El ascenso hasta el pico se puede realizar desde 5 vertientes diferentes.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lip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9"/>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3"/>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6"/>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8"/>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0"/>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4"/>
                                        </p:tgtEl>
                                        <p:attrNameLst>
                                          <p:attrName>r</p:attrName>
                                        </p:attrNameLst>
                                      </p:cBhvr>
                                    </p:animRot>
                                  </p:childTnLst>
                                </p:cTn>
                              </p:par>
                            </p:childTnLst>
                          </p:cTn>
                        </p:par>
                        <p:par>
                          <p:cTn id="25" fill="hold">
                            <p:stCondLst>
                              <p:cond delay="3000"/>
                            </p:stCondLst>
                            <p:childTnLst>
                              <p:par>
                                <p:cTn id="26" presetID="2" presetClass="exit" presetSubtype="8" fill="hold" nodeType="afterEffect">
                                  <p:stCondLst>
                                    <p:cond delay="0"/>
                                  </p:stCondLst>
                                  <p:childTnLst>
                                    <p:anim calcmode="lin" valueType="num">
                                      <p:cBhvr additive="base">
                                        <p:cTn id="27" dur="3000"/>
                                        <p:tgtEl>
                                          <p:spTgt spid="6"/>
                                        </p:tgtEl>
                                        <p:attrNameLst>
                                          <p:attrName>ppt_x</p:attrName>
                                        </p:attrNameLst>
                                      </p:cBhvr>
                                      <p:tavLst>
                                        <p:tav tm="0">
                                          <p:val>
                                            <p:strVal val="ppt_x"/>
                                          </p:val>
                                        </p:tav>
                                        <p:tav tm="100000">
                                          <p:val>
                                            <p:strVal val="0-ppt_w/2"/>
                                          </p:val>
                                        </p:tav>
                                      </p:tavLst>
                                    </p:anim>
                                    <p:anim calcmode="lin" valueType="num">
                                      <p:cBhvr additive="base">
                                        <p:cTn id="28" dur="3000"/>
                                        <p:tgtEl>
                                          <p:spTgt spid="6"/>
                                        </p:tgtEl>
                                        <p:attrNameLst>
                                          <p:attrName>ppt_y</p:attrName>
                                        </p:attrNameLst>
                                      </p:cBhvr>
                                      <p:tavLst>
                                        <p:tav tm="0">
                                          <p:val>
                                            <p:strVal val="ppt_y"/>
                                          </p:val>
                                        </p:tav>
                                        <p:tav tm="100000">
                                          <p:val>
                                            <p:strVal val="ppt_y"/>
                                          </p:val>
                                        </p:tav>
                                      </p:tavLst>
                                    </p:anim>
                                    <p:set>
                                      <p:cBhvr>
                                        <p:cTn id="29" dur="1" fill="hold">
                                          <p:stCondLst>
                                            <p:cond delay="2999"/>
                                          </p:stCondLst>
                                        </p:cTn>
                                        <p:tgtEl>
                                          <p:spTgt spid="6"/>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0-ppt_w/2"/>
                                          </p:val>
                                        </p:tav>
                                      </p:tavLst>
                                    </p:anim>
                                    <p:anim calcmode="lin" valueType="num">
                                      <p:cBhvr additive="base">
                                        <p:cTn id="32" dur="3000"/>
                                        <p:tgtEl>
                                          <p:spTgt spid="8"/>
                                        </p:tgtEl>
                                        <p:attrNameLst>
                                          <p:attrName>ppt_y</p:attrName>
                                        </p:attrNameLst>
                                      </p:cBhvr>
                                      <p:tavLst>
                                        <p:tav tm="0">
                                          <p:val>
                                            <p:strVal val="ppt_y"/>
                                          </p:val>
                                        </p:tav>
                                        <p:tav tm="100000">
                                          <p:val>
                                            <p:strVal val="ppt_y"/>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10"/>
                                        </p:tgtEl>
                                        <p:attrNameLst>
                                          <p:attrName>ppt_x</p:attrName>
                                        </p:attrNameLst>
                                      </p:cBhvr>
                                      <p:tavLst>
                                        <p:tav tm="0">
                                          <p:val>
                                            <p:strVal val="ppt_x"/>
                                          </p:val>
                                        </p:tav>
                                        <p:tav tm="100000">
                                          <p:val>
                                            <p:strVal val="0-ppt_w/2"/>
                                          </p:val>
                                        </p:tav>
                                      </p:tavLst>
                                    </p:anim>
                                    <p:anim calcmode="lin" valueType="num">
                                      <p:cBhvr additive="base">
                                        <p:cTn id="36" dur="3000"/>
                                        <p:tgtEl>
                                          <p:spTgt spid="10"/>
                                        </p:tgtEl>
                                        <p:attrNameLst>
                                          <p:attrName>ppt_y</p:attrName>
                                        </p:attrNameLst>
                                      </p:cBhvr>
                                      <p:tavLst>
                                        <p:tav tm="0">
                                          <p:val>
                                            <p:strVal val="ppt_y"/>
                                          </p:val>
                                        </p:tav>
                                        <p:tav tm="100000">
                                          <p:val>
                                            <p:strVal val="ppt_y"/>
                                          </p:val>
                                        </p:tav>
                                      </p:tavLst>
                                    </p:anim>
                                    <p:set>
                                      <p:cBhvr>
                                        <p:cTn id="37" dur="1" fill="hold">
                                          <p:stCondLst>
                                            <p:cond delay="2999"/>
                                          </p:stCondLst>
                                        </p:cTn>
                                        <p:tgtEl>
                                          <p:spTgt spid="10"/>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12"/>
                                        </p:tgtEl>
                                        <p:attrNameLst>
                                          <p:attrName>ppt_x</p:attrName>
                                        </p:attrNameLst>
                                      </p:cBhvr>
                                      <p:tavLst>
                                        <p:tav tm="0">
                                          <p:val>
                                            <p:strVal val="ppt_x"/>
                                          </p:val>
                                        </p:tav>
                                        <p:tav tm="100000">
                                          <p:val>
                                            <p:strVal val="0-ppt_w/2"/>
                                          </p:val>
                                        </p:tav>
                                      </p:tavLst>
                                    </p:anim>
                                    <p:anim calcmode="lin" valueType="num">
                                      <p:cBhvr additive="base">
                                        <p:cTn id="40" dur="3000"/>
                                        <p:tgtEl>
                                          <p:spTgt spid="12"/>
                                        </p:tgtEl>
                                        <p:attrNameLst>
                                          <p:attrName>ppt_y</p:attrName>
                                        </p:attrNameLst>
                                      </p:cBhvr>
                                      <p:tavLst>
                                        <p:tav tm="0">
                                          <p:val>
                                            <p:strVal val="ppt_y"/>
                                          </p:val>
                                        </p:tav>
                                        <p:tav tm="100000">
                                          <p:val>
                                            <p:strVal val="ppt_y"/>
                                          </p:val>
                                        </p:tav>
                                      </p:tavLst>
                                    </p:anim>
                                    <p:set>
                                      <p:cBhvr>
                                        <p:cTn id="41" dur="1" fill="hold">
                                          <p:stCondLst>
                                            <p:cond delay="2999"/>
                                          </p:stCondLst>
                                        </p:cTn>
                                        <p:tgtEl>
                                          <p:spTgt spid="12"/>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14"/>
                                        </p:tgtEl>
                                        <p:attrNameLst>
                                          <p:attrName>ppt_x</p:attrName>
                                        </p:attrNameLst>
                                      </p:cBhvr>
                                      <p:tavLst>
                                        <p:tav tm="0">
                                          <p:val>
                                            <p:strVal val="ppt_x"/>
                                          </p:val>
                                        </p:tav>
                                        <p:tav tm="100000">
                                          <p:val>
                                            <p:strVal val="0-ppt_w/2"/>
                                          </p:val>
                                        </p:tav>
                                      </p:tavLst>
                                    </p:anim>
                                    <p:anim calcmode="lin" valueType="num">
                                      <p:cBhvr additive="base">
                                        <p:cTn id="44" dur="3000"/>
                                        <p:tgtEl>
                                          <p:spTgt spid="14"/>
                                        </p:tgtEl>
                                        <p:attrNameLst>
                                          <p:attrName>ppt_y</p:attrName>
                                        </p:attrNameLst>
                                      </p:cBhvr>
                                      <p:tavLst>
                                        <p:tav tm="0">
                                          <p:val>
                                            <p:strVal val="ppt_y"/>
                                          </p:val>
                                        </p:tav>
                                        <p:tav tm="100000">
                                          <p:val>
                                            <p:strVal val="ppt_y"/>
                                          </p:val>
                                        </p:tav>
                                      </p:tavLst>
                                    </p:anim>
                                    <p:set>
                                      <p:cBhvr>
                                        <p:cTn id="45" dur="1" fill="hold">
                                          <p:stCondLst>
                                            <p:cond delay="2999"/>
                                          </p:stCondLst>
                                        </p:cTn>
                                        <p:tgtEl>
                                          <p:spTgt spid="14"/>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ppt_y"/>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7"/>
                                        </p:tgtEl>
                                        <p:attrNameLst>
                                          <p:attrName>ppt_x</p:attrName>
                                        </p:attrNameLst>
                                      </p:cBhvr>
                                      <p:tavLst>
                                        <p:tav tm="0">
                                          <p:val>
                                            <p:strVal val="ppt_x"/>
                                          </p:val>
                                        </p:tav>
                                        <p:tav tm="100000">
                                          <p:val>
                                            <p:strVal val="1+ppt_w/2"/>
                                          </p:val>
                                        </p:tav>
                                      </p:tavLst>
                                    </p:anim>
                                    <p:anim calcmode="lin" valueType="num">
                                      <p:cBhvr additive="base">
                                        <p:cTn id="52" dur="3000"/>
                                        <p:tgtEl>
                                          <p:spTgt spid="7"/>
                                        </p:tgtEl>
                                        <p:attrNameLst>
                                          <p:attrName>ppt_y</p:attrName>
                                        </p:attrNameLst>
                                      </p:cBhvr>
                                      <p:tavLst>
                                        <p:tav tm="0">
                                          <p:val>
                                            <p:strVal val="ppt_y"/>
                                          </p:val>
                                        </p:tav>
                                        <p:tav tm="100000">
                                          <p:val>
                                            <p:strVal val="ppt_y"/>
                                          </p:val>
                                        </p:tav>
                                      </p:tavLst>
                                    </p:anim>
                                    <p:set>
                                      <p:cBhvr>
                                        <p:cTn id="53" dur="1" fill="hold">
                                          <p:stCondLst>
                                            <p:cond delay="2999"/>
                                          </p:stCondLst>
                                        </p:cTn>
                                        <p:tgtEl>
                                          <p:spTgt spid="7"/>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1+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1+ppt_w/2"/>
                                          </p:val>
                                        </p:tav>
                                      </p:tavLst>
                                    </p:anim>
                                    <p:anim calcmode="lin" valueType="num">
                                      <p:cBhvr additive="base">
                                        <p:cTn id="60" dur="3000"/>
                                        <p:tgtEl>
                                          <p:spTgt spid="11"/>
                                        </p:tgtEl>
                                        <p:attrNameLst>
                                          <p:attrName>ppt_y</p:attrName>
                                        </p:attrNameLst>
                                      </p:cBhvr>
                                      <p:tavLst>
                                        <p:tav tm="0">
                                          <p:val>
                                            <p:strVal val="ppt_y"/>
                                          </p:val>
                                        </p:tav>
                                        <p:tav tm="100000">
                                          <p:val>
                                            <p:strVal val="ppt_y"/>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3"/>
                                        </p:tgtEl>
                                        <p:attrNameLst>
                                          <p:attrName>ppt_x</p:attrName>
                                        </p:attrNameLst>
                                      </p:cBhvr>
                                      <p:tavLst>
                                        <p:tav tm="0">
                                          <p:val>
                                            <p:strVal val="ppt_x"/>
                                          </p:val>
                                        </p:tav>
                                        <p:tav tm="100000">
                                          <p:val>
                                            <p:strVal val="1+ppt_w/2"/>
                                          </p:val>
                                        </p:tav>
                                      </p:tavLst>
                                    </p:anim>
                                    <p:anim calcmode="lin" valueType="num">
                                      <p:cBhvr additive="base">
                                        <p:cTn id="64" dur="3000"/>
                                        <p:tgtEl>
                                          <p:spTgt spid="13"/>
                                        </p:tgtEl>
                                        <p:attrNameLst>
                                          <p:attrName>ppt_y</p:attrName>
                                        </p:attrNameLst>
                                      </p:cBhvr>
                                      <p:tavLst>
                                        <p:tav tm="0">
                                          <p:val>
                                            <p:strVal val="ppt_y"/>
                                          </p:val>
                                        </p:tav>
                                        <p:tav tm="100000">
                                          <p:val>
                                            <p:strVal val="ppt_y"/>
                                          </p:val>
                                        </p:tav>
                                      </p:tavLst>
                                    </p:anim>
                                    <p:set>
                                      <p:cBhvr>
                                        <p:cTn id="65" dur="1" fill="hold">
                                          <p:stCondLst>
                                            <p:cond delay="2999"/>
                                          </p:stCondLst>
                                        </p:cTn>
                                        <p:tgtEl>
                                          <p:spTgt spid="13"/>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strVal val="4/3*#ppt_w"/>
                                          </p:val>
                                        </p:tav>
                                        <p:tav tm="100000">
                                          <p:val>
                                            <p:strVal val="#ppt_w"/>
                                          </p:val>
                                        </p:tav>
                                      </p:tavLst>
                                    </p:anim>
                                    <p:anim calcmode="lin" valueType="num">
                                      <p:cBhvr>
                                        <p:cTn id="69" dur="3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3000"/>
                                        <p:tgtEl>
                                          <p:spTgt spid="4"/>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5"/>
                                        </p:tgtEl>
                                        <p:attrNameLst>
                                          <p:attrName>style.visibility</p:attrName>
                                        </p:attrNameLst>
                                      </p:cBhvr>
                                      <p:to>
                                        <p:strVal val="visible"/>
                                      </p:to>
                                    </p:set>
                                    <p:animEffect transition="in" filter="fade">
                                      <p:cBhvr>
                                        <p:cTn id="76" dur="1000"/>
                                        <p:tgtEl>
                                          <p:spTgt spid="15"/>
                                        </p:tgtEl>
                                      </p:cBhvr>
                                    </p:animEffect>
                                    <p:anim calcmode="lin" valueType="num">
                                      <p:cBhvr>
                                        <p:cTn id="77" dur="1000" fill="hold"/>
                                        <p:tgtEl>
                                          <p:spTgt spid="15"/>
                                        </p:tgtEl>
                                        <p:attrNameLst>
                                          <p:attrName>ppt_x</p:attrName>
                                        </p:attrNameLst>
                                      </p:cBhvr>
                                      <p:tavLst>
                                        <p:tav tm="0">
                                          <p:val>
                                            <p:strVal val="#ppt_x-.1"/>
                                          </p:val>
                                        </p:tav>
                                        <p:tav tm="100000">
                                          <p:val>
                                            <p:strVal val="#ppt_x"/>
                                          </p:val>
                                        </p:tav>
                                      </p:tavLst>
                                    </p:anim>
                                    <p:anim calcmode="lin" valueType="num">
                                      <p:cBhvr>
                                        <p:cTn id="7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heurón"/>
          <p:cNvSpPr/>
          <p:nvPr/>
        </p:nvSpPr>
        <p:spPr>
          <a:xfrm rot="16200000">
            <a:off x="3733324" y="-947261"/>
            <a:ext cx="1820228" cy="3714750"/>
          </a:xfrm>
          <a:prstGeom prst="chevron">
            <a:avLst>
              <a:gd name="adj" fmla="val 87333"/>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733324" y="-464343"/>
            <a:ext cx="1820228" cy="3714750"/>
          </a:xfrm>
          <a:prstGeom prst="chevron">
            <a:avLst>
              <a:gd name="adj" fmla="val 87333"/>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733324" y="18574"/>
            <a:ext cx="1820228" cy="3714750"/>
          </a:xfrm>
          <a:prstGeom prst="chevron">
            <a:avLst>
              <a:gd name="adj" fmla="val 87333"/>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731896" y="500063"/>
            <a:ext cx="1823085" cy="3714750"/>
          </a:xfrm>
          <a:prstGeom prst="chevron">
            <a:avLst>
              <a:gd name="adj" fmla="val 87333"/>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803333" y="928688"/>
            <a:ext cx="1823085" cy="3714750"/>
          </a:xfrm>
          <a:prstGeom prst="chevron">
            <a:avLst>
              <a:gd name="adj" fmla="val 87333"/>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803333" y="1411605"/>
            <a:ext cx="1823085" cy="3714750"/>
          </a:xfrm>
          <a:prstGeom prst="chevron">
            <a:avLst>
              <a:gd name="adj" fmla="val 87333"/>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804761" y="1893094"/>
            <a:ext cx="1820228" cy="3714750"/>
          </a:xfrm>
          <a:prstGeom prst="chevron">
            <a:avLst>
              <a:gd name="adj" fmla="val 87333"/>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804761" y="2376012"/>
            <a:ext cx="1820228" cy="3714750"/>
          </a:xfrm>
          <a:prstGeom prst="chevron">
            <a:avLst>
              <a:gd name="adj" fmla="val 87333"/>
            </a:avLst>
          </a:prstGeom>
          <a:solidFill>
            <a:schemeClr val="bg2">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Monte Gorbea. Es el gran emblema y punto de encuentro. Un monte en cuya cima se alza una cruz de hierro de 18 metros de altura (la actual es la tercera versión de una cruz que se instaló en el año 1901) e impresionantes vistas panorámicas de 360º que te dejan sin aliento.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jr500_shinkansen_by_dragonslayero-d67ikc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Praderas, valles, hayedos y vistas sobre una cadena montañosa que parece no tener fin en el horizonte, recomendable para toda la familia, aunque  suele estar muy frecuentada por senderistas los fines de semana.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7000">
        <p15:prstTrans prst="fallOve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4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tretch>
            <a:fillRect/>
          </a:stretch>
        </p:blipFill>
        <p:spPr bwMode="auto">
          <a:xfrm>
            <a:off x="0" y="0"/>
            <a:ext cx="9144000" cy="5380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4704062201112231728282850417805527_010.jpg"/>
          <p:cNvPicPr>
            <a:picLocks noChangeAspect="1"/>
          </p:cNvPicPr>
          <p:nvPr/>
        </p:nvPicPr>
        <p:blipFill>
          <a:blip r:embed="rId2" cstate="print"/>
          <a:stretch>
            <a:fillRect/>
          </a:stretch>
        </p:blipFill>
        <p:spPr bwMode="auto">
          <a:xfrm>
            <a:off x="0" y="0"/>
            <a:ext cx="9144000" cy="5380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4704062201112231728282850417805527_010.jpg"/>
          <p:cNvPicPr>
            <a:picLocks noChangeAspect="1"/>
          </p:cNvPicPr>
          <p:nvPr/>
        </p:nvPicPr>
        <p:blipFill>
          <a:blip r:embed="rId2" cstate="print"/>
          <a:stretch>
            <a:fillRect/>
          </a:stretch>
        </p:blipFill>
        <p:spPr bwMode="auto">
          <a:xfrm>
            <a:off x="0" y="0"/>
            <a:ext cx="9144000" cy="5380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083918"/>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valles de Gorbea tienen ese punto de belleza y misterio que enamora al instante. A primera hora de la mañana es muy habitual poder observar como la niebla se cuela entre la espesura de los bosques creando imágenes de otro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switch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5"/>
                                        </p:tgtEl>
                                      </p:cBhvr>
                                    </p:animEffect>
                                    <p:set>
                                      <p:cBhvr>
                                        <p:cTn id="19" dur="1" fill="hold">
                                          <p:stCondLst>
                                            <p:cond delay="3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arasIonut1.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rasIonut1.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árbol más representativo de Gorbea es el haya. Estos hermosos árboles se extienden por una superficie de 5.500 hectáreas. Y están siempre muy bien acompañados por varios tipos de robles y por pequeños ríos obligados a salvar un gran desnivel en pocos kilómetros.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4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ooSin título-2.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Picture 2" descr="C:\Documents and Settings\Ana María\Escritorio\ooSin título-2.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roceso"/>
          <p:cNvSpPr/>
          <p:nvPr/>
        </p:nvSpPr>
        <p:spPr>
          <a:xfrm>
            <a:off x="1" y="0"/>
            <a:ext cx="1547813" cy="5156359"/>
          </a:xfrm>
          <a:prstGeom prst="flowChartProcess">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1500188" y="0"/>
            <a:ext cx="1547812" cy="5156359"/>
          </a:xfrm>
          <a:prstGeom prst="flowChartProcess">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3000376" y="0"/>
            <a:ext cx="1547813" cy="5156359"/>
          </a:xfrm>
          <a:prstGeom prst="flowChartProcess">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4500564" y="0"/>
            <a:ext cx="1584325" cy="5156359"/>
          </a:xfrm>
          <a:prstGeom prst="flowChartProcess">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7596188" y="0"/>
            <a:ext cx="1547812" cy="5143500"/>
          </a:xfrm>
          <a:prstGeom prst="flowChartProcess">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6072188" y="0"/>
            <a:ext cx="1547812" cy="5156359"/>
          </a:xfrm>
          <a:prstGeom prst="flowChartProcess">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sentido, cabe destacar el increíble Hayedo de </a:t>
            </a:r>
            <a:r>
              <a:rPr lang="es-ES" i="1" dirty="0" err="1" smtClean="0">
                <a:effectLst>
                  <a:glow rad="101600">
                    <a:srgbClr val="C00000">
                      <a:alpha val="60000"/>
                    </a:srgbClr>
                  </a:glow>
                  <a:outerShdw blurRad="38100" dist="38100" dir="2700000" algn="tl">
                    <a:srgbClr val="000000">
                      <a:alpha val="43137"/>
                    </a:srgbClr>
                  </a:outerShdw>
                </a:effectLst>
              </a:rPr>
              <a:t>Otzarreta</a:t>
            </a:r>
            <a:r>
              <a:rPr lang="es-ES" i="1" dirty="0" smtClean="0">
                <a:effectLst>
                  <a:glow rad="101600">
                    <a:srgbClr val="C00000">
                      <a:alpha val="60000"/>
                    </a:srgbClr>
                  </a:glow>
                  <a:outerShdw blurRad="38100" dist="38100" dir="2700000" algn="tl">
                    <a:srgbClr val="000000">
                      <a:alpha val="43137"/>
                    </a:srgbClr>
                  </a:outerShdw>
                </a:effectLst>
              </a:rPr>
              <a:t>. Uno de los puntos más visitados del Parque Natural, especialmente en otoño cuando luce una explosión de colores inigualable.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switch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4" presetClass="entr" presetSubtype="16" fill="hold" nodeType="withEffect">
                                  <p:stCondLst>
                                    <p:cond delay="0"/>
                                  </p:stCondLst>
                                  <p:childTnLst>
                                    <p:set>
                                      <p:cBhvr>
                                        <p:cTn id="24" dur="1" fill="hold">
                                          <p:stCondLst>
                                            <p:cond delay="0"/>
                                          </p:stCondLst>
                                        </p:cTn>
                                        <p:tgtEl>
                                          <p:spTgt spid="22530"/>
                                        </p:tgtEl>
                                        <p:attrNameLst>
                                          <p:attrName>style.visibility</p:attrName>
                                        </p:attrNameLst>
                                      </p:cBhvr>
                                      <p:to>
                                        <p:strVal val="visible"/>
                                      </p:to>
                                    </p:set>
                                    <p:animEffect transition="in" filter="box(in)">
                                      <p:cBhvr>
                                        <p:cTn id="25" dur="4000"/>
                                        <p:tgtEl>
                                          <p:spTgt spid="22530"/>
                                        </p:tgtEl>
                                      </p:cBhvr>
                                    </p:animEffect>
                                  </p:childTnLst>
                                </p:cTn>
                              </p:par>
                              <p:par>
                                <p:cTn id="26" presetID="23" presetClass="entr" presetSubtype="272" fill="hold" nodeType="withEffect">
                                  <p:stCondLst>
                                    <p:cond delay="0"/>
                                  </p:stCondLst>
                                  <p:childTnLst>
                                    <p:set>
                                      <p:cBhvr>
                                        <p:cTn id="27" dur="1" fill="hold">
                                          <p:stCondLst>
                                            <p:cond delay="0"/>
                                          </p:stCondLst>
                                        </p:cTn>
                                        <p:tgtEl>
                                          <p:spTgt spid="22530"/>
                                        </p:tgtEl>
                                        <p:attrNameLst>
                                          <p:attrName>style.visibility</p:attrName>
                                        </p:attrNameLst>
                                      </p:cBhvr>
                                      <p:to>
                                        <p:strVal val="visible"/>
                                      </p:to>
                                    </p:set>
                                    <p:anim calcmode="lin" valueType="num">
                                      <p:cBhvr>
                                        <p:cTn id="28" dur="4000" fill="hold"/>
                                        <p:tgtEl>
                                          <p:spTgt spid="22530"/>
                                        </p:tgtEl>
                                        <p:attrNameLst>
                                          <p:attrName>ppt_w</p:attrName>
                                        </p:attrNameLst>
                                      </p:cBhvr>
                                      <p:tavLst>
                                        <p:tav tm="0">
                                          <p:val>
                                            <p:strVal val="2/3*#ppt_w"/>
                                          </p:val>
                                        </p:tav>
                                        <p:tav tm="100000">
                                          <p:val>
                                            <p:strVal val="#ppt_w"/>
                                          </p:val>
                                        </p:tav>
                                      </p:tavLst>
                                    </p:anim>
                                    <p:anim calcmode="lin" valueType="num">
                                      <p:cBhvr>
                                        <p:cTn id="29" dur="4000" fill="hold"/>
                                        <p:tgtEl>
                                          <p:spTgt spid="22530"/>
                                        </p:tgtEl>
                                        <p:attrNameLst>
                                          <p:attrName>ppt_h</p:attrName>
                                        </p:attrNameLst>
                                      </p:cBhvr>
                                      <p:tavLst>
                                        <p:tav tm="0">
                                          <p:val>
                                            <p:strVal val="2/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out)">
                                      <p:cBhvr>
                                        <p:cTn id="32" dur="4000"/>
                                        <p:tgtEl>
                                          <p:spTgt spid="11"/>
                                        </p:tgtEl>
                                      </p:cBhvr>
                                    </p:animEffect>
                                  </p:childTnLst>
                                </p:cTn>
                              </p:par>
                              <p:par>
                                <p:cTn id="33" presetID="23" presetClass="entr" presetSubtype="272"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4000" fill="hold"/>
                                        <p:tgtEl>
                                          <p:spTgt spid="11"/>
                                        </p:tgtEl>
                                        <p:attrNameLst>
                                          <p:attrName>ppt_w</p:attrName>
                                        </p:attrNameLst>
                                      </p:cBhvr>
                                      <p:tavLst>
                                        <p:tav tm="0">
                                          <p:val>
                                            <p:strVal val="2/3*#ppt_w"/>
                                          </p:val>
                                        </p:tav>
                                        <p:tav tm="100000">
                                          <p:val>
                                            <p:strVal val="#ppt_w"/>
                                          </p:val>
                                        </p:tav>
                                      </p:tavLst>
                                    </p:anim>
                                    <p:anim calcmode="lin" valueType="num">
                                      <p:cBhvr>
                                        <p:cTn id="36" dur="4000" fill="hold"/>
                                        <p:tgtEl>
                                          <p:spTgt spid="11"/>
                                        </p:tgtEl>
                                        <p:attrNameLst>
                                          <p:attrName>ppt_h</p:attrName>
                                        </p:attrNameLst>
                                      </p:cBhvr>
                                      <p:tavLst>
                                        <p:tav tm="0">
                                          <p:val>
                                            <p:strVal val="2/3*#ppt_h"/>
                                          </p:val>
                                        </p:tav>
                                        <p:tav tm="100000">
                                          <p:val>
                                            <p:strVal val="#ppt_h"/>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1"/>
                                          </p:val>
                                        </p:tav>
                                        <p:tav tm="100000">
                                          <p:val>
                                            <p:strVal val="#ppt_x"/>
                                          </p:val>
                                        </p:tav>
                                      </p:tavLst>
                                    </p:anim>
                                    <p:anim calcmode="lin" valueType="num">
                                      <p:cBhvr>
                                        <p:cTn id="4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isósceles"/>
          <p:cNvSpPr/>
          <p:nvPr/>
        </p:nvSpPr>
        <p:spPr>
          <a:xfrm>
            <a:off x="0" y="2571750"/>
            <a:ext cx="9144000" cy="2571750"/>
          </a:xfrm>
          <a:prstGeom prst="triangl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Triángulo isósceles"/>
          <p:cNvSpPr/>
          <p:nvPr/>
        </p:nvSpPr>
        <p:spPr>
          <a:xfrm flipV="1">
            <a:off x="0" y="0"/>
            <a:ext cx="9144000" cy="2626042"/>
          </a:xfrm>
          <a:prstGeom prst="triangle">
            <a:avLst>
              <a:gd name="adj" fmla="val 49028"/>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Triángulo isósceles"/>
          <p:cNvSpPr/>
          <p:nvPr/>
        </p:nvSpPr>
        <p:spPr>
          <a:xfrm rot="16200000" flipV="1">
            <a:off x="-285750" y="285750"/>
            <a:ext cx="5143500" cy="4572000"/>
          </a:xfrm>
          <a:prstGeom prst="triangle">
            <a:avLst>
              <a:gd name="adj" fmla="val 48889"/>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6200000">
            <a:off x="4250532" y="250032"/>
            <a:ext cx="5143500" cy="4643437"/>
          </a:xfrm>
          <a:prstGeom prst="triangl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83568" y="4299942"/>
            <a:ext cx="69127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 que, durante la estación otoñal, Gorbea se viste de gala para recibir a miles de turistas.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switch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childTnLst>
                          </p:cTn>
                        </p:par>
                        <p:par>
                          <p:cTn id="17" fill="hold">
                            <p:stCondLst>
                              <p:cond delay="3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urves-caras-ionut.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71950"/>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merece la pena acercarse hasta el Hayedo de </a:t>
            </a:r>
            <a:r>
              <a:rPr lang="es-ES" i="1" dirty="0" err="1" smtClean="0">
                <a:effectLst>
                  <a:glow rad="101600">
                    <a:srgbClr val="C00000">
                      <a:alpha val="60000"/>
                    </a:srgbClr>
                  </a:glow>
                  <a:outerShdw blurRad="38100" dist="38100" dir="2700000" algn="tl">
                    <a:srgbClr val="000000">
                      <a:alpha val="43137"/>
                    </a:srgbClr>
                  </a:outerShdw>
                </a:effectLst>
              </a:rPr>
              <a:t>Altube</a:t>
            </a:r>
            <a:r>
              <a:rPr lang="es-ES" i="1" dirty="0" smtClean="0">
                <a:effectLst>
                  <a:glow rad="101600">
                    <a:srgbClr val="C00000">
                      <a:alpha val="60000"/>
                    </a:srgbClr>
                  </a:glow>
                  <a:outerShdw blurRad="38100" dist="38100" dir="2700000" algn="tl">
                    <a:srgbClr val="000000">
                      <a:alpha val="43137"/>
                    </a:srgbClr>
                  </a:outerShdw>
                </a:effectLst>
              </a:rPr>
              <a:t>, uno de los más extensos de todo el País Vasco que habita junto a las </a:t>
            </a:r>
            <a:r>
              <a:rPr lang="es-ES" i="1" dirty="0" err="1" smtClean="0">
                <a:effectLst>
                  <a:glow rad="101600">
                    <a:srgbClr val="C00000">
                      <a:alpha val="60000"/>
                    </a:srgbClr>
                  </a:glow>
                  <a:outerShdw blurRad="38100" dist="38100" dir="2700000" algn="tl">
                    <a:srgbClr val="000000">
                      <a:alpha val="43137"/>
                    </a:srgbClr>
                  </a:outerShdw>
                </a:effectLst>
              </a:rPr>
              <a:t>Burbonas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0000">
        <p14:shre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4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268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Éste debe ser el bosque donde habitan gnomos y hadas. ¡Es un lugar de cuento! Sí, esa frase mil veces repetidas en artículos de toda índole. Pero este lugar existe y es de verdad.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shred dir="ou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verdad, la imagen es increíble, sobre todo en otoño. Un manto de hojas tapizando el suelo de colores, enormes hayas centenarias repartidas sobre el terreno.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shred pattern="rectang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4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me-long-waterpark-in-southern-china-big.jpg"/>
          <p:cNvPicPr>
            <a:picLocks noChangeAspect="1"/>
          </p:cNvPicPr>
          <p:nvPr/>
        </p:nvPicPr>
        <p:blipFill>
          <a:blip r:embed="rId2" cstate="print"/>
          <a:stretch>
            <a:fillRect/>
          </a:stretch>
        </p:blipFill>
        <p:spPr bwMode="auto">
          <a:xfrm>
            <a:off x="0" y="-308570"/>
            <a:ext cx="9144000" cy="58326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607594" y="-3607593"/>
            <a:ext cx="1928813" cy="9144000"/>
          </a:xfrm>
          <a:prstGeom prst="chevron">
            <a:avLst>
              <a:gd name="adj" fmla="val 92747"/>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5400000">
            <a:off x="3366135" y="-3366135"/>
            <a:ext cx="2411730" cy="9144000"/>
          </a:xfrm>
          <a:prstGeom prst="chevron">
            <a:avLst>
              <a:gd name="adj" fmla="val 93891"/>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5400000" flipH="1">
            <a:off x="3767614" y="-232886"/>
            <a:ext cx="1608773" cy="9144000"/>
          </a:xfrm>
          <a:prstGeom prst="chevron">
            <a:avLst>
              <a:gd name="adj" fmla="val 91753"/>
            </a:avLst>
          </a:prstGeom>
          <a:solidFill>
            <a:schemeClr val="accent3">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5400000" flipH="1">
            <a:off x="3580448" y="-420053"/>
            <a:ext cx="1983105" cy="9144000"/>
          </a:xfrm>
          <a:prstGeom prst="chevron">
            <a:avLst>
              <a:gd name="adj" fmla="val 92474"/>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5400000">
            <a:off x="3821906" y="-3821906"/>
            <a:ext cx="1500188" cy="9144000"/>
          </a:xfrm>
          <a:prstGeom prst="chevron">
            <a:avLst>
              <a:gd name="adj" fmla="val 90476"/>
            </a:avLst>
          </a:prstGeom>
          <a:solidFill>
            <a:schemeClr val="accent3">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5400000" flipH="1">
            <a:off x="3956209" y="-44291"/>
            <a:ext cx="1231583" cy="9144000"/>
          </a:xfrm>
          <a:prstGeom prst="chevron">
            <a:avLst>
              <a:gd name="adj" fmla="val 87577"/>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5400000" flipH="1">
            <a:off x="3258979" y="-741521"/>
            <a:ext cx="2626043" cy="9144000"/>
          </a:xfrm>
          <a:prstGeom prst="chevron">
            <a:avLst>
              <a:gd name="adj" fmla="val 93136"/>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5400000">
            <a:off x="3981926" y="-3981926"/>
            <a:ext cx="1180148" cy="9144000"/>
          </a:xfrm>
          <a:prstGeom prst="chevron">
            <a:avLst>
              <a:gd name="adj" fmla="val 89241"/>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uadroTexto"/>
          <p:cNvSpPr txBox="1"/>
          <p:nvPr/>
        </p:nvSpPr>
        <p:spPr>
          <a:xfrm>
            <a:off x="467544" y="429994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para rematar, la magia del lugar, un sinuoso y bellísimo arroyo. Lo tiene todo para ser uno de los bosques más hermosos del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shred pattern="rectangle" dir="ou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16"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fltVal val="0"/>
                                          </p:val>
                                        </p:tav>
                                        <p:tav tm="100000">
                                          <p:val>
                                            <p:strVal val="#ppt_w"/>
                                          </p:val>
                                        </p:tav>
                                      </p:tavLst>
                                    </p:anim>
                                    <p:anim calcmode="lin" valueType="num">
                                      <p:cBhvr>
                                        <p:cTn id="121" dur="3000" fill="hold"/>
                                        <p:tgtEl>
                                          <p:spTgt spid="4"/>
                                        </p:tgtEl>
                                        <p:attrNameLst>
                                          <p:attrName>ppt_h</p:attrName>
                                        </p:attrNameLst>
                                      </p:cBhvr>
                                      <p:tavLst>
                                        <p:tav tm="0">
                                          <p:val>
                                            <p:fltVal val="0"/>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jpe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flipH="1">
            <a:off x="179388"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H="1">
            <a:off x="684213"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H="1">
            <a:off x="1187450"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H="1">
            <a:off x="1692275"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H="1">
            <a:off x="2195513"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H="1">
            <a:off x="2700338"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H="1">
            <a:off x="3203575"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H="1">
            <a:off x="3708400"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H="1">
            <a:off x="4211638"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H="1">
            <a:off x="4716463"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H="1">
            <a:off x="5219700"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H="1">
            <a:off x="5724525"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H="1">
            <a:off x="6227763" y="1330167"/>
            <a:ext cx="28575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H="1">
            <a:off x="6659563" y="1330167"/>
            <a:ext cx="34290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H="1">
            <a:off x="7164388" y="1330167"/>
            <a:ext cx="28575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H="1">
            <a:off x="7596188" y="1330167"/>
            <a:ext cx="271462"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flipH="1">
            <a:off x="8027988" y="1330167"/>
            <a:ext cx="28575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flipH="1">
            <a:off x="8459788" y="1330167"/>
            <a:ext cx="28575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flipH="1">
            <a:off x="8858250" y="1330167"/>
            <a:ext cx="285750" cy="2464593"/>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menhir de </a:t>
            </a:r>
            <a:r>
              <a:rPr lang="es-ES" i="1" dirty="0" err="1" smtClean="0">
                <a:effectLst>
                  <a:glow rad="101600">
                    <a:srgbClr val="C00000">
                      <a:alpha val="60000"/>
                    </a:srgbClr>
                  </a:glow>
                  <a:outerShdw blurRad="38100" dist="38100" dir="2700000" algn="tl">
                    <a:srgbClr val="000000">
                      <a:alpha val="43137"/>
                    </a:srgbClr>
                  </a:outerShdw>
                </a:effectLst>
              </a:rPr>
              <a:t>Arlobi</a:t>
            </a:r>
            <a:r>
              <a:rPr lang="es-ES" i="1" dirty="0" smtClean="0">
                <a:effectLst>
                  <a:glow rad="101600">
                    <a:srgbClr val="C00000">
                      <a:alpha val="60000"/>
                    </a:srgbClr>
                  </a:glow>
                  <a:outerShdw blurRad="38100" dist="38100" dir="2700000" algn="tl">
                    <a:srgbClr val="000000">
                      <a:alpha val="43137"/>
                    </a:srgbClr>
                  </a:outerShdw>
                </a:effectLst>
              </a:rPr>
              <a:t> es un patrimonio arqueológico situado en el Parque Natural de Gorbea, en </a:t>
            </a:r>
            <a:r>
              <a:rPr lang="es-ES" i="1" dirty="0" err="1" smtClean="0">
                <a:effectLst>
                  <a:glow rad="101600">
                    <a:srgbClr val="C00000">
                      <a:alpha val="60000"/>
                    </a:srgbClr>
                  </a:glow>
                  <a:outerShdw blurRad="38100" dist="38100" dir="2700000" algn="tl">
                    <a:srgbClr val="000000">
                      <a:alpha val="43137"/>
                    </a:srgbClr>
                  </a:outerShdw>
                </a:effectLst>
              </a:rPr>
              <a:t>Zuia</a:t>
            </a:r>
            <a:r>
              <a:rPr lang="es-ES" i="1" dirty="0" smtClean="0">
                <a:effectLst>
                  <a:glow rad="101600">
                    <a:srgbClr val="C00000">
                      <a:alpha val="60000"/>
                    </a:srgbClr>
                  </a:glow>
                  <a:outerShdw blurRad="38100" dist="38100" dir="2700000" algn="tl">
                    <a:srgbClr val="000000">
                      <a:alpha val="43137"/>
                    </a:srgbClr>
                  </a:outerShdw>
                </a:effectLst>
              </a:rPr>
              <a:t>, Álava. Fue hallado por </a:t>
            </a:r>
            <a:r>
              <a:rPr lang="es-ES" i="1" dirty="0" err="1" smtClean="0">
                <a:effectLst>
                  <a:glow rad="101600">
                    <a:srgbClr val="C00000">
                      <a:alpha val="60000"/>
                    </a:srgbClr>
                  </a:glow>
                  <a:outerShdw blurRad="38100" dist="38100" dir="2700000" algn="tl">
                    <a:srgbClr val="000000">
                      <a:alpha val="43137"/>
                    </a:srgbClr>
                  </a:outerShdw>
                </a:effectLst>
              </a:rPr>
              <a:t>Oier</a:t>
            </a:r>
            <a:r>
              <a:rPr lang="es-ES" i="1" dirty="0" smtClean="0">
                <a:effectLst>
                  <a:glow rad="101600">
                    <a:srgbClr val="C00000">
                      <a:alpha val="60000"/>
                    </a:srgbClr>
                  </a:glow>
                  <a:outerShdw blurRad="38100" dist="38100" dir="2700000" algn="tl">
                    <a:srgbClr val="000000">
                      <a:alpha val="43137"/>
                    </a:srgbClr>
                  </a:outerShdw>
                </a:effectLst>
              </a:rPr>
              <a:t> Suárez Hernando, Miguel Martínez Fernández y Luis M. Martínez Torres el 20 de marzo de 2004.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2" presetClass="entr" presetSubtype="2" fill="hold" nodeType="withEffect">
                                  <p:stCondLst>
                                    <p:cond delay="0"/>
                                  </p:stCondLst>
                                  <p:childTnLst>
                                    <p:set>
                                      <p:cBhvr>
                                        <p:cTn id="254" dur="1" fill="hold">
                                          <p:stCondLst>
                                            <p:cond delay="0"/>
                                          </p:stCondLst>
                                        </p:cTn>
                                        <p:tgtEl>
                                          <p:spTgt spid="5"/>
                                        </p:tgtEl>
                                        <p:attrNameLst>
                                          <p:attrName>style.visibility</p:attrName>
                                        </p:attrNameLst>
                                      </p:cBhvr>
                                      <p:to>
                                        <p:strVal val="visible"/>
                                      </p:to>
                                    </p:set>
                                    <p:anim calcmode="lin" valueType="num">
                                      <p:cBhvr additive="base">
                                        <p:cTn id="255" dur="3000" fill="hold"/>
                                        <p:tgtEl>
                                          <p:spTgt spid="5"/>
                                        </p:tgtEl>
                                        <p:attrNameLst>
                                          <p:attrName>ppt_x</p:attrName>
                                        </p:attrNameLst>
                                      </p:cBhvr>
                                      <p:tavLst>
                                        <p:tav tm="0">
                                          <p:val>
                                            <p:strVal val="1+#ppt_w/2"/>
                                          </p:val>
                                        </p:tav>
                                        <p:tav tm="100000">
                                          <p:val>
                                            <p:strVal val="#ppt_x"/>
                                          </p:val>
                                        </p:tav>
                                      </p:tavLst>
                                    </p:anim>
                                    <p:anim calcmode="lin" valueType="num">
                                      <p:cBhvr additive="base">
                                        <p:cTn id="256" dur="3000" fill="hold"/>
                                        <p:tgtEl>
                                          <p:spTgt spid="5"/>
                                        </p:tgtEl>
                                        <p:attrNameLst>
                                          <p:attrName>ppt_y</p:attrName>
                                        </p:attrNameLst>
                                      </p:cBhvr>
                                      <p:tavLst>
                                        <p:tav tm="0">
                                          <p:val>
                                            <p:strVal val="#ppt_y"/>
                                          </p:val>
                                        </p:tav>
                                        <p:tav tm="100000">
                                          <p:val>
                                            <p:strVal val="#ppt_y"/>
                                          </p:val>
                                        </p:tav>
                                      </p:tavLst>
                                    </p:anim>
                                  </p:childTnLst>
                                </p:cTn>
                              </p:par>
                              <p:par>
                                <p:cTn id="257" presetID="16" presetClass="entr" presetSubtype="42" fill="hold" nodeType="withEffect">
                                  <p:stCondLst>
                                    <p:cond delay="0"/>
                                  </p:stCondLst>
                                  <p:childTnLst>
                                    <p:set>
                                      <p:cBhvr>
                                        <p:cTn id="258" dur="1" fill="hold">
                                          <p:stCondLst>
                                            <p:cond delay="0"/>
                                          </p:stCondLst>
                                        </p:cTn>
                                        <p:tgtEl>
                                          <p:spTgt spid="5"/>
                                        </p:tgtEl>
                                        <p:attrNameLst>
                                          <p:attrName>style.visibility</p:attrName>
                                        </p:attrNameLst>
                                      </p:cBhvr>
                                      <p:to>
                                        <p:strVal val="visible"/>
                                      </p:to>
                                    </p:set>
                                    <p:animEffect transition="in" filter="barn(outHorizontal)">
                                      <p:cBhvr>
                                        <p:cTn id="259" dur="3000"/>
                                        <p:tgtEl>
                                          <p:spTgt spid="5"/>
                                        </p:tgtEl>
                                      </p:cBhvr>
                                    </p:animEffect>
                                  </p:childTnLst>
                                </p:cTn>
                              </p:par>
                            </p:childTnLst>
                          </p:cTn>
                        </p:par>
                        <p:par>
                          <p:cTn id="260" fill="hold">
                            <p:stCondLst>
                              <p:cond delay="6000"/>
                            </p:stCondLst>
                            <p:childTnLst>
                              <p:par>
                                <p:cTn id="261" presetID="40" presetClass="entr" presetSubtype="0" fill="hold" grpId="0" nodeType="afterEffect">
                                  <p:stCondLst>
                                    <p:cond delay="0"/>
                                  </p:stCondLst>
                                  <p:iterate type="lt">
                                    <p:tmPct val="10000"/>
                                  </p:iterate>
                                  <p:childTnLst>
                                    <p:set>
                                      <p:cBhvr>
                                        <p:cTn id="262" dur="1" fill="hold">
                                          <p:stCondLst>
                                            <p:cond delay="0"/>
                                          </p:stCondLst>
                                        </p:cTn>
                                        <p:tgtEl>
                                          <p:spTgt spid="27"/>
                                        </p:tgtEl>
                                        <p:attrNameLst>
                                          <p:attrName>style.visibility</p:attrName>
                                        </p:attrNameLst>
                                      </p:cBhvr>
                                      <p:to>
                                        <p:strVal val="visible"/>
                                      </p:to>
                                    </p:set>
                                    <p:animEffect transition="in" filter="fade">
                                      <p:cBhvr>
                                        <p:cTn id="263" dur="1000"/>
                                        <p:tgtEl>
                                          <p:spTgt spid="27"/>
                                        </p:tgtEl>
                                      </p:cBhvr>
                                    </p:animEffect>
                                    <p:anim calcmode="lin" valueType="num">
                                      <p:cBhvr>
                                        <p:cTn id="264" dur="1000" fill="hold"/>
                                        <p:tgtEl>
                                          <p:spTgt spid="27"/>
                                        </p:tgtEl>
                                        <p:attrNameLst>
                                          <p:attrName>ppt_x</p:attrName>
                                        </p:attrNameLst>
                                      </p:cBhvr>
                                      <p:tavLst>
                                        <p:tav tm="0">
                                          <p:val>
                                            <p:strVal val="#ppt_x-.1"/>
                                          </p:val>
                                        </p:tav>
                                        <p:tav tm="100000">
                                          <p:val>
                                            <p:strVal val="#ppt_x"/>
                                          </p:val>
                                        </p:tav>
                                      </p:tavLst>
                                    </p:anim>
                                    <p:anim calcmode="lin" valueType="num">
                                      <p:cBhvr>
                                        <p:cTn id="265"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143500"/>
          </a:xfrm>
          <a:prstGeom prst="flowChartProcess">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5" name="4 Imagen" descr="46.jpg"/>
          <p:cNvPicPr>
            <a:picLocks noChangeAspect="1"/>
          </p:cNvPicPr>
          <p:nvPr/>
        </p:nvPicPr>
        <p:blipFill>
          <a:blip r:embed="rId2" cstate="print"/>
          <a:stretch>
            <a:fillRect/>
          </a:stretch>
        </p:blipFill>
        <p:spPr bwMode="auto">
          <a:xfrm>
            <a:off x="251520" y="195739"/>
            <a:ext cx="8640960" cy="475202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01191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un proceso de restauración, se erigió en su ubicación original en diciembre de ese mismo año. Datado hace 4.000 años, mide 4,8 metros y pesa 4,3 toneladas.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doors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4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4000" fill="hold"/>
                                        <p:tgtEl>
                                          <p:spTgt spid="27650"/>
                                        </p:tgtEl>
                                        <p:attrNameLst>
                                          <p:attrName>ppt_w</p:attrName>
                                        </p:attrNameLst>
                                      </p:cBhvr>
                                      <p:tavLst>
                                        <p:tav tm="0">
                                          <p:val>
                                            <p:strVal val="#ppt_w*0.70"/>
                                          </p:val>
                                        </p:tav>
                                        <p:tav tm="100000">
                                          <p:val>
                                            <p:strVal val="#ppt_w"/>
                                          </p:val>
                                        </p:tav>
                                      </p:tavLst>
                                    </p:anim>
                                    <p:anim calcmode="lin" valueType="num">
                                      <p:cBhvr>
                                        <p:cTn id="17" dur="4000" fill="hold"/>
                                        <p:tgtEl>
                                          <p:spTgt spid="27650"/>
                                        </p:tgtEl>
                                        <p:attrNameLst>
                                          <p:attrName>ppt_h</p:attrName>
                                        </p:attrNameLst>
                                      </p:cBhvr>
                                      <p:tavLst>
                                        <p:tav tm="0">
                                          <p:val>
                                            <p:strVal val="#ppt_h"/>
                                          </p:val>
                                        </p:tav>
                                        <p:tav tm="100000">
                                          <p:val>
                                            <p:strVal val="#ppt_h"/>
                                          </p:val>
                                        </p:tav>
                                      </p:tavLst>
                                    </p:anim>
                                    <p:animEffect transition="in" filter="fade">
                                      <p:cBhvr>
                                        <p:cTn id="18" dur="4000"/>
                                        <p:tgtEl>
                                          <p:spTgt spid="2765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0"/>
            <a:ext cx="9144000" cy="5143500"/>
          </a:xfrm>
          <a:prstGeom prst="frame">
            <a:avLst>
              <a:gd name="adj1" fmla="val 490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9" y="374333"/>
            <a:ext cx="1216025" cy="685800"/>
          </a:xfrm>
          <a:prstGeom prst="parallelogram">
            <a:avLst>
              <a:gd name="adj" fmla="val 15873"/>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Marco"/>
          <p:cNvSpPr/>
          <p:nvPr/>
        </p:nvSpPr>
        <p:spPr>
          <a:xfrm>
            <a:off x="214313" y="160020"/>
            <a:ext cx="4214812" cy="4823460"/>
          </a:xfrm>
          <a:prstGeom prst="frame">
            <a:avLst>
              <a:gd name="adj1" fmla="val 6035"/>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9" y="160020"/>
            <a:ext cx="4465637" cy="4823460"/>
          </a:xfrm>
          <a:prstGeom prst="frame">
            <a:avLst>
              <a:gd name="adj1" fmla="val 5979"/>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500187"/>
            <a:ext cx="142876" cy="5357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28596" y="3321849"/>
            <a:ext cx="3786214" cy="21431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H="1">
            <a:off x="2143126" y="588645"/>
            <a:ext cx="214313" cy="6858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395289" y="411509"/>
            <a:ext cx="3819525" cy="4374803"/>
          </a:xfrm>
          <a:prstGeom prst="rect">
            <a:avLst/>
          </a:prstGeom>
          <a:solidFill>
            <a:schemeClr val="tx2">
              <a:lumMod val="90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643438" y="411510"/>
            <a:ext cx="4032250" cy="4357658"/>
          </a:xfrm>
          <a:prstGeom prst="rect">
            <a:avLst/>
          </a:prstGeom>
          <a:solidFill>
            <a:schemeClr val="tx2">
              <a:lumMod val="90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palabra "menhir" es de origen gaélico: Une los términos de "</a:t>
            </a:r>
            <a:r>
              <a:rPr lang="es-ES" i="1" dirty="0" err="1" smtClean="0">
                <a:effectLst>
                  <a:glow rad="101600">
                    <a:srgbClr val="C00000">
                      <a:alpha val="60000"/>
                    </a:srgbClr>
                  </a:glow>
                  <a:outerShdw blurRad="38100" dist="38100" dir="2700000" algn="tl">
                    <a:srgbClr val="000000">
                      <a:alpha val="43137"/>
                    </a:srgbClr>
                  </a:outerShdw>
                </a:effectLst>
              </a:rPr>
              <a:t>men</a:t>
            </a:r>
            <a:r>
              <a:rPr lang="es-ES" i="1" dirty="0" smtClean="0">
                <a:effectLst>
                  <a:glow rad="101600">
                    <a:srgbClr val="C00000">
                      <a:alpha val="60000"/>
                    </a:srgbClr>
                  </a:glow>
                  <a:outerShdw blurRad="38100" dist="38100" dir="2700000" algn="tl">
                    <a:srgbClr val="000000">
                      <a:alpha val="43137"/>
                    </a:srgbClr>
                  </a:outerShdw>
                </a:effectLst>
              </a:rPr>
              <a:t>" (piedra) con "</a:t>
            </a:r>
            <a:r>
              <a:rPr lang="es-ES" i="1" dirty="0" err="1" smtClean="0">
                <a:effectLst>
                  <a:glow rad="101600">
                    <a:srgbClr val="C00000">
                      <a:alpha val="60000"/>
                    </a:srgbClr>
                  </a:glow>
                  <a:outerShdw blurRad="38100" dist="38100" dir="2700000" algn="tl">
                    <a:srgbClr val="000000">
                      <a:alpha val="43137"/>
                    </a:srgbClr>
                  </a:outerShdw>
                </a:effectLst>
              </a:rPr>
              <a:t>hir</a:t>
            </a:r>
            <a:r>
              <a:rPr lang="es-ES" i="1" dirty="0" smtClean="0">
                <a:effectLst>
                  <a:glow rad="101600">
                    <a:srgbClr val="C00000">
                      <a:alpha val="60000"/>
                    </a:srgbClr>
                  </a:glow>
                  <a:outerShdw blurRad="38100" dist="38100" dir="2700000" algn="tl">
                    <a:srgbClr val="000000">
                      <a:alpha val="43137"/>
                    </a:srgbClr>
                  </a:outerShdw>
                </a:effectLst>
              </a:rPr>
              <a:t>" (larga). Los expertos buscaron vestigios por los alrededores y hallaron más de doscientos fragmentos de valiosos materiales arqueológicos.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warp dir="i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9"/>
                                        </p:tgtEl>
                                        <p:attrNameLst>
                                          <p:attrName>ppt_x</p:attrName>
                                        </p:attrNameLst>
                                      </p:cBhvr>
                                      <p:tavLst>
                                        <p:tav tm="0">
                                          <p:val>
                                            <p:strVal val="ppt_x"/>
                                          </p:val>
                                        </p:tav>
                                        <p:tav tm="100000">
                                          <p:val>
                                            <p:strVal val="ppt_x-ppt_w/2"/>
                                          </p:val>
                                        </p:tav>
                                      </p:tavLst>
                                    </p:anim>
                                    <p:anim calcmode="lin" valueType="num">
                                      <p:cBhvr>
                                        <p:cTn id="7" dur="4000"/>
                                        <p:tgtEl>
                                          <p:spTgt spid="9"/>
                                        </p:tgtEl>
                                        <p:attrNameLst>
                                          <p:attrName>ppt_y</p:attrName>
                                        </p:attrNameLst>
                                      </p:cBhvr>
                                      <p:tavLst>
                                        <p:tav tm="0">
                                          <p:val>
                                            <p:strVal val="ppt_y"/>
                                          </p:val>
                                        </p:tav>
                                        <p:tav tm="100000">
                                          <p:val>
                                            <p:strVal val="ppt_y"/>
                                          </p:val>
                                        </p:tav>
                                      </p:tavLst>
                                    </p:anim>
                                    <p:anim calcmode="lin" valueType="num">
                                      <p:cBhvr>
                                        <p:cTn id="8" dur="4000"/>
                                        <p:tgtEl>
                                          <p:spTgt spid="9"/>
                                        </p:tgtEl>
                                        <p:attrNameLst>
                                          <p:attrName>ppt_w</p:attrName>
                                        </p:attrNameLst>
                                      </p:cBhvr>
                                      <p:tavLst>
                                        <p:tav tm="0">
                                          <p:val>
                                            <p:strVal val="ppt_w"/>
                                          </p:val>
                                        </p:tav>
                                        <p:tav tm="100000">
                                          <p:val>
                                            <p:fltVal val="0"/>
                                          </p:val>
                                        </p:tav>
                                      </p:tavLst>
                                    </p:anim>
                                    <p:anim calcmode="lin" valueType="num">
                                      <p:cBhvr>
                                        <p:cTn id="9" dur="4000"/>
                                        <p:tgtEl>
                                          <p:spTgt spid="9"/>
                                        </p:tgtEl>
                                        <p:attrNameLst>
                                          <p:attrName>ppt_h</p:attrName>
                                        </p:attrNameLst>
                                      </p:cBhvr>
                                      <p:tavLst>
                                        <p:tav tm="0">
                                          <p:val>
                                            <p:strVal val="ppt_h"/>
                                          </p:val>
                                        </p:tav>
                                        <p:tav tm="100000">
                                          <p:val>
                                            <p:strVal val="ppt_h"/>
                                          </p:val>
                                        </p:tav>
                                      </p:tavLst>
                                    </p:anim>
                                    <p:set>
                                      <p:cBhvr>
                                        <p:cTn id="10" dur="1" fill="hold">
                                          <p:stCondLst>
                                            <p:cond delay="3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14"/>
                                        </p:tgtEl>
                                        <p:attrNameLst>
                                          <p:attrName>ppt_x</p:attrName>
                                        </p:attrNameLst>
                                      </p:cBhvr>
                                      <p:tavLst>
                                        <p:tav tm="0">
                                          <p:val>
                                            <p:strVal val="ppt_x"/>
                                          </p:val>
                                        </p:tav>
                                        <p:tav tm="100000">
                                          <p:val>
                                            <p:strVal val="ppt_x-ppt_w/2"/>
                                          </p:val>
                                        </p:tav>
                                      </p:tavLst>
                                    </p:anim>
                                    <p:anim calcmode="lin" valueType="num">
                                      <p:cBhvr>
                                        <p:cTn id="13" dur="4000"/>
                                        <p:tgtEl>
                                          <p:spTgt spid="14"/>
                                        </p:tgtEl>
                                        <p:attrNameLst>
                                          <p:attrName>ppt_y</p:attrName>
                                        </p:attrNameLst>
                                      </p:cBhvr>
                                      <p:tavLst>
                                        <p:tav tm="0">
                                          <p:val>
                                            <p:strVal val="ppt_y"/>
                                          </p:val>
                                        </p:tav>
                                        <p:tav tm="100000">
                                          <p:val>
                                            <p:strVal val="ppt_y"/>
                                          </p:val>
                                        </p:tav>
                                      </p:tavLst>
                                    </p:anim>
                                    <p:anim calcmode="lin" valueType="num">
                                      <p:cBhvr>
                                        <p:cTn id="14" dur="4000"/>
                                        <p:tgtEl>
                                          <p:spTgt spid="14"/>
                                        </p:tgtEl>
                                        <p:attrNameLst>
                                          <p:attrName>ppt_w</p:attrName>
                                        </p:attrNameLst>
                                      </p:cBhvr>
                                      <p:tavLst>
                                        <p:tav tm="0">
                                          <p:val>
                                            <p:strVal val="ppt_w"/>
                                          </p:val>
                                        </p:tav>
                                        <p:tav tm="100000">
                                          <p:val>
                                            <p:fltVal val="0"/>
                                          </p:val>
                                        </p:tav>
                                      </p:tavLst>
                                    </p:anim>
                                    <p:anim calcmode="lin" valueType="num">
                                      <p:cBhvr>
                                        <p:cTn id="15" dur="4000"/>
                                        <p:tgtEl>
                                          <p:spTgt spid="14"/>
                                        </p:tgtEl>
                                        <p:attrNameLst>
                                          <p:attrName>ppt_h</p:attrName>
                                        </p:attrNameLst>
                                      </p:cBhvr>
                                      <p:tavLst>
                                        <p:tav tm="0">
                                          <p:val>
                                            <p:strVal val="ppt_h"/>
                                          </p:val>
                                        </p:tav>
                                        <p:tav tm="100000">
                                          <p:val>
                                            <p:strVal val="ppt_h"/>
                                          </p:val>
                                        </p:tav>
                                      </p:tavLst>
                                    </p:anim>
                                    <p:set>
                                      <p:cBhvr>
                                        <p:cTn id="16" dur="1" fill="hold">
                                          <p:stCondLst>
                                            <p:cond delay="3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5"/>
                                        </p:tgtEl>
                                        <p:attrNameLst>
                                          <p:attrName>ppt_x</p:attrName>
                                        </p:attrNameLst>
                                      </p:cBhvr>
                                      <p:tavLst>
                                        <p:tav tm="0">
                                          <p:val>
                                            <p:strVal val="ppt_x"/>
                                          </p:val>
                                        </p:tav>
                                        <p:tav tm="100000">
                                          <p:val>
                                            <p:strVal val="ppt_x+ppt_w/2"/>
                                          </p:val>
                                        </p:tav>
                                      </p:tavLst>
                                    </p:anim>
                                    <p:anim calcmode="lin" valueType="num">
                                      <p:cBhvr>
                                        <p:cTn id="25" dur="4000"/>
                                        <p:tgtEl>
                                          <p:spTgt spid="15"/>
                                        </p:tgtEl>
                                        <p:attrNameLst>
                                          <p:attrName>ppt_y</p:attrName>
                                        </p:attrNameLst>
                                      </p:cBhvr>
                                      <p:tavLst>
                                        <p:tav tm="0">
                                          <p:val>
                                            <p:strVal val="ppt_y"/>
                                          </p:val>
                                        </p:tav>
                                        <p:tav tm="100000">
                                          <p:val>
                                            <p:strVal val="ppt_y"/>
                                          </p:val>
                                        </p:tav>
                                      </p:tavLst>
                                    </p:anim>
                                    <p:anim calcmode="lin" valueType="num">
                                      <p:cBhvr>
                                        <p:cTn id="26" dur="4000"/>
                                        <p:tgtEl>
                                          <p:spTgt spid="15"/>
                                        </p:tgtEl>
                                        <p:attrNameLst>
                                          <p:attrName>ppt_w</p:attrName>
                                        </p:attrNameLst>
                                      </p:cBhvr>
                                      <p:tavLst>
                                        <p:tav tm="0">
                                          <p:val>
                                            <p:strVal val="ppt_w"/>
                                          </p:val>
                                        </p:tav>
                                        <p:tav tm="100000">
                                          <p:val>
                                            <p:fltVal val="0"/>
                                          </p:val>
                                        </p:tav>
                                      </p:tavLst>
                                    </p:anim>
                                    <p:anim calcmode="lin" valueType="num">
                                      <p:cBhvr>
                                        <p:cTn id="27" dur="4000"/>
                                        <p:tgtEl>
                                          <p:spTgt spid="15"/>
                                        </p:tgtEl>
                                        <p:attrNameLst>
                                          <p:attrName>ppt_h</p:attrName>
                                        </p:attrNameLst>
                                      </p:cBhvr>
                                      <p:tavLst>
                                        <p:tav tm="0">
                                          <p:val>
                                            <p:strVal val="ppt_h"/>
                                          </p:val>
                                        </p:tav>
                                        <p:tav tm="100000">
                                          <p:val>
                                            <p:strVal val="ppt_h"/>
                                          </p:val>
                                        </p:tav>
                                      </p:tavLst>
                                    </p:anim>
                                    <p:set>
                                      <p:cBhvr>
                                        <p:cTn id="28" dur="1" fill="hold">
                                          <p:stCondLst>
                                            <p:cond delay="3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4000"/>
                                        <p:tgtEl>
                                          <p:spTgt spid="6"/>
                                        </p:tgtEl>
                                        <p:attrNameLst>
                                          <p:attrName>ppt_w</p:attrName>
                                        </p:attrNameLst>
                                      </p:cBhvr>
                                      <p:tavLst>
                                        <p:tav tm="0">
                                          <p:val>
                                            <p:strVal val="ppt_w"/>
                                          </p:val>
                                        </p:tav>
                                        <p:tav tm="100000">
                                          <p:val>
                                            <p:fltVal val="0"/>
                                          </p:val>
                                        </p:tav>
                                      </p:tavLst>
                                    </p:anim>
                                    <p:anim calcmode="lin" valueType="num">
                                      <p:cBhvr>
                                        <p:cTn id="31" dur="4000"/>
                                        <p:tgtEl>
                                          <p:spTgt spid="6"/>
                                        </p:tgtEl>
                                        <p:attrNameLst>
                                          <p:attrName>ppt_h</p:attrName>
                                        </p:attrNameLst>
                                      </p:cBhvr>
                                      <p:tavLst>
                                        <p:tav tm="0">
                                          <p:val>
                                            <p:strVal val="ppt_h"/>
                                          </p:val>
                                        </p:tav>
                                        <p:tav tm="100000">
                                          <p:val>
                                            <p:strVal val="ppt_h"/>
                                          </p:val>
                                        </p:tav>
                                      </p:tavLst>
                                    </p:anim>
                                    <p:set>
                                      <p:cBhvr>
                                        <p:cTn id="32" dur="1" fill="hold">
                                          <p:stCondLst>
                                            <p:cond delay="3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2/3*#ppt_w"/>
                                          </p:val>
                                        </p:tav>
                                        <p:tav tm="100000">
                                          <p:val>
                                            <p:strVal val="#ppt_w"/>
                                          </p:val>
                                        </p:tav>
                                      </p:tavLst>
                                    </p:anim>
                                    <p:anim calcmode="lin" valueType="num">
                                      <p:cBhvr>
                                        <p:cTn id="36" dur="4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inVertical)">
                                      <p:cBhvr>
                                        <p:cTn id="39" dur="4000"/>
                                        <p:tgtEl>
                                          <p:spTgt spid="4"/>
                                        </p:tgtEl>
                                      </p:cBhvr>
                                    </p:animEffect>
                                  </p:childTnLst>
                                </p:cTn>
                              </p:par>
                              <p:par>
                                <p:cTn id="40" presetID="5" presetClass="entr" presetSubtype="10" fill="hold" nodeType="withEffect">
                                  <p:stCondLst>
                                    <p:cond delay="3500"/>
                                  </p:stCondLst>
                                  <p:childTnLst>
                                    <p:set>
                                      <p:cBhvr>
                                        <p:cTn id="41" dur="1" fill="hold">
                                          <p:stCondLst>
                                            <p:cond delay="0"/>
                                          </p:stCondLst>
                                        </p:cTn>
                                        <p:tgtEl>
                                          <p:spTgt spid="4"/>
                                        </p:tgtEl>
                                        <p:attrNameLst>
                                          <p:attrName>style.visibility</p:attrName>
                                        </p:attrNameLst>
                                      </p:cBhvr>
                                      <p:to>
                                        <p:strVal val="visible"/>
                                      </p:to>
                                    </p:set>
                                    <p:animEffect transition="in" filter="checkerboard(across)">
                                      <p:cBhvr>
                                        <p:cTn id="42" dur="1000"/>
                                        <p:tgtEl>
                                          <p:spTgt spid="4"/>
                                        </p:tgtEl>
                                      </p:cBhvr>
                                    </p:animEffect>
                                  </p:childTnLst>
                                </p:cTn>
                              </p:par>
                            </p:childTnLst>
                          </p:cTn>
                        </p:par>
                        <p:par>
                          <p:cTn id="43" fill="hold">
                            <p:stCondLst>
                              <p:cond delay="45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1"/>
                                          </p:val>
                                        </p:tav>
                                        <p:tav tm="100000">
                                          <p:val>
                                            <p:strVal val="#ppt_x"/>
                                          </p:val>
                                        </p:tav>
                                      </p:tavLst>
                                    </p:anim>
                                    <p:anim calcmode="lin" valueType="num">
                                      <p:cBhvr>
                                        <p:cTn id="4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1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Imagen1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¿Quién no ha soñado alguna vez con dormir en un árbol? ¿Quién no fantaseó con trepar por las ramas y admirar las estrellas desde una cabaña secreta? Hablamos de </a:t>
            </a:r>
            <a:r>
              <a:rPr lang="es-ES" i="1" dirty="0" err="1" smtClean="0">
                <a:effectLst>
                  <a:glow rad="101600">
                    <a:srgbClr val="C00000">
                      <a:alpha val="60000"/>
                    </a:srgbClr>
                  </a:glow>
                  <a:outerShdw blurRad="38100" dist="38100" dir="2700000" algn="tl">
                    <a:srgbClr val="000000">
                      <a:alpha val="43137"/>
                    </a:srgbClr>
                  </a:outerShdw>
                </a:effectLst>
              </a:rPr>
              <a:t>Otzarreta</a:t>
            </a:r>
            <a:r>
              <a:rPr lang="es-ES" i="1" dirty="0" smtClean="0">
                <a:effectLst>
                  <a:glow rad="101600">
                    <a:srgbClr val="C00000">
                      <a:alpha val="60000"/>
                    </a:srgbClr>
                  </a:glow>
                  <a:outerShdw blurRad="38100" dist="38100" dir="2700000" algn="tl">
                    <a:srgbClr val="000000">
                      <a:alpha val="43137"/>
                    </a:srgbClr>
                  </a:outerShdw>
                </a:effectLst>
              </a:rPr>
              <a:t>, un impresionante hayedo centenario rodeado de leyenda y misterio, situado en el Parque Nacional del Gorbea , en Vizcaya .</a:t>
            </a:r>
          </a:p>
        </p:txBody>
      </p:sp>
    </p:spTree>
  </p:cSld>
  <p:clrMapOvr>
    <a:masterClrMapping/>
  </p:clrMapOvr>
  <mc:AlternateContent xmlns:mc="http://schemas.openxmlformats.org/markup-compatibility/2006">
    <mc:Choice xmlns:p14="http://schemas.microsoft.com/office/powerpoint/2010/main" Requires="p14">
      <p:transition spd="slow" p14:dur="2250" advTm="34000">
        <p14:window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4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40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ppt_w+.3"/>
                                          </p:val>
                                        </p:tav>
                                        <p:tav tm="100000">
                                          <p:val>
                                            <p:strVal val="#ppt_w"/>
                                          </p:val>
                                        </p:tav>
                                      </p:tavLst>
                                    </p:anim>
                                    <p:anim calcmode="lin" valueType="num">
                                      <p:cBhvr>
                                        <p:cTn id="21" dur="4000" fill="hold"/>
                                        <p:tgtEl>
                                          <p:spTgt spid="4"/>
                                        </p:tgtEl>
                                        <p:attrNameLst>
                                          <p:attrName>ppt_h</p:attrName>
                                        </p:attrNameLst>
                                      </p:cBhvr>
                                      <p:tavLst>
                                        <p:tav tm="0">
                                          <p:val>
                                            <p:strVal val="#ppt_h"/>
                                          </p:val>
                                        </p:tav>
                                        <p:tav tm="100000">
                                          <p:val>
                                            <p:strVal val="#ppt_h"/>
                                          </p:val>
                                        </p:tav>
                                      </p:tavLst>
                                    </p:anim>
                                    <p:animEffect transition="in" filter="fade">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5302284_5bb5f5e422_z.jpg"/>
          <p:cNvPicPr>
            <a:picLocks noChangeAspect="1"/>
          </p:cNvPicPr>
          <p:nvPr/>
        </p:nvPicPr>
        <p:blipFill>
          <a:blip r:embed="rId2" cstate="print"/>
          <a:stretch>
            <a:fillRect/>
          </a:stretch>
        </p:blipFill>
        <p:spPr bwMode="auto">
          <a:xfrm>
            <a:off x="1907704" y="0"/>
            <a:ext cx="5328591"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0"/>
            <a:ext cx="1908175"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235826" y="0"/>
            <a:ext cx="1908175"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908175" y="0"/>
            <a:ext cx="5327650" cy="5143500"/>
          </a:xfrm>
          <a:prstGeom prst="rect">
            <a:avLst/>
          </a:prstGeom>
          <a:solidFill>
            <a:schemeClr val="tx2">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908175" y="0"/>
            <a:ext cx="5327650" cy="5143500"/>
          </a:xfrm>
          <a:prstGeom prst="rect">
            <a:avLst/>
          </a:prstGeom>
          <a:solidFill>
            <a:schemeClr val="tx2">
              <a:lumMod val="2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83568" y="4083918"/>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que en el corazón de un viajero nunca dejará de habitar un niño porque mantiene la curiosidad intacta, los ojos abiertos y la mochila preparada.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window/>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4000"/>
                                        <p:tgtEl>
                                          <p:spTgt spid="5"/>
                                        </p:tgtEl>
                                      </p:cBhvr>
                                    </p:animEffect>
                                  </p:childTnLst>
                                </p:cTn>
                              </p:par>
                              <p:par>
                                <p:cTn id="14" presetID="4"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4000"/>
                                        <p:tgtEl>
                                          <p:spTgt spid="6"/>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fltVal val="0"/>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4000"/>
                                        <p:tgtEl>
                                          <p:spTgt spid="4"/>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7.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29994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todos ellos encontrarán en este bosque encantado y su casita cual Simpson en el árbol, la escapada de fin de semana perfecta.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doors dir="vert"/>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160">
                                          <p:stCondLst>
                                            <p:cond delay="0"/>
                                          </p:stCondLst>
                                        </p:cTn>
                                        <p:tgtEl>
                                          <p:spTgt spid="3"/>
                                        </p:tgtEl>
                                      </p:cBhvr>
                                    </p:animEffect>
                                    <p:anim calcmode="lin" valueType="num">
                                      <p:cBhvr>
                                        <p:cTn id="8"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13" dur="52">
                                          <p:stCondLst>
                                            <p:cond delay="1300"/>
                                          </p:stCondLst>
                                        </p:cTn>
                                        <p:tgtEl>
                                          <p:spTgt spid="3"/>
                                        </p:tgtEl>
                                      </p:cBhvr>
                                      <p:to x="100000" y="60000"/>
                                    </p:animScale>
                                    <p:animScale>
                                      <p:cBhvr>
                                        <p:cTn id="14" dur="332" decel="50000">
                                          <p:stCondLst>
                                            <p:cond delay="1352"/>
                                          </p:stCondLst>
                                        </p:cTn>
                                        <p:tgtEl>
                                          <p:spTgt spid="3"/>
                                        </p:tgtEl>
                                      </p:cBhvr>
                                      <p:to x="100000" y="100000"/>
                                    </p:animScale>
                                    <p:animScale>
                                      <p:cBhvr>
                                        <p:cTn id="15" dur="52">
                                          <p:stCondLst>
                                            <p:cond delay="2624"/>
                                          </p:stCondLst>
                                        </p:cTn>
                                        <p:tgtEl>
                                          <p:spTgt spid="3"/>
                                        </p:tgtEl>
                                      </p:cBhvr>
                                      <p:to x="100000" y="80000"/>
                                    </p:animScale>
                                    <p:animScale>
                                      <p:cBhvr>
                                        <p:cTn id="16" dur="332" decel="50000">
                                          <p:stCondLst>
                                            <p:cond delay="2676"/>
                                          </p:stCondLst>
                                        </p:cTn>
                                        <p:tgtEl>
                                          <p:spTgt spid="3"/>
                                        </p:tgtEl>
                                      </p:cBhvr>
                                      <p:to x="100000" y="100000"/>
                                    </p:animScale>
                                    <p:animScale>
                                      <p:cBhvr>
                                        <p:cTn id="17" dur="52">
                                          <p:stCondLst>
                                            <p:cond delay="3284"/>
                                          </p:stCondLst>
                                        </p:cTn>
                                        <p:tgtEl>
                                          <p:spTgt spid="3"/>
                                        </p:tgtEl>
                                      </p:cBhvr>
                                      <p:to x="100000" y="90000"/>
                                    </p:animScale>
                                    <p:animScale>
                                      <p:cBhvr>
                                        <p:cTn id="18" dur="332" decel="50000">
                                          <p:stCondLst>
                                            <p:cond delay="3336"/>
                                          </p:stCondLst>
                                        </p:cTn>
                                        <p:tgtEl>
                                          <p:spTgt spid="3"/>
                                        </p:tgtEl>
                                      </p:cBhvr>
                                      <p:to x="100000" y="100000"/>
                                    </p:animScale>
                                    <p:animScale>
                                      <p:cBhvr>
                                        <p:cTn id="19" dur="52">
                                          <p:stCondLst>
                                            <p:cond delay="3616"/>
                                          </p:stCondLst>
                                        </p:cTn>
                                        <p:tgtEl>
                                          <p:spTgt spid="3"/>
                                        </p:tgtEl>
                                      </p:cBhvr>
                                      <p:to x="100000" y="95000"/>
                                    </p:animScale>
                                    <p:animScale>
                                      <p:cBhvr>
                                        <p:cTn id="20" dur="332" decel="50000">
                                          <p:stCondLst>
                                            <p:cond delay="3668"/>
                                          </p:stCondLst>
                                        </p:cTn>
                                        <p:tgtEl>
                                          <p:spTgt spid="3"/>
                                        </p:tgtEl>
                                      </p:cBhvr>
                                      <p:to x="100000" y="100000"/>
                                    </p:animScale>
                                  </p:childTnLst>
                                </p:cTn>
                              </p:par>
                              <p:par>
                                <p:cTn id="21" presetID="8" presetClass="emph" presetSubtype="0" autoRev="1" fill="hold" nodeType="withEffect">
                                  <p:stCondLst>
                                    <p:cond delay="0"/>
                                  </p:stCondLst>
                                  <p:childTnLst>
                                    <p:animRot by="3600000">
                                      <p:cBhvr>
                                        <p:cTn id="22" dur="2000" fill="hold"/>
                                        <p:tgtEl>
                                          <p:spTgt spid="3"/>
                                        </p:tgtEl>
                                        <p:attrNameLst>
                                          <p:attrName>r</p:attrName>
                                        </p:attrNameLst>
                                      </p:cBhvr>
                                    </p:animRot>
                                  </p:childTnLst>
                                </p:cTn>
                              </p:par>
                              <p:par>
                                <p:cTn id="23" presetID="26" presetClass="emph" presetSubtype="0" repeatCount="2000" fill="hold" nodeType="withEffect">
                                  <p:stCondLst>
                                    <p:cond delay="0"/>
                                  </p:stCondLst>
                                  <p:childTnLst>
                                    <p:animEffect transition="out" filter="fade">
                                      <p:cBhvr>
                                        <p:cTn id="24" dur="2000" tmFilter="0, 0; .2, .5; .8, .5; 1, 0"/>
                                        <p:tgtEl>
                                          <p:spTgt spid="3"/>
                                        </p:tgtEl>
                                      </p:cBhvr>
                                    </p:animEffect>
                                    <p:animScale>
                                      <p:cBhvr>
                                        <p:cTn id="25" dur="1000" autoRev="1" fill="hold"/>
                                        <p:tgtEl>
                                          <p:spTgt spid="3"/>
                                        </p:tgtEl>
                                      </p:cBhvr>
                                      <p:by x="105000" y="105000"/>
                                    </p:animScale>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96322-1024x768.jpg"/>
          <p:cNvPicPr>
            <a:picLocks noChangeAspect="1"/>
          </p:cNvPicPr>
          <p:nvPr/>
        </p:nvPicPr>
        <p:blipFill>
          <a:blip r:embed="rId2" cstate="prin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96322-1024x768.jpg"/>
          <p:cNvPicPr>
            <a:picLocks noChangeAspect="1"/>
          </p:cNvPicPr>
          <p:nvPr/>
        </p:nvPicPr>
        <p:blipFill>
          <a:blip r:embed="rId2" cstate="prin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Solo el árbol, uno mismo y el bosque colindante, nos cuentan la sensación de    recibir el desayuno en una cesta de mimbre elevada con una polea en medio de tanta naturaleza es, cuanto menos, sorprendente.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ythroug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4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aras_Ionut_11_thumb.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ras_Ionut_11_thumb.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los árboles, apenas un centenar de hayas, tienen una gran particularidad. Y es que sus ramas en vez de crecer hacia los lados, como es habitual, en </a:t>
            </a:r>
            <a:r>
              <a:rPr lang="es-ES" i="1" dirty="0" err="1" smtClean="0">
                <a:effectLst>
                  <a:glow rad="101600">
                    <a:srgbClr val="C00000">
                      <a:alpha val="60000"/>
                    </a:srgbClr>
                  </a:glow>
                  <a:outerShdw blurRad="38100" dist="38100" dir="2700000" algn="tl">
                    <a:srgbClr val="000000">
                      <a:alpha val="43137"/>
                    </a:srgbClr>
                  </a:outerShdw>
                </a:effectLst>
              </a:rPr>
              <a:t>Otzarreta</a:t>
            </a:r>
            <a:r>
              <a:rPr lang="es-ES" i="1" dirty="0" smtClean="0">
                <a:effectLst>
                  <a:glow rad="101600">
                    <a:srgbClr val="C00000">
                      <a:alpha val="60000"/>
                    </a:srgbClr>
                  </a:glow>
                  <a:outerShdw blurRad="38100" dist="38100" dir="2700000" algn="tl">
                    <a:srgbClr val="000000">
                      <a:alpha val="43137"/>
                    </a:srgbClr>
                  </a:outerShdw>
                </a:effectLst>
              </a:rPr>
              <a:t> apuntan hacia el cielo.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isContent="1"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4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Alrededor de los parques naturales de Gorbea y </a:t>
            </a:r>
            <a:r>
              <a:rPr lang="es-ES" i="1" dirty="0" err="1" smtClean="0">
                <a:effectLst>
                  <a:glow rad="101600">
                    <a:srgbClr val="C00000">
                      <a:alpha val="60000"/>
                    </a:srgbClr>
                  </a:glow>
                  <a:outerShdw blurRad="38100" dist="38100" dir="2700000" algn="tl">
                    <a:srgbClr val="000000">
                      <a:alpha val="43137"/>
                    </a:srgbClr>
                  </a:outerShdw>
                </a:effectLst>
              </a:rPr>
              <a:t>Urkiola</a:t>
            </a:r>
            <a:r>
              <a:rPr lang="es-ES" i="1" dirty="0" smtClean="0">
                <a:effectLst>
                  <a:glow rad="101600">
                    <a:srgbClr val="C00000">
                      <a:alpha val="60000"/>
                    </a:srgbClr>
                  </a:glow>
                  <a:outerShdw blurRad="38100" dist="38100" dir="2700000" algn="tl">
                    <a:srgbClr val="000000">
                      <a:alpha val="43137"/>
                    </a:srgbClr>
                  </a:outerShdw>
                </a:effectLst>
              </a:rPr>
              <a:t> se ubica una veintena de municipios que han vivido y viven en armonía con el medio natural, y que conservan con mimo y orgullo su patrimonio y sus tradiciones.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7000">
        <p15:prstTrans prst="peelOff" invX="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Numerosos museos trabajan para mantener vivas las tradiciones y oficios de antaño. Por otra parte, el origen medieval de muchas de las villas de Gorbea hace que sea todo un lujo pasear por las calles empedradas de sus barrios históricos, verdaderas joyas del patrimonio cultural vasco.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lythrough/>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5457319284_070a4bc8f8_o.jpg"/>
          <p:cNvPicPr>
            <a:picLocks noGrp="1" noChangeAspect="1"/>
          </p:cNvPicPr>
          <p:nvPr>
            <p:ph idx="4294967295"/>
          </p:nvPr>
        </p:nvPicPr>
        <p:blipFill>
          <a:blip r:embed="rId2" cstate="print"/>
          <a:stretch>
            <a:fillRect/>
          </a:stretch>
        </p:blipFill>
        <p:spPr>
          <a:xfrm>
            <a:off x="0" y="0"/>
            <a:ext cx="9144000"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1" y="0"/>
            <a:ext cx="4714875" cy="5143500"/>
          </a:xfrm>
          <a:prstGeom prst="chevron">
            <a:avLst>
              <a:gd name="adj" fmla="val 96684"/>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flipH="1">
            <a:off x="4714876" y="0"/>
            <a:ext cx="4429125" cy="5143500"/>
          </a:xfrm>
          <a:prstGeom prst="chevron">
            <a:avLst>
              <a:gd name="adj" fmla="val 97297"/>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a:off x="1" y="0"/>
            <a:ext cx="3929063" cy="5143500"/>
          </a:xfrm>
          <a:prstGeom prst="chevron">
            <a:avLst>
              <a:gd name="adj" fmla="val 97152"/>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flipH="1">
            <a:off x="5286376" y="0"/>
            <a:ext cx="3857625" cy="5143500"/>
          </a:xfrm>
          <a:prstGeom prst="chevron">
            <a:avLst>
              <a:gd name="adj" fmla="val 96796"/>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1" y="0"/>
            <a:ext cx="3286125" cy="5143500"/>
          </a:xfrm>
          <a:prstGeom prst="chevron">
            <a:avLst>
              <a:gd name="adj" fmla="val 9674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flipH="1">
            <a:off x="5929314" y="0"/>
            <a:ext cx="3214687" cy="5143500"/>
          </a:xfrm>
          <a:prstGeom prst="chevron">
            <a:avLst>
              <a:gd name="adj" fmla="val 96632"/>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a:off x="0" y="0"/>
            <a:ext cx="2643188" cy="5143500"/>
          </a:xfrm>
          <a:prstGeom prst="chevron">
            <a:avLst>
              <a:gd name="adj" fmla="val 96132"/>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flipH="1">
            <a:off x="6572250" y="0"/>
            <a:ext cx="2571750" cy="5143500"/>
          </a:xfrm>
          <a:prstGeom prst="chevron">
            <a:avLst>
              <a:gd name="adj" fmla="val 97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uadroTexto"/>
          <p:cNvSpPr txBox="1"/>
          <p:nvPr/>
        </p:nvSpPr>
        <p:spPr>
          <a:xfrm>
            <a:off x="539552"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calidad paisajista y la significación cultural y afectiva que Gorbea tiene para el pueblo vasco ha hecho que este se haya convertido en uno de los lugares preferidos para dejar atrás el estrés y olvidarse del ajetreo de la ciudad caminando o montando en bicicleta.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1+ppt_w/2"/>
                                          </p:val>
                                        </p:tav>
                                      </p:tavLst>
                                    </p:anim>
                                    <p:anim calcmode="lin" valueType="num">
                                      <p:cBhvr additive="base">
                                        <p:cTn id="7" dur="4000"/>
                                        <p:tgtEl>
                                          <p:spTgt spid="5"/>
                                        </p:tgtEl>
                                        <p:attrNameLst>
                                          <p:attrName>ppt_y</p:attrName>
                                        </p:attrNameLst>
                                      </p:cBhvr>
                                      <p:tavLst>
                                        <p:tav tm="0">
                                          <p:val>
                                            <p:strVal val="ppt_y"/>
                                          </p:val>
                                        </p:tav>
                                        <p:tav tm="100000">
                                          <p:val>
                                            <p:strVal val="ppt_y"/>
                                          </p:val>
                                        </p:tav>
                                      </p:tavLst>
                                    </p:anim>
                                    <p:set>
                                      <p:cBhvr>
                                        <p:cTn id="8" dur="1" fill="hold">
                                          <p:stCondLst>
                                            <p:cond delay="3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7"/>
                                        </p:tgtEl>
                                        <p:attrNameLst>
                                          <p:attrName>ppt_x</p:attrName>
                                        </p:attrNameLst>
                                      </p:cBhvr>
                                      <p:tavLst>
                                        <p:tav tm="0">
                                          <p:val>
                                            <p:strVal val="ppt_x"/>
                                          </p:val>
                                        </p:tav>
                                        <p:tav tm="100000">
                                          <p:val>
                                            <p:strVal val="1+ppt_w/2"/>
                                          </p:val>
                                        </p:tav>
                                      </p:tavLst>
                                    </p:anim>
                                    <p:anim calcmode="lin" valueType="num">
                                      <p:cBhvr additive="base">
                                        <p:cTn id="11" dur="4000"/>
                                        <p:tgtEl>
                                          <p:spTgt spid="7"/>
                                        </p:tgtEl>
                                        <p:attrNameLst>
                                          <p:attrName>ppt_y</p:attrName>
                                        </p:attrNameLst>
                                      </p:cBhvr>
                                      <p:tavLst>
                                        <p:tav tm="0">
                                          <p:val>
                                            <p:strVal val="ppt_y"/>
                                          </p:val>
                                        </p:tav>
                                        <p:tav tm="100000">
                                          <p:val>
                                            <p:strVal val="ppt_y"/>
                                          </p:val>
                                        </p:tav>
                                      </p:tavLst>
                                    </p:anim>
                                    <p:set>
                                      <p:cBhvr>
                                        <p:cTn id="12" dur="1" fill="hold">
                                          <p:stCondLst>
                                            <p:cond delay="3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4000"/>
                                        <p:tgtEl>
                                          <p:spTgt spid="10"/>
                                        </p:tgtEl>
                                        <p:attrNameLst>
                                          <p:attrName>ppt_x</p:attrName>
                                        </p:attrNameLst>
                                      </p:cBhvr>
                                      <p:tavLst>
                                        <p:tav tm="0">
                                          <p:val>
                                            <p:strVal val="ppt_x"/>
                                          </p:val>
                                        </p:tav>
                                        <p:tav tm="100000">
                                          <p:val>
                                            <p:strVal val="1+ppt_w/2"/>
                                          </p:val>
                                        </p:tav>
                                      </p:tavLst>
                                    </p:anim>
                                    <p:anim calcmode="lin" valueType="num">
                                      <p:cBhvr additive="base">
                                        <p:cTn id="15" dur="4000"/>
                                        <p:tgtEl>
                                          <p:spTgt spid="10"/>
                                        </p:tgtEl>
                                        <p:attrNameLst>
                                          <p:attrName>ppt_y</p:attrName>
                                        </p:attrNameLst>
                                      </p:cBhvr>
                                      <p:tavLst>
                                        <p:tav tm="0">
                                          <p:val>
                                            <p:strVal val="ppt_y"/>
                                          </p:val>
                                        </p:tav>
                                        <p:tav tm="100000">
                                          <p:val>
                                            <p:strVal val="ppt_y"/>
                                          </p:val>
                                        </p:tav>
                                      </p:tavLst>
                                    </p:anim>
                                    <p:set>
                                      <p:cBhvr>
                                        <p:cTn id="16" dur="1" fill="hold">
                                          <p:stCondLst>
                                            <p:cond delay="3999"/>
                                          </p:stCondLst>
                                        </p:cTn>
                                        <p:tgtEl>
                                          <p:spTgt spid="10"/>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4000"/>
                                        <p:tgtEl>
                                          <p:spTgt spid="12"/>
                                        </p:tgtEl>
                                        <p:attrNameLst>
                                          <p:attrName>ppt_x</p:attrName>
                                        </p:attrNameLst>
                                      </p:cBhvr>
                                      <p:tavLst>
                                        <p:tav tm="0">
                                          <p:val>
                                            <p:strVal val="ppt_x"/>
                                          </p:val>
                                        </p:tav>
                                        <p:tav tm="100000">
                                          <p:val>
                                            <p:strVal val="1+ppt_w/2"/>
                                          </p:val>
                                        </p:tav>
                                      </p:tavLst>
                                    </p:anim>
                                    <p:anim calcmode="lin" valueType="num">
                                      <p:cBhvr additive="base">
                                        <p:cTn id="19" dur="4000"/>
                                        <p:tgtEl>
                                          <p:spTgt spid="12"/>
                                        </p:tgtEl>
                                        <p:attrNameLst>
                                          <p:attrName>ppt_y</p:attrName>
                                        </p:attrNameLst>
                                      </p:cBhvr>
                                      <p:tavLst>
                                        <p:tav tm="0">
                                          <p:val>
                                            <p:strVal val="ppt_y"/>
                                          </p:val>
                                        </p:tav>
                                        <p:tav tm="100000">
                                          <p:val>
                                            <p:strVal val="ppt_y"/>
                                          </p:val>
                                        </p:tav>
                                      </p:tavLst>
                                    </p:anim>
                                    <p:set>
                                      <p:cBhvr>
                                        <p:cTn id="20" dur="1" fill="hold">
                                          <p:stCondLst>
                                            <p:cond delay="3999"/>
                                          </p:stCondLst>
                                        </p:cTn>
                                        <p:tgtEl>
                                          <p:spTgt spid="12"/>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4000"/>
                                        <p:tgtEl>
                                          <p:spTgt spid="6"/>
                                        </p:tgtEl>
                                        <p:attrNameLst>
                                          <p:attrName>ppt_x</p:attrName>
                                        </p:attrNameLst>
                                      </p:cBhvr>
                                      <p:tavLst>
                                        <p:tav tm="0">
                                          <p:val>
                                            <p:strVal val="ppt_x"/>
                                          </p:val>
                                        </p:tav>
                                        <p:tav tm="100000">
                                          <p:val>
                                            <p:strVal val="0-ppt_w/2"/>
                                          </p:val>
                                        </p:tav>
                                      </p:tavLst>
                                    </p:anim>
                                    <p:anim calcmode="lin" valueType="num">
                                      <p:cBhvr additive="base">
                                        <p:cTn id="23" dur="4000"/>
                                        <p:tgtEl>
                                          <p:spTgt spid="6"/>
                                        </p:tgtEl>
                                        <p:attrNameLst>
                                          <p:attrName>ppt_y</p:attrName>
                                        </p:attrNameLst>
                                      </p:cBhvr>
                                      <p:tavLst>
                                        <p:tav tm="0">
                                          <p:val>
                                            <p:strVal val="ppt_y"/>
                                          </p:val>
                                        </p:tav>
                                        <p:tav tm="100000">
                                          <p:val>
                                            <p:strVal val="ppt_y"/>
                                          </p:val>
                                        </p:tav>
                                      </p:tavLst>
                                    </p:anim>
                                    <p:set>
                                      <p:cBhvr>
                                        <p:cTn id="24" dur="1" fill="hold">
                                          <p:stCondLst>
                                            <p:cond delay="3999"/>
                                          </p:stCondLst>
                                        </p:cTn>
                                        <p:tgtEl>
                                          <p:spTgt spid="6"/>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4000"/>
                                        <p:tgtEl>
                                          <p:spTgt spid="8"/>
                                        </p:tgtEl>
                                        <p:attrNameLst>
                                          <p:attrName>ppt_x</p:attrName>
                                        </p:attrNameLst>
                                      </p:cBhvr>
                                      <p:tavLst>
                                        <p:tav tm="0">
                                          <p:val>
                                            <p:strVal val="ppt_x"/>
                                          </p:val>
                                        </p:tav>
                                        <p:tav tm="100000">
                                          <p:val>
                                            <p:strVal val="0-ppt_w/2"/>
                                          </p:val>
                                        </p:tav>
                                      </p:tavLst>
                                    </p:anim>
                                    <p:anim calcmode="lin" valueType="num">
                                      <p:cBhvr additive="base">
                                        <p:cTn id="27" dur="4000"/>
                                        <p:tgtEl>
                                          <p:spTgt spid="8"/>
                                        </p:tgtEl>
                                        <p:attrNameLst>
                                          <p:attrName>ppt_y</p:attrName>
                                        </p:attrNameLst>
                                      </p:cBhvr>
                                      <p:tavLst>
                                        <p:tav tm="0">
                                          <p:val>
                                            <p:strVal val="ppt_y"/>
                                          </p:val>
                                        </p:tav>
                                        <p:tav tm="100000">
                                          <p:val>
                                            <p:strVal val="ppt_y"/>
                                          </p:val>
                                        </p:tav>
                                      </p:tavLst>
                                    </p:anim>
                                    <p:set>
                                      <p:cBhvr>
                                        <p:cTn id="28" dur="1" fill="hold">
                                          <p:stCondLst>
                                            <p:cond delay="3999"/>
                                          </p:stCondLst>
                                        </p:cTn>
                                        <p:tgtEl>
                                          <p:spTgt spid="8"/>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4000"/>
                                        <p:tgtEl>
                                          <p:spTgt spid="11"/>
                                        </p:tgtEl>
                                        <p:attrNameLst>
                                          <p:attrName>ppt_x</p:attrName>
                                        </p:attrNameLst>
                                      </p:cBhvr>
                                      <p:tavLst>
                                        <p:tav tm="0">
                                          <p:val>
                                            <p:strVal val="ppt_x"/>
                                          </p:val>
                                        </p:tav>
                                        <p:tav tm="100000">
                                          <p:val>
                                            <p:strVal val="0-ppt_w/2"/>
                                          </p:val>
                                        </p:tav>
                                      </p:tavLst>
                                    </p:anim>
                                    <p:anim calcmode="lin" valueType="num">
                                      <p:cBhvr additive="base">
                                        <p:cTn id="31" dur="4000"/>
                                        <p:tgtEl>
                                          <p:spTgt spid="11"/>
                                        </p:tgtEl>
                                        <p:attrNameLst>
                                          <p:attrName>ppt_y</p:attrName>
                                        </p:attrNameLst>
                                      </p:cBhvr>
                                      <p:tavLst>
                                        <p:tav tm="0">
                                          <p:val>
                                            <p:strVal val="ppt_y"/>
                                          </p:val>
                                        </p:tav>
                                        <p:tav tm="100000">
                                          <p:val>
                                            <p:strVal val="ppt_y"/>
                                          </p:val>
                                        </p:tav>
                                      </p:tavLst>
                                    </p:anim>
                                    <p:set>
                                      <p:cBhvr>
                                        <p:cTn id="32" dur="1" fill="hold">
                                          <p:stCondLst>
                                            <p:cond delay="3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4000"/>
                                        <p:tgtEl>
                                          <p:spTgt spid="13"/>
                                        </p:tgtEl>
                                        <p:attrNameLst>
                                          <p:attrName>ppt_x</p:attrName>
                                        </p:attrNameLst>
                                      </p:cBhvr>
                                      <p:tavLst>
                                        <p:tav tm="0">
                                          <p:val>
                                            <p:strVal val="ppt_x"/>
                                          </p:val>
                                        </p:tav>
                                        <p:tav tm="100000">
                                          <p:val>
                                            <p:strVal val="0-ppt_w/2"/>
                                          </p:val>
                                        </p:tav>
                                      </p:tavLst>
                                    </p:anim>
                                    <p:anim calcmode="lin" valueType="num">
                                      <p:cBhvr additive="base">
                                        <p:cTn id="35" dur="4000"/>
                                        <p:tgtEl>
                                          <p:spTgt spid="13"/>
                                        </p:tgtEl>
                                        <p:attrNameLst>
                                          <p:attrName>ppt_y</p:attrName>
                                        </p:attrNameLst>
                                      </p:cBhvr>
                                      <p:tavLst>
                                        <p:tav tm="0">
                                          <p:val>
                                            <p:strVal val="ppt_y"/>
                                          </p:val>
                                        </p:tav>
                                        <p:tav tm="100000">
                                          <p:val>
                                            <p:strVal val="ppt_y"/>
                                          </p:val>
                                        </p:tav>
                                      </p:tavLst>
                                    </p:anim>
                                    <p:set>
                                      <p:cBhvr>
                                        <p:cTn id="36" dur="1" fill="hold">
                                          <p:stCondLst>
                                            <p:cond delay="3999"/>
                                          </p:stCondLst>
                                        </p:cTn>
                                        <p:tgtEl>
                                          <p:spTgt spid="13"/>
                                        </p:tgtEl>
                                        <p:attrNameLst>
                                          <p:attrName>style.visibility</p:attrName>
                                        </p:attrNameLst>
                                      </p:cBhvr>
                                      <p:to>
                                        <p:strVal val="hidden"/>
                                      </p:to>
                                    </p:set>
                                  </p:childTnLst>
                                </p:cTn>
                              </p:par>
                              <p:par>
                                <p:cTn id="37" presetID="8"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out)">
                                      <p:cBhvr>
                                        <p:cTn id="39" dur="4000"/>
                                        <p:tgtEl>
                                          <p:spTgt spid="4"/>
                                        </p:tgtEl>
                                      </p:cBhvr>
                                    </p:animEffect>
                                  </p:childTnLst>
                                </p:cTn>
                              </p:par>
                              <p:par>
                                <p:cTn id="40" presetID="50" presetClass="entr" presetSubtype="0" decel="100000"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000" fill="hold"/>
                                        <p:tgtEl>
                                          <p:spTgt spid="4"/>
                                        </p:tgtEl>
                                        <p:attrNameLst>
                                          <p:attrName>ppt_w</p:attrName>
                                        </p:attrNameLst>
                                      </p:cBhvr>
                                      <p:tavLst>
                                        <p:tav tm="0">
                                          <p:val>
                                            <p:strVal val="#ppt_w+.3"/>
                                          </p:val>
                                        </p:tav>
                                        <p:tav tm="100000">
                                          <p:val>
                                            <p:strVal val="#ppt_w"/>
                                          </p:val>
                                        </p:tav>
                                      </p:tavLst>
                                    </p:anim>
                                    <p:anim calcmode="lin" valueType="num">
                                      <p:cBhvr>
                                        <p:cTn id="43" dur="4000" fill="hold"/>
                                        <p:tgtEl>
                                          <p:spTgt spid="4"/>
                                        </p:tgtEl>
                                        <p:attrNameLst>
                                          <p:attrName>ppt_h</p:attrName>
                                        </p:attrNameLst>
                                      </p:cBhvr>
                                      <p:tavLst>
                                        <p:tav tm="0">
                                          <p:val>
                                            <p:strVal val="#ppt_h"/>
                                          </p:val>
                                        </p:tav>
                                        <p:tav tm="100000">
                                          <p:val>
                                            <p:strVal val="#ppt_h"/>
                                          </p:val>
                                        </p:tav>
                                      </p:tavLst>
                                    </p:anim>
                                    <p:animEffect transition="in" filter="fade">
                                      <p:cBhvr>
                                        <p:cTn id="44" dur="4000"/>
                                        <p:tgtEl>
                                          <p:spTgt spid="4"/>
                                        </p:tgtEl>
                                      </p:cBhvr>
                                    </p:animEffect>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anim calcmode="lin" valueType="num">
                                      <p:cBhvr>
                                        <p:cTn id="49" dur="1000" fill="hold"/>
                                        <p:tgtEl>
                                          <p:spTgt spid="14"/>
                                        </p:tgtEl>
                                        <p:attrNameLst>
                                          <p:attrName>ppt_x</p:attrName>
                                        </p:attrNameLst>
                                      </p:cBhvr>
                                      <p:tavLst>
                                        <p:tav tm="0">
                                          <p:val>
                                            <p:strVal val="#ppt_x-.1"/>
                                          </p:val>
                                        </p:tav>
                                        <p:tav tm="100000">
                                          <p:val>
                                            <p:strVal val="#ppt_x"/>
                                          </p:val>
                                        </p:tav>
                                      </p:tavLst>
                                    </p:anim>
                                    <p:anim calcmode="lin" valueType="num">
                                      <p:cBhvr>
                                        <p:cTn id="5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6" y="0"/>
            <a:ext cx="5688013" cy="987574"/>
          </a:xfrm>
          <a:prstGeom prst="rect">
            <a:avLst/>
          </a:prstGeom>
        </p:spPr>
        <p:txBody>
          <a:bodyPr wrap="none" fromWordArt="1">
            <a:prstTxWarp prst="textDeflate">
              <a:avLst>
                <a:gd name="adj" fmla="val 24903"/>
              </a:avLst>
            </a:prstTxWarp>
            <a:scene3d>
              <a:camera prst="orthographicFront"/>
              <a:lightRig rig="legacyHarsh3" dir="t"/>
            </a:scene3d>
            <a:sp3d extrusionH="8874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2051720" y="1131590"/>
            <a:ext cx="5040313" cy="720080"/>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 Títulos: </a:t>
            </a:r>
            <a:endPar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endParaRPr>
          </a:p>
        </p:txBody>
      </p:sp>
      <p:sp>
        <p:nvSpPr>
          <p:cNvPr id="78852" name="WordArt 4"/>
          <p:cNvSpPr>
            <a:spLocks noChangeArrowheads="1" noChangeShapeType="1" noTextEdit="1"/>
          </p:cNvSpPr>
          <p:nvPr/>
        </p:nvSpPr>
        <p:spPr bwMode="auto">
          <a:xfrm>
            <a:off x="1043608" y="1995686"/>
            <a:ext cx="6264275" cy="738079"/>
          </a:xfrm>
          <a:prstGeom prst="rect">
            <a:avLst/>
          </a:prstGeom>
        </p:spPr>
        <p:txBody>
          <a:bodyPr wrap="none" fromWordArt="1">
            <a:prstTxWarp prst="textCanUp">
              <a:avLst>
                <a:gd name="adj" fmla="val 8772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Gozar la vida (Guitar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cover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683568" y="3435846"/>
            <a:ext cx="6192688" cy="594360"/>
          </a:xfrm>
          <a:prstGeom prst="rect">
            <a:avLst/>
          </a:prstGeom>
        </p:spPr>
        <p:txBody>
          <a:bodyPr wrap="none" fromWordArt="1">
            <a:prstTxWarp prst="textCanDown">
              <a:avLst>
                <a:gd name="adj" fmla="val 1271"/>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Proud</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Mary (Campbell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Brothers</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683568" y="4083918"/>
            <a:ext cx="6480075" cy="5414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Jambalaya (Los Leones)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683568" y="2787774"/>
            <a:ext cx="6048375" cy="69036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En la barra (Coyote Country)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8959696"/>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4592</TotalTime>
  <Words>2485</Words>
  <Application>Microsoft Office PowerPoint</Application>
  <PresentationFormat>Presentación en pantalla (16:9)</PresentationFormat>
  <Paragraphs>74</Paragraphs>
  <Slides>60</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60</vt:i4>
      </vt:variant>
    </vt:vector>
  </HeadingPairs>
  <TitlesOfParts>
    <vt:vector size="70"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354</cp:revision>
  <dcterms:created xsi:type="dcterms:W3CDTF">2016-03-13T23:31:15Z</dcterms:created>
  <dcterms:modified xsi:type="dcterms:W3CDTF">2024-06-12T18:06:40Z</dcterms:modified>
</cp:coreProperties>
</file>