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10" r:id="rId55"/>
    <p:sldId id="311" r:id="rId56"/>
    <p:sldId id="312" r:id="rId57"/>
    <p:sldId id="309"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jRFQHIAKoRfEn2BD2Ldpw==" hashData="2aReKbjTZBq3U6hxsSN8C0QD9jvwuHLhndcwmxmkiOcrF3xWVuGFDsw4YSk7y3TxgvOAzeNTl/b1baZbWeB97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7" autoAdjust="0"/>
    <p:restoredTop sz="94660"/>
  </p:normalViewPr>
  <p:slideViewPr>
    <p:cSldViewPr snapToGrid="0">
      <p:cViewPr varScale="1">
        <p:scale>
          <a:sx n="37" d="100"/>
          <a:sy n="37" d="100"/>
        </p:scale>
        <p:origin x="84" y="147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A31A5AA6-BE6D-4F2E-AAE9-BDFB523F450B}" type="datetimeFigureOut">
              <a:rPr lang="es-CO" smtClean="0"/>
              <a:t>15/10/2017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AFEB50B-09CF-43BB-8AD7-C2A5D129FF27}" type="slidenum">
              <a:rPr lang="es-CO" smtClean="0"/>
              <a:t>‹Nº›</a:t>
            </a:fld>
            <a:endParaRPr lang="es-CO"/>
          </a:p>
        </p:txBody>
      </p:sp>
    </p:spTree>
    <p:extLst>
      <p:ext uri="{BB962C8B-B14F-4D97-AF65-F5344CB8AC3E}">
        <p14:creationId xmlns:p14="http://schemas.microsoft.com/office/powerpoint/2010/main" val="39813051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31A5AA6-BE6D-4F2E-AAE9-BDFB523F450B}" type="datetimeFigureOut">
              <a:rPr lang="es-CO" smtClean="0"/>
              <a:t>15/10/2017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AFEB50B-09CF-43BB-8AD7-C2A5D129FF27}" type="slidenum">
              <a:rPr lang="es-CO" smtClean="0"/>
              <a:t>‹Nº›</a:t>
            </a:fld>
            <a:endParaRPr lang="es-CO"/>
          </a:p>
        </p:txBody>
      </p:sp>
    </p:spTree>
    <p:extLst>
      <p:ext uri="{BB962C8B-B14F-4D97-AF65-F5344CB8AC3E}">
        <p14:creationId xmlns:p14="http://schemas.microsoft.com/office/powerpoint/2010/main" val="211879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A31A5AA6-BE6D-4F2E-AAE9-BDFB523F450B}" type="datetimeFigureOut">
              <a:rPr lang="es-CO" smtClean="0"/>
              <a:t>15/10/2017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AFEB50B-09CF-43BB-8AD7-C2A5D129FF27}" type="slidenum">
              <a:rPr lang="es-CO" smtClean="0"/>
              <a:t>‹Nº›</a:t>
            </a:fld>
            <a:endParaRPr lang="es-CO"/>
          </a:p>
        </p:txBody>
      </p:sp>
    </p:spTree>
    <p:extLst>
      <p:ext uri="{BB962C8B-B14F-4D97-AF65-F5344CB8AC3E}">
        <p14:creationId xmlns:p14="http://schemas.microsoft.com/office/powerpoint/2010/main" val="3751680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A31A5AA6-BE6D-4F2E-AAE9-BDFB523F450B}" type="datetimeFigureOut">
              <a:rPr lang="es-CO" smtClean="0"/>
              <a:t>15/10/2017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AFEB50B-09CF-43BB-8AD7-C2A5D129FF27}" type="slidenum">
              <a:rPr lang="es-CO" smtClean="0"/>
              <a:t>‹Nº›</a:t>
            </a:fld>
            <a:endParaRPr lang="es-CO"/>
          </a:p>
        </p:txBody>
      </p:sp>
    </p:spTree>
    <p:extLst>
      <p:ext uri="{BB962C8B-B14F-4D97-AF65-F5344CB8AC3E}">
        <p14:creationId xmlns:p14="http://schemas.microsoft.com/office/powerpoint/2010/main" val="38431810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A31A5AA6-BE6D-4F2E-AAE9-BDFB523F450B}" type="datetimeFigureOut">
              <a:rPr lang="es-CO" smtClean="0"/>
              <a:t>15/10/2017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4AFEB50B-09CF-43BB-8AD7-C2A5D129FF27}" type="slidenum">
              <a:rPr lang="es-CO" smtClean="0"/>
              <a:t>‹Nº›</a:t>
            </a:fld>
            <a:endParaRPr lang="es-CO"/>
          </a:p>
        </p:txBody>
      </p:sp>
    </p:spTree>
    <p:extLst>
      <p:ext uri="{BB962C8B-B14F-4D97-AF65-F5344CB8AC3E}">
        <p14:creationId xmlns:p14="http://schemas.microsoft.com/office/powerpoint/2010/main" val="40462537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A31A5AA6-BE6D-4F2E-AAE9-BDFB523F450B}" type="datetimeFigureOut">
              <a:rPr lang="es-CO" smtClean="0"/>
              <a:t>15/10/2017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4AFEB50B-09CF-43BB-8AD7-C2A5D129FF27}" type="slidenum">
              <a:rPr lang="es-CO" smtClean="0"/>
              <a:t>‹Nº›</a:t>
            </a:fld>
            <a:endParaRPr lang="es-CO"/>
          </a:p>
        </p:txBody>
      </p:sp>
    </p:spTree>
    <p:extLst>
      <p:ext uri="{BB962C8B-B14F-4D97-AF65-F5344CB8AC3E}">
        <p14:creationId xmlns:p14="http://schemas.microsoft.com/office/powerpoint/2010/main" val="1786262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31A5AA6-BE6D-4F2E-AAE9-BDFB523F450B}" type="datetimeFigureOut">
              <a:rPr lang="es-CO" smtClean="0"/>
              <a:t>15/10/2017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4AFEB50B-09CF-43BB-8AD7-C2A5D129FF27}" type="slidenum">
              <a:rPr lang="es-CO" smtClean="0"/>
              <a:t>‹Nº›</a:t>
            </a:fld>
            <a:endParaRPr lang="es-CO"/>
          </a:p>
        </p:txBody>
      </p:sp>
    </p:spTree>
    <p:extLst>
      <p:ext uri="{BB962C8B-B14F-4D97-AF65-F5344CB8AC3E}">
        <p14:creationId xmlns:p14="http://schemas.microsoft.com/office/powerpoint/2010/main" val="4149876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31A5AA6-BE6D-4F2E-AAE9-BDFB523F450B}" type="datetimeFigureOut">
              <a:rPr lang="es-CO" smtClean="0"/>
              <a:t>15/10/2017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AFEB50B-09CF-43BB-8AD7-C2A5D129FF27}" type="slidenum">
              <a:rPr lang="es-CO" smtClean="0"/>
              <a:t>‹Nº›</a:t>
            </a:fld>
            <a:endParaRPr lang="es-CO"/>
          </a:p>
        </p:txBody>
      </p:sp>
    </p:spTree>
    <p:extLst>
      <p:ext uri="{BB962C8B-B14F-4D97-AF65-F5344CB8AC3E}">
        <p14:creationId xmlns:p14="http://schemas.microsoft.com/office/powerpoint/2010/main" val="16956697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A31A5AA6-BE6D-4F2E-AAE9-BDFB523F450B}" type="datetimeFigureOut">
              <a:rPr lang="es-CO" smtClean="0"/>
              <a:t>15/10/2017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AFEB50B-09CF-43BB-8AD7-C2A5D129FF27}" type="slidenum">
              <a:rPr lang="es-CO" smtClean="0"/>
              <a:t>‹Nº›</a:t>
            </a:fld>
            <a:endParaRPr lang="es-CO"/>
          </a:p>
        </p:txBody>
      </p:sp>
    </p:spTree>
    <p:extLst>
      <p:ext uri="{BB962C8B-B14F-4D97-AF65-F5344CB8AC3E}">
        <p14:creationId xmlns:p14="http://schemas.microsoft.com/office/powerpoint/2010/main" val="579371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31A5AA6-BE6D-4F2E-AAE9-BDFB523F450B}" type="datetimeFigureOut">
              <a:rPr lang="es-CO" smtClean="0"/>
              <a:t>15/10/2017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AFEB50B-09CF-43BB-8AD7-C2A5D129FF27}" type="slidenum">
              <a:rPr lang="es-CO" smtClean="0"/>
              <a:t>‹Nº›</a:t>
            </a:fld>
            <a:endParaRPr lang="es-CO"/>
          </a:p>
        </p:txBody>
      </p:sp>
    </p:spTree>
    <p:extLst>
      <p:ext uri="{BB962C8B-B14F-4D97-AF65-F5344CB8AC3E}">
        <p14:creationId xmlns:p14="http://schemas.microsoft.com/office/powerpoint/2010/main" val="2016132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A31A5AA6-BE6D-4F2E-AAE9-BDFB523F450B}" type="datetimeFigureOut">
              <a:rPr lang="es-CO" smtClean="0"/>
              <a:t>15/10/2017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AFEB50B-09CF-43BB-8AD7-C2A5D129FF27}" type="slidenum">
              <a:rPr lang="es-CO" smtClean="0"/>
              <a:t>‹Nº›</a:t>
            </a:fld>
            <a:endParaRPr lang="es-CO"/>
          </a:p>
        </p:txBody>
      </p:sp>
    </p:spTree>
    <p:extLst>
      <p:ext uri="{BB962C8B-B14F-4D97-AF65-F5344CB8AC3E}">
        <p14:creationId xmlns:p14="http://schemas.microsoft.com/office/powerpoint/2010/main" val="8131046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16334333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1A5AA6-BE6D-4F2E-AAE9-BDFB523F450B}" type="datetimeFigureOut">
              <a:rPr lang="es-CO" smtClean="0"/>
              <a:t>15/10/2017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FEB50B-09CF-43BB-8AD7-C2A5D129FF27}" type="slidenum">
              <a:rPr lang="es-CO" smtClean="0"/>
              <a:t>‹Nº›</a:t>
            </a:fld>
            <a:endParaRPr lang="es-CO"/>
          </a:p>
        </p:txBody>
      </p:sp>
    </p:spTree>
    <p:extLst>
      <p:ext uri="{BB962C8B-B14F-4D97-AF65-F5344CB8AC3E}">
        <p14:creationId xmlns:p14="http://schemas.microsoft.com/office/powerpoint/2010/main" val="19576979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25789898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hyperlink" Target="https://vk.com/mispps" TargetMode="External"/><Relationship Id="rId3" Type="http://schemas.openxmlformats.org/officeDocument/2006/relationships/image" Target="../media/image72.png"/><Relationship Id="rId7" Type="http://schemas.openxmlformats.org/officeDocument/2006/relationships/hyperlink" Target="https://www.facebook.com/mispps" TargetMode="External"/><Relationship Id="rId12" Type="http://schemas.openxmlformats.org/officeDocument/2006/relationships/image" Target="../media/image7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4.png"/><Relationship Id="rId11" Type="http://schemas.openxmlformats.org/officeDocument/2006/relationships/hyperlink" Target="https://plus.google.com/+Mispps/" TargetMode="External"/><Relationship Id="rId5" Type="http://schemas.openxmlformats.org/officeDocument/2006/relationships/image" Target="../media/image73.png"/><Relationship Id="rId10" Type="http://schemas.openxmlformats.org/officeDocument/2006/relationships/image" Target="../media/image7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3"/>
          <p:cNvSpPr/>
          <p:nvPr/>
        </p:nvSpPr>
        <p:spPr>
          <a:xfrm>
            <a:off x="1779599" y="1028343"/>
            <a:ext cx="8632801" cy="4801314"/>
          </a:xfrm>
          <a:prstGeom prst="rect">
            <a:avLst/>
          </a:prstGeom>
        </p:spPr>
        <p:txBody>
          <a:bodyPr wrap="square">
            <a:spAutoFit/>
          </a:bodyPr>
          <a:lstStyle/>
          <a:p>
            <a:pPr algn="ctr"/>
            <a:r>
              <a:rPr lang="es-CO" i="1" dirty="0" smtClean="0">
                <a:solidFill>
                  <a:schemeClr val="bg1"/>
                </a:solidFill>
              </a:rPr>
              <a:t>El Parque Nacional Natural El Cocuy es uno de los 56 parques nacionales naturales de Colombia.1 Está ubicado al centro-oriente del país, en el límite entre los departamentos de Boyacá y Arauca, con una extensión de 306.000 ha (3.060 km²). El territorio del parque se ubica dentro de las jurisdicciones municipales de Chita, El Cocuy, </a:t>
            </a:r>
            <a:r>
              <a:rPr lang="es-CO" i="1" dirty="0" err="1" smtClean="0">
                <a:solidFill>
                  <a:schemeClr val="bg1"/>
                </a:solidFill>
              </a:rPr>
              <a:t>Güicán</a:t>
            </a:r>
            <a:r>
              <a:rPr lang="es-CO" i="1" dirty="0" smtClean="0">
                <a:solidFill>
                  <a:schemeClr val="bg1"/>
                </a:solidFill>
              </a:rPr>
              <a:t>, El Espino, Chiscas y Cubará en Boyacá, </a:t>
            </a:r>
            <a:r>
              <a:rPr lang="es-CO" i="1" dirty="0" err="1" smtClean="0">
                <a:solidFill>
                  <a:schemeClr val="bg1"/>
                </a:solidFill>
              </a:rPr>
              <a:t>Sácama</a:t>
            </a:r>
            <a:r>
              <a:rPr lang="es-CO" i="1" dirty="0" smtClean="0">
                <a:solidFill>
                  <a:schemeClr val="bg1"/>
                </a:solidFill>
              </a:rPr>
              <a:t> en Casanare, y </a:t>
            </a:r>
            <a:r>
              <a:rPr lang="es-CO" i="1" dirty="0" err="1" smtClean="0">
                <a:solidFill>
                  <a:schemeClr val="bg1"/>
                </a:solidFill>
              </a:rPr>
              <a:t>Tame</a:t>
            </a:r>
            <a:r>
              <a:rPr lang="es-CO" i="1" dirty="0" smtClean="0">
                <a:solidFill>
                  <a:schemeClr val="bg1"/>
                </a:solidFill>
              </a:rPr>
              <a:t> y Fortul en Arauca. Fue creado mediante acuerdo del Ministerio de Agricultura No 0017 del 2 de mayo de 1977.2</a:t>
            </a:r>
          </a:p>
          <a:p>
            <a:pPr algn="ctr"/>
            <a:r>
              <a:rPr lang="es-CO" i="1" dirty="0" smtClean="0">
                <a:solidFill>
                  <a:schemeClr val="bg1"/>
                </a:solidFill>
              </a:rPr>
              <a:t>Dentro de la jurisdicción del parque se encuentra la Sierra Nevada de </a:t>
            </a:r>
            <a:r>
              <a:rPr lang="es-CO" i="1" dirty="0" err="1" smtClean="0">
                <a:solidFill>
                  <a:schemeClr val="bg1"/>
                </a:solidFill>
              </a:rPr>
              <a:t>Güicán</a:t>
            </a:r>
            <a:r>
              <a:rPr lang="es-CO" i="1" dirty="0" smtClean="0">
                <a:solidFill>
                  <a:schemeClr val="bg1"/>
                </a:solidFill>
              </a:rPr>
              <a:t>, Chita o el Cocuy una formación montañosas localizada sobre el norte de la cordillera Oriental en el departamento de Boyacá y consiste de dos </a:t>
            </a:r>
            <a:r>
              <a:rPr lang="es-CO" i="1" dirty="0" err="1" smtClean="0">
                <a:solidFill>
                  <a:schemeClr val="bg1"/>
                </a:solidFill>
              </a:rPr>
              <a:t>subcordilleras</a:t>
            </a:r>
            <a:r>
              <a:rPr lang="es-CO" i="1" dirty="0" smtClean="0">
                <a:solidFill>
                  <a:schemeClr val="bg1"/>
                </a:solidFill>
              </a:rPr>
              <a:t> paralelas orientadas de norte a sur con una longitud de aproximadamente 30 km. El punto más alto se encuentra en la cadena oriental, </a:t>
            </a:r>
            <a:r>
              <a:rPr lang="es-CO" i="1" dirty="0" err="1" smtClean="0">
                <a:solidFill>
                  <a:schemeClr val="bg1"/>
                </a:solidFill>
              </a:rPr>
              <a:t>Ritacuba</a:t>
            </a:r>
            <a:r>
              <a:rPr lang="es-CO" i="1" dirty="0" smtClean="0">
                <a:solidFill>
                  <a:schemeClr val="bg1"/>
                </a:solidFill>
              </a:rPr>
              <a:t> Blanco (5.330 msnm) (el pico más alto de la cordillera Oriental de los Andes en Colombia) y </a:t>
            </a:r>
            <a:r>
              <a:rPr lang="es-CO" i="1" dirty="0" err="1" smtClean="0">
                <a:solidFill>
                  <a:schemeClr val="bg1"/>
                </a:solidFill>
              </a:rPr>
              <a:t>Ritacuba</a:t>
            </a:r>
            <a:r>
              <a:rPr lang="es-CO" i="1" dirty="0" smtClean="0">
                <a:solidFill>
                  <a:schemeClr val="bg1"/>
                </a:solidFill>
              </a:rPr>
              <a:t> Negro (5.300 m). La Sierra Nevada de </a:t>
            </a:r>
            <a:r>
              <a:rPr lang="es-CO" i="1" dirty="0" err="1" smtClean="0">
                <a:solidFill>
                  <a:schemeClr val="bg1"/>
                </a:solidFill>
              </a:rPr>
              <a:t>Güicán</a:t>
            </a:r>
            <a:r>
              <a:rPr lang="es-CO" i="1" dirty="0" smtClean="0">
                <a:solidFill>
                  <a:schemeClr val="bg1"/>
                </a:solidFill>
              </a:rPr>
              <a:t> tiene el glaciar más grande de Colombia, el límite inferior de la nieve es 4.800 m de altura. Son 18 los picos de la sierra que están cubiertos por nieves perpetuas. En la zona además existen numerosos lagos y cascadas. Con sus 30 km de longitud y sus más de 22 picos nevados, es la masa continua de nieve más grande de Sudamérica al norte de la línea del Ecuador terrestre. Se ubica en el noreste de Boyacá y abarca también el departamento de Arauca.</a:t>
            </a:r>
            <a:endParaRPr lang="es-CO" i="1" dirty="0">
              <a:solidFill>
                <a:schemeClr val="bg1"/>
              </a:solidFill>
            </a:endParaRPr>
          </a:p>
        </p:txBody>
      </p:sp>
      <p:sp>
        <p:nvSpPr>
          <p:cNvPr id="6" name="CuadroTexto 5"/>
          <p:cNvSpPr txBox="1"/>
          <p:nvPr/>
        </p:nvSpPr>
        <p:spPr>
          <a:xfrm rot="779895">
            <a:off x="10130625" y="365551"/>
            <a:ext cx="2343150" cy="954107"/>
          </a:xfrm>
          <a:prstGeom prst="rect">
            <a:avLst/>
          </a:prstGeom>
          <a:noFill/>
        </p:spPr>
        <p:txBody>
          <a:bodyPr wrap="square" rtlCol="0">
            <a:spAutoFit/>
          </a:bodyPr>
          <a:lstStyle/>
          <a:p>
            <a:pPr algn="ctr"/>
            <a:r>
              <a:rPr lang="es-CO" sz="1400" i="1" dirty="0" smtClean="0">
                <a:solidFill>
                  <a:schemeClr val="bg1"/>
                </a:solidFill>
              </a:rPr>
              <a:t>Creó: Jeremías</a:t>
            </a:r>
          </a:p>
          <a:p>
            <a:pPr algn="ctr"/>
            <a:r>
              <a:rPr lang="es-CO" sz="1400" i="1" dirty="0" smtClean="0">
                <a:solidFill>
                  <a:schemeClr val="bg1"/>
                </a:solidFill>
              </a:rPr>
              <a:t>Para: mis </a:t>
            </a:r>
            <a:r>
              <a:rPr lang="es-CO" sz="1400" i="1" dirty="0" err="1" smtClean="0">
                <a:solidFill>
                  <a:schemeClr val="bg1"/>
                </a:solidFill>
              </a:rPr>
              <a:t>pps</a:t>
            </a:r>
            <a:endParaRPr lang="es-CO" sz="1400" i="1" dirty="0" smtClean="0">
              <a:solidFill>
                <a:schemeClr val="bg1"/>
              </a:solidFill>
            </a:endParaRPr>
          </a:p>
          <a:p>
            <a:pPr algn="ctr"/>
            <a:r>
              <a:rPr lang="es-CO" sz="1400" i="1" dirty="0" smtClean="0">
                <a:solidFill>
                  <a:schemeClr val="bg1"/>
                </a:solidFill>
              </a:rPr>
              <a:t>Música: Lucho </a:t>
            </a:r>
            <a:r>
              <a:rPr lang="es-CO" sz="1400" i="1" dirty="0" err="1" smtClean="0">
                <a:solidFill>
                  <a:schemeClr val="bg1"/>
                </a:solidFill>
              </a:rPr>
              <a:t>Bermudez</a:t>
            </a:r>
            <a:r>
              <a:rPr lang="es-CO" sz="1400" i="1" dirty="0" smtClean="0">
                <a:solidFill>
                  <a:schemeClr val="bg1"/>
                </a:solidFill>
              </a:rPr>
              <a:t>-Colombia Tierra Querida</a:t>
            </a:r>
            <a:endParaRPr lang="es-CO" sz="1400" i="1" dirty="0">
              <a:solidFill>
                <a:schemeClr val="bg1"/>
              </a:solidFill>
            </a:endParaRPr>
          </a:p>
        </p:txBody>
      </p:sp>
      <p:pic>
        <p:nvPicPr>
          <p:cNvPr id="3" name="COLOMBIA_TIERRA_QUERIDA_ORIGINAL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4164830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516846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761021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339002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164364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522728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70212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95250"/>
            <a:ext cx="8572500" cy="6667500"/>
          </a:xfrm>
          <a:prstGeom prst="rect">
            <a:avLst/>
          </a:prstGeom>
        </p:spPr>
      </p:pic>
    </p:spTree>
    <p:extLst>
      <p:ext uri="{BB962C8B-B14F-4D97-AF65-F5344CB8AC3E}">
        <p14:creationId xmlns:p14="http://schemas.microsoft.com/office/powerpoint/2010/main" val="28952482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3397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841013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535846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37409629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099592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42851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738679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507752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187781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991298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70769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614575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527994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318479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012736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737580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16325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640113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406842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941149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236302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565650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25356447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992732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363394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891613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69480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736760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327733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652807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613427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566024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096042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850839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394123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758682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5091696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3435055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8629426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154081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974655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8456728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226482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6601806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0770073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3298700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1886047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9467729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2945168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9747283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3294939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5112656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2897913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9530997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185803963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9527902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4746929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4193906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5792424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5196121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3650934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246843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6530459"/>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231</TotalTime>
  <Words>317</Words>
  <Application>Microsoft Office PowerPoint</Application>
  <PresentationFormat>Panorámica</PresentationFormat>
  <Paragraphs>7</Paragraphs>
  <Slides>71</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71</vt:i4>
      </vt:variant>
    </vt:vector>
  </HeadingPairs>
  <TitlesOfParts>
    <vt:vector size="77"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 Moreno Barbero</cp:lastModifiedBy>
  <cp:revision>8</cp:revision>
  <dcterms:created xsi:type="dcterms:W3CDTF">2017-04-13T20:19:13Z</dcterms:created>
  <dcterms:modified xsi:type="dcterms:W3CDTF">2017-10-14T22:03:25Z</dcterms:modified>
</cp:coreProperties>
</file>