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mp3" ContentType="audio/mpe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5" r:id="rId29"/>
    <p:sldId id="284" r:id="rId30"/>
    <p:sldId id="286" r:id="rId31"/>
    <p:sldId id="287" r:id="rId32"/>
    <p:sldId id="288" r:id="rId33"/>
    <p:sldId id="289" r:id="rId34"/>
    <p:sldId id="298" r:id="rId35"/>
    <p:sldId id="293" r:id="rId36"/>
    <p:sldId id="290" r:id="rId37"/>
    <p:sldId id="291" r:id="rId38"/>
    <p:sldId id="292" r:id="rId39"/>
    <p:sldId id="296" r:id="rId40"/>
    <p:sldId id="294" r:id="rId41"/>
    <p:sldId id="299" r:id="rId42"/>
    <p:sldId id="300" r:id="rId43"/>
    <p:sldId id="301" r:id="rId44"/>
    <p:sldId id="302" r:id="rId45"/>
    <p:sldId id="303" r:id="rId46"/>
    <p:sldId id="304" r:id="rId47"/>
    <p:sldId id="305" r:id="rId48"/>
    <p:sldId id="295" r:id="rId49"/>
    <p:sldId id="306" r:id="rId50"/>
    <p:sldId id="307" r:id="rId51"/>
    <p:sldId id="308" r:id="rId52"/>
    <p:sldId id="297" r:id="rId53"/>
    <p:sldId id="310" r:id="rId54"/>
    <p:sldId id="309" r:id="rId55"/>
    <p:sldId id="311" r:id="rId56"/>
    <p:sldId id="313" r:id="rId57"/>
    <p:sldId id="312" r:id="rId58"/>
    <p:sldId id="314" r:id="rId59"/>
    <p:sldId id="315" r:id="rId6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9wgCQkG0Df41y5MFBEb/g==" hashData="JwVwvu9OrqEUUBiGoFmlBxzEfu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3" autoAdjust="0"/>
    <p:restoredTop sz="94660"/>
  </p:normalViewPr>
  <p:slideViewPr>
    <p:cSldViewPr snapToGrid="0">
      <p:cViewPr varScale="1">
        <p:scale>
          <a:sx n="37" d="100"/>
          <a:sy n="37" d="100"/>
        </p:scale>
        <p:origin x="-60" y="-172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3279048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1549196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1204006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1965535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2436989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1483958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1760785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239818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4210781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2907701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8366963-A6DF-43C4-BDF6-E47DC1E59C93}"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1241728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366963-A6DF-43C4-BDF6-E47DC1E59C93}" type="datetimeFigureOut">
              <a:rPr lang="es-CO" smtClean="0"/>
              <a:pPr/>
              <a:t>26/11/2016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CC1132-A87F-4B7E-B778-3921CFD68B69}" type="slidenum">
              <a:rPr lang="es-CO" smtClean="0"/>
              <a:pPr/>
              <a:t>‹Nº›</a:t>
            </a:fld>
            <a:endParaRPr lang="es-CO"/>
          </a:p>
        </p:txBody>
      </p:sp>
    </p:spTree>
    <p:extLst>
      <p:ext uri="{BB962C8B-B14F-4D97-AF65-F5344CB8AC3E}">
        <p14:creationId xmlns:p14="http://schemas.microsoft.com/office/powerpoint/2010/main" xmlns="" val="3089362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mp3"/><Relationship Id="rId5" Type="http://schemas.openxmlformats.org/officeDocument/2006/relationships/image" Target="../media/image2.png"/><Relationship Id="rId4" Type="http://schemas.microsoft.com/office/2007/relationships/media" Target="../media/media1.mp3"/></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6449206" cy="6858000"/>
          </a:xfrm>
          <a:prstGeom prst="rect">
            <a:avLst/>
          </a:prstGeom>
        </p:spPr>
      </p:pic>
      <p:sp>
        <p:nvSpPr>
          <p:cNvPr id="3" name="Rectángulo 2"/>
          <p:cNvSpPr/>
          <p:nvPr/>
        </p:nvSpPr>
        <p:spPr>
          <a:xfrm>
            <a:off x="2238529" y="1035518"/>
            <a:ext cx="8224603" cy="4247317"/>
          </a:xfrm>
          <a:prstGeom prst="rect">
            <a:avLst/>
          </a:prstGeom>
        </p:spPr>
        <p:txBody>
          <a:bodyPr wrap="square">
            <a:spAutoFit/>
          </a:bodyPr>
          <a:lstStyle/>
          <a:p>
            <a:pPr algn="ctr"/>
            <a:r>
              <a:rPr lang="es-CO" i="1" dirty="0">
                <a:solidFill>
                  <a:schemeClr val="bg1"/>
                </a:solidFill>
              </a:rPr>
              <a:t>Principalmente porque a poco más de una hora de navegación desde Mallorca el Archipiélago de Cabrera constituye el mejor exponente de ecosistemas insulares no alterados del Mediterráneo español. Desde 1991, el Parque Nacional Marítimo Terrestre cobija toda la riqueza natural de este conjunto de islas e islotes calcáreos: importantes colonias de aves marinas, especies endémicas y uno de los fondos marinos mejor conservados de éste litoral. Son impresionantes los arbustos leñosos de hoja coriácea y pequeña, formadores de la garriga, matorral perfectamente adaptado a los rigores del clima mediterráneo. Y se pueden ver además varios endemismos: astrágalo de las Baleares (</a:t>
            </a:r>
            <a:r>
              <a:rPr lang="es-CO" i="1" dirty="0" err="1">
                <a:solidFill>
                  <a:schemeClr val="bg1"/>
                </a:solidFill>
              </a:rPr>
              <a:t>Astragalus</a:t>
            </a:r>
            <a:r>
              <a:rPr lang="es-CO" i="1" dirty="0">
                <a:solidFill>
                  <a:schemeClr val="bg1"/>
                </a:solidFill>
              </a:rPr>
              <a:t> </a:t>
            </a:r>
            <a:r>
              <a:rPr lang="es-CO" i="1" dirty="0" err="1">
                <a:solidFill>
                  <a:schemeClr val="bg1"/>
                </a:solidFill>
              </a:rPr>
              <a:t>balearicus</a:t>
            </a:r>
            <a:r>
              <a:rPr lang="es-CO" i="1" dirty="0">
                <a:solidFill>
                  <a:schemeClr val="bg1"/>
                </a:solidFill>
              </a:rPr>
              <a:t>), rubia (Rubia angustifolia </a:t>
            </a:r>
            <a:r>
              <a:rPr lang="es-CO" i="1" dirty="0" err="1">
                <a:solidFill>
                  <a:schemeClr val="bg1"/>
                </a:solidFill>
              </a:rPr>
              <a:t>ssp</a:t>
            </a:r>
            <a:r>
              <a:rPr lang="es-CO" i="1" dirty="0">
                <a:solidFill>
                  <a:schemeClr val="bg1"/>
                </a:solidFill>
              </a:rPr>
              <a:t>. cespitosa), </a:t>
            </a:r>
            <a:r>
              <a:rPr lang="es-CO" i="1" dirty="0" err="1">
                <a:solidFill>
                  <a:schemeClr val="bg1"/>
                </a:solidFill>
              </a:rPr>
              <a:t>tragamoscas</a:t>
            </a:r>
            <a:r>
              <a:rPr lang="es-CO" i="1" dirty="0">
                <a:solidFill>
                  <a:schemeClr val="bg1"/>
                </a:solidFill>
              </a:rPr>
              <a:t> (</a:t>
            </a:r>
            <a:r>
              <a:rPr lang="es-CO" i="1" dirty="0" err="1">
                <a:solidFill>
                  <a:schemeClr val="bg1"/>
                </a:solidFill>
              </a:rPr>
              <a:t>Dracunculus</a:t>
            </a:r>
            <a:r>
              <a:rPr lang="es-CO" i="1" dirty="0">
                <a:solidFill>
                  <a:schemeClr val="bg1"/>
                </a:solidFill>
              </a:rPr>
              <a:t> </a:t>
            </a:r>
            <a:r>
              <a:rPr lang="es-CO" i="1" dirty="0" err="1">
                <a:solidFill>
                  <a:schemeClr val="bg1"/>
                </a:solidFill>
              </a:rPr>
              <a:t>muscivorum</a:t>
            </a:r>
            <a:r>
              <a:rPr lang="es-CO" i="1" dirty="0">
                <a:solidFill>
                  <a:schemeClr val="bg1"/>
                </a:solidFill>
              </a:rPr>
              <a:t> ), </a:t>
            </a:r>
            <a:r>
              <a:rPr lang="es-CO" i="1" dirty="0" err="1">
                <a:solidFill>
                  <a:schemeClr val="bg1"/>
                </a:solidFill>
              </a:rPr>
              <a:t>hipericón</a:t>
            </a:r>
            <a:r>
              <a:rPr lang="es-CO" i="1" dirty="0">
                <a:solidFill>
                  <a:schemeClr val="bg1"/>
                </a:solidFill>
              </a:rPr>
              <a:t> balear (</a:t>
            </a:r>
            <a:r>
              <a:rPr lang="es-CO" i="1" dirty="0" err="1">
                <a:solidFill>
                  <a:schemeClr val="bg1"/>
                </a:solidFill>
              </a:rPr>
              <a:t>Hypericum</a:t>
            </a:r>
            <a:r>
              <a:rPr lang="es-CO" i="1" dirty="0">
                <a:solidFill>
                  <a:schemeClr val="bg1"/>
                </a:solidFill>
              </a:rPr>
              <a:t> </a:t>
            </a:r>
            <a:r>
              <a:rPr lang="es-CO" i="1" dirty="0" err="1">
                <a:solidFill>
                  <a:schemeClr val="bg1"/>
                </a:solidFill>
              </a:rPr>
              <a:t>balearicum</a:t>
            </a:r>
            <a:r>
              <a:rPr lang="es-CO" i="1" dirty="0">
                <a:solidFill>
                  <a:schemeClr val="bg1"/>
                </a:solidFill>
              </a:rPr>
              <a:t>), etc. Además, constituye un importante punto de escala en la ruta migratoria de más de 150 especies de aves, tanto en el paso primaveral como en el otoñal. Son vecinas de las islas desde la gaviota de </a:t>
            </a:r>
            <a:r>
              <a:rPr lang="es-CO" i="1" dirty="0" err="1">
                <a:solidFill>
                  <a:schemeClr val="bg1"/>
                </a:solidFill>
              </a:rPr>
              <a:t>Audouin</a:t>
            </a:r>
            <a:r>
              <a:rPr lang="es-CO" i="1" dirty="0">
                <a:solidFill>
                  <a:schemeClr val="bg1"/>
                </a:solidFill>
              </a:rPr>
              <a:t> (</a:t>
            </a:r>
            <a:r>
              <a:rPr lang="es-CO" i="1" dirty="0" err="1">
                <a:solidFill>
                  <a:schemeClr val="bg1"/>
                </a:solidFill>
              </a:rPr>
              <a:t>Larus</a:t>
            </a:r>
            <a:r>
              <a:rPr lang="es-CO" i="1" dirty="0">
                <a:solidFill>
                  <a:schemeClr val="bg1"/>
                </a:solidFill>
              </a:rPr>
              <a:t> </a:t>
            </a:r>
            <a:r>
              <a:rPr lang="es-CO" i="1" dirty="0" err="1">
                <a:solidFill>
                  <a:schemeClr val="bg1"/>
                </a:solidFill>
              </a:rPr>
              <a:t>audouini</a:t>
            </a:r>
            <a:r>
              <a:rPr lang="es-CO" i="1" dirty="0">
                <a:solidFill>
                  <a:schemeClr val="bg1"/>
                </a:solidFill>
              </a:rPr>
              <a:t>) hasta el halcón de Eleonora (Falco </a:t>
            </a:r>
            <a:r>
              <a:rPr lang="es-CO" i="1" dirty="0" err="1">
                <a:solidFill>
                  <a:schemeClr val="bg1"/>
                </a:solidFill>
              </a:rPr>
              <a:t>eleonorae</a:t>
            </a:r>
            <a:r>
              <a:rPr lang="es-CO" i="1" dirty="0">
                <a:solidFill>
                  <a:schemeClr val="bg1"/>
                </a:solidFill>
              </a:rPr>
              <a:t>). Sin olvidar la importancia de los fondos marinos, con más de 200 especies de peces y numerosos invertebrados endémicos</a:t>
            </a:r>
          </a:p>
        </p:txBody>
      </p:sp>
      <p:sp>
        <p:nvSpPr>
          <p:cNvPr id="4" name="CuadroTexto 3"/>
          <p:cNvSpPr txBox="1"/>
          <p:nvPr/>
        </p:nvSpPr>
        <p:spPr>
          <a:xfrm>
            <a:off x="5376469" y="5282835"/>
            <a:ext cx="1948721" cy="553998"/>
          </a:xfrm>
          <a:prstGeom prst="rect">
            <a:avLst/>
          </a:prstGeom>
          <a:noFill/>
        </p:spPr>
        <p:txBody>
          <a:bodyPr wrap="square" rtlCol="0">
            <a:spAutoFit/>
          </a:bodyPr>
          <a:lstStyle/>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Guitarra Romántica</a:t>
            </a:r>
            <a:endParaRPr lang="es-CO" sz="1000" b="1" i="1" dirty="0">
              <a:solidFill>
                <a:schemeClr val="bg1"/>
              </a:solidFill>
            </a:endParaRPr>
          </a:p>
        </p:txBody>
      </p:sp>
      <p:pic>
        <p:nvPicPr>
          <p:cNvPr id="5" name="Relaxing Music HD ROMANTIC GUITAR 2 Slow Love Songs Instrumental soft musica de guitarra romantic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32041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0719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9178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xmlns="" val="4291129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9328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20378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4541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915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08479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84416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2424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187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34766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88672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1" cy="6858000"/>
          </a:xfrm>
          <a:prstGeom prst="rect">
            <a:avLst/>
          </a:prstGeom>
        </p:spPr>
      </p:pic>
    </p:spTree>
    <p:extLst>
      <p:ext uri="{BB962C8B-B14F-4D97-AF65-F5344CB8AC3E}">
        <p14:creationId xmlns:p14="http://schemas.microsoft.com/office/powerpoint/2010/main" xmlns="" val="464277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143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7339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1312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80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38261027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65943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08840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533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613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99606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2641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94899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06194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66583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8369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6754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1930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74697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7194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18108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7603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3912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25837700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88314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07289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26039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44394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72378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53650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29508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91398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07749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83063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63123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39932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1"/>
          </a:xfrm>
          <a:prstGeom prst="rect">
            <a:avLst/>
          </a:prstGeom>
        </p:spPr>
      </p:pic>
      <p:sp>
        <p:nvSpPr>
          <p:cNvPr id="3" name="Nube 2"/>
          <p:cNvSpPr/>
          <p:nvPr/>
        </p:nvSpPr>
        <p:spPr>
          <a:xfrm>
            <a:off x="4257206" y="5831174"/>
            <a:ext cx="4002373" cy="509665"/>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8065858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2485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48047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20238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17861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464208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167391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143</TotalTime>
  <Words>234</Words>
  <Application>Microsoft Office PowerPoint</Application>
  <PresentationFormat>Personalizado</PresentationFormat>
  <Paragraphs>6</Paragraphs>
  <Slides>58</Slides>
  <Notes>0</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2016-11-23T12:44:32Z</dcterms:created>
  <dcterms:modified xsi:type="dcterms:W3CDTF">2016-11-26T01:34:58Z</dcterms:modified>
</cp:coreProperties>
</file>