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377" r:id="rId3"/>
    <p:sldId id="485" r:id="rId4"/>
    <p:sldId id="486" r:id="rId5"/>
    <p:sldId id="518" r:id="rId6"/>
    <p:sldId id="488" r:id="rId7"/>
    <p:sldId id="489" r:id="rId8"/>
    <p:sldId id="490" r:id="rId9"/>
    <p:sldId id="487" r:id="rId10"/>
    <p:sldId id="491" r:id="rId11"/>
    <p:sldId id="516" r:id="rId12"/>
    <p:sldId id="517" r:id="rId13"/>
    <p:sldId id="492" r:id="rId14"/>
    <p:sldId id="493" r:id="rId15"/>
    <p:sldId id="494" r:id="rId16"/>
    <p:sldId id="495" r:id="rId17"/>
    <p:sldId id="496" r:id="rId18"/>
    <p:sldId id="497" r:id="rId19"/>
    <p:sldId id="498" r:id="rId20"/>
    <p:sldId id="499" r:id="rId21"/>
    <p:sldId id="515" r:id="rId22"/>
    <p:sldId id="500" r:id="rId23"/>
    <p:sldId id="501" r:id="rId24"/>
    <p:sldId id="510" r:id="rId25"/>
    <p:sldId id="502" r:id="rId26"/>
    <p:sldId id="511" r:id="rId27"/>
    <p:sldId id="503" r:id="rId28"/>
    <p:sldId id="504" r:id="rId29"/>
    <p:sldId id="514" r:id="rId30"/>
    <p:sldId id="505" r:id="rId31"/>
    <p:sldId id="512" r:id="rId32"/>
    <p:sldId id="506" r:id="rId33"/>
    <p:sldId id="509" r:id="rId34"/>
    <p:sldId id="507" r:id="rId35"/>
    <p:sldId id="513" r:id="rId36"/>
    <p:sldId id="508" r:id="rId37"/>
    <p:sldId id="378" r:id="rId38"/>
    <p:sldId id="519" r:id="rId39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YI9MFMpDAZj5htV/uldiA" hashData="8mnN0i1eIeLgaThOT5wdf/U9jL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5D32"/>
    <a:srgbClr val="007033"/>
    <a:srgbClr val="5C2C0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03/03/2017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03/03/2017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03/03/2017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03/03/2017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03/03/2017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0.jpeg"/><Relationship Id="rId4" Type="http://schemas.openxmlformats.org/officeDocument/2006/relationships/image" Target="../media/image3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705741" y="2030400"/>
            <a:ext cx="8143932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Kristen ITC" pitchFamily="66" charset="0"/>
              </a:rPr>
              <a:t>Parque</a:t>
            </a:r>
          </a:p>
          <a:p>
            <a:pPr algn="ctr"/>
            <a:r>
              <a:rPr lang="es-ES" sz="32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Kristen ITC" pitchFamily="66" charset="0"/>
              </a:rPr>
              <a:t>Nacional</a:t>
            </a:r>
          </a:p>
          <a:p>
            <a:pPr algn="ctr"/>
            <a:r>
              <a:rPr lang="es-ES" sz="3200" b="1" kern="10" dirty="0" err="1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Kristen ITC" pitchFamily="66" charset="0"/>
              </a:rPr>
              <a:t>Kenozyorki</a:t>
            </a:r>
            <a:endParaRPr lang="es-ES" sz="1600" b="1" dirty="0" smtClean="0">
              <a:latin typeface="Kristen ITC" pitchFamily="66" charset="0"/>
            </a:endParaRPr>
          </a:p>
          <a:p>
            <a:pPr algn="ctr"/>
            <a:endParaRPr lang="es-ES" sz="16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random/>
    <p:sndAc>
      <p:stSnd>
        <p:snd r:embed="rId2" name="ernesto cortázar - hojas en el viento40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La fauna del parque Kenozyorski desde tiempos inmemoriales juega un papel económico fundamental en la región, siendo una fuente de productos alimenticios, de materias primas para la producción de medicinas y de otra clase de productos valiosos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La fauna del parque Kenozyorski desde tiempos inmemoriales juega un papel económico fundamental en la región, siendo una fuente de productos alimenticios, de materias primas para la producción de medicinas y de otra clase de productos valiosos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67000" contrast="-63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0"/>
            </a:gradFill>
          </a:ln>
        </p:spPr>
      </p:pic>
      <p:sp>
        <p:nvSpPr>
          <p:cNvPr id="4" name="3 Rectángulo"/>
          <p:cNvSpPr/>
          <p:nvPr/>
        </p:nvSpPr>
        <p:spPr>
          <a:xfrm>
            <a:off x="1848617" y="1530334"/>
            <a:ext cx="7643866" cy="4839405"/>
          </a:xfrm>
          <a:prstGeom prst="rect">
            <a:avLst/>
          </a:prstGeom>
        </p:spPr>
        <p:txBody>
          <a:bodyPr wrap="square" lIns="98682" tIns="49341" rIns="98682" bIns="49341">
            <a:spAutoFit/>
          </a:bodyPr>
          <a:lstStyle/>
          <a:p>
            <a:pPr algn="ctr"/>
            <a:r>
              <a:rPr lang="es-ES" sz="44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El parque nacional </a:t>
            </a:r>
            <a:r>
              <a:rPr lang="es-ES" sz="4400" b="1" dirty="0" err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Kenozyorski</a:t>
            </a:r>
            <a:r>
              <a:rPr lang="es-ES" sz="44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es una reserva natural en el norte de Rusia que conserva la historia y la cultura de las personas que por siglos han habitado la región.</a:t>
            </a:r>
            <a:endParaRPr lang="es-ES" sz="44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La fauna del parque Kenozyorski desde tiempos inmemoriales juega un papel económico fundamental en la región, siendo una fuente de productos alimenticios, de materias primas para la producción de medicinas y de otra clase de productos valiosos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6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67000" contrast="-63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0"/>
            </a:gradFill>
          </a:ln>
        </p:spPr>
      </p:pic>
      <p:sp>
        <p:nvSpPr>
          <p:cNvPr id="4" name="3 Rectángulo"/>
          <p:cNvSpPr/>
          <p:nvPr/>
        </p:nvSpPr>
        <p:spPr>
          <a:xfrm>
            <a:off x="2277245" y="1816086"/>
            <a:ext cx="6675067" cy="4408518"/>
          </a:xfrm>
          <a:prstGeom prst="rect">
            <a:avLst/>
          </a:prstGeom>
        </p:spPr>
        <p:txBody>
          <a:bodyPr wrap="square" lIns="98682" tIns="49341" rIns="98682" bIns="49341">
            <a:spAutoFit/>
          </a:bodyPr>
          <a:lstStyle/>
          <a:p>
            <a:pPr algn="ctr"/>
            <a:r>
              <a:rPr lang="es-ES" sz="40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El patrimonio cultural y natural de </a:t>
            </a:r>
            <a:r>
              <a:rPr lang="es-ES" sz="4000" b="1" dirty="0" err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Kenozyorski</a:t>
            </a:r>
            <a:r>
              <a:rPr lang="es-ES" sz="40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, tras varios siglos y varias etapas de desarrollo histórico, no sufrió por los periodos históricos del mundo.</a:t>
            </a:r>
          </a:p>
        </p:txBody>
      </p:sp>
    </p:spTree>
  </p:cSld>
  <p:clrMapOvr>
    <a:masterClrMapping/>
  </p:clrMapOvr>
  <p:transition spd="slow" advTm="1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l territorio del parque ha conservado su base histórica, su integridad y su autoctonía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50291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l parque no tiene análogos en Rusia o en el mundo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26543" y="6519618"/>
            <a:ext cx="3536717" cy="653644"/>
          </a:xfrm>
          <a:prstGeom prst="rect">
            <a:avLst/>
          </a:prstGeom>
        </p:spPr>
        <p:txBody>
          <a:bodyPr wrap="square" lIns="98682" tIns="49341" rIns="98682" bIns="49341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Kristen ITC" pitchFamily="66" charset="0"/>
              </a:rPr>
              <a:t>El parque no tiene análogos en Rusia o en el mundo.</a:t>
            </a:r>
            <a:endParaRPr lang="es-ES" b="1" dirty="0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2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l patrimonio cultural y natural de Kenozyorski, tras varios siglos y varias etapas de desarrollo histórico, no sufrió por los periodos históricos del mundo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Al oeste el parque limita con la República de Carelia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69663" cy="769949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24360" y="397513"/>
            <a:ext cx="3696025" cy="653644"/>
          </a:xfrm>
          <a:prstGeom prst="rect">
            <a:avLst/>
          </a:prstGeom>
        </p:spPr>
        <p:txBody>
          <a:bodyPr wrap="square" lIns="98682" tIns="49341" rIns="98682" bIns="49341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Al oeste el parque limita con la República de Carelia.</a:t>
            </a:r>
            <a:endParaRPr lang="es-ES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2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564185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l parque no tiene análogos en Rusia o en el mundo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12032"/>
            <a:ext cx="12087229" cy="834473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2733" y="6102366"/>
            <a:ext cx="5998472" cy="930642"/>
          </a:xfrm>
          <a:prstGeom prst="rect">
            <a:avLst/>
          </a:prstGeom>
        </p:spPr>
        <p:txBody>
          <a:bodyPr wrap="square" lIns="98682" tIns="49341" rIns="98682" bIns="49341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Kristen ITC" pitchFamily="66" charset="0"/>
              </a:rPr>
              <a:t>La fauna del parque es una parte fundamental de la biosfera de la reserva y un eslabón fundamental en el funcionamiento armonioso del ecosistema.</a:t>
            </a:r>
            <a:endParaRPr lang="es-ES" b="1" dirty="0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2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La fauna del parque es una parte fundamental de la biosfera de la reserva y un eslabón fundamental en el funcionamiento armonioso del ecosistema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6789"/>
            <a:ext cx="11269663" cy="769949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71085" y="5963062"/>
            <a:ext cx="6078125" cy="1484640"/>
          </a:xfrm>
          <a:prstGeom prst="rect">
            <a:avLst/>
          </a:prstGeom>
        </p:spPr>
        <p:txBody>
          <a:bodyPr wrap="square" lIns="98682" tIns="49341" rIns="98682" bIns="49341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En la cultura popular de </a:t>
            </a:r>
            <a:r>
              <a:rPr lang="es-ES" b="1" dirty="0" err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Kenozyorski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, como en muchas otras regiones del norte de Rusia, existe una complicada mezcla de tradiciones cristianas y de nociones heredadas de las tradiciones paganas ugrofinesas.</a:t>
            </a:r>
            <a:endParaRPr lang="es-ES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A diferencia de otros lugares, antes de convertirse en parque y reserva natural, Kenozyorski conservó y protegió gran parte de su herencia histórica, cultural y natural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520007" cy="807437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8419" y="6148060"/>
            <a:ext cx="4643470" cy="1484640"/>
          </a:xfrm>
          <a:prstGeom prst="rect">
            <a:avLst/>
          </a:prstGeom>
        </p:spPr>
        <p:txBody>
          <a:bodyPr wrap="square" lIns="98682" tIns="49341" rIns="98682" bIns="49341">
            <a:spAutoFit/>
          </a:bodyPr>
          <a:lstStyle/>
          <a:p>
            <a:r>
              <a:rPr lang="es-ES" b="1" dirty="0" smtClean="0">
                <a:latin typeface="Kristen ITC" pitchFamily="66" charset="0"/>
              </a:rPr>
              <a:t>A diferencia de otros lugares, </a:t>
            </a:r>
          </a:p>
          <a:p>
            <a:r>
              <a:rPr lang="es-ES" b="1" dirty="0" smtClean="0">
                <a:latin typeface="Kristen ITC" pitchFamily="66" charset="0"/>
              </a:rPr>
              <a:t>antes de convertirse en parque y reserva natural, </a:t>
            </a:r>
            <a:r>
              <a:rPr lang="es-ES" b="1" dirty="0" err="1" smtClean="0">
                <a:latin typeface="Kristen ITC" pitchFamily="66" charset="0"/>
              </a:rPr>
              <a:t>Kenozyorski</a:t>
            </a:r>
            <a:r>
              <a:rPr lang="es-ES" b="1" dirty="0" smtClean="0">
                <a:latin typeface="Kristen ITC" pitchFamily="66" charset="0"/>
              </a:rPr>
              <a:t> conservó y protegió gran parte de su herencia histórica, cultural y natural.</a:t>
            </a:r>
            <a:endParaRPr lang="es-ES" b="1" dirty="0"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2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n la cultura popular de Kenozyorski, como en muchas otras regiones del norte de Rusia, existe una complicada mezcla de tradiciones cristianas y de nociones heredadas de las tradiciones paganas ugrofinesas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920847" y="2816218"/>
            <a:ext cx="2928958" cy="4408518"/>
          </a:xfrm>
          <a:prstGeom prst="rect">
            <a:avLst/>
          </a:prstGeom>
        </p:spPr>
        <p:txBody>
          <a:bodyPr wrap="square" lIns="98682" tIns="49341" rIns="98682" bIns="49341">
            <a:spAutoFit/>
          </a:bodyPr>
          <a:lstStyle/>
          <a:p>
            <a:pPr algn="r"/>
            <a:r>
              <a:rPr lang="es-ES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La fauna del parque </a:t>
            </a:r>
            <a:r>
              <a:rPr lang="es-ES" sz="2000" b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Kenozyorski</a:t>
            </a:r>
            <a:r>
              <a:rPr lang="es-ES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desde tiempos inmemoriales juega un papel económico fundamental en la región, siendo una fuente de productos alimenticios, de materias primas para la producción de medicinas y de otra clase de productos valiosos.</a:t>
            </a:r>
            <a:endParaRPr lang="es-ES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l parque nacional Kenozyorski es un ejemplo de coexistencia armoniosa y sostenible entre el hombre y la naturaleza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9576"/>
            <a:ext cx="11269663" cy="770227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1086" y="318005"/>
            <a:ext cx="2946283" cy="1761639"/>
          </a:xfrm>
          <a:prstGeom prst="rect">
            <a:avLst/>
          </a:prstGeom>
        </p:spPr>
        <p:txBody>
          <a:bodyPr wrap="square" lIns="98682" tIns="49341" rIns="98682" bIns="49341">
            <a:spAutoFit/>
          </a:bodyPr>
          <a:lstStyle/>
          <a:p>
            <a:r>
              <a:rPr lang="es-ES" b="1" dirty="0" smtClean="0">
                <a:latin typeface="Kristen ITC" pitchFamily="66" charset="0"/>
              </a:rPr>
              <a:t>El parque nacional </a:t>
            </a:r>
            <a:r>
              <a:rPr lang="es-ES" b="1" dirty="0" err="1" smtClean="0">
                <a:latin typeface="Kristen ITC" pitchFamily="66" charset="0"/>
              </a:rPr>
              <a:t>Kenozyorski</a:t>
            </a:r>
            <a:r>
              <a:rPr lang="es-ES" b="1" dirty="0" smtClean="0">
                <a:latin typeface="Kristen ITC" pitchFamily="66" charset="0"/>
              </a:rPr>
              <a:t> es un ejemplo de coexistencia armoniosa y sostenible entre el hombre y la naturaleza.</a:t>
            </a:r>
            <a:endParaRPr lang="es-ES" b="1" dirty="0"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3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as construcciones más antiguas del parque tienen una historia de más de ocho siglos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39244"/>
            <a:ext cx="12087229" cy="847194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3269" y="6281094"/>
            <a:ext cx="4608288" cy="930642"/>
          </a:xfrm>
          <a:prstGeom prst="rect">
            <a:avLst/>
          </a:prstGeom>
        </p:spPr>
        <p:txBody>
          <a:bodyPr wrap="square" lIns="98682" tIns="49341" rIns="98682" bIns="49341">
            <a:spAutoFit/>
          </a:bodyPr>
          <a:lstStyle/>
          <a:p>
            <a:r>
              <a:rPr lang="es-ES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Las construcciones más antiguas del parque tienen una historia de más de ocho siglos.</a:t>
            </a:r>
            <a:endParaRPr lang="es-ES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2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urante ocho siglos de historia, en Kenozyorski se conservan templos y viviendas cristianas de madera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2177" y="6360601"/>
            <a:ext cx="4759380" cy="930642"/>
          </a:xfrm>
          <a:prstGeom prst="rect">
            <a:avLst/>
          </a:prstGeom>
        </p:spPr>
        <p:txBody>
          <a:bodyPr wrap="square" lIns="98682" tIns="49341" rIns="98682" bIns="49341">
            <a:spAutoFit/>
          </a:bodyPr>
          <a:lstStyle/>
          <a:p>
            <a:r>
              <a:rPr lang="es-ES" b="1" dirty="0" smtClean="0">
                <a:latin typeface="Kristen ITC" pitchFamily="66" charset="0"/>
              </a:rPr>
              <a:t>Durante ocho siglos de historia, en </a:t>
            </a:r>
            <a:r>
              <a:rPr lang="es-ES" b="1" dirty="0" err="1" smtClean="0">
                <a:latin typeface="Kristen ITC" pitchFamily="66" charset="0"/>
              </a:rPr>
              <a:t>Kenozyorski</a:t>
            </a:r>
            <a:r>
              <a:rPr lang="es-ES" b="1" dirty="0" smtClean="0">
                <a:latin typeface="Kristen ITC" pitchFamily="66" charset="0"/>
              </a:rPr>
              <a:t> se conservan templos y viviendas cristianas de madera.</a:t>
            </a:r>
            <a:endParaRPr lang="es-ES" b="1" dirty="0"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2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l parque nacional Kenozyorski es un manantial de folclor y poesía épica rusa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89891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6632" y="556529"/>
            <a:ext cx="4931009" cy="653644"/>
          </a:xfrm>
          <a:prstGeom prst="rect">
            <a:avLst/>
          </a:prstGeom>
        </p:spPr>
        <p:txBody>
          <a:bodyPr wrap="square" lIns="98682" tIns="49341" rIns="98682" bIns="49341">
            <a:spAutoFit/>
          </a:bodyPr>
          <a:lstStyle/>
          <a:p>
            <a:r>
              <a:rPr lang="es-ES" b="1" dirty="0" smtClean="0">
                <a:latin typeface="Kristen ITC" pitchFamily="66" charset="0"/>
              </a:rPr>
              <a:t>El parque nacional </a:t>
            </a:r>
            <a:r>
              <a:rPr lang="es-ES" b="1" dirty="0" err="1" smtClean="0">
                <a:latin typeface="Kristen ITC" pitchFamily="66" charset="0"/>
              </a:rPr>
              <a:t>Kenozyorski</a:t>
            </a:r>
            <a:r>
              <a:rPr lang="es-ES" b="1" dirty="0" smtClean="0">
                <a:latin typeface="Kristen ITC" pitchFamily="66" charset="0"/>
              </a:rPr>
              <a:t> es un manantial de folclor y poesía épica rusa</a:t>
            </a:r>
            <a:r>
              <a:rPr lang="es-ES" b="1" dirty="0" smtClean="0"/>
              <a:t>.</a:t>
            </a:r>
            <a:endParaRPr lang="es-ES" b="1" dirty="0"/>
          </a:p>
        </p:txBody>
      </p:sp>
    </p:spTree>
  </p:cSld>
  <p:clrMapOvr>
    <a:masterClrMapping/>
  </p:clrMapOvr>
  <p:transition spd="slow" advTm="12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l parque nacional Kenozyorski conserva la historia y la cultura de las personas que por siglos han habitado la región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69663" cy="76327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012560" y="397513"/>
            <a:ext cx="4802989" cy="930642"/>
          </a:xfrm>
          <a:prstGeom prst="rect">
            <a:avLst/>
          </a:prstGeom>
        </p:spPr>
        <p:txBody>
          <a:bodyPr wrap="square" lIns="98682" tIns="49341" rIns="98682" bIns="49341">
            <a:spAutoFit/>
          </a:bodyPr>
          <a:lstStyle/>
          <a:p>
            <a:pPr algn="r"/>
            <a:r>
              <a:rPr lang="es-ES" b="1" dirty="0" smtClean="0">
                <a:latin typeface="Kristen ITC" pitchFamily="66" charset="0"/>
              </a:rPr>
              <a:t>El parque nacional </a:t>
            </a:r>
            <a:r>
              <a:rPr lang="es-ES" b="1" dirty="0" err="1" smtClean="0">
                <a:latin typeface="Kristen ITC" pitchFamily="66" charset="0"/>
              </a:rPr>
              <a:t>Kenozyorski</a:t>
            </a:r>
            <a:r>
              <a:rPr lang="es-ES" b="1" dirty="0" smtClean="0">
                <a:latin typeface="Kristen ITC" pitchFamily="66" charset="0"/>
              </a:rPr>
              <a:t> conserva la historia y la cultura de las personas que por siglos han habitado la región</a:t>
            </a:r>
            <a:r>
              <a:rPr lang="es-ES" b="1" dirty="0" smtClean="0"/>
              <a:t>.</a:t>
            </a:r>
            <a:endParaRPr lang="es-ES" b="1" dirty="0"/>
          </a:p>
        </p:txBody>
      </p:sp>
    </p:spTree>
  </p:cSld>
  <p:clrMapOvr>
    <a:masterClrMapping/>
  </p:clrMapOvr>
  <p:transition spd="slow" advTm="13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l parque nacional Kenozyorski cuenta con un pintoresco sistema de lagos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59042"/>
            <a:ext cx="11495550" cy="779174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6631" y="318005"/>
            <a:ext cx="4716696" cy="653644"/>
          </a:xfrm>
          <a:prstGeom prst="rect">
            <a:avLst/>
          </a:prstGeom>
        </p:spPr>
        <p:txBody>
          <a:bodyPr wrap="square" lIns="98682" tIns="49341" rIns="98682" bIns="49341">
            <a:spAutoFit/>
          </a:bodyPr>
          <a:lstStyle/>
          <a:p>
            <a:r>
              <a:rPr lang="es-ES" b="1" dirty="0" smtClean="0">
                <a:latin typeface="Kristen ITC" pitchFamily="66" charset="0"/>
              </a:rPr>
              <a:t>El parque nacional </a:t>
            </a:r>
            <a:r>
              <a:rPr lang="es-ES" b="1" dirty="0" err="1" smtClean="0">
                <a:latin typeface="Kristen ITC" pitchFamily="66" charset="0"/>
              </a:rPr>
              <a:t>Kenozyorski</a:t>
            </a:r>
            <a:r>
              <a:rPr lang="es-ES" b="1" dirty="0" smtClean="0">
                <a:latin typeface="Kristen ITC" pitchFamily="66" charset="0"/>
              </a:rPr>
              <a:t> cuenta con un pintoresco sistema de lagos.</a:t>
            </a:r>
            <a:endParaRPr lang="es-ES" b="1" dirty="0"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2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07218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 principal es el enorme lago Kenozero, cuya inusual forma ha cautivado a sus habitantes desde tiempos remotos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88007"/>
            <a:ext cx="12087229" cy="842070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2177" y="0"/>
            <a:ext cx="5633992" cy="930642"/>
          </a:xfrm>
          <a:prstGeom prst="rect">
            <a:avLst/>
          </a:prstGeom>
        </p:spPr>
        <p:txBody>
          <a:bodyPr lIns="98682" tIns="49341" rIns="98682" bIns="49341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Kristen ITC" pitchFamily="66" charset="0"/>
              </a:rPr>
              <a:t>El principal es el enorme lago </a:t>
            </a:r>
            <a:r>
              <a:rPr lang="es-ES" b="1" dirty="0" err="1" smtClean="0">
                <a:solidFill>
                  <a:schemeClr val="bg1"/>
                </a:solidFill>
                <a:latin typeface="Kristen ITC" pitchFamily="66" charset="0"/>
              </a:rPr>
              <a:t>Kenozero</a:t>
            </a:r>
            <a:r>
              <a:rPr lang="es-ES" b="1" dirty="0" smtClean="0">
                <a:solidFill>
                  <a:schemeClr val="bg1"/>
                </a:solidFill>
                <a:latin typeface="Kristen ITC" pitchFamily="66" charset="0"/>
              </a:rPr>
              <a:t>, cuya inusual forma ha cautivado a sus habitantes desde tiempos remotos.</a:t>
            </a:r>
            <a:endParaRPr lang="es-ES" b="1" dirty="0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3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La riqueza natural del parque no tiene análogos en el mundo, por eso los intentos de preservarla a cualquier costo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5595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2733" y="530202"/>
            <a:ext cx="4922794" cy="930642"/>
          </a:xfrm>
          <a:prstGeom prst="rect">
            <a:avLst/>
          </a:prstGeom>
        </p:spPr>
        <p:txBody>
          <a:bodyPr wrap="square" lIns="98682" tIns="49341" rIns="98682" bIns="49341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Kristen ITC" pitchFamily="66" charset="0"/>
              </a:rPr>
              <a:t>La riqueza natural del parque no tiene análogos en el mundo, por eso los intentos de preservarla a cualquier costo.</a:t>
            </a:r>
            <a:endParaRPr lang="es-ES" b="1" dirty="0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2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Los paisajes alrededor del lago fueron la inspiración para el nombre no oficial del parque: la Suiza de Kargopolski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513960" cy="807014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6632" y="556528"/>
            <a:ext cx="4986017" cy="930642"/>
          </a:xfrm>
          <a:prstGeom prst="rect">
            <a:avLst/>
          </a:prstGeom>
        </p:spPr>
        <p:txBody>
          <a:bodyPr wrap="square" lIns="98682" tIns="49341" rIns="98682" bIns="49341">
            <a:spAutoFit/>
          </a:bodyPr>
          <a:lstStyle/>
          <a:p>
            <a:r>
              <a:rPr lang="es-ES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Los paisajes alrededor del lago fueron la inspiración para el nombre no oficial del parque: la Suiza de </a:t>
            </a:r>
            <a:r>
              <a:rPr lang="es-ES" b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Kargopolski</a:t>
            </a:r>
            <a:r>
              <a:rPr lang="es-ES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.</a:t>
            </a:r>
            <a:endParaRPr lang="es-ES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4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En este lugar, los folcloristas rusos y soviéticos registraron más de 300 textos de bylinas —poemas épicos tradicionales—, cuentos y otras obras orales de Rusia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31814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6631" y="6042570"/>
            <a:ext cx="5573951" cy="1207641"/>
          </a:xfrm>
          <a:prstGeom prst="rect">
            <a:avLst/>
          </a:prstGeom>
        </p:spPr>
        <p:txBody>
          <a:bodyPr wrap="square" lIns="98682" tIns="49341" rIns="98682" bIns="49341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Kristen ITC" pitchFamily="66" charset="0"/>
              </a:rPr>
              <a:t>En este lugar, los folcloristas rusos y soviéticos registraron más de 300 textos de </a:t>
            </a:r>
            <a:r>
              <a:rPr lang="es-ES" b="1" dirty="0" err="1" smtClean="0">
                <a:solidFill>
                  <a:schemeClr val="bg1"/>
                </a:solidFill>
                <a:latin typeface="Kristen ITC" pitchFamily="66" charset="0"/>
              </a:rPr>
              <a:t>bylinas</a:t>
            </a:r>
            <a:r>
              <a:rPr lang="es-ES" b="1" dirty="0" smtClean="0">
                <a:solidFill>
                  <a:schemeClr val="bg1"/>
                </a:solidFill>
                <a:latin typeface="Kristen ITC" pitchFamily="66" charset="0"/>
              </a:rPr>
              <a:t> —poemas épicos tradicionales—, cuentos y otras obras orales de Rusia.</a:t>
            </a:r>
            <a:endParaRPr lang="es-ES" b="1" dirty="0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4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En el parque se pueden observar vestigios de la cosmovisión rusa de los siglos XVII al XIX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97452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1086" y="6678633"/>
            <a:ext cx="5633992" cy="653644"/>
          </a:xfrm>
          <a:prstGeom prst="rect">
            <a:avLst/>
          </a:prstGeom>
        </p:spPr>
        <p:txBody>
          <a:bodyPr lIns="98682" tIns="49341" rIns="98682" bIns="49341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Kristen ITC" pitchFamily="66" charset="0"/>
              </a:rPr>
              <a:t>En el parque se pueden observar vestigios de la cosmovisión rusa de los siglos XVII al XIX</a:t>
            </a:r>
            <a:r>
              <a:rPr lang="es-ES" dirty="0" smtClean="0">
                <a:latin typeface="Kristen ITC" pitchFamily="66" charset="0"/>
              </a:rPr>
              <a:t>.</a:t>
            </a:r>
            <a:endParaRPr lang="es-ES" dirty="0"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2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Las costas del lago Kenozero, colonizadas desde tiempos inmemoriales, rebosan de monumentos materiales e inmateriales de la cultura rusa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9752"/>
            <a:ext cx="11269663" cy="774245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3269" y="6201585"/>
            <a:ext cx="5633992" cy="930642"/>
          </a:xfrm>
          <a:prstGeom prst="rect">
            <a:avLst/>
          </a:prstGeom>
        </p:spPr>
        <p:txBody>
          <a:bodyPr lIns="98682" tIns="49341" rIns="98682" bIns="49341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Kristen ITC" pitchFamily="66" charset="0"/>
              </a:rPr>
              <a:t>Las costas del lago </a:t>
            </a:r>
            <a:r>
              <a:rPr lang="es-ES" b="1" dirty="0" err="1" smtClean="0">
                <a:solidFill>
                  <a:schemeClr val="bg1"/>
                </a:solidFill>
                <a:latin typeface="Kristen ITC" pitchFamily="66" charset="0"/>
              </a:rPr>
              <a:t>Kenozero</a:t>
            </a:r>
            <a:r>
              <a:rPr lang="es-ES" b="1" dirty="0" smtClean="0">
                <a:solidFill>
                  <a:schemeClr val="bg1"/>
                </a:solidFill>
                <a:latin typeface="Kristen ITC" pitchFamily="66" charset="0"/>
              </a:rPr>
              <a:t>, colonizadas desde tiempos inmemoriales, rebosan de monumentos materiales e inmateriales de la cultura rusa.</a:t>
            </a:r>
            <a:endParaRPr lang="es-ES" b="1" dirty="0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4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Los habitantes de la zona en muchos aspectos viven de acuerdo a los preceptos de sus antepasados, lo que ha permitido preservar una conciencia colectiva en el territorio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1086" y="6201585"/>
            <a:ext cx="6863943" cy="1207641"/>
          </a:xfrm>
          <a:prstGeom prst="rect">
            <a:avLst/>
          </a:prstGeom>
        </p:spPr>
        <p:txBody>
          <a:bodyPr wrap="square" lIns="98682" tIns="49341" rIns="98682" bIns="49341">
            <a:spAutoFit/>
          </a:bodyPr>
          <a:lstStyle/>
          <a:p>
            <a:r>
              <a:rPr lang="es-ES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Los habitantes de la zona en muchos aspectos viven de acuerdo a los preceptos de sus antepasados, lo que ha permitido preservar una conciencia colectiva en el territorio.</a:t>
            </a:r>
            <a:endParaRPr lang="es-ES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5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email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920583" y="958830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viernes, 03 de marzo de 2017</a:t>
            </a:fld>
            <a:endParaRPr lang="es-ES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10:23</a:t>
            </a:fld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que nacional Kenozyorski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parque nacional Kenozyorski </Template>
  <TotalTime>0</TotalTime>
  <Words>509</Words>
  <Application>Microsoft Office PowerPoint</Application>
  <PresentationFormat>Personalizado</PresentationFormat>
  <Paragraphs>34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parque nacional Kenozyorski 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2017-03-03T09:23:03Z</dcterms:created>
  <dcterms:modified xsi:type="dcterms:W3CDTF">2017-03-03T09:23:58Z</dcterms:modified>
</cp:coreProperties>
</file>