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42"/>
  </p:notesMasterIdLst>
  <p:sldIdLst>
    <p:sldId id="356" r:id="rId4"/>
    <p:sldId id="361" r:id="rId5"/>
    <p:sldId id="257" r:id="rId6"/>
    <p:sldId id="349" r:id="rId7"/>
    <p:sldId id="259" r:id="rId8"/>
    <p:sldId id="261" r:id="rId9"/>
    <p:sldId id="353" r:id="rId10"/>
    <p:sldId id="265" r:id="rId11"/>
    <p:sldId id="267" r:id="rId12"/>
    <p:sldId id="268" r:id="rId13"/>
    <p:sldId id="272" r:id="rId14"/>
    <p:sldId id="276" r:id="rId15"/>
    <p:sldId id="278" r:id="rId16"/>
    <p:sldId id="350" r:id="rId17"/>
    <p:sldId id="358" r:id="rId18"/>
    <p:sldId id="279" r:id="rId19"/>
    <p:sldId id="359" r:id="rId20"/>
    <p:sldId id="281" r:id="rId21"/>
    <p:sldId id="283" r:id="rId22"/>
    <p:sldId id="285" r:id="rId23"/>
    <p:sldId id="363" r:id="rId24"/>
    <p:sldId id="287" r:id="rId25"/>
    <p:sldId id="289" r:id="rId26"/>
    <p:sldId id="288" r:id="rId27"/>
    <p:sldId id="292" r:id="rId28"/>
    <p:sldId id="293" r:id="rId29"/>
    <p:sldId id="294" r:id="rId30"/>
    <p:sldId id="295" r:id="rId31"/>
    <p:sldId id="360" r:id="rId32"/>
    <p:sldId id="296" r:id="rId33"/>
    <p:sldId id="343" r:id="rId34"/>
    <p:sldId id="297" r:id="rId35"/>
    <p:sldId id="303" r:id="rId36"/>
    <p:sldId id="300" r:id="rId37"/>
    <p:sldId id="323" r:id="rId38"/>
    <p:sldId id="326" r:id="rId39"/>
    <p:sldId id="357" r:id="rId40"/>
    <p:sldId id="364" r:id="rId41"/>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5qNAeMOddgxI09/ZGziL9w==" hashData="KMi7+sA9ExUcOvSTwyVehQO2NBA="/>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806" autoAdjust="0"/>
    <p:restoredTop sz="94660"/>
  </p:normalViewPr>
  <p:slideViewPr>
    <p:cSldViewPr>
      <p:cViewPr>
        <p:scale>
          <a:sx n="60" d="100"/>
          <a:sy n="60" d="100"/>
        </p:scale>
        <p:origin x="672" y="49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FFA47B44-2AD3-4C95-840C-ABC7A073BF77}" type="datetimeFigureOut">
              <a:rPr lang="es-ES"/>
              <a:pPr/>
              <a:t>30/09/2023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FC6656A5-D109-4377-871D-CCD79B82B9F0}"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7107" name="2 Marcador de notas"/>
          <p:cNvSpPr>
            <a:spLocks noGrp="1"/>
          </p:cNvSpPr>
          <p:nvPr>
            <p:ph type="body" idx="1"/>
          </p:nvPr>
        </p:nvSpPr>
        <p:spPr bwMode="auto">
          <a:noFill/>
        </p:spPr>
        <p:txBody>
          <a:bodyPr/>
          <a:lstStyle/>
          <a:p>
            <a:pPr>
              <a:spcBef>
                <a:spcPct val="0"/>
              </a:spcBef>
            </a:pPr>
            <a:endParaRPr lang="es-ES" smtClean="0"/>
          </a:p>
        </p:txBody>
      </p:sp>
      <p:sp>
        <p:nvSpPr>
          <p:cNvPr id="47108" name="3 Marcador de número de diapositiva"/>
          <p:cNvSpPr>
            <a:spLocks noGrp="1"/>
          </p:cNvSpPr>
          <p:nvPr>
            <p:ph type="sldNum" sz="quarter" idx="5"/>
          </p:nvPr>
        </p:nvSpPr>
        <p:spPr bwMode="auto">
          <a:noFill/>
          <a:ln>
            <a:miter lim="800000"/>
            <a:headEnd/>
            <a:tailEnd/>
          </a:ln>
        </p:spPr>
        <p:txBody>
          <a:bodyPr/>
          <a:lstStyle/>
          <a:p>
            <a:fld id="{B6AD67B3-A716-41D7-95D1-1AA5C40BDD1A}" type="slidenum">
              <a:rPr lang="es-ES"/>
              <a:pPr/>
              <a:t>4</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813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48132" name="3 Marcador de número de diapositiva"/>
          <p:cNvSpPr>
            <a:spLocks noGrp="1"/>
          </p:cNvSpPr>
          <p:nvPr>
            <p:ph type="sldNum" sz="quarter" idx="5"/>
          </p:nvPr>
        </p:nvSpPr>
        <p:spPr bwMode="auto">
          <a:noFill/>
          <a:ln>
            <a:miter lim="800000"/>
            <a:headEnd/>
            <a:tailEnd/>
          </a:ln>
        </p:spPr>
        <p:txBody>
          <a:bodyPr/>
          <a:lstStyle/>
          <a:p>
            <a:fld id="{DE76C1A4-93C4-43EB-9E37-BC9A5663DB4F}" type="slidenum">
              <a:rPr lang="es-ES"/>
              <a:pPr/>
              <a:t>18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0AFE47B7-43FD-48A7-A220-D0E1463FA9CB}" type="datetimeFigureOut">
              <a:rPr lang="es-ES"/>
              <a:pPr/>
              <a:t>30/09/2023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55C1D28-41D2-4D77-8AB7-0EB693D59BAE}" type="slidenum">
              <a:rPr lang="es-ES"/>
              <a:pPr/>
              <a:t>‹Nº›</a:t>
            </a:fld>
            <a:endParaRPr lang="es-ES"/>
          </a:p>
        </p:txBody>
      </p:sp>
    </p:spTree>
  </p:cSld>
  <p:clrMapOvr>
    <a:masterClrMapping/>
  </p:clrMapOvr>
  <p:transition spd="med" advTm="12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65DBEF1-E531-45BE-AD8A-D49F5BDF043B}" type="datetimeFigureOut">
              <a:rPr lang="es-ES"/>
              <a:pPr/>
              <a:t>30/09/2023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A7A61AB-FC38-4D9A-BD23-4C82597B2475}" type="slidenum">
              <a:rPr lang="es-ES"/>
              <a:pPr/>
              <a:t>‹Nº›</a:t>
            </a:fld>
            <a:endParaRPr lang="es-ES"/>
          </a:p>
        </p:txBody>
      </p:sp>
    </p:spTree>
  </p:cSld>
  <p:clrMapOvr>
    <a:masterClrMapping/>
  </p:clrMapOvr>
  <p:transition spd="med" advTm="12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9"/>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5B7C50DB-3F3E-44FA-AF81-0B10CF9B6919}" type="datetimeFigureOut">
              <a:rPr lang="es-ES"/>
              <a:pPr/>
              <a:t>30/09/2023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CBDD771-1342-469C-98F8-F8515F9CF708}" type="slidenum">
              <a:rPr lang="es-ES"/>
              <a:pPr/>
              <a:t>‹Nº›</a:t>
            </a:fld>
            <a:endParaRPr lang="es-ES"/>
          </a:p>
        </p:txBody>
      </p:sp>
    </p:spTree>
  </p:cSld>
  <p:clrMapOvr>
    <a:masterClrMapping/>
  </p:clrMapOvr>
  <p:transition spd="med" advTm="12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B27F9127-3DBE-4ECB-AB19-A2D5BDD9D1BC}" type="datetimeFigureOut">
              <a:rPr lang="es-ES"/>
              <a:pPr/>
              <a:t>30/09/2023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E891E9EF-9C0E-4BBA-A9E2-C12F52482D74}" type="slidenum">
              <a:rPr lang="es-ES"/>
              <a:pPr/>
              <a:t>‹Nº›</a:t>
            </a:fld>
            <a:endParaRPr lang="es-ES"/>
          </a:p>
        </p:txBody>
      </p:sp>
    </p:spTree>
  </p:cSld>
  <p:clrMapOvr>
    <a:masterClrMapping/>
  </p:clrMapOvr>
  <p:transition spd="med" advTm="12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E7E343B0-B6B6-45A3-963A-D00791449906}" type="datetimeFigureOut">
              <a:rPr lang="es-ES"/>
              <a:pPr/>
              <a:t>30/09/2023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FC7674BC-B47C-451F-86EE-2A0703D827D9}" type="slidenum">
              <a:rPr lang="es-ES"/>
              <a:pPr/>
              <a:t>‹Nº›</a:t>
            </a:fld>
            <a:endParaRPr lang="es-ES"/>
          </a:p>
        </p:txBody>
      </p:sp>
    </p:spTree>
  </p:cSld>
  <p:clrMapOvr>
    <a:masterClrMapping/>
  </p:clrMapOvr>
  <p:transition spd="med" advTm="12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D20F2526-3346-45C5-B5EA-5E7BFE76B7AB}" type="datetimeFigureOut">
              <a:rPr lang="es-ES"/>
              <a:pPr/>
              <a:t>30/09/2023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9A4BFFC3-B27C-465C-AC5F-ACB524F0C96B}" type="slidenum">
              <a:rPr lang="es-ES"/>
              <a:pPr/>
              <a:t>‹Nº›</a:t>
            </a:fld>
            <a:endParaRPr lang="es-ES"/>
          </a:p>
        </p:txBody>
      </p:sp>
    </p:spTree>
  </p:cSld>
  <p:clrMapOvr>
    <a:masterClrMapping/>
  </p:clrMapOvr>
  <p:transition spd="med" advTm="12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9C0F7805-01EF-404B-8ADF-0C1A428004A6}" type="datetimeFigureOut">
              <a:rPr lang="es-ES"/>
              <a:pPr/>
              <a:t>30/09/2023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CB76C07D-47D1-4583-9656-A695D5581E65}" type="slidenum">
              <a:rPr lang="es-ES"/>
              <a:pPr/>
              <a:t>‹Nº›</a:t>
            </a:fld>
            <a:endParaRPr lang="es-ES"/>
          </a:p>
        </p:txBody>
      </p:sp>
    </p:spTree>
  </p:cSld>
  <p:clrMapOvr>
    <a:masterClrMapping/>
  </p:clrMapOvr>
  <p:transition spd="med" advTm="12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07D5626A-8E66-4CBC-BB5A-14D0E7C6AA85}" type="datetimeFigureOut">
              <a:rPr lang="es-ES"/>
              <a:pPr/>
              <a:t>30/09/2023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5E176CFE-D7FD-414B-87C8-1C252E4C5A5D}" type="slidenum">
              <a:rPr lang="es-ES"/>
              <a:pPr/>
              <a:t>‹Nº›</a:t>
            </a:fld>
            <a:endParaRPr lang="es-ES"/>
          </a:p>
        </p:txBody>
      </p:sp>
    </p:spTree>
  </p:cSld>
  <p:clrMapOvr>
    <a:masterClrMapping/>
  </p:clrMapOvr>
  <p:transition spd="med" advTm="12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E1392AE4-5F56-4921-ADF8-BCDCA5930878}" type="datetimeFigureOut">
              <a:rPr lang="es-ES"/>
              <a:pPr/>
              <a:t>30/09/2023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9EC880D7-D3F1-456A-A29C-E8843F1EE652}" type="slidenum">
              <a:rPr lang="es-ES"/>
              <a:pPr/>
              <a:t>‹Nº›</a:t>
            </a:fld>
            <a:endParaRPr lang="es-ES"/>
          </a:p>
        </p:txBody>
      </p:sp>
    </p:spTree>
  </p:cSld>
  <p:clrMapOvr>
    <a:masterClrMapping/>
  </p:clrMapOvr>
  <p:transition spd="med" advTm="12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B2893DE-3D35-41E8-AF2F-7BD9E2B803B1}" type="datetimeFigureOut">
              <a:rPr lang="es-ES"/>
              <a:pPr/>
              <a:t>30/09/2023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686D011-B7AA-4AFA-8FBC-7DE1AB7E3511}" type="slidenum">
              <a:rPr lang="es-ES"/>
              <a:pPr/>
              <a:t>‹Nº›</a:t>
            </a:fld>
            <a:endParaRPr lang="es-ES"/>
          </a:p>
        </p:txBody>
      </p:sp>
    </p:spTree>
  </p:cSld>
  <p:clrMapOvr>
    <a:masterClrMapping/>
  </p:clrMapOvr>
  <p:transition spd="med" advTm="12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4377EF5-E4ED-483E-B2ED-F8BA10D848BC}" type="datetimeFigureOut">
              <a:rPr lang="es-ES"/>
              <a:pPr/>
              <a:t>30/09/2023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A46266F-2AA3-477C-A560-D0DEDF2670C0}" type="slidenum">
              <a:rPr lang="es-ES"/>
              <a:pPr/>
              <a:t>‹Nº›</a:t>
            </a:fld>
            <a:endParaRPr lang="es-ES"/>
          </a:p>
        </p:txBody>
      </p:sp>
    </p:spTree>
  </p:cSld>
  <p:clrMapOvr>
    <a:masterClrMapping/>
  </p:clrMapOvr>
  <p:transition spd="med" advTm="12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26239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59"/>
            <a:ext cx="2133600" cy="303389"/>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B9AEC120-476E-4CA6-984A-F6E4C0A35A55}" type="datetimeFigureOut">
              <a:rPr lang="es-ES"/>
              <a:pPr/>
              <a:t>30/09/2023</a:t>
            </a:fld>
            <a:endParaRPr lang="es-ES"/>
          </a:p>
        </p:txBody>
      </p:sp>
      <p:sp>
        <p:nvSpPr>
          <p:cNvPr id="5" name="4 Marcador de pie de página"/>
          <p:cNvSpPr>
            <a:spLocks noGrp="1"/>
          </p:cNvSpPr>
          <p:nvPr>
            <p:ph type="ftr" sz="quarter" idx="3"/>
          </p:nvPr>
        </p:nvSpPr>
        <p:spPr>
          <a:xfrm>
            <a:off x="3124200" y="5296959"/>
            <a:ext cx="2895600" cy="303389"/>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6959"/>
            <a:ext cx="2133600" cy="303389"/>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573F5FCB-F74B-43CA-8403-5BFFB75BB607}"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12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305154"/>
            <a:ext cx="7886700" cy="1104194"/>
          </a:xfrm>
          <a:prstGeom prst="rect">
            <a:avLst/>
          </a:prstGeom>
          <a:noFill/>
          <a:ln w="9525">
            <a:noFill/>
            <a:miter lim="800000"/>
            <a:headEnd/>
            <a:tailEnd/>
          </a:ln>
        </p:spPr>
        <p:txBody>
          <a:bodyPr vert="horz" wrap="square" lIns="71323" tIns="35662" rIns="71323" bIns="35662"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520472"/>
            <a:ext cx="7886700" cy="3628320"/>
          </a:xfrm>
          <a:prstGeom prst="rect">
            <a:avLst/>
          </a:prstGeom>
          <a:noFill/>
          <a:ln w="9525">
            <a:noFill/>
            <a:miter lim="800000"/>
            <a:headEnd/>
            <a:tailEnd/>
          </a:ln>
        </p:spPr>
        <p:txBody>
          <a:bodyPr vert="horz" wrap="square" lIns="71323" tIns="35662" rIns="71323" bIns="35662"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5296959"/>
            <a:ext cx="2057400" cy="303389"/>
          </a:xfrm>
          <a:prstGeom prst="rect">
            <a:avLst/>
          </a:prstGeom>
        </p:spPr>
        <p:txBody>
          <a:bodyPr vert="horz" wrap="square" lIns="71323" tIns="35662" rIns="71323" bIns="35662" numCol="1" anchor="ctr" anchorCtr="0" compatLnSpc="1">
            <a:prstTxWarp prst="textNoShape">
              <a:avLst/>
            </a:prstTxWarp>
          </a:bodyPr>
          <a:lstStyle>
            <a:lvl1pPr>
              <a:defRPr sz="900">
                <a:solidFill>
                  <a:srgbClr val="898989"/>
                </a:solidFill>
                <a:latin typeface="Calibri" pitchFamily="34" charset="0"/>
              </a:defRPr>
            </a:lvl1pPr>
          </a:lstStyle>
          <a:p>
            <a:fld id="{D51BDD59-1095-4603-8EB9-95EBE9BE9AAA}" type="datetimeFigureOut">
              <a:rPr lang="es-ES"/>
              <a:pPr/>
              <a:t>30/09/2023</a:t>
            </a:fld>
            <a:endParaRPr lang="es-ES"/>
          </a:p>
        </p:txBody>
      </p:sp>
      <p:sp>
        <p:nvSpPr>
          <p:cNvPr id="5" name="Marcador de pie de página 4"/>
          <p:cNvSpPr>
            <a:spLocks noGrp="1"/>
          </p:cNvSpPr>
          <p:nvPr>
            <p:ph type="ftr" sz="quarter" idx="3"/>
          </p:nvPr>
        </p:nvSpPr>
        <p:spPr>
          <a:xfrm>
            <a:off x="3028950" y="5296959"/>
            <a:ext cx="3086100" cy="303389"/>
          </a:xfrm>
          <a:prstGeom prst="rect">
            <a:avLst/>
          </a:prstGeom>
        </p:spPr>
        <p:txBody>
          <a:bodyPr vert="horz" wrap="square" lIns="71323" tIns="35662" rIns="71323" bIns="35662" numCol="1" anchor="ctr" anchorCtr="0" compatLnSpc="1">
            <a:prstTxWarp prst="textNoShape">
              <a:avLst/>
            </a:prstTxWarp>
          </a:bodyPr>
          <a:lstStyle>
            <a:lvl1pPr algn="ctr">
              <a:defRPr sz="900">
                <a:solidFill>
                  <a:srgbClr val="898989"/>
                </a:solidFill>
                <a:latin typeface="Calibri" pitchFamily="34" charset="0"/>
              </a:defRPr>
            </a:lvl1pPr>
          </a:lstStyle>
          <a:p>
            <a:endParaRPr lang="es-ES"/>
          </a:p>
        </p:txBody>
      </p:sp>
      <p:sp>
        <p:nvSpPr>
          <p:cNvPr id="6" name="Marcador de número de diapositiva 5"/>
          <p:cNvSpPr>
            <a:spLocks noGrp="1"/>
          </p:cNvSpPr>
          <p:nvPr>
            <p:ph type="sldNum" sz="quarter" idx="4"/>
          </p:nvPr>
        </p:nvSpPr>
        <p:spPr>
          <a:xfrm>
            <a:off x="6457950" y="5296959"/>
            <a:ext cx="2057400" cy="303389"/>
          </a:xfrm>
          <a:prstGeom prst="rect">
            <a:avLst/>
          </a:prstGeom>
        </p:spPr>
        <p:txBody>
          <a:bodyPr vert="horz" wrap="square" lIns="71323" tIns="35662" rIns="71323" bIns="35662" numCol="1" anchor="ctr" anchorCtr="0" compatLnSpc="1">
            <a:prstTxWarp prst="textNoShape">
              <a:avLst/>
            </a:prstTxWarp>
          </a:bodyPr>
          <a:lstStyle>
            <a:lvl1pPr algn="r">
              <a:defRPr sz="900">
                <a:solidFill>
                  <a:srgbClr val="898989"/>
                </a:solidFill>
                <a:latin typeface="Calibri" pitchFamily="34" charset="0"/>
              </a:defRPr>
            </a:lvl1pPr>
          </a:lstStyle>
          <a:p>
            <a:fld id="{63F4B267-07FE-40C3-9395-551F4D5736D3}" type="slidenum">
              <a:rPr lang="es-ES" altLang="en-US"/>
              <a:pPr/>
              <a:t>‹Nº›</a:t>
            </a:fld>
            <a:endParaRPr lang="es-ES" altLang="en-US"/>
          </a:p>
        </p:txBody>
      </p:sp>
    </p:spTree>
  </p:cSld>
  <p:clrMap bg1="lt1" tx1="dk1" bg2="lt2" tx2="dk2" accent1="accent1" accent2="accent2" accent3="accent3" accent4="accent4" accent5="accent5" accent6="accent6" hlink="hlink" folHlink="folHlink"/>
  <p:transition spd="med" advTm="12000">
    <p:split orient="vert"/>
  </p:transition>
  <p:txStyles>
    <p:titleStyle>
      <a:lvl1pPr algn="l" rtl="0" eaLnBrk="0" fontAlgn="base" hangingPunct="0">
        <a:lnSpc>
          <a:spcPct val="90000"/>
        </a:lnSpc>
        <a:spcBef>
          <a:spcPct val="0"/>
        </a:spcBef>
        <a:spcAft>
          <a:spcPct val="0"/>
        </a:spcAft>
        <a:defRPr sz="3400" kern="1200">
          <a:solidFill>
            <a:schemeClr val="tx1"/>
          </a:solidFill>
          <a:latin typeface="+mj-lt"/>
          <a:ea typeface="+mj-ea"/>
          <a:cs typeface="+mj-cs"/>
        </a:defRPr>
      </a:lvl1pPr>
      <a:lvl2pPr algn="l" rtl="0" eaLnBrk="0" fontAlgn="base" hangingPunct="0">
        <a:lnSpc>
          <a:spcPct val="90000"/>
        </a:lnSpc>
        <a:spcBef>
          <a:spcPct val="0"/>
        </a:spcBef>
        <a:spcAft>
          <a:spcPct val="0"/>
        </a:spcAft>
        <a:defRPr sz="3400">
          <a:solidFill>
            <a:schemeClr val="tx1"/>
          </a:solidFill>
          <a:latin typeface="Calibri Light" pitchFamily="34" charset="0"/>
        </a:defRPr>
      </a:lvl2pPr>
      <a:lvl3pPr algn="l" rtl="0" eaLnBrk="0" fontAlgn="base" hangingPunct="0">
        <a:lnSpc>
          <a:spcPct val="90000"/>
        </a:lnSpc>
        <a:spcBef>
          <a:spcPct val="0"/>
        </a:spcBef>
        <a:spcAft>
          <a:spcPct val="0"/>
        </a:spcAft>
        <a:defRPr sz="3400">
          <a:solidFill>
            <a:schemeClr val="tx1"/>
          </a:solidFill>
          <a:latin typeface="Calibri Light" pitchFamily="34" charset="0"/>
        </a:defRPr>
      </a:lvl3pPr>
      <a:lvl4pPr algn="l" rtl="0" eaLnBrk="0" fontAlgn="base" hangingPunct="0">
        <a:lnSpc>
          <a:spcPct val="90000"/>
        </a:lnSpc>
        <a:spcBef>
          <a:spcPct val="0"/>
        </a:spcBef>
        <a:spcAft>
          <a:spcPct val="0"/>
        </a:spcAft>
        <a:defRPr sz="3400">
          <a:solidFill>
            <a:schemeClr val="tx1"/>
          </a:solidFill>
          <a:latin typeface="Calibri Light" pitchFamily="34" charset="0"/>
        </a:defRPr>
      </a:lvl4pPr>
      <a:lvl5pPr algn="l" rtl="0" eaLnBrk="0" fontAlgn="base" hangingPunct="0">
        <a:lnSpc>
          <a:spcPct val="90000"/>
        </a:lnSpc>
        <a:spcBef>
          <a:spcPct val="0"/>
        </a:spcBef>
        <a:spcAft>
          <a:spcPct val="0"/>
        </a:spcAft>
        <a:defRPr sz="3400">
          <a:solidFill>
            <a:schemeClr val="tx1"/>
          </a:solidFill>
          <a:latin typeface="Calibri Light" pitchFamily="34" charset="0"/>
        </a:defRPr>
      </a:lvl5pPr>
      <a:lvl6pPr marL="356616" algn="l" rtl="0" fontAlgn="base">
        <a:lnSpc>
          <a:spcPct val="90000"/>
        </a:lnSpc>
        <a:spcBef>
          <a:spcPct val="0"/>
        </a:spcBef>
        <a:spcAft>
          <a:spcPct val="0"/>
        </a:spcAft>
        <a:defRPr sz="3400">
          <a:solidFill>
            <a:schemeClr val="tx1"/>
          </a:solidFill>
          <a:latin typeface="Calibri Light" pitchFamily="34" charset="0"/>
        </a:defRPr>
      </a:lvl6pPr>
      <a:lvl7pPr marL="713232" algn="l" rtl="0" fontAlgn="base">
        <a:lnSpc>
          <a:spcPct val="90000"/>
        </a:lnSpc>
        <a:spcBef>
          <a:spcPct val="0"/>
        </a:spcBef>
        <a:spcAft>
          <a:spcPct val="0"/>
        </a:spcAft>
        <a:defRPr sz="3400">
          <a:solidFill>
            <a:schemeClr val="tx1"/>
          </a:solidFill>
          <a:latin typeface="Calibri Light" pitchFamily="34" charset="0"/>
        </a:defRPr>
      </a:lvl7pPr>
      <a:lvl8pPr marL="1069848" algn="l" rtl="0" fontAlgn="base">
        <a:lnSpc>
          <a:spcPct val="90000"/>
        </a:lnSpc>
        <a:spcBef>
          <a:spcPct val="0"/>
        </a:spcBef>
        <a:spcAft>
          <a:spcPct val="0"/>
        </a:spcAft>
        <a:defRPr sz="3400">
          <a:solidFill>
            <a:schemeClr val="tx1"/>
          </a:solidFill>
          <a:latin typeface="Calibri Light" pitchFamily="34" charset="0"/>
        </a:defRPr>
      </a:lvl8pPr>
      <a:lvl9pPr marL="1426464" algn="l" rtl="0" fontAlgn="base">
        <a:lnSpc>
          <a:spcPct val="90000"/>
        </a:lnSpc>
        <a:spcBef>
          <a:spcPct val="0"/>
        </a:spcBef>
        <a:spcAft>
          <a:spcPct val="0"/>
        </a:spcAft>
        <a:defRPr sz="3400">
          <a:solidFill>
            <a:schemeClr val="tx1"/>
          </a:solidFill>
          <a:latin typeface="Calibri Light" pitchFamily="34" charset="0"/>
        </a:defRPr>
      </a:lvl9pPr>
    </p:titleStyle>
    <p:bodyStyle>
      <a:lvl1pPr marL="177800" indent="-177800" algn="l" rtl="0" eaLnBrk="0" fontAlgn="base" hangingPunct="0">
        <a:lnSpc>
          <a:spcPct val="90000"/>
        </a:lnSpc>
        <a:spcBef>
          <a:spcPts val="775"/>
        </a:spcBef>
        <a:spcAft>
          <a:spcPct val="0"/>
        </a:spcAft>
        <a:buFont typeface="Arial" charset="0"/>
        <a:buChar char="•"/>
        <a:defRPr sz="2200" kern="1200">
          <a:solidFill>
            <a:schemeClr val="tx1"/>
          </a:solidFill>
          <a:latin typeface="+mn-lt"/>
          <a:ea typeface="+mn-ea"/>
          <a:cs typeface="+mn-cs"/>
        </a:defRPr>
      </a:lvl1pPr>
      <a:lvl2pPr marL="533400" indent="-177800" algn="l" rtl="0" eaLnBrk="0" fontAlgn="base" hangingPunct="0">
        <a:lnSpc>
          <a:spcPct val="90000"/>
        </a:lnSpc>
        <a:spcBef>
          <a:spcPts val="388"/>
        </a:spcBef>
        <a:spcAft>
          <a:spcPct val="0"/>
        </a:spcAft>
        <a:buFont typeface="Arial" charset="0"/>
        <a:buChar char="•"/>
        <a:defRPr sz="1900" kern="1200">
          <a:solidFill>
            <a:schemeClr val="tx1"/>
          </a:solidFill>
          <a:latin typeface="+mn-lt"/>
          <a:ea typeface="+mn-ea"/>
          <a:cs typeface="+mn-cs"/>
        </a:defRPr>
      </a:lvl2pPr>
      <a:lvl3pPr marL="890588" indent="-177800" algn="l" rtl="0" eaLnBrk="0" fontAlgn="base" hangingPunct="0">
        <a:lnSpc>
          <a:spcPct val="90000"/>
        </a:lnSpc>
        <a:spcBef>
          <a:spcPts val="388"/>
        </a:spcBef>
        <a:spcAft>
          <a:spcPct val="0"/>
        </a:spcAft>
        <a:buFont typeface="Arial" charset="0"/>
        <a:buChar char="•"/>
        <a:defRPr sz="1600" kern="1200">
          <a:solidFill>
            <a:schemeClr val="tx1"/>
          </a:solidFill>
          <a:latin typeface="+mn-lt"/>
          <a:ea typeface="+mn-ea"/>
          <a:cs typeface="+mn-cs"/>
        </a:defRPr>
      </a:lvl3pPr>
      <a:lvl4pPr marL="1247775" indent="-177800" algn="l" rtl="0" eaLnBrk="0" fontAlgn="base" hangingPunct="0">
        <a:lnSpc>
          <a:spcPct val="90000"/>
        </a:lnSpc>
        <a:spcBef>
          <a:spcPts val="388"/>
        </a:spcBef>
        <a:spcAft>
          <a:spcPct val="0"/>
        </a:spcAft>
        <a:buFont typeface="Arial" charset="0"/>
        <a:buChar char="•"/>
        <a:defRPr kern="1200">
          <a:solidFill>
            <a:schemeClr val="tx1"/>
          </a:solidFill>
          <a:latin typeface="+mn-lt"/>
          <a:ea typeface="+mn-ea"/>
          <a:cs typeface="+mn-cs"/>
        </a:defRPr>
      </a:lvl4pPr>
      <a:lvl5pPr marL="1603375" indent="-177800" algn="l" rtl="0" eaLnBrk="0" fontAlgn="base" hangingPunct="0">
        <a:lnSpc>
          <a:spcPct val="90000"/>
        </a:lnSpc>
        <a:spcBef>
          <a:spcPts val="388"/>
        </a:spcBef>
        <a:spcAft>
          <a:spcPct val="0"/>
        </a:spcAft>
        <a:buFont typeface="Arial" charset="0"/>
        <a:buChar char="•"/>
        <a:defRPr kern="1200">
          <a:solidFill>
            <a:schemeClr val="tx1"/>
          </a:solidFill>
          <a:latin typeface="+mn-lt"/>
          <a:ea typeface="+mn-ea"/>
          <a:cs typeface="+mn-cs"/>
        </a:defRPr>
      </a:lvl5pPr>
      <a:lvl6pPr marL="1961388"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6pPr>
      <a:lvl7pPr marL="2318004"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7pPr>
      <a:lvl8pPr marL="2674620"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8pPr>
      <a:lvl9pPr marL="3031236"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9pPr>
    </p:bodyStyle>
    <p:otherStyle>
      <a:defPPr>
        <a:defRPr lang="es-ES"/>
      </a:defPPr>
      <a:lvl1pPr marL="0" algn="l" defTabSz="713232" rtl="0" eaLnBrk="1" latinLnBrk="0" hangingPunct="1">
        <a:defRPr sz="1400" kern="1200">
          <a:solidFill>
            <a:schemeClr val="tx1"/>
          </a:solidFill>
          <a:latin typeface="+mn-lt"/>
          <a:ea typeface="+mn-ea"/>
          <a:cs typeface="+mn-cs"/>
        </a:defRPr>
      </a:lvl1pPr>
      <a:lvl2pPr marL="356616" algn="l" defTabSz="713232" rtl="0" eaLnBrk="1" latinLnBrk="0" hangingPunct="1">
        <a:defRPr sz="1400" kern="1200">
          <a:solidFill>
            <a:schemeClr val="tx1"/>
          </a:solidFill>
          <a:latin typeface="+mn-lt"/>
          <a:ea typeface="+mn-ea"/>
          <a:cs typeface="+mn-cs"/>
        </a:defRPr>
      </a:lvl2pPr>
      <a:lvl3pPr marL="713232" algn="l" defTabSz="713232" rtl="0" eaLnBrk="1" latinLnBrk="0" hangingPunct="1">
        <a:defRPr sz="1400" kern="1200">
          <a:solidFill>
            <a:schemeClr val="tx1"/>
          </a:solidFill>
          <a:latin typeface="+mn-lt"/>
          <a:ea typeface="+mn-ea"/>
          <a:cs typeface="+mn-cs"/>
        </a:defRPr>
      </a:lvl3pPr>
      <a:lvl4pPr marL="1069848" algn="l" defTabSz="713232" rtl="0" eaLnBrk="1" latinLnBrk="0" hangingPunct="1">
        <a:defRPr sz="1400" kern="1200">
          <a:solidFill>
            <a:schemeClr val="tx1"/>
          </a:solidFill>
          <a:latin typeface="+mn-lt"/>
          <a:ea typeface="+mn-ea"/>
          <a:cs typeface="+mn-cs"/>
        </a:defRPr>
      </a:lvl4pPr>
      <a:lvl5pPr marL="1426464" algn="l" defTabSz="713232" rtl="0" eaLnBrk="1" latinLnBrk="0" hangingPunct="1">
        <a:defRPr sz="1400" kern="1200">
          <a:solidFill>
            <a:schemeClr val="tx1"/>
          </a:solidFill>
          <a:latin typeface="+mn-lt"/>
          <a:ea typeface="+mn-ea"/>
          <a:cs typeface="+mn-cs"/>
        </a:defRPr>
      </a:lvl5pPr>
      <a:lvl6pPr marL="1783080" algn="l" defTabSz="713232" rtl="0" eaLnBrk="1" latinLnBrk="0" hangingPunct="1">
        <a:defRPr sz="1400" kern="1200">
          <a:solidFill>
            <a:schemeClr val="tx1"/>
          </a:solidFill>
          <a:latin typeface="+mn-lt"/>
          <a:ea typeface="+mn-ea"/>
          <a:cs typeface="+mn-cs"/>
        </a:defRPr>
      </a:lvl6pPr>
      <a:lvl7pPr marL="2139696" algn="l" defTabSz="713232" rtl="0" eaLnBrk="1" latinLnBrk="0" hangingPunct="1">
        <a:defRPr sz="1400" kern="1200">
          <a:solidFill>
            <a:schemeClr val="tx1"/>
          </a:solidFill>
          <a:latin typeface="+mn-lt"/>
          <a:ea typeface="+mn-ea"/>
          <a:cs typeface="+mn-cs"/>
        </a:defRPr>
      </a:lvl7pPr>
      <a:lvl8pPr marL="2496312" algn="l" defTabSz="713232" rtl="0" eaLnBrk="1" latinLnBrk="0" hangingPunct="1">
        <a:defRPr sz="1400" kern="1200">
          <a:solidFill>
            <a:schemeClr val="tx1"/>
          </a:solidFill>
          <a:latin typeface="+mn-lt"/>
          <a:ea typeface="+mn-ea"/>
          <a:cs typeface="+mn-cs"/>
        </a:defRPr>
      </a:lvl8pPr>
      <a:lvl9pPr marL="2852928" algn="l" defTabSz="713232" rtl="0" eaLnBrk="1" latinLnBrk="0" hangingPunct="1">
        <a:defRPr sz="1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4227453346"/>
      </p:ext>
    </p:extLst>
  </p:cSld>
  <p:clrMap bg1="lt1" tx1="dk1" bg2="lt2" tx2="dk2" accent1="accent1" accent2="accent2" accent3="accent3" accent4="accent4" accent5="accent5" accent6="accent6" hlink="hlink" folHlink="folHlink"/>
  <p:sldLayoutIdLst>
    <p:sldLayoutId id="2147483673"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hyperlink" Target="https://vk.com/mispps" TargetMode="External"/><Relationship Id="rId3" Type="http://schemas.openxmlformats.org/officeDocument/2006/relationships/image" Target="../media/image64.png"/><Relationship Id="rId7" Type="http://schemas.openxmlformats.org/officeDocument/2006/relationships/hyperlink" Target="https://www.facebook.com/mispps" TargetMode="External"/><Relationship Id="rId12" Type="http://schemas.openxmlformats.org/officeDocument/2006/relationships/image" Target="../media/image6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6.png"/><Relationship Id="rId11" Type="http://schemas.openxmlformats.org/officeDocument/2006/relationships/hyperlink" Target="https://plus.google.com/+Mispps/" TargetMode="External"/><Relationship Id="rId5" Type="http://schemas.openxmlformats.org/officeDocument/2006/relationships/image" Target="../media/image65.png"/><Relationship Id="rId10" Type="http://schemas.openxmlformats.org/officeDocument/2006/relationships/image" Target="../media/image6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71550" y="194028"/>
            <a:ext cx="7416800" cy="1019528"/>
          </a:xfrm>
          <a:prstGeom prst="rect">
            <a:avLst/>
          </a:prstGeom>
        </p:spPr>
        <p:txBody>
          <a:bodyPr wrap="none" fromWordArt="1">
            <a:prstTxWarp prst="textTriangle">
              <a:avLst>
                <a:gd name="adj" fmla="val 49306"/>
              </a:avLst>
            </a:prstTxWarp>
            <a:scene3d>
              <a:camera prst="perspectiveAbove"/>
              <a:lightRig rig="legacyNormal3" dir="t"/>
            </a:scene3d>
            <a:sp3d extrusionH="8874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Parque Nacional del Teide – Tenerife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1116013" y="1778000"/>
            <a:ext cx="6985000" cy="797278"/>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16389" name="WordArt 5"/>
          <p:cNvSpPr>
            <a:spLocks noChangeArrowheads="1" noChangeShapeType="1" noTextEdit="1"/>
          </p:cNvSpPr>
          <p:nvPr/>
        </p:nvSpPr>
        <p:spPr bwMode="auto">
          <a:xfrm>
            <a:off x="1547814" y="3072695"/>
            <a:ext cx="5761037" cy="560917"/>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979614" y="4152195"/>
            <a:ext cx="5113337" cy="51152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39" y="4728987"/>
            <a:ext cx="3240087" cy="62441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3000" advTm="15000">
        <p14:vortex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P spid="16388" grpId="0" animBg="1"/>
      <p:bldP spid="16389" grpId="0" animBg="1"/>
      <p:bldP spid="16390" grpId="0" animBg="1"/>
      <p:bldP spid="1639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259632" y="193204"/>
            <a:ext cx="6442662" cy="864096"/>
          </a:xfrm>
          <a:prstGeom prst="rect">
            <a:avLst/>
          </a:prstGeom>
          <a:noFill/>
        </p:spPr>
        <p:txBody>
          <a:bodyPr wrap="none" lIns="91440" tIns="45720" rIns="91440" bIns="45720">
            <a:prstTxWarp prst="textTriangle">
              <a:avLst>
                <a:gd name="adj" fmla="val 32119"/>
              </a:avLst>
            </a:prstTxWarp>
            <a:spAutoFit/>
            <a:scene3d>
              <a:camera prst="perspectiveRelaxedModerately"/>
              <a:lightRig rig="glow" dir="tl">
                <a:rot lat="0" lon="0" rev="5400000"/>
              </a:lightRig>
            </a:scene3d>
            <a:sp3d extrusionH="57150" contourW="12700">
              <a:bevelT w="25400" h="25400" prst="angle"/>
              <a:contourClr>
                <a:schemeClr val="accent6">
                  <a:shade val="73000"/>
                </a:schemeClr>
              </a:contourClr>
            </a:sp3d>
          </a:bodyPr>
          <a:lstStyle/>
          <a:p>
            <a:pPr algn="ct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es-ES" sz="5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Parque Nacional del Teide</a:t>
            </a: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 </a:t>
            </a:r>
            <a:endParaRPr lang="es-E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endParaRPr>
          </a:p>
        </p:txBody>
      </p:sp>
      <p:sp>
        <p:nvSpPr>
          <p:cNvPr id="3" name="2 CuadroTexto"/>
          <p:cNvSpPr txBox="1"/>
          <p:nvPr/>
        </p:nvSpPr>
        <p:spPr>
          <a:xfrm>
            <a:off x="467544" y="1417340"/>
            <a:ext cx="8136904" cy="1569660"/>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rPr>
              <a:t>El Teide, además de ser el pico más alto de España (3.718 m.), es el Parque Nacional más visitado de nuestro país. Un bello paisaje lleno de colores y formas que atrae cada año a millones de visitantes.</a:t>
            </a:r>
            <a:endParaRPr lang="es-ES" sz="2400"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467544" y="3217540"/>
            <a:ext cx="8280920" cy="1938992"/>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rPr>
              <a:t>El Territorio que ocupa el parque empieza desde los 1.650 metros de altitud. Debido a la altitud, es aconsejable, sobre todo en los meses de invierno, llevar abrigo, además de unas gafas de sol y gorra que nos protejan de los rayos solares el resto del año. </a:t>
            </a:r>
            <a:endParaRPr lang="es-ES" sz="24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45000">
        <p14:vortex dir="r"/>
      </p:transition>
    </mc:Choice>
    <mc:Fallback xmlns="">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199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3" cstate="print"/>
          <a:stretch>
            <a:fillRect/>
          </a:stretch>
        </p:blipFill>
        <p:spPr bwMode="auto">
          <a:xfrm>
            <a:off x="0" y="0"/>
            <a:ext cx="9144000" cy="570441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83568"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una de las manifestaciones más espectaculares del vulcanismo mundial, que se formó hace 120.000 años, tras el deslizamiento del primitivo volcán Las Cañadas.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8" name="17 Imagen" descr="bird-the-atlantic-deadlock-fratercula-arctica-puffins.jpg"/>
          <p:cNvPicPr>
            <a:picLocks noGrp="1" noChangeAspect="1"/>
          </p:cNvPicPr>
          <p:nvPr isPhoto="1"/>
        </p:nvPicPr>
        <p:blipFill>
          <a:blip r:embed="rId4"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945732"/>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Erupción tras erupción, las sucesivas capas de lava lo fueron elevando hasta los 3.718 metros de altura, por eso es lo que se conoce como un estratovolcán.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42000">
        <p14:vortex dir="r"/>
        <p:sndAc>
          <p:stSnd loop="1">
            <p:snd r:embed="rId2" name="Variadas.wav"/>
          </p:stSnd>
        </p:sndAc>
      </p:transition>
    </mc:Choice>
    <mc:Fallback>
      <p:transition spd="slow" advTm="42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3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3000" fill="hold"/>
                                        <p:tgtEl>
                                          <p:spTgt spid="17"/>
                                        </p:tgtEl>
                                        <p:attrNameLst>
                                          <p:attrName>ppt_w</p:attrName>
                                        </p:attrNameLst>
                                      </p:cBhvr>
                                      <p:tavLst>
                                        <p:tav tm="0">
                                          <p:val>
                                            <p:strVal val="4/3*#ppt_w"/>
                                          </p:val>
                                        </p:tav>
                                        <p:tav tm="100000">
                                          <p:val>
                                            <p:strVal val="#ppt_w"/>
                                          </p:val>
                                        </p:tav>
                                      </p:tavLst>
                                    </p:anim>
                                    <p:anim calcmode="lin" valueType="num">
                                      <p:cBhvr>
                                        <p:cTn id="11" dur="3000" fill="hold"/>
                                        <p:tgtEl>
                                          <p:spTgt spid="17"/>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7600"/>
                            </p:stCondLst>
                            <p:childTnLst>
                              <p:par>
                                <p:cTn id="19" presetID="10" presetClass="exit" presetSubtype="0" fill="hold" nodeType="afterEffect">
                                  <p:stCondLst>
                                    <p:cond delay="3000"/>
                                  </p:stCondLst>
                                  <p:childTnLst>
                                    <p:animEffect transition="out" filter="fade">
                                      <p:cBhvr>
                                        <p:cTn id="20" dur="3000"/>
                                        <p:tgtEl>
                                          <p:spTgt spid="17"/>
                                        </p:tgtEl>
                                      </p:cBhvr>
                                    </p:animEffect>
                                    <p:set>
                                      <p:cBhvr>
                                        <p:cTn id="21" dur="1" fill="hold">
                                          <p:stCondLst>
                                            <p:cond delay="2999"/>
                                          </p:stCondLst>
                                        </p:cTn>
                                        <p:tgtEl>
                                          <p:spTgt spid="17"/>
                                        </p:tgtEl>
                                        <p:attrNameLst>
                                          <p:attrName>style.visibility</p:attrName>
                                        </p:attrNameLst>
                                      </p:cBhvr>
                                      <p:to>
                                        <p:strVal val="hidden"/>
                                      </p:to>
                                    </p:set>
                                  </p:childTnLst>
                                </p:cTn>
                              </p:par>
                              <p:par>
                                <p:cTn id="22" presetID="23" presetClass="exit" presetSubtype="272" fill="hold" nodeType="withEffect">
                                  <p:stCondLst>
                                    <p:cond delay="3000"/>
                                  </p:stCondLst>
                                  <p:childTnLst>
                                    <p:anim calcmode="lin" valueType="num">
                                      <p:cBhvr>
                                        <p:cTn id="23" dur="3000"/>
                                        <p:tgtEl>
                                          <p:spTgt spid="17"/>
                                        </p:tgtEl>
                                        <p:attrNameLst>
                                          <p:attrName>ppt_w</p:attrName>
                                        </p:attrNameLst>
                                      </p:cBhvr>
                                      <p:tavLst>
                                        <p:tav tm="0">
                                          <p:val>
                                            <p:strVal val="ppt_w"/>
                                          </p:val>
                                        </p:tav>
                                        <p:tav tm="100000">
                                          <p:val>
                                            <p:strVal val="4/3*ppt_w"/>
                                          </p:val>
                                        </p:tav>
                                      </p:tavLst>
                                    </p:anim>
                                    <p:anim calcmode="lin" valueType="num">
                                      <p:cBhvr>
                                        <p:cTn id="24" dur="3000"/>
                                        <p:tgtEl>
                                          <p:spTgt spid="17"/>
                                        </p:tgtEl>
                                        <p:attrNameLst>
                                          <p:attrName>ppt_h</p:attrName>
                                        </p:attrNameLst>
                                      </p:cBhvr>
                                      <p:tavLst>
                                        <p:tav tm="0">
                                          <p:val>
                                            <p:strVal val="ppt_h"/>
                                          </p:val>
                                        </p:tav>
                                        <p:tav tm="100000">
                                          <p:val>
                                            <p:strVal val="4/3*ppt_h"/>
                                          </p:val>
                                        </p:tav>
                                      </p:tavLst>
                                    </p:anim>
                                    <p:set>
                                      <p:cBhvr>
                                        <p:cTn id="25" dur="1" fill="hold">
                                          <p:stCondLst>
                                            <p:cond delay="2999"/>
                                          </p:stCondLst>
                                        </p:cTn>
                                        <p:tgtEl>
                                          <p:spTgt spid="17"/>
                                        </p:tgtEl>
                                        <p:attrNameLst>
                                          <p:attrName>style.visibility</p:attrName>
                                        </p:attrNameLst>
                                      </p:cBhvr>
                                      <p:to>
                                        <p:strVal val="hidden"/>
                                      </p:to>
                                    </p:set>
                                  </p:childTnLst>
                                </p:cTn>
                              </p:par>
                              <p:par>
                                <p:cTn id="26" presetID="23" presetClass="entr" presetSubtype="288" fill="hold" nodeType="withEffect">
                                  <p:stCondLst>
                                    <p:cond delay="3000"/>
                                  </p:stCondLst>
                                  <p:childTnLst>
                                    <p:set>
                                      <p:cBhvr>
                                        <p:cTn id="27" dur="1" fill="hold">
                                          <p:stCondLst>
                                            <p:cond delay="0"/>
                                          </p:stCondLst>
                                        </p:cTn>
                                        <p:tgtEl>
                                          <p:spTgt spid="18"/>
                                        </p:tgtEl>
                                        <p:attrNameLst>
                                          <p:attrName>style.visibility</p:attrName>
                                        </p:attrNameLst>
                                      </p:cBhvr>
                                      <p:to>
                                        <p:strVal val="visible"/>
                                      </p:to>
                                    </p:set>
                                    <p:anim calcmode="lin" valueType="num">
                                      <p:cBhvr>
                                        <p:cTn id="28" dur="3000" fill="hold"/>
                                        <p:tgtEl>
                                          <p:spTgt spid="18"/>
                                        </p:tgtEl>
                                        <p:attrNameLst>
                                          <p:attrName>ppt_w</p:attrName>
                                        </p:attrNameLst>
                                      </p:cBhvr>
                                      <p:tavLst>
                                        <p:tav tm="0">
                                          <p:val>
                                            <p:strVal val="4/3*#ppt_w"/>
                                          </p:val>
                                        </p:tav>
                                        <p:tav tm="100000">
                                          <p:val>
                                            <p:strVal val="#ppt_w"/>
                                          </p:val>
                                        </p:tav>
                                      </p:tavLst>
                                    </p:anim>
                                    <p:anim calcmode="lin" valueType="num">
                                      <p:cBhvr>
                                        <p:cTn id="29" dur="3000" fill="hold"/>
                                        <p:tgtEl>
                                          <p:spTgt spid="18"/>
                                        </p:tgtEl>
                                        <p:attrNameLst>
                                          <p:attrName>ppt_h</p:attrName>
                                        </p:attrNameLst>
                                      </p:cBhvr>
                                      <p:tavLst>
                                        <p:tav tm="0">
                                          <p:val>
                                            <p:strVal val="4/3*#ppt_h"/>
                                          </p:val>
                                        </p:tav>
                                        <p:tav tm="100000">
                                          <p:val>
                                            <p:strVal val="#ppt_h"/>
                                          </p:val>
                                        </p:tav>
                                      </p:tavLst>
                                    </p:anim>
                                  </p:childTnLst>
                                </p:cTn>
                              </p:par>
                              <p:par>
                                <p:cTn id="30" presetID="47" presetClass="entr" presetSubtype="0" fill="hold" nodeType="withEffect">
                                  <p:stCondLst>
                                    <p:cond delay="300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3000"/>
                                        <p:tgtEl>
                                          <p:spTgt spid="18"/>
                                        </p:tgtEl>
                                      </p:cBhvr>
                                    </p:animEffect>
                                    <p:anim calcmode="lin" valueType="num">
                                      <p:cBhvr>
                                        <p:cTn id="33" dur="3000" fill="hold"/>
                                        <p:tgtEl>
                                          <p:spTgt spid="18"/>
                                        </p:tgtEl>
                                        <p:attrNameLst>
                                          <p:attrName>ppt_x</p:attrName>
                                        </p:attrNameLst>
                                      </p:cBhvr>
                                      <p:tavLst>
                                        <p:tav tm="0">
                                          <p:val>
                                            <p:strVal val="#ppt_x"/>
                                          </p:val>
                                        </p:tav>
                                        <p:tav tm="100000">
                                          <p:val>
                                            <p:strVal val="#ppt_x"/>
                                          </p:val>
                                        </p:tav>
                                      </p:tavLst>
                                    </p:anim>
                                    <p:anim calcmode="lin" valueType="num">
                                      <p:cBhvr>
                                        <p:cTn id="34" dur="3000" fill="hold"/>
                                        <p:tgtEl>
                                          <p:spTgt spid="18"/>
                                        </p:tgtEl>
                                        <p:attrNameLst>
                                          <p:attrName>ppt_y</p:attrName>
                                        </p:attrNameLst>
                                      </p:cBhvr>
                                      <p:tavLst>
                                        <p:tav tm="0">
                                          <p:val>
                                            <p:strVal val="#ppt_y-.1"/>
                                          </p:val>
                                        </p:tav>
                                        <p:tav tm="100000">
                                          <p:val>
                                            <p:strVal val="#ppt_y"/>
                                          </p:val>
                                        </p:tav>
                                      </p:tavLst>
                                    </p:anim>
                                  </p:childTnLst>
                                </p:cTn>
                              </p:par>
                            </p:childTnLst>
                          </p:cTn>
                        </p:par>
                        <p:par>
                          <p:cTn id="35" fill="hold">
                            <p:stCondLst>
                              <p:cond delay="236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1"/>
                                          </p:val>
                                        </p:tav>
                                        <p:tav tm="100000">
                                          <p:val>
                                            <p:strVal val="#ppt_x"/>
                                          </p:val>
                                        </p:tav>
                                      </p:tavLst>
                                    </p:anim>
                                    <p:anim calcmode="lin" valueType="num">
                                      <p:cBhvr>
                                        <p:cTn id="4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0" y="0"/>
            <a:ext cx="9143999" cy="5715000"/>
          </a:xfrm>
        </p:spPr>
      </p:pic>
      <p:sp>
        <p:nvSpPr>
          <p:cNvPr id="5" name="4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el segundo pico más alto de Tenerife, el Pico Viejo, forma el estratovolcán Teide-Pico Viejo, un volcán muy joven si se tiene en cuenta que la caldera de Las Cañadas en la que se levanta tiene más de tres millones y medio de años.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0" name="3 Marcador de contenido" descr="2993983350_953e8e3e6b_o.jpg"/>
          <p:cNvPicPr>
            <a:picLocks noChangeAspect="1"/>
          </p:cNvPicPr>
          <p:nvPr/>
        </p:nvPicPr>
        <p:blipFill>
          <a:blip r:embed="rId4"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asombroso anfiteatro natural de 15 kilómetros de diámetro, ‒una de las calderas más grandes del mundo‒, se fue rellenando con materiales procedentes de las distintas erupciones volcánicas, que originaron un paisaje tan indómito como espectacular.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55000">
        <p14:vortex dir="r"/>
      </p:transition>
    </mc:Choice>
    <mc:Fallback xmlns="">
      <p:transition spd="slow" advTm="5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2900"/>
                            </p:stCondLst>
                            <p:childTnLst>
                              <p:par>
                                <p:cTn id="19" presetID="10" presetClass="exit" presetSubtype="0" fill="hold" nodeType="afterEffect">
                                  <p:stCondLst>
                                    <p:cond delay="3000"/>
                                  </p:stCondLst>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272" fill="hold" nodeType="withEffect">
                                  <p:stCondLst>
                                    <p:cond delay="3000"/>
                                  </p:stCondLst>
                                  <p:childTnLst>
                                    <p:anim calcmode="lin" valueType="num">
                                      <p:cBhvr>
                                        <p:cTn id="23" dur="3000"/>
                                        <p:tgtEl>
                                          <p:spTgt spid="4"/>
                                        </p:tgtEl>
                                        <p:attrNameLst>
                                          <p:attrName>ppt_w</p:attrName>
                                        </p:attrNameLst>
                                      </p:cBhvr>
                                      <p:tavLst>
                                        <p:tav tm="0">
                                          <p:val>
                                            <p:strVal val="ppt_w"/>
                                          </p:val>
                                        </p:tav>
                                        <p:tav tm="100000">
                                          <p:val>
                                            <p:strVal val="4/3*ppt_w"/>
                                          </p:val>
                                        </p:tav>
                                      </p:tavLst>
                                    </p:anim>
                                    <p:anim calcmode="lin" valueType="num">
                                      <p:cBhvr>
                                        <p:cTn id="24" dur="3000"/>
                                        <p:tgtEl>
                                          <p:spTgt spid="4"/>
                                        </p:tgtEl>
                                        <p:attrNameLst>
                                          <p:attrName>ppt_h</p:attrName>
                                        </p:attrNameLst>
                                      </p:cBhvr>
                                      <p:tavLst>
                                        <p:tav tm="0">
                                          <p:val>
                                            <p:strVal val="ppt_h"/>
                                          </p:val>
                                        </p:tav>
                                        <p:tav tm="100000">
                                          <p:val>
                                            <p:strVal val="4/3*ppt_h"/>
                                          </p:val>
                                        </p:tav>
                                      </p:tavLst>
                                    </p:anim>
                                    <p:set>
                                      <p:cBhvr>
                                        <p:cTn id="25" dur="1" fill="hold">
                                          <p:stCondLst>
                                            <p:cond delay="2999"/>
                                          </p:stCondLst>
                                        </p:cTn>
                                        <p:tgtEl>
                                          <p:spTgt spid="4"/>
                                        </p:tgtEl>
                                        <p:attrNameLst>
                                          <p:attrName>style.visibility</p:attrName>
                                        </p:attrNameLst>
                                      </p:cBhvr>
                                      <p:to>
                                        <p:strVal val="hidden"/>
                                      </p:to>
                                    </p:set>
                                  </p:childTnLst>
                                </p:cTn>
                              </p:par>
                              <p:par>
                                <p:cTn id="26" presetID="10" presetClass="entr" presetSubtype="0" fill="hold" nodeType="withEffect">
                                  <p:stCondLst>
                                    <p:cond delay="300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3000"/>
                                        <p:tgtEl>
                                          <p:spTgt spid="30"/>
                                        </p:tgtEl>
                                      </p:cBhvr>
                                    </p:animEffect>
                                  </p:childTnLst>
                                </p:cTn>
                              </p:par>
                              <p:par>
                                <p:cTn id="29" presetID="23" presetClass="entr" presetSubtype="288" fill="hold" nodeType="withEffect">
                                  <p:stCondLst>
                                    <p:cond delay="3000"/>
                                  </p:stCondLst>
                                  <p:childTnLst>
                                    <p:set>
                                      <p:cBhvr>
                                        <p:cTn id="30" dur="1" fill="hold">
                                          <p:stCondLst>
                                            <p:cond delay="0"/>
                                          </p:stCondLst>
                                        </p:cTn>
                                        <p:tgtEl>
                                          <p:spTgt spid="30"/>
                                        </p:tgtEl>
                                        <p:attrNameLst>
                                          <p:attrName>style.visibility</p:attrName>
                                        </p:attrNameLst>
                                      </p:cBhvr>
                                      <p:to>
                                        <p:strVal val="visible"/>
                                      </p:to>
                                    </p:set>
                                    <p:anim calcmode="lin" valueType="num">
                                      <p:cBhvr>
                                        <p:cTn id="31" dur="3000" fill="hold"/>
                                        <p:tgtEl>
                                          <p:spTgt spid="30"/>
                                        </p:tgtEl>
                                        <p:attrNameLst>
                                          <p:attrName>ppt_w</p:attrName>
                                        </p:attrNameLst>
                                      </p:cBhvr>
                                      <p:tavLst>
                                        <p:tav tm="0">
                                          <p:val>
                                            <p:strVal val="4/3*#ppt_w"/>
                                          </p:val>
                                        </p:tav>
                                        <p:tav tm="100000">
                                          <p:val>
                                            <p:strVal val="#ppt_w"/>
                                          </p:val>
                                        </p:tav>
                                      </p:tavLst>
                                    </p:anim>
                                    <p:anim calcmode="lin" valueType="num">
                                      <p:cBhvr>
                                        <p:cTn id="32" dur="3000" fill="hold"/>
                                        <p:tgtEl>
                                          <p:spTgt spid="30"/>
                                        </p:tgtEl>
                                        <p:attrNameLst>
                                          <p:attrName>ppt_h</p:attrName>
                                        </p:attrNameLst>
                                      </p:cBhvr>
                                      <p:tavLst>
                                        <p:tav tm="0">
                                          <p:val>
                                            <p:strVal val="4/3*#ppt_h"/>
                                          </p:val>
                                        </p:tav>
                                        <p:tav tm="100000">
                                          <p:val>
                                            <p:strVal val="#ppt_h"/>
                                          </p:val>
                                        </p:tav>
                                      </p:tavLst>
                                    </p:anim>
                                  </p:childTnLst>
                                </p:cTn>
                              </p:par>
                            </p:childTnLst>
                          </p:cTn>
                        </p:par>
                        <p:par>
                          <p:cTn id="33" fill="hold">
                            <p:stCondLst>
                              <p:cond delay="289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a:off x="8466" y="0"/>
            <a:ext cx="9127068" cy="570441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Montaña Blanca, los </a:t>
            </a:r>
            <a:r>
              <a:rPr lang="es-ES" i="1" dirty="0" err="1" smtClean="0">
                <a:effectLst>
                  <a:glow rad="101600">
                    <a:srgbClr val="C00000">
                      <a:alpha val="60000"/>
                    </a:srgbClr>
                  </a:glow>
                  <a:outerShdw blurRad="38100" dist="38100" dir="2700000" algn="tl">
                    <a:srgbClr val="000000">
                      <a:alpha val="43137"/>
                    </a:srgbClr>
                  </a:outerShdw>
                </a:effectLst>
              </a:rPr>
              <a:t>Roques</a:t>
            </a:r>
            <a:r>
              <a:rPr lang="es-ES" i="1" dirty="0" smtClean="0">
                <a:effectLst>
                  <a:glow rad="101600">
                    <a:srgbClr val="C00000">
                      <a:alpha val="60000"/>
                    </a:srgbClr>
                  </a:glow>
                  <a:outerShdw blurRad="38100" dist="38100" dir="2700000" algn="tl">
                    <a:srgbClr val="000000">
                      <a:alpha val="43137"/>
                    </a:srgbClr>
                  </a:outerShdw>
                </a:effectLst>
              </a:rPr>
              <a:t> de García (uno de los lugares más visitados), Montaña Rajada, Montaña Mostaza o el Llano de </a:t>
            </a:r>
            <a:r>
              <a:rPr lang="es-ES" i="1" dirty="0" err="1" smtClean="0">
                <a:effectLst>
                  <a:glow rad="101600">
                    <a:srgbClr val="C00000">
                      <a:alpha val="60000"/>
                    </a:srgbClr>
                  </a:glow>
                  <a:outerShdw blurRad="38100" dist="38100" dir="2700000" algn="tl">
                    <a:srgbClr val="000000">
                      <a:alpha val="43137"/>
                    </a:srgbClr>
                  </a:outerShdw>
                </a:effectLst>
              </a:rPr>
              <a:t>Ucanca</a:t>
            </a:r>
            <a:r>
              <a:rPr lang="es-ES" i="1" dirty="0" smtClean="0">
                <a:effectLst>
                  <a:glow rad="101600">
                    <a:srgbClr val="C00000">
                      <a:alpha val="60000"/>
                    </a:srgbClr>
                  </a:glow>
                  <a:outerShdw blurRad="38100" dist="38100" dir="2700000" algn="tl">
                    <a:srgbClr val="000000">
                      <a:alpha val="43137"/>
                    </a:srgbClr>
                  </a:outerShdw>
                </a:effectLst>
              </a:rPr>
              <a:t>, que regala algunas de las mejores vistas del Teide.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4000">
        <p14:vortex/>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ppt_w</p:attrName>
                                        </p:attrNameLst>
                                      </p:cBhvr>
                                      <p:tavLst>
                                        <p:tav tm="0">
                                          <p:val>
                                            <p:fltVal val="0"/>
                                          </p:val>
                                        </p:tav>
                                        <p:tav tm="100000">
                                          <p:val>
                                            <p:strVal val="#ppt_w"/>
                                          </p:val>
                                        </p:tav>
                                      </p:tavLst>
                                    </p:anim>
                                    <p:anim calcmode="lin" valueType="num">
                                      <p:cBhvr>
                                        <p:cTn id="8" dur="3000" fill="hold"/>
                                        <p:tgtEl>
                                          <p:spTgt spid="8"/>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3000"/>
                                        <p:tgtEl>
                                          <p:spTgt spid="8"/>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strVal val="4/3*#ppt_w"/>
                                          </p:val>
                                        </p:tav>
                                        <p:tav tm="100000">
                                          <p:val>
                                            <p:strVal val="#ppt_w"/>
                                          </p:val>
                                        </p:tav>
                                      </p:tavLst>
                                    </p:anim>
                                    <p:anim calcmode="lin" valueType="num">
                                      <p:cBhvr>
                                        <p:cTn id="15" dur="3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3000"/>
                                        <p:tgtEl>
                                          <p:spTgt spid="7"/>
                                        </p:tgtEl>
                                      </p:cBhvr>
                                    </p:animEffect>
                                    <p:anim calcmode="lin" valueType="num">
                                      <p:cBhvr>
                                        <p:cTn id="19" dur="3000" fill="hold"/>
                                        <p:tgtEl>
                                          <p:spTgt spid="7"/>
                                        </p:tgtEl>
                                        <p:attrNameLst>
                                          <p:attrName>ppt_x</p:attrName>
                                        </p:attrNameLst>
                                      </p:cBhvr>
                                      <p:tavLst>
                                        <p:tav tm="0">
                                          <p:val>
                                            <p:strVal val="#ppt_x"/>
                                          </p:val>
                                        </p:tav>
                                        <p:tav tm="100000">
                                          <p:val>
                                            <p:strVal val="#ppt_x"/>
                                          </p:val>
                                        </p:tav>
                                      </p:tavLst>
                                    </p:anim>
                                    <p:anim calcmode="lin" valueType="num">
                                      <p:cBhvr>
                                        <p:cTn id="20" dur="3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a:off x="1" y="0"/>
            <a:ext cx="471601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3" name="12 Imagen" descr="45ae5ef3b9e000df40c16ee12fcb028e.jpg"/>
          <p:cNvPicPr>
            <a:picLocks noGrp="1" noChangeAspect="1"/>
          </p:cNvPicPr>
          <p:nvPr isPhoto="1"/>
        </p:nvPicPr>
        <p:blipFill>
          <a:blip r:embed="rId2" cstate="print"/>
          <a:stretch>
            <a:fillRect/>
          </a:stretch>
        </p:blipFill>
        <p:spPr bwMode="auto">
          <a:xfrm>
            <a:off x="1" y="0"/>
            <a:ext cx="471601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860032" y="1345332"/>
            <a:ext cx="4032448"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Teide ha despertado interés desde la antigüedad clásica. Un volcán de volcanes cuyos 3.718 metros de altura y rocas han atraído siempre a los seres humanos, en el pasado también para aprovechar sus recursos naturales, pero en todas las épocas por su poderosa belleza, que cautivó a viajeros y científicos ya legendarios.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prism dir="u"/>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3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3000" fill="hold"/>
                                        <p:tgtEl>
                                          <p:spTgt spid="12"/>
                                        </p:tgtEl>
                                        <p:attrNameLst>
                                          <p:attrName>ppt_w</p:attrName>
                                        </p:attrNameLst>
                                      </p:cBhvr>
                                      <p:tavLst>
                                        <p:tav tm="0">
                                          <p:val>
                                            <p:strVal val="4/3*#ppt_w"/>
                                          </p:val>
                                        </p:tav>
                                        <p:tav tm="100000">
                                          <p:val>
                                            <p:strVal val="#ppt_w"/>
                                          </p:val>
                                        </p:tav>
                                      </p:tavLst>
                                    </p:anim>
                                    <p:anim calcmode="lin" valueType="num">
                                      <p:cBhvr>
                                        <p:cTn id="11" dur="3000" fill="hold"/>
                                        <p:tgtEl>
                                          <p:spTgt spid="12"/>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3000" fill="hold"/>
                                        <p:tgtEl>
                                          <p:spTgt spid="13"/>
                                        </p:tgtEl>
                                        <p:attrNameLst>
                                          <p:attrName>ppt_w</p:attrName>
                                        </p:attrNameLst>
                                      </p:cBhvr>
                                      <p:tavLst>
                                        <p:tav tm="0">
                                          <p:val>
                                            <p:strVal val="4/3*#ppt_w"/>
                                          </p:val>
                                        </p:tav>
                                        <p:tav tm="100000">
                                          <p:val>
                                            <p:strVal val="#ppt_w"/>
                                          </p:val>
                                        </p:tav>
                                      </p:tavLst>
                                    </p:anim>
                                    <p:anim calcmode="lin" valueType="num">
                                      <p:cBhvr>
                                        <p:cTn id="15" dur="3000" fill="hold"/>
                                        <p:tgtEl>
                                          <p:spTgt spid="13"/>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3000"/>
                                        <p:tgtEl>
                                          <p:spTgt spid="13"/>
                                        </p:tgtEl>
                                      </p:cBhvr>
                                    </p:animEffect>
                                    <p:anim calcmode="lin" valueType="num">
                                      <p:cBhvr>
                                        <p:cTn id="19" dur="3000" fill="hold"/>
                                        <p:tgtEl>
                                          <p:spTgt spid="13"/>
                                        </p:tgtEl>
                                        <p:attrNameLst>
                                          <p:attrName>ppt_x</p:attrName>
                                        </p:attrNameLst>
                                      </p:cBhvr>
                                      <p:tavLst>
                                        <p:tav tm="0">
                                          <p:val>
                                            <p:strVal val="#ppt_x"/>
                                          </p:val>
                                        </p:tav>
                                        <p:tav tm="100000">
                                          <p:val>
                                            <p:strVal val="#ppt_x"/>
                                          </p:val>
                                        </p:tav>
                                      </p:tavLst>
                                    </p:anim>
                                    <p:anim calcmode="lin" valueType="num">
                                      <p:cBhvr>
                                        <p:cTn id="20" dur="3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a:off x="0" y="0"/>
            <a:ext cx="471601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0fd9476e7c0c1ff1a8d02f0b489eb29gh0.jpg"/>
          <p:cNvPicPr>
            <a:picLocks noChangeAspect="1"/>
          </p:cNvPicPr>
          <p:nvPr/>
        </p:nvPicPr>
        <p:blipFill>
          <a:blip r:embed="rId2" cstate="print"/>
          <a:stretch>
            <a:fillRect/>
          </a:stretch>
        </p:blipFill>
        <p:spPr bwMode="auto">
          <a:xfrm>
            <a:off x="0" y="0"/>
            <a:ext cx="471601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471601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860032" y="1633364"/>
            <a:ext cx="3960440"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Cada año millones de personas lo visitan, por lo que el Teide es un incesante catalizador de vivencias inolvidables, que se expanden por el mundo como una lava canaria en la memoria universal de los volcanes.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dir="d"/>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outVertical)">
                                      <p:cBhvr>
                                        <p:cTn id="18" dur="3000"/>
                                        <p:tgtEl>
                                          <p:spTgt spid="2"/>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erupciones volcánicas del Teide nunca han registrado víctimas humanas. En el parque se encuentran más de 1.000 yacimientos arqueológicos que datan de la época guanche.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8" name="7 Imagen" descr="706c329b28a7ad873fd18e0fd15fea43.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base del Teide se forjó en 40.000 años, geológicamente un intervalo de tiempo muy corto. Sus terrenos son unos de los más fértiles del planeta, ya que las cenizas de los volcanes aportan excepcionales nutrientes al suelo.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49000">
        <p14:prism/>
      </p:transition>
    </mc:Choice>
    <mc:Fallback xmlns="">
      <p:transition spd="slow" advTm="4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3000" fill="hold"/>
                                        <p:tgtEl>
                                          <p:spTgt spid="10"/>
                                        </p:tgtEl>
                                        <p:attrNameLst>
                                          <p:attrName>ppt_w</p:attrName>
                                        </p:attrNameLst>
                                      </p:cBhvr>
                                      <p:tavLst>
                                        <p:tav tm="0">
                                          <p:val>
                                            <p:fltVal val="0"/>
                                          </p:val>
                                        </p:tav>
                                        <p:tav tm="100000">
                                          <p:val>
                                            <p:strVal val="#ppt_w"/>
                                          </p:val>
                                        </p:tav>
                                      </p:tavLst>
                                    </p:anim>
                                    <p:anim calcmode="lin" valueType="num">
                                      <p:cBhvr>
                                        <p:cTn id="8" dur="3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3"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3)">
                                      <p:cBhvr>
                                        <p:cTn id="11" dur="3000"/>
                                        <p:tgtEl>
                                          <p:spTgt spid="10"/>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8500"/>
                            </p:stCondLst>
                            <p:childTnLst>
                              <p:par>
                                <p:cTn id="19" presetID="10" presetClass="exit" presetSubtype="0" fill="hold" nodeType="afterEffect">
                                  <p:stCondLst>
                                    <p:cond delay="3000"/>
                                  </p:stCondLst>
                                  <p:childTnLst>
                                    <p:animEffect transition="out" filter="fade">
                                      <p:cBhvr>
                                        <p:cTn id="20" dur="3000"/>
                                        <p:tgtEl>
                                          <p:spTgt spid="10"/>
                                        </p:tgtEl>
                                      </p:cBhvr>
                                    </p:animEffect>
                                    <p:set>
                                      <p:cBhvr>
                                        <p:cTn id="21" dur="1" fill="hold">
                                          <p:stCondLst>
                                            <p:cond delay="2999"/>
                                          </p:stCondLst>
                                        </p:cTn>
                                        <p:tgtEl>
                                          <p:spTgt spid="10"/>
                                        </p:tgtEl>
                                        <p:attrNameLst>
                                          <p:attrName>style.visibility</p:attrName>
                                        </p:attrNameLst>
                                      </p:cBhvr>
                                      <p:to>
                                        <p:strVal val="hidden"/>
                                      </p:to>
                                    </p:set>
                                  </p:childTnLst>
                                </p:cTn>
                              </p:par>
                              <p:par>
                                <p:cTn id="22" presetID="23" presetClass="exit" presetSubtype="272" fill="hold" nodeType="withEffect">
                                  <p:stCondLst>
                                    <p:cond delay="3000"/>
                                  </p:stCondLst>
                                  <p:childTnLst>
                                    <p:anim calcmode="lin" valueType="num">
                                      <p:cBhvr>
                                        <p:cTn id="23" dur="3000"/>
                                        <p:tgtEl>
                                          <p:spTgt spid="10"/>
                                        </p:tgtEl>
                                        <p:attrNameLst>
                                          <p:attrName>ppt_w</p:attrName>
                                        </p:attrNameLst>
                                      </p:cBhvr>
                                      <p:tavLst>
                                        <p:tav tm="0">
                                          <p:val>
                                            <p:strVal val="ppt_w"/>
                                          </p:val>
                                        </p:tav>
                                        <p:tav tm="100000">
                                          <p:val>
                                            <p:strVal val="4/3*ppt_w"/>
                                          </p:val>
                                        </p:tav>
                                      </p:tavLst>
                                    </p:anim>
                                    <p:anim calcmode="lin" valueType="num">
                                      <p:cBhvr>
                                        <p:cTn id="24" dur="3000"/>
                                        <p:tgtEl>
                                          <p:spTgt spid="10"/>
                                        </p:tgtEl>
                                        <p:attrNameLst>
                                          <p:attrName>ppt_h</p:attrName>
                                        </p:attrNameLst>
                                      </p:cBhvr>
                                      <p:tavLst>
                                        <p:tav tm="0">
                                          <p:val>
                                            <p:strVal val="ppt_h"/>
                                          </p:val>
                                        </p:tav>
                                        <p:tav tm="100000">
                                          <p:val>
                                            <p:strVal val="4/3*ppt_h"/>
                                          </p:val>
                                        </p:tav>
                                      </p:tavLst>
                                    </p:anim>
                                    <p:set>
                                      <p:cBhvr>
                                        <p:cTn id="25" dur="1" fill="hold">
                                          <p:stCondLst>
                                            <p:cond delay="2999"/>
                                          </p:stCondLst>
                                        </p:cTn>
                                        <p:tgtEl>
                                          <p:spTgt spid="10"/>
                                        </p:tgtEl>
                                        <p:attrNameLst>
                                          <p:attrName>style.visibility</p:attrName>
                                        </p:attrNameLst>
                                      </p:cBhvr>
                                      <p:to>
                                        <p:strVal val="hidden"/>
                                      </p:to>
                                    </p:set>
                                  </p:childTnLst>
                                </p:cTn>
                              </p:par>
                              <p:par>
                                <p:cTn id="26" presetID="42" presetClass="entr" presetSubtype="0" fill="hold" nodeType="withEffect">
                                  <p:stCondLst>
                                    <p:cond delay="30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3000"/>
                                        <p:tgtEl>
                                          <p:spTgt spid="8"/>
                                        </p:tgtEl>
                                      </p:cBhvr>
                                    </p:animEffect>
                                    <p:anim calcmode="lin" valueType="num">
                                      <p:cBhvr>
                                        <p:cTn id="29" dur="3000" fill="hold"/>
                                        <p:tgtEl>
                                          <p:spTgt spid="8"/>
                                        </p:tgtEl>
                                        <p:attrNameLst>
                                          <p:attrName>ppt_x</p:attrName>
                                        </p:attrNameLst>
                                      </p:cBhvr>
                                      <p:tavLst>
                                        <p:tav tm="0">
                                          <p:val>
                                            <p:strVal val="#ppt_x"/>
                                          </p:val>
                                        </p:tav>
                                        <p:tav tm="100000">
                                          <p:val>
                                            <p:strVal val="#ppt_x"/>
                                          </p:val>
                                        </p:tav>
                                      </p:tavLst>
                                    </p:anim>
                                    <p:anim calcmode="lin" valueType="num">
                                      <p:cBhvr>
                                        <p:cTn id="30" dur="3000" fill="hold"/>
                                        <p:tgtEl>
                                          <p:spTgt spid="8"/>
                                        </p:tgtEl>
                                        <p:attrNameLst>
                                          <p:attrName>ppt_y</p:attrName>
                                        </p:attrNameLst>
                                      </p:cBhvr>
                                      <p:tavLst>
                                        <p:tav tm="0">
                                          <p:val>
                                            <p:strVal val="#ppt_y+.1"/>
                                          </p:val>
                                        </p:tav>
                                        <p:tav tm="100000">
                                          <p:val>
                                            <p:strVal val="#ppt_y"/>
                                          </p:val>
                                        </p:tav>
                                      </p:tavLst>
                                    </p:anim>
                                  </p:childTnLst>
                                </p:cTn>
                              </p:par>
                              <p:par>
                                <p:cTn id="31" presetID="23" presetClass="entr" presetSubtype="288" fill="hold" nodeType="withEffect">
                                  <p:stCondLst>
                                    <p:cond delay="300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strVal val="4/3*#ppt_w"/>
                                          </p:val>
                                        </p:tav>
                                        <p:tav tm="100000">
                                          <p:val>
                                            <p:strVal val="#ppt_w"/>
                                          </p:val>
                                        </p:tav>
                                      </p:tavLst>
                                    </p:anim>
                                    <p:anim calcmode="lin" valueType="num">
                                      <p:cBhvr>
                                        <p:cTn id="34" dur="3000" fill="hold"/>
                                        <p:tgtEl>
                                          <p:spTgt spid="8"/>
                                        </p:tgtEl>
                                        <p:attrNameLst>
                                          <p:attrName>ppt_h</p:attrName>
                                        </p:attrNameLst>
                                      </p:cBhvr>
                                      <p:tavLst>
                                        <p:tav tm="0">
                                          <p:val>
                                            <p:strVal val="4/3*#ppt_h"/>
                                          </p:val>
                                        </p:tav>
                                        <p:tav tm="100000">
                                          <p:val>
                                            <p:strVal val="#ppt_h"/>
                                          </p:val>
                                        </p:tav>
                                      </p:tavLst>
                                    </p:anim>
                                  </p:childTnLst>
                                </p:cTn>
                              </p:par>
                            </p:childTnLst>
                          </p:cTn>
                        </p:par>
                        <p:par>
                          <p:cTn id="35" fill="hold">
                            <p:stCondLst>
                              <p:cond delay="245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1"/>
                                          </p:val>
                                        </p:tav>
                                        <p:tav tm="100000">
                                          <p:val>
                                            <p:strVal val="#ppt_x"/>
                                          </p:val>
                                        </p:tav>
                                      </p:tavLst>
                                    </p:anim>
                                    <p:anim calcmode="lin" valueType="num">
                                      <p:cBhvr>
                                        <p:cTn id="4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paleta de colores del Teide no sería la misma sin su rica y variada vegetación, compuesta por más de 60 especies autóctonas. La vida por encima de los 2.000 metros de altura es posible….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0" name="9 Imagen" descr="48860-1417129347-1600.jpe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la prueba de que el Parque Nacional del Teide es la mejor muestra de ecosistema volcánico de alta montaña existente en Canarias es que en sus suelos de coladas de lava viven especies de animales, la mayoría invertebrados, aunque también hay vertebrados muy peculiares.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54000">
        <p14:glitter pattern="hexagon"/>
      </p:transition>
    </mc:Choice>
    <mc:Fallback xmlns="">
      <p:transition spd="slow" advTm="5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19400"/>
                            </p:stCondLst>
                            <p:childTnLst>
                              <p:par>
                                <p:cTn id="19" presetID="52" presetClass="exit" presetSubtype="0" fill="hold" nodeType="afterEffect">
                                  <p:stCondLst>
                                    <p:cond delay="3000"/>
                                  </p:stCondLst>
                                  <p:childTnLst>
                                    <p:animScale>
                                      <p:cBhvr>
                                        <p:cTn id="20" dur="3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1" dur="3000" accel="50000">
                                          <p:stCondLst>
                                            <p:cond delay="0"/>
                                          </p:stCondLst>
                                        </p:cTn>
                                        <p:tgtEl>
                                          <p:spTgt spid="4"/>
                                        </p:tgtEl>
                                        <p:attrNameLst>
                                          <p:attrName>ppt_x</p:attrName>
                                          <p:attrName>ppt_y</p:attrName>
                                        </p:attrNameLst>
                                      </p:cBhvr>
                                    </p:animMotion>
                                    <p:animEffect transition="out" filter="fade">
                                      <p:cBhvr>
                                        <p:cTn id="22" dur="3000"/>
                                        <p:tgtEl>
                                          <p:spTgt spid="4"/>
                                        </p:tgtEl>
                                      </p:cBhvr>
                                    </p:animEffect>
                                    <p:set>
                                      <p:cBhvr>
                                        <p:cTn id="23" dur="1" fill="hold">
                                          <p:stCondLst>
                                            <p:cond delay="2999"/>
                                          </p:stCondLst>
                                        </p:cTn>
                                        <p:tgtEl>
                                          <p:spTgt spid="4"/>
                                        </p:tgtEl>
                                        <p:attrNameLst>
                                          <p:attrName>style.visibility</p:attrName>
                                        </p:attrNameLst>
                                      </p:cBhvr>
                                      <p:to>
                                        <p:strVal val="hidden"/>
                                      </p:to>
                                    </p:set>
                                  </p:childTnLst>
                                </p:cTn>
                              </p:par>
                              <p:par>
                                <p:cTn id="24" presetID="23" presetClass="exit" presetSubtype="272" fill="hold" nodeType="withEffect">
                                  <p:stCondLst>
                                    <p:cond delay="3000"/>
                                  </p:stCondLst>
                                  <p:childTnLst>
                                    <p:anim calcmode="lin" valueType="num">
                                      <p:cBhvr>
                                        <p:cTn id="25" dur="3000"/>
                                        <p:tgtEl>
                                          <p:spTgt spid="4"/>
                                        </p:tgtEl>
                                        <p:attrNameLst>
                                          <p:attrName>ppt_w</p:attrName>
                                        </p:attrNameLst>
                                      </p:cBhvr>
                                      <p:tavLst>
                                        <p:tav tm="0">
                                          <p:val>
                                            <p:strVal val="ppt_w"/>
                                          </p:val>
                                        </p:tav>
                                        <p:tav tm="100000">
                                          <p:val>
                                            <p:strVal val="4/3*ppt_w"/>
                                          </p:val>
                                        </p:tav>
                                      </p:tavLst>
                                    </p:anim>
                                    <p:anim calcmode="lin" valueType="num">
                                      <p:cBhvr>
                                        <p:cTn id="26" dur="3000"/>
                                        <p:tgtEl>
                                          <p:spTgt spid="4"/>
                                        </p:tgtEl>
                                        <p:attrNameLst>
                                          <p:attrName>ppt_h</p:attrName>
                                        </p:attrNameLst>
                                      </p:cBhvr>
                                      <p:tavLst>
                                        <p:tav tm="0">
                                          <p:val>
                                            <p:strVal val="ppt_h"/>
                                          </p:val>
                                        </p:tav>
                                        <p:tav tm="100000">
                                          <p:val>
                                            <p:strVal val="4/3*ppt_h"/>
                                          </p:val>
                                        </p:tav>
                                      </p:tavLst>
                                    </p:anim>
                                    <p:set>
                                      <p:cBhvr>
                                        <p:cTn id="27" dur="1" fill="hold">
                                          <p:stCondLst>
                                            <p:cond delay="2999"/>
                                          </p:stCondLst>
                                        </p:cTn>
                                        <p:tgtEl>
                                          <p:spTgt spid="4"/>
                                        </p:tgtEl>
                                        <p:attrNameLst>
                                          <p:attrName>style.visibility</p:attrName>
                                        </p:attrNameLst>
                                      </p:cBhvr>
                                      <p:to>
                                        <p:strVal val="hidden"/>
                                      </p:to>
                                    </p:set>
                                  </p:childTnLst>
                                </p:cTn>
                              </p:par>
                              <p:par>
                                <p:cTn id="28" presetID="23" presetClass="entr" presetSubtype="288" fill="hold" nodeType="withEffect">
                                  <p:stCondLst>
                                    <p:cond delay="30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p:val>
                                            <p:strVal val="4/3*#ppt_w"/>
                                          </p:val>
                                        </p:tav>
                                        <p:tav tm="100000">
                                          <p:val>
                                            <p:strVal val="#ppt_w"/>
                                          </p:val>
                                        </p:tav>
                                      </p:tavLst>
                                    </p:anim>
                                    <p:anim calcmode="lin" valueType="num">
                                      <p:cBhvr>
                                        <p:cTn id="31" dur="3000" fill="hold"/>
                                        <p:tgtEl>
                                          <p:spTgt spid="10"/>
                                        </p:tgtEl>
                                        <p:attrNameLst>
                                          <p:attrName>ppt_h</p:attrName>
                                        </p:attrNameLst>
                                      </p:cBhvr>
                                      <p:tavLst>
                                        <p:tav tm="0">
                                          <p:val>
                                            <p:strVal val="4/3*#ppt_h"/>
                                          </p:val>
                                        </p:tav>
                                        <p:tav tm="100000">
                                          <p:val>
                                            <p:strVal val="#ppt_h"/>
                                          </p:val>
                                        </p:tav>
                                      </p:tavLst>
                                    </p:anim>
                                  </p:childTnLst>
                                </p:cTn>
                              </p:par>
                              <p:par>
                                <p:cTn id="32" presetID="52" presetClass="entr" presetSubtype="0" fill="hold" nodeType="withEffect">
                                  <p:stCondLst>
                                    <p:cond delay="3000"/>
                                  </p:stCondLst>
                                  <p:childTnLst>
                                    <p:set>
                                      <p:cBhvr>
                                        <p:cTn id="33" dur="1" fill="hold">
                                          <p:stCondLst>
                                            <p:cond delay="0"/>
                                          </p:stCondLst>
                                        </p:cTn>
                                        <p:tgtEl>
                                          <p:spTgt spid="10"/>
                                        </p:tgtEl>
                                        <p:attrNameLst>
                                          <p:attrName>style.visibility</p:attrName>
                                        </p:attrNameLst>
                                      </p:cBhvr>
                                      <p:to>
                                        <p:strVal val="visible"/>
                                      </p:to>
                                    </p:set>
                                    <p:animScale>
                                      <p:cBhvr>
                                        <p:cTn id="34" dur="3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3000" decel="50000" fill="hold">
                                          <p:stCondLst>
                                            <p:cond delay="0"/>
                                          </p:stCondLst>
                                        </p:cTn>
                                        <p:tgtEl>
                                          <p:spTgt spid="10"/>
                                        </p:tgtEl>
                                        <p:attrNameLst>
                                          <p:attrName>ppt_x</p:attrName>
                                          <p:attrName>ppt_y</p:attrName>
                                        </p:attrNameLst>
                                      </p:cBhvr>
                                    </p:animMotion>
                                    <p:animEffect transition="in" filter="fade">
                                      <p:cBhvr>
                                        <p:cTn id="36" dur="3000"/>
                                        <p:tgtEl>
                                          <p:spTgt spid="10"/>
                                        </p:tgtEl>
                                      </p:cBhvr>
                                    </p:animEffect>
                                  </p:childTnLst>
                                </p:cTn>
                              </p:par>
                            </p:childTnLst>
                          </p:cTn>
                        </p:par>
                        <p:par>
                          <p:cTn id="37" fill="hold">
                            <p:stCondLst>
                              <p:cond delay="254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7"/>
                                        </p:tgtEl>
                                        <p:attrNameLst>
                                          <p:attrName>style.visibility</p:attrName>
                                        </p:attrNameLst>
                                      </p:cBhvr>
                                      <p:to>
                                        <p:strVal val="visible"/>
                                      </p:to>
                                    </p:set>
                                    <p:animEffect transition="in" filter="fade">
                                      <p:cBhvr>
                                        <p:cTn id="40" dur="1000"/>
                                        <p:tgtEl>
                                          <p:spTgt spid="7"/>
                                        </p:tgtEl>
                                      </p:cBhvr>
                                    </p:animEffect>
                                    <p:anim calcmode="lin" valueType="num">
                                      <p:cBhvr>
                                        <p:cTn id="41" dur="1000" fill="hold"/>
                                        <p:tgtEl>
                                          <p:spTgt spid="7"/>
                                        </p:tgtEl>
                                        <p:attrNameLst>
                                          <p:attrName>ppt_x</p:attrName>
                                        </p:attrNameLst>
                                      </p:cBhvr>
                                      <p:tavLst>
                                        <p:tav tm="0">
                                          <p:val>
                                            <p:strVal val="#ppt_x-.1"/>
                                          </p:val>
                                        </p:tav>
                                        <p:tav tm="100000">
                                          <p:val>
                                            <p:strVal val="#ppt_x"/>
                                          </p:val>
                                        </p:tav>
                                      </p:tavLst>
                                    </p:anim>
                                    <p:anim calcmode="lin" valueType="num">
                                      <p:cBhvr>
                                        <p:cTn id="4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Del colorido dispar y maravilloso tienen la culpa los materiales y minerales: los matices blancuzcos y amarillos de la piedra pómez, los tonos rojizos y negros propios de la oxidación natural que esculpen las piedras basálticas del malpaís…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7" name="16 Imagen" descr="140915_ptaki-maskonury-skala-kwiatki.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 el brillo negro de la obsidiana. Perfiles, formas y colores de una riqueza geológica excepcional que atraen cada año a más de tres millones de personas.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48000">
        <p14:glitter pattern="hexagon"/>
      </p:transition>
    </mc:Choice>
    <mc:Fallback xmlns="">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3000" fill="hold"/>
                                        <p:tgtEl>
                                          <p:spTgt spid="18"/>
                                        </p:tgtEl>
                                        <p:attrNameLst>
                                          <p:attrName>ppt_w</p:attrName>
                                        </p:attrNameLst>
                                      </p:cBhvr>
                                      <p:tavLst>
                                        <p:tav tm="0">
                                          <p:val>
                                            <p:fltVal val="0"/>
                                          </p:val>
                                        </p:tav>
                                        <p:tav tm="100000">
                                          <p:val>
                                            <p:strVal val="#ppt_w"/>
                                          </p:val>
                                        </p:tav>
                                      </p:tavLst>
                                    </p:anim>
                                    <p:anim calcmode="lin" valueType="num">
                                      <p:cBhvr>
                                        <p:cTn id="8" dur="3000" fill="hold"/>
                                        <p:tgtEl>
                                          <p:spTgt spid="18"/>
                                        </p:tgtEl>
                                        <p:attrNameLst>
                                          <p:attrName>ppt_h</p:attrName>
                                        </p:attrNameLst>
                                      </p:cBhvr>
                                      <p:tavLst>
                                        <p:tav tm="0">
                                          <p:val>
                                            <p:fltVal val="0"/>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ox(out)">
                                      <p:cBhvr>
                                        <p:cTn id="11" dur="3000"/>
                                        <p:tgtEl>
                                          <p:spTgt spid="18"/>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4200"/>
                            </p:stCondLst>
                            <p:childTnLst>
                              <p:par>
                                <p:cTn id="19" presetID="23" presetClass="exit" presetSubtype="272" fill="hold" nodeType="afterEffect">
                                  <p:stCondLst>
                                    <p:cond delay="3000"/>
                                  </p:stCondLst>
                                  <p:childTnLst>
                                    <p:anim calcmode="lin" valueType="num">
                                      <p:cBhvr>
                                        <p:cTn id="20" dur="3000"/>
                                        <p:tgtEl>
                                          <p:spTgt spid="18"/>
                                        </p:tgtEl>
                                        <p:attrNameLst>
                                          <p:attrName>ppt_w</p:attrName>
                                        </p:attrNameLst>
                                      </p:cBhvr>
                                      <p:tavLst>
                                        <p:tav tm="0">
                                          <p:val>
                                            <p:strVal val="ppt_w"/>
                                          </p:val>
                                        </p:tav>
                                        <p:tav tm="100000">
                                          <p:val>
                                            <p:strVal val="4/3*ppt_w"/>
                                          </p:val>
                                        </p:tav>
                                      </p:tavLst>
                                    </p:anim>
                                    <p:anim calcmode="lin" valueType="num">
                                      <p:cBhvr>
                                        <p:cTn id="21" dur="3000"/>
                                        <p:tgtEl>
                                          <p:spTgt spid="18"/>
                                        </p:tgtEl>
                                        <p:attrNameLst>
                                          <p:attrName>ppt_h</p:attrName>
                                        </p:attrNameLst>
                                      </p:cBhvr>
                                      <p:tavLst>
                                        <p:tav tm="0">
                                          <p:val>
                                            <p:strVal val="ppt_h"/>
                                          </p:val>
                                        </p:tav>
                                        <p:tav tm="100000">
                                          <p:val>
                                            <p:strVal val="4/3*ppt_h"/>
                                          </p:val>
                                        </p:tav>
                                      </p:tavLst>
                                    </p:anim>
                                    <p:set>
                                      <p:cBhvr>
                                        <p:cTn id="22" dur="1" fill="hold">
                                          <p:stCondLst>
                                            <p:cond delay="2999"/>
                                          </p:stCondLst>
                                        </p:cTn>
                                        <p:tgtEl>
                                          <p:spTgt spid="18"/>
                                        </p:tgtEl>
                                        <p:attrNameLst>
                                          <p:attrName>style.visibility</p:attrName>
                                        </p:attrNameLst>
                                      </p:cBhvr>
                                      <p:to>
                                        <p:strVal val="hidden"/>
                                      </p:to>
                                    </p:set>
                                  </p:childTnLst>
                                </p:cTn>
                              </p:par>
                              <p:par>
                                <p:cTn id="23" presetID="29" presetClass="exit" presetSubtype="0" fill="hold" nodeType="withEffect">
                                  <p:stCondLst>
                                    <p:cond delay="3000"/>
                                  </p:stCondLst>
                                  <p:childTnLst>
                                    <p:anim calcmode="lin" valueType="num">
                                      <p:cBhvr>
                                        <p:cTn id="24" dur="3000"/>
                                        <p:tgtEl>
                                          <p:spTgt spid="18"/>
                                        </p:tgtEl>
                                        <p:attrNameLst>
                                          <p:attrName>ppt_x</p:attrName>
                                        </p:attrNameLst>
                                      </p:cBhvr>
                                      <p:tavLst>
                                        <p:tav tm="0">
                                          <p:val>
                                            <p:strVal val="ppt_x"/>
                                          </p:val>
                                        </p:tav>
                                        <p:tav tm="100000">
                                          <p:val>
                                            <p:strVal val="ppt_x-.2"/>
                                          </p:val>
                                        </p:tav>
                                      </p:tavLst>
                                    </p:anim>
                                    <p:anim calcmode="lin" valueType="num">
                                      <p:cBhvr>
                                        <p:cTn id="25" dur="3000"/>
                                        <p:tgtEl>
                                          <p:spTgt spid="18"/>
                                        </p:tgtEl>
                                        <p:attrNameLst>
                                          <p:attrName>ppt_y</p:attrName>
                                        </p:attrNameLst>
                                      </p:cBhvr>
                                      <p:tavLst>
                                        <p:tav tm="0">
                                          <p:val>
                                            <p:strVal val="ppt_y"/>
                                          </p:val>
                                        </p:tav>
                                        <p:tav tm="100000">
                                          <p:val>
                                            <p:strVal val="ppt_y"/>
                                          </p:val>
                                        </p:tav>
                                      </p:tavLst>
                                    </p:anim>
                                    <p:animEffect transition="out" filter="fade">
                                      <p:cBhvr>
                                        <p:cTn id="26" dur="3000"/>
                                        <p:tgtEl>
                                          <p:spTgt spid="18"/>
                                        </p:tgtEl>
                                      </p:cBhvr>
                                    </p:animEffect>
                                    <p:set>
                                      <p:cBhvr>
                                        <p:cTn id="27" dur="1" fill="hold">
                                          <p:stCondLst>
                                            <p:cond delay="2999"/>
                                          </p:stCondLst>
                                        </p:cTn>
                                        <p:tgtEl>
                                          <p:spTgt spid="18"/>
                                        </p:tgtEl>
                                        <p:attrNameLst>
                                          <p:attrName>style.visibility</p:attrName>
                                        </p:attrNameLst>
                                      </p:cBhvr>
                                      <p:to>
                                        <p:strVal val="hidden"/>
                                      </p:to>
                                    </p:set>
                                  </p:childTnLst>
                                </p:cTn>
                              </p:par>
                              <p:par>
                                <p:cTn id="28" presetID="23" presetClass="entr" presetSubtype="288" fill="hold" nodeType="withEffect">
                                  <p:stCondLst>
                                    <p:cond delay="3000"/>
                                  </p:stCondLst>
                                  <p:childTnLst>
                                    <p:set>
                                      <p:cBhvr>
                                        <p:cTn id="29" dur="1" fill="hold">
                                          <p:stCondLst>
                                            <p:cond delay="0"/>
                                          </p:stCondLst>
                                        </p:cTn>
                                        <p:tgtEl>
                                          <p:spTgt spid="17"/>
                                        </p:tgtEl>
                                        <p:attrNameLst>
                                          <p:attrName>style.visibility</p:attrName>
                                        </p:attrNameLst>
                                      </p:cBhvr>
                                      <p:to>
                                        <p:strVal val="visible"/>
                                      </p:to>
                                    </p:set>
                                    <p:anim calcmode="lin" valueType="num">
                                      <p:cBhvr>
                                        <p:cTn id="30" dur="3000" fill="hold"/>
                                        <p:tgtEl>
                                          <p:spTgt spid="17"/>
                                        </p:tgtEl>
                                        <p:attrNameLst>
                                          <p:attrName>ppt_w</p:attrName>
                                        </p:attrNameLst>
                                      </p:cBhvr>
                                      <p:tavLst>
                                        <p:tav tm="0">
                                          <p:val>
                                            <p:strVal val="4/3*#ppt_w"/>
                                          </p:val>
                                        </p:tav>
                                        <p:tav tm="100000">
                                          <p:val>
                                            <p:strVal val="#ppt_w"/>
                                          </p:val>
                                        </p:tav>
                                      </p:tavLst>
                                    </p:anim>
                                    <p:anim calcmode="lin" valueType="num">
                                      <p:cBhvr>
                                        <p:cTn id="31" dur="3000" fill="hold"/>
                                        <p:tgtEl>
                                          <p:spTgt spid="17"/>
                                        </p:tgtEl>
                                        <p:attrNameLst>
                                          <p:attrName>ppt_h</p:attrName>
                                        </p:attrNameLst>
                                      </p:cBhvr>
                                      <p:tavLst>
                                        <p:tav tm="0">
                                          <p:val>
                                            <p:strVal val="4/3*#ppt_h"/>
                                          </p:val>
                                        </p:tav>
                                        <p:tav tm="100000">
                                          <p:val>
                                            <p:strVal val="#ppt_h"/>
                                          </p:val>
                                        </p:tav>
                                      </p:tavLst>
                                    </p:anim>
                                  </p:childTnLst>
                                </p:cTn>
                              </p:par>
                              <p:par>
                                <p:cTn id="32" presetID="42" presetClass="entr" presetSubtype="0" fill="hold" nodeType="withEffect">
                                  <p:stCondLst>
                                    <p:cond delay="300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3000"/>
                                        <p:tgtEl>
                                          <p:spTgt spid="17"/>
                                        </p:tgtEl>
                                      </p:cBhvr>
                                    </p:animEffect>
                                    <p:anim calcmode="lin" valueType="num">
                                      <p:cBhvr>
                                        <p:cTn id="35" dur="3000" fill="hold"/>
                                        <p:tgtEl>
                                          <p:spTgt spid="17"/>
                                        </p:tgtEl>
                                        <p:attrNameLst>
                                          <p:attrName>ppt_x</p:attrName>
                                        </p:attrNameLst>
                                      </p:cBhvr>
                                      <p:tavLst>
                                        <p:tav tm="0">
                                          <p:val>
                                            <p:strVal val="#ppt_x"/>
                                          </p:val>
                                        </p:tav>
                                        <p:tav tm="100000">
                                          <p:val>
                                            <p:strVal val="#ppt_x"/>
                                          </p:val>
                                        </p:tav>
                                      </p:tavLst>
                                    </p:anim>
                                    <p:anim calcmode="lin" valueType="num">
                                      <p:cBhvr>
                                        <p:cTn id="36" dur="3000" fill="hold"/>
                                        <p:tgtEl>
                                          <p:spTgt spid="17"/>
                                        </p:tgtEl>
                                        <p:attrNameLst>
                                          <p:attrName>ppt_y</p:attrName>
                                        </p:attrNameLst>
                                      </p:cBhvr>
                                      <p:tavLst>
                                        <p:tav tm="0">
                                          <p:val>
                                            <p:strVal val="#ppt_y+.1"/>
                                          </p:val>
                                        </p:tav>
                                        <p:tav tm="100000">
                                          <p:val>
                                            <p:strVal val="#ppt_y"/>
                                          </p:val>
                                        </p:tav>
                                      </p:tavLst>
                                    </p:anim>
                                  </p:childTnLst>
                                </p:cTn>
                              </p:par>
                            </p:childTnLst>
                          </p:cTn>
                        </p:par>
                        <p:par>
                          <p:cTn id="37" fill="hold">
                            <p:stCondLst>
                              <p:cond delay="302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1"/>
                                          </p:val>
                                        </p:tav>
                                        <p:tav tm="100000">
                                          <p:val>
                                            <p:strVal val="#ppt_x"/>
                                          </p:val>
                                        </p:tav>
                                      </p:tavLst>
                                    </p:anim>
                                    <p:anim calcmode="lin" valueType="num">
                                      <p:cBhvr>
                                        <p:cTn id="4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16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Parece un lugar de otro mundo pero lo cierto es que el Teide está situado en el centro de Tenerife: coladas de hace más de tres millones de años, conos volcánicos, estratos y rocas milenarias extendiéndose por la gran caldera de Las Cañadas en un entorno dominado por la lava.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1" name="10 Imagen" descr="161056_piekny-ptak-maskonur.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Así es el Parque Nacional del Teide, donde se levanta el pico más alto de España y el tercer volcán más grande del planeta. Una imagen apabullante y mágica que conquista por sus colores y formas retorcidas. Y es que nunca un paisaje desolador fue tan hermoso.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59000">
        <p14:glitter dir="r" pattern="hexagon"/>
      </p:transition>
    </mc:Choice>
    <mc:Fallback xmlns="">
      <p:transition spd="slow" advTm="5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6600"/>
                            </p:stCondLst>
                            <p:childTnLst>
                              <p:par>
                                <p:cTn id="19" presetID="23" presetClass="exit" presetSubtype="272" fill="hold" nodeType="afterEffect">
                                  <p:stCondLst>
                                    <p:cond delay="3000"/>
                                  </p:stCondLst>
                                  <p:childTnLst>
                                    <p:anim calcmode="lin" valueType="num">
                                      <p:cBhvr>
                                        <p:cTn id="20" dur="3000"/>
                                        <p:tgtEl>
                                          <p:spTgt spid="4"/>
                                        </p:tgtEl>
                                        <p:attrNameLst>
                                          <p:attrName>ppt_w</p:attrName>
                                        </p:attrNameLst>
                                      </p:cBhvr>
                                      <p:tavLst>
                                        <p:tav tm="0">
                                          <p:val>
                                            <p:strVal val="ppt_w"/>
                                          </p:val>
                                        </p:tav>
                                        <p:tav tm="100000">
                                          <p:val>
                                            <p:strVal val="4/3*ppt_w"/>
                                          </p:val>
                                        </p:tav>
                                      </p:tavLst>
                                    </p:anim>
                                    <p:anim calcmode="lin" valueType="num">
                                      <p:cBhvr>
                                        <p:cTn id="21" dur="3000"/>
                                        <p:tgtEl>
                                          <p:spTgt spid="4"/>
                                        </p:tgtEl>
                                        <p:attrNameLst>
                                          <p:attrName>ppt_h</p:attrName>
                                        </p:attrNameLst>
                                      </p:cBhvr>
                                      <p:tavLst>
                                        <p:tav tm="0">
                                          <p:val>
                                            <p:strVal val="ppt_h"/>
                                          </p:val>
                                        </p:tav>
                                        <p:tav tm="100000">
                                          <p:val>
                                            <p:strVal val="4/3*ppt_h"/>
                                          </p:val>
                                        </p:tav>
                                      </p:tavLst>
                                    </p:anim>
                                    <p:set>
                                      <p:cBhvr>
                                        <p:cTn id="22" dur="1" fill="hold">
                                          <p:stCondLst>
                                            <p:cond delay="2999"/>
                                          </p:stCondLst>
                                        </p:cTn>
                                        <p:tgtEl>
                                          <p:spTgt spid="4"/>
                                        </p:tgtEl>
                                        <p:attrNameLst>
                                          <p:attrName>style.visibility</p:attrName>
                                        </p:attrNameLst>
                                      </p:cBhvr>
                                      <p:to>
                                        <p:strVal val="hidden"/>
                                      </p:to>
                                    </p:set>
                                  </p:childTnLst>
                                </p:cTn>
                              </p:par>
                              <p:par>
                                <p:cTn id="23" presetID="52" presetClass="exit" presetSubtype="0" fill="hold" nodeType="withEffect">
                                  <p:stCondLst>
                                    <p:cond delay="3000"/>
                                  </p:stCondLst>
                                  <p:childTnLst>
                                    <p:animScale>
                                      <p:cBhvr>
                                        <p:cTn id="24" dur="3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5" dur="3000" accel="50000">
                                          <p:stCondLst>
                                            <p:cond delay="0"/>
                                          </p:stCondLst>
                                        </p:cTn>
                                        <p:tgtEl>
                                          <p:spTgt spid="4"/>
                                        </p:tgtEl>
                                        <p:attrNameLst>
                                          <p:attrName>ppt_x</p:attrName>
                                          <p:attrName>ppt_y</p:attrName>
                                        </p:attrNameLst>
                                      </p:cBhvr>
                                    </p:animMotion>
                                    <p:animEffect transition="out" filter="fade">
                                      <p:cBhvr>
                                        <p:cTn id="26" dur="3000"/>
                                        <p:tgtEl>
                                          <p:spTgt spid="4"/>
                                        </p:tgtEl>
                                      </p:cBhvr>
                                    </p:animEffect>
                                    <p:set>
                                      <p:cBhvr>
                                        <p:cTn id="27" dur="1" fill="hold">
                                          <p:stCondLst>
                                            <p:cond delay="2999"/>
                                          </p:stCondLst>
                                        </p:cTn>
                                        <p:tgtEl>
                                          <p:spTgt spid="4"/>
                                        </p:tgtEl>
                                        <p:attrNameLst>
                                          <p:attrName>style.visibility</p:attrName>
                                        </p:attrNameLst>
                                      </p:cBhvr>
                                      <p:to>
                                        <p:strVal val="hidden"/>
                                      </p:to>
                                    </p:set>
                                  </p:childTnLst>
                                </p:cTn>
                              </p:par>
                              <p:par>
                                <p:cTn id="28" presetID="23" presetClass="entr" presetSubtype="288" fill="hold" nodeType="withEffect">
                                  <p:stCondLst>
                                    <p:cond delay="3000"/>
                                  </p:stCondLst>
                                  <p:childTnLst>
                                    <p:set>
                                      <p:cBhvr>
                                        <p:cTn id="29" dur="1" fill="hold">
                                          <p:stCondLst>
                                            <p:cond delay="0"/>
                                          </p:stCondLst>
                                        </p:cTn>
                                        <p:tgtEl>
                                          <p:spTgt spid="11"/>
                                        </p:tgtEl>
                                        <p:attrNameLst>
                                          <p:attrName>style.visibility</p:attrName>
                                        </p:attrNameLst>
                                      </p:cBhvr>
                                      <p:to>
                                        <p:strVal val="visible"/>
                                      </p:to>
                                    </p:set>
                                    <p:anim calcmode="lin" valueType="num">
                                      <p:cBhvr>
                                        <p:cTn id="30" dur="3000" fill="hold"/>
                                        <p:tgtEl>
                                          <p:spTgt spid="11"/>
                                        </p:tgtEl>
                                        <p:attrNameLst>
                                          <p:attrName>ppt_w</p:attrName>
                                        </p:attrNameLst>
                                      </p:cBhvr>
                                      <p:tavLst>
                                        <p:tav tm="0">
                                          <p:val>
                                            <p:strVal val="4/3*#ppt_w"/>
                                          </p:val>
                                        </p:tav>
                                        <p:tav tm="100000">
                                          <p:val>
                                            <p:strVal val="#ppt_w"/>
                                          </p:val>
                                        </p:tav>
                                      </p:tavLst>
                                    </p:anim>
                                    <p:anim calcmode="lin" valueType="num">
                                      <p:cBhvr>
                                        <p:cTn id="31" dur="3000" fill="hold"/>
                                        <p:tgtEl>
                                          <p:spTgt spid="11"/>
                                        </p:tgtEl>
                                        <p:attrNameLst>
                                          <p:attrName>ppt_h</p:attrName>
                                        </p:attrNameLst>
                                      </p:cBhvr>
                                      <p:tavLst>
                                        <p:tav tm="0">
                                          <p:val>
                                            <p:strVal val="4/3*#ppt_h"/>
                                          </p:val>
                                        </p:tav>
                                        <p:tav tm="100000">
                                          <p:val>
                                            <p:strVal val="#ppt_h"/>
                                          </p:val>
                                        </p:tav>
                                      </p:tavLst>
                                    </p:anim>
                                  </p:childTnLst>
                                </p:cTn>
                              </p:par>
                              <p:par>
                                <p:cTn id="32" presetID="47" presetClass="entr" presetSubtype="0" fill="hold" nodeType="withEffect">
                                  <p:stCondLst>
                                    <p:cond delay="300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3000"/>
                                        <p:tgtEl>
                                          <p:spTgt spid="11"/>
                                        </p:tgtEl>
                                      </p:cBhvr>
                                    </p:animEffect>
                                    <p:anim calcmode="lin" valueType="num">
                                      <p:cBhvr>
                                        <p:cTn id="35" dur="3000" fill="hold"/>
                                        <p:tgtEl>
                                          <p:spTgt spid="11"/>
                                        </p:tgtEl>
                                        <p:attrNameLst>
                                          <p:attrName>ppt_x</p:attrName>
                                        </p:attrNameLst>
                                      </p:cBhvr>
                                      <p:tavLst>
                                        <p:tav tm="0">
                                          <p:val>
                                            <p:strVal val="#ppt_x"/>
                                          </p:val>
                                        </p:tav>
                                        <p:tav tm="100000">
                                          <p:val>
                                            <p:strVal val="#ppt_x"/>
                                          </p:val>
                                        </p:tav>
                                      </p:tavLst>
                                    </p:anim>
                                    <p:anim calcmode="lin" valueType="num">
                                      <p:cBhvr>
                                        <p:cTn id="36" dur="3000" fill="hold"/>
                                        <p:tgtEl>
                                          <p:spTgt spid="11"/>
                                        </p:tgtEl>
                                        <p:attrNameLst>
                                          <p:attrName>ppt_y</p:attrName>
                                        </p:attrNameLst>
                                      </p:cBhvr>
                                      <p:tavLst>
                                        <p:tav tm="0">
                                          <p:val>
                                            <p:strVal val="#ppt_y-.1"/>
                                          </p:val>
                                        </p:tav>
                                        <p:tav tm="100000">
                                          <p:val>
                                            <p:strVal val="#ppt_y"/>
                                          </p:val>
                                        </p:tav>
                                      </p:tavLst>
                                    </p:anim>
                                  </p:childTnLst>
                                </p:cTn>
                              </p:par>
                            </p:childTnLst>
                          </p:cTn>
                        </p:par>
                        <p:par>
                          <p:cTn id="37" fill="hold">
                            <p:stCondLst>
                              <p:cond delay="326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79512"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alrededor de este volcán de 3.718 metros de altura es desértico y adusto pero de una belleza brutal que no deja indiferente a nadie. Su excepcional paisaje de volcanes y formas eruptivas poco comunes….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5" name="34 Imagen" descr="146123_maskonur-czerwony-dziob-roslinka.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….sus asombrosos contrastes y fenómenos naturales tan maravillosos como el mar de nubes hicieron que la Unesco lo declarase Patrimonio de la Humanidad en 2007.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46000">
        <p14:glitter dir="r" pattern="hexagon"/>
      </p:transition>
    </mc:Choice>
    <mc:Fallback xmlns="">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1100"/>
                            </p:stCondLst>
                            <p:childTnLst>
                              <p:par>
                                <p:cTn id="19" presetID="23" presetClass="exit" presetSubtype="272" fill="hold" nodeType="afterEffect">
                                  <p:stCondLst>
                                    <p:cond delay="3000"/>
                                  </p:stCondLst>
                                  <p:childTnLst>
                                    <p:anim calcmode="lin" valueType="num">
                                      <p:cBhvr>
                                        <p:cTn id="20" dur="3000"/>
                                        <p:tgtEl>
                                          <p:spTgt spid="4"/>
                                        </p:tgtEl>
                                        <p:attrNameLst>
                                          <p:attrName>ppt_w</p:attrName>
                                        </p:attrNameLst>
                                      </p:cBhvr>
                                      <p:tavLst>
                                        <p:tav tm="0">
                                          <p:val>
                                            <p:strVal val="ppt_w"/>
                                          </p:val>
                                        </p:tav>
                                        <p:tav tm="100000">
                                          <p:val>
                                            <p:strVal val="4/3*ppt_w"/>
                                          </p:val>
                                        </p:tav>
                                      </p:tavLst>
                                    </p:anim>
                                    <p:anim calcmode="lin" valueType="num">
                                      <p:cBhvr>
                                        <p:cTn id="21" dur="3000"/>
                                        <p:tgtEl>
                                          <p:spTgt spid="4"/>
                                        </p:tgtEl>
                                        <p:attrNameLst>
                                          <p:attrName>ppt_h</p:attrName>
                                        </p:attrNameLst>
                                      </p:cBhvr>
                                      <p:tavLst>
                                        <p:tav tm="0">
                                          <p:val>
                                            <p:strVal val="ppt_h"/>
                                          </p:val>
                                        </p:tav>
                                        <p:tav tm="100000">
                                          <p:val>
                                            <p:strVal val="4/3*ppt_h"/>
                                          </p:val>
                                        </p:tav>
                                      </p:tavLst>
                                    </p:anim>
                                    <p:set>
                                      <p:cBhvr>
                                        <p:cTn id="22" dur="1" fill="hold">
                                          <p:stCondLst>
                                            <p:cond delay="2999"/>
                                          </p:stCondLst>
                                        </p:cTn>
                                        <p:tgtEl>
                                          <p:spTgt spid="4"/>
                                        </p:tgtEl>
                                        <p:attrNameLst>
                                          <p:attrName>style.visibility</p:attrName>
                                        </p:attrNameLst>
                                      </p:cBhvr>
                                      <p:to>
                                        <p:strVal val="hidden"/>
                                      </p:to>
                                    </p:set>
                                  </p:childTnLst>
                                </p:cTn>
                              </p:par>
                              <p:par>
                                <p:cTn id="23" presetID="50" presetClass="exit" presetSubtype="0" accel="100000" fill="hold" nodeType="withEffect">
                                  <p:stCondLst>
                                    <p:cond delay="3000"/>
                                  </p:stCondLst>
                                  <p:childTnLst>
                                    <p:anim calcmode="lin" valueType="num">
                                      <p:cBhvr>
                                        <p:cTn id="24" dur="3000"/>
                                        <p:tgtEl>
                                          <p:spTgt spid="4"/>
                                        </p:tgtEl>
                                        <p:attrNameLst>
                                          <p:attrName>ppt_w</p:attrName>
                                        </p:attrNameLst>
                                      </p:cBhvr>
                                      <p:tavLst>
                                        <p:tav tm="0">
                                          <p:val>
                                            <p:strVal val="ppt_w"/>
                                          </p:val>
                                        </p:tav>
                                        <p:tav tm="100000">
                                          <p:val>
                                            <p:strVal val="ppt_w+.3"/>
                                          </p:val>
                                        </p:tav>
                                      </p:tavLst>
                                    </p:anim>
                                    <p:anim calcmode="lin" valueType="num">
                                      <p:cBhvr>
                                        <p:cTn id="25" dur="3000"/>
                                        <p:tgtEl>
                                          <p:spTgt spid="4"/>
                                        </p:tgtEl>
                                        <p:attrNameLst>
                                          <p:attrName>ppt_h</p:attrName>
                                        </p:attrNameLst>
                                      </p:cBhvr>
                                      <p:tavLst>
                                        <p:tav tm="0">
                                          <p:val>
                                            <p:strVal val="ppt_h"/>
                                          </p:val>
                                        </p:tav>
                                        <p:tav tm="100000">
                                          <p:val>
                                            <p:strVal val="ppt_h"/>
                                          </p:val>
                                        </p:tav>
                                      </p:tavLst>
                                    </p:anim>
                                    <p:animEffect transition="out" filter="fade">
                                      <p:cBhvr>
                                        <p:cTn id="26" dur="3000"/>
                                        <p:tgtEl>
                                          <p:spTgt spid="4"/>
                                        </p:tgtEl>
                                      </p:cBhvr>
                                    </p:animEffect>
                                    <p:set>
                                      <p:cBhvr>
                                        <p:cTn id="27" dur="1" fill="hold">
                                          <p:stCondLst>
                                            <p:cond delay="2999"/>
                                          </p:stCondLst>
                                        </p:cTn>
                                        <p:tgtEl>
                                          <p:spTgt spid="4"/>
                                        </p:tgtEl>
                                        <p:attrNameLst>
                                          <p:attrName>style.visibility</p:attrName>
                                        </p:attrNameLst>
                                      </p:cBhvr>
                                      <p:to>
                                        <p:strVal val="hidden"/>
                                      </p:to>
                                    </p:set>
                                  </p:childTnLst>
                                </p:cTn>
                              </p:par>
                              <p:par>
                                <p:cTn id="28" presetID="23" presetClass="entr" presetSubtype="288" fill="hold" nodeType="withEffect">
                                  <p:stCondLst>
                                    <p:cond delay="3000"/>
                                  </p:stCondLst>
                                  <p:childTnLst>
                                    <p:set>
                                      <p:cBhvr>
                                        <p:cTn id="29" dur="1" fill="hold">
                                          <p:stCondLst>
                                            <p:cond delay="0"/>
                                          </p:stCondLst>
                                        </p:cTn>
                                        <p:tgtEl>
                                          <p:spTgt spid="35"/>
                                        </p:tgtEl>
                                        <p:attrNameLst>
                                          <p:attrName>style.visibility</p:attrName>
                                        </p:attrNameLst>
                                      </p:cBhvr>
                                      <p:to>
                                        <p:strVal val="visible"/>
                                      </p:to>
                                    </p:set>
                                    <p:anim calcmode="lin" valueType="num">
                                      <p:cBhvr>
                                        <p:cTn id="30" dur="3000" fill="hold"/>
                                        <p:tgtEl>
                                          <p:spTgt spid="35"/>
                                        </p:tgtEl>
                                        <p:attrNameLst>
                                          <p:attrName>ppt_w</p:attrName>
                                        </p:attrNameLst>
                                      </p:cBhvr>
                                      <p:tavLst>
                                        <p:tav tm="0">
                                          <p:val>
                                            <p:strVal val="4/3*#ppt_w"/>
                                          </p:val>
                                        </p:tav>
                                        <p:tav tm="100000">
                                          <p:val>
                                            <p:strVal val="#ppt_w"/>
                                          </p:val>
                                        </p:tav>
                                      </p:tavLst>
                                    </p:anim>
                                    <p:anim calcmode="lin" valueType="num">
                                      <p:cBhvr>
                                        <p:cTn id="31" dur="3000" fill="hold"/>
                                        <p:tgtEl>
                                          <p:spTgt spid="35"/>
                                        </p:tgtEl>
                                        <p:attrNameLst>
                                          <p:attrName>ppt_h</p:attrName>
                                        </p:attrNameLst>
                                      </p:cBhvr>
                                      <p:tavLst>
                                        <p:tav tm="0">
                                          <p:val>
                                            <p:strVal val="4/3*#ppt_h"/>
                                          </p:val>
                                        </p:tav>
                                        <p:tav tm="100000">
                                          <p:val>
                                            <p:strVal val="#ppt_h"/>
                                          </p:val>
                                        </p:tav>
                                      </p:tavLst>
                                    </p:anim>
                                  </p:childTnLst>
                                </p:cTn>
                              </p:par>
                              <p:par>
                                <p:cTn id="32" presetID="47" presetClass="entr" presetSubtype="0" fill="hold" nodeType="withEffect">
                                  <p:stCondLst>
                                    <p:cond delay="300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3000"/>
                                        <p:tgtEl>
                                          <p:spTgt spid="35"/>
                                        </p:tgtEl>
                                      </p:cBhvr>
                                    </p:animEffect>
                                    <p:anim calcmode="lin" valueType="num">
                                      <p:cBhvr>
                                        <p:cTn id="35" dur="3000" fill="hold"/>
                                        <p:tgtEl>
                                          <p:spTgt spid="35"/>
                                        </p:tgtEl>
                                        <p:attrNameLst>
                                          <p:attrName>ppt_x</p:attrName>
                                        </p:attrNameLst>
                                      </p:cBhvr>
                                      <p:tavLst>
                                        <p:tav tm="0">
                                          <p:val>
                                            <p:strVal val="#ppt_x"/>
                                          </p:val>
                                        </p:tav>
                                        <p:tav tm="100000">
                                          <p:val>
                                            <p:strVal val="#ppt_x"/>
                                          </p:val>
                                        </p:tav>
                                      </p:tavLst>
                                    </p:anim>
                                    <p:anim calcmode="lin" valueType="num">
                                      <p:cBhvr>
                                        <p:cTn id="36" dur="3000" fill="hold"/>
                                        <p:tgtEl>
                                          <p:spTgt spid="35"/>
                                        </p:tgtEl>
                                        <p:attrNameLst>
                                          <p:attrName>ppt_y</p:attrName>
                                        </p:attrNameLst>
                                      </p:cBhvr>
                                      <p:tavLst>
                                        <p:tav tm="0">
                                          <p:val>
                                            <p:strVal val="#ppt_y-.1"/>
                                          </p:val>
                                        </p:tav>
                                        <p:tav tm="100000">
                                          <p:val>
                                            <p:strVal val="#ppt_y"/>
                                          </p:val>
                                        </p:tav>
                                      </p:tavLst>
                                    </p:anim>
                                  </p:childTnLst>
                                </p:cTn>
                              </p:par>
                            </p:childTnLst>
                          </p:cTn>
                        </p:par>
                        <p:par>
                          <p:cTn id="37" fill="hold">
                            <p:stCondLst>
                              <p:cond delay="271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eso hay que añadir otra poderosa razón que hace del Teide un lugar único en el mundo: es, sin duda, el mejor sitio para identificar las fases evolutivas de la Tierra….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1280px-Jardin_Majorelle_25.03.2011_18-30-28.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tan solo contemplar cómo cambia de apariencia y color el extraordinario entorno de este estratovolcán, nacido en el interior de una placa y no en sus márgenes.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3000">
        <p14:ripple/>
      </p:transition>
    </mc:Choice>
    <mc:Fallback xmlns="">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17700"/>
                            </p:stCondLst>
                            <p:childTnLst>
                              <p:par>
                                <p:cTn id="19" presetID="10" presetClass="exit" presetSubtype="0" fill="hold" nodeType="afterEffect">
                                  <p:stCondLst>
                                    <p:cond delay="3000"/>
                                  </p:stCondLst>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10" presetClass="entr" presetSubtype="0" fill="hold" nodeType="withEffect">
                                  <p:stCondLst>
                                    <p:cond delay="300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3000"/>
                                        <p:tgtEl>
                                          <p:spTgt spid="13"/>
                                        </p:tgtEl>
                                      </p:cBhvr>
                                    </p:animEffect>
                                  </p:childTnLst>
                                </p:cTn>
                              </p:par>
                              <p:par>
                                <p:cTn id="25" presetID="23" presetClass="entr" presetSubtype="288" fill="hold" nodeType="withEffect">
                                  <p:stCondLst>
                                    <p:cond delay="3000"/>
                                  </p:stCondLst>
                                  <p:childTnLst>
                                    <p:set>
                                      <p:cBhvr>
                                        <p:cTn id="26" dur="1" fill="hold">
                                          <p:stCondLst>
                                            <p:cond delay="0"/>
                                          </p:stCondLst>
                                        </p:cTn>
                                        <p:tgtEl>
                                          <p:spTgt spid="13"/>
                                        </p:tgtEl>
                                        <p:attrNameLst>
                                          <p:attrName>style.visibility</p:attrName>
                                        </p:attrNameLst>
                                      </p:cBhvr>
                                      <p:to>
                                        <p:strVal val="visible"/>
                                      </p:to>
                                    </p:set>
                                    <p:anim calcmode="lin" valueType="num">
                                      <p:cBhvr>
                                        <p:cTn id="27" dur="3000" fill="hold"/>
                                        <p:tgtEl>
                                          <p:spTgt spid="13"/>
                                        </p:tgtEl>
                                        <p:attrNameLst>
                                          <p:attrName>ppt_w</p:attrName>
                                        </p:attrNameLst>
                                      </p:cBhvr>
                                      <p:tavLst>
                                        <p:tav tm="0">
                                          <p:val>
                                            <p:strVal val="4/3*#ppt_w"/>
                                          </p:val>
                                        </p:tav>
                                        <p:tav tm="100000">
                                          <p:val>
                                            <p:strVal val="#ppt_w"/>
                                          </p:val>
                                        </p:tav>
                                      </p:tavLst>
                                    </p:anim>
                                    <p:anim calcmode="lin" valueType="num">
                                      <p:cBhvr>
                                        <p:cTn id="28" dur="3000" fill="hold"/>
                                        <p:tgtEl>
                                          <p:spTgt spid="13"/>
                                        </p:tgtEl>
                                        <p:attrNameLst>
                                          <p:attrName>ppt_h</p:attrName>
                                        </p:attrNameLst>
                                      </p:cBhvr>
                                      <p:tavLst>
                                        <p:tav tm="0">
                                          <p:val>
                                            <p:strVal val="4/3*#ppt_h"/>
                                          </p:val>
                                        </p:tav>
                                        <p:tav tm="100000">
                                          <p:val>
                                            <p:strVal val="#ppt_h"/>
                                          </p:val>
                                        </p:tav>
                                      </p:tavLst>
                                    </p:anim>
                                  </p:childTnLst>
                                </p:cTn>
                              </p:par>
                            </p:childTnLst>
                          </p:cTn>
                        </p:par>
                        <p:par>
                          <p:cTn id="29" fill="hold">
                            <p:stCondLst>
                              <p:cond delay="237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1"/>
                                          </p:val>
                                        </p:tav>
                                        <p:tav tm="100000">
                                          <p:val>
                                            <p:strVal val="#ppt_x"/>
                                          </p:val>
                                        </p:tav>
                                      </p:tavLst>
                                    </p:anim>
                                    <p:anim calcmode="lin" valueType="num">
                                      <p:cBhvr>
                                        <p:cTn id="3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a:off x="0" y="0"/>
            <a:ext cx="9143999"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la mayoría de los turistas vienen a Tenerife a disfrutar de sus cristalinas aguas cristalinas y a </a:t>
            </a:r>
            <a:r>
              <a:rPr lang="es-ES" i="1" dirty="0" err="1" smtClean="0">
                <a:effectLst>
                  <a:glow rad="101600">
                    <a:srgbClr val="C00000">
                      <a:alpha val="60000"/>
                    </a:srgbClr>
                  </a:glow>
                  <a:outerShdw blurRad="38100" dist="38100" dir="2700000" algn="tl">
                    <a:srgbClr val="000000">
                      <a:alpha val="43137"/>
                    </a:srgbClr>
                  </a:outerShdw>
                </a:effectLst>
              </a:rPr>
              <a:t>absorver</a:t>
            </a:r>
            <a:r>
              <a:rPr lang="es-ES" i="1" dirty="0" smtClean="0">
                <a:effectLst>
                  <a:glow rad="101600">
                    <a:srgbClr val="C00000">
                      <a:alpha val="60000"/>
                    </a:srgbClr>
                  </a:glow>
                  <a:outerShdw blurRad="38100" dist="38100" dir="2700000" algn="tl">
                    <a:srgbClr val="000000">
                      <a:alpha val="43137"/>
                    </a:srgbClr>
                  </a:outerShdw>
                </a:effectLst>
              </a:rPr>
              <a:t> el sol, hay una actividad que se debe probar y que va a subir al Monte Teide. Tenerife no es conocida por sus cristalinas aguas cristalinas.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3 Marcador de contenido" descr="Imagen1.pn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Monte Teide también ha puesto a Tenerife en el mapa y con razón, porque es parte de la Lista del Patrimonio Mundial de la UNESCO. Llegar a la cima del monte Teide es una hazaña a la que no puede llegar mucha gente.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4000">
        <p14:ripple/>
      </p:transition>
    </mc:Choice>
    <mc:Fallback xmlns="">
      <p:transition spd="slow" advTm="5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childTnLst>
                          </p:cTn>
                        </p:par>
                        <p:par>
                          <p:cTn id="8" fill="hold">
                            <p:stCondLst>
                              <p:cond delay="3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4900"/>
                            </p:stCondLst>
                            <p:childTnLst>
                              <p:par>
                                <p:cTn id="15" presetID="10" presetClass="exit" presetSubtype="0" fill="hold" nodeType="afterEffect">
                                  <p:stCondLst>
                                    <p:cond delay="3000"/>
                                  </p:stCondLst>
                                  <p:childTnLst>
                                    <p:animEffect transition="out" filter="fade">
                                      <p:cBhvr>
                                        <p:cTn id="16" dur="3000"/>
                                        <p:tgtEl>
                                          <p:spTgt spid="4"/>
                                        </p:tgtEl>
                                      </p:cBhvr>
                                    </p:animEffect>
                                    <p:set>
                                      <p:cBhvr>
                                        <p:cTn id="17" dur="1" fill="hold">
                                          <p:stCondLst>
                                            <p:cond delay="2999"/>
                                          </p:stCondLst>
                                        </p:cTn>
                                        <p:tgtEl>
                                          <p:spTgt spid="4"/>
                                        </p:tgtEl>
                                        <p:attrNameLst>
                                          <p:attrName>style.visibility</p:attrName>
                                        </p:attrNameLst>
                                      </p:cBhvr>
                                      <p:to>
                                        <p:strVal val="hidden"/>
                                      </p:to>
                                    </p:set>
                                  </p:childTnLst>
                                </p:cTn>
                              </p:par>
                              <p:par>
                                <p:cTn id="18" presetID="10" presetClass="entr" presetSubtype="0" fill="hold" nodeType="withEffect">
                                  <p:stCondLst>
                                    <p:cond delay="300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3000"/>
                                        <p:tgtEl>
                                          <p:spTgt spid="7"/>
                                        </p:tgtEl>
                                      </p:cBhvr>
                                    </p:animEffect>
                                  </p:childTnLst>
                                </p:cTn>
                              </p:par>
                            </p:childTnLst>
                          </p:cTn>
                        </p:par>
                        <p:par>
                          <p:cTn id="21" fill="hold">
                            <p:stCondLst>
                              <p:cond delay="309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Tener en cuenta que el monte Teide sigue activo. De hecho, no ha estallado desde 1909. Y aunque es completamente seguro subir ahí como apoyados por expertos, todavía es bueno notar que el Monte Teide es un volcán activo.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3 Marcador de contenido" descr="Imagen1.pn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83568" y="4945732"/>
            <a:ext cx="756084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te preocupes, porque cuando te vayas de excursión como la ”Teide Tenerife Grand Tour”, una guía experta estará contigo todo el tiempo.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4000">
        <p14:ripple dir="ru"/>
      </p:transition>
    </mc:Choice>
    <mc:Fallback xmlns="">
      <p:transition spd="slow"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childTnLst>
                          </p:cTn>
                        </p:par>
                        <p:par>
                          <p:cTn id="8" fill="hold">
                            <p:stCondLst>
                              <p:cond delay="3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2100"/>
                            </p:stCondLst>
                            <p:childTnLst>
                              <p:par>
                                <p:cTn id="15" presetID="10" presetClass="exit" presetSubtype="0" fill="hold" nodeType="afterEffect">
                                  <p:stCondLst>
                                    <p:cond delay="3000"/>
                                  </p:stCondLst>
                                  <p:childTnLst>
                                    <p:animEffect transition="out" filter="fade">
                                      <p:cBhvr>
                                        <p:cTn id="16" dur="3000"/>
                                        <p:tgtEl>
                                          <p:spTgt spid="4"/>
                                        </p:tgtEl>
                                      </p:cBhvr>
                                    </p:animEffect>
                                    <p:set>
                                      <p:cBhvr>
                                        <p:cTn id="17" dur="1" fill="hold">
                                          <p:stCondLst>
                                            <p:cond delay="2999"/>
                                          </p:stCondLst>
                                        </p:cTn>
                                        <p:tgtEl>
                                          <p:spTgt spid="4"/>
                                        </p:tgtEl>
                                        <p:attrNameLst>
                                          <p:attrName>style.visibility</p:attrName>
                                        </p:attrNameLst>
                                      </p:cBhvr>
                                      <p:to>
                                        <p:strVal val="hidden"/>
                                      </p:to>
                                    </p:set>
                                  </p:childTnLst>
                                </p:cTn>
                              </p:par>
                              <p:par>
                                <p:cTn id="18" presetID="10" presetClass="entr" presetSubtype="0" fill="hold" nodeType="withEffect">
                                  <p:stCondLst>
                                    <p:cond delay="300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3000"/>
                                        <p:tgtEl>
                                          <p:spTgt spid="7"/>
                                        </p:tgtEl>
                                      </p:cBhvr>
                                    </p:animEffect>
                                  </p:childTnLst>
                                </p:cTn>
                              </p:par>
                            </p:childTnLst>
                          </p:cTn>
                        </p:par>
                        <p:par>
                          <p:cTn id="21" fill="hold">
                            <p:stCondLst>
                              <p:cond delay="281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a:off x="0" y="10584"/>
            <a:ext cx="9143999" cy="56938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585692"/>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a todo el mundo le gusta el senderismo. Y si eres uno de ellos, no te preocupes ya que aún puedes llegar a la cima del monte Teide sin hacer senderismo, pero con una experiencia igualmente emocionante.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173956_skaly-maskonur.jpg"/>
          <p:cNvPicPr>
            <a:picLocks noGrp="1" noChangeAspect="1"/>
          </p:cNvPicPr>
          <p:nvPr isPhoto="1"/>
        </p:nvPicPr>
        <p:blipFill>
          <a:blip r:embed="rId3"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Entra en el Monte Teide Cable Car y disfruta de las vistas a medida que llegas a la cima. Hay giras que te permiten reservar tus viajes por Cable Car con él como el tour de Teide Tenerife medio día.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8000">
        <p14:ripple dir="lu"/>
      </p:transition>
    </mc:Choice>
    <mc:Fallback xmlns="">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0600"/>
                            </p:stCondLst>
                            <p:childTnLst>
                              <p:par>
                                <p:cTn id="19" presetID="23" presetClass="exit" presetSubtype="272" fill="hold" nodeType="afterEffect">
                                  <p:stCondLst>
                                    <p:cond delay="3000"/>
                                  </p:stCondLst>
                                  <p:childTnLst>
                                    <p:anim calcmode="lin" valueType="num">
                                      <p:cBhvr>
                                        <p:cTn id="20" dur="3000"/>
                                        <p:tgtEl>
                                          <p:spTgt spid="4"/>
                                        </p:tgtEl>
                                        <p:attrNameLst>
                                          <p:attrName>ppt_w</p:attrName>
                                        </p:attrNameLst>
                                      </p:cBhvr>
                                      <p:tavLst>
                                        <p:tav tm="0">
                                          <p:val>
                                            <p:strVal val="ppt_w"/>
                                          </p:val>
                                        </p:tav>
                                        <p:tav tm="100000">
                                          <p:val>
                                            <p:strVal val="4/3*ppt_w"/>
                                          </p:val>
                                        </p:tav>
                                      </p:tavLst>
                                    </p:anim>
                                    <p:anim calcmode="lin" valueType="num">
                                      <p:cBhvr>
                                        <p:cTn id="21" dur="3000"/>
                                        <p:tgtEl>
                                          <p:spTgt spid="4"/>
                                        </p:tgtEl>
                                        <p:attrNameLst>
                                          <p:attrName>ppt_h</p:attrName>
                                        </p:attrNameLst>
                                      </p:cBhvr>
                                      <p:tavLst>
                                        <p:tav tm="0">
                                          <p:val>
                                            <p:strVal val="ppt_h"/>
                                          </p:val>
                                        </p:tav>
                                        <p:tav tm="100000">
                                          <p:val>
                                            <p:strVal val="4/3*ppt_h"/>
                                          </p:val>
                                        </p:tav>
                                      </p:tavLst>
                                    </p:anim>
                                    <p:set>
                                      <p:cBhvr>
                                        <p:cTn id="22" dur="1" fill="hold">
                                          <p:stCondLst>
                                            <p:cond delay="2999"/>
                                          </p:stCondLst>
                                        </p:cTn>
                                        <p:tgtEl>
                                          <p:spTgt spid="4"/>
                                        </p:tgtEl>
                                        <p:attrNameLst>
                                          <p:attrName>style.visibility</p:attrName>
                                        </p:attrNameLst>
                                      </p:cBhvr>
                                      <p:to>
                                        <p:strVal val="hidden"/>
                                      </p:to>
                                    </p:set>
                                  </p:childTnLst>
                                </p:cTn>
                              </p:par>
                              <p:par>
                                <p:cTn id="23" presetID="52" presetClass="exit" presetSubtype="0" fill="hold" nodeType="withEffect">
                                  <p:stCondLst>
                                    <p:cond delay="3000"/>
                                  </p:stCondLst>
                                  <p:childTnLst>
                                    <p:animScale>
                                      <p:cBhvr>
                                        <p:cTn id="24" dur="3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5" dur="3000" accel="50000">
                                          <p:stCondLst>
                                            <p:cond delay="0"/>
                                          </p:stCondLst>
                                        </p:cTn>
                                        <p:tgtEl>
                                          <p:spTgt spid="4"/>
                                        </p:tgtEl>
                                        <p:attrNameLst>
                                          <p:attrName>ppt_x</p:attrName>
                                          <p:attrName>ppt_y</p:attrName>
                                        </p:attrNameLst>
                                      </p:cBhvr>
                                    </p:animMotion>
                                    <p:animEffect transition="out" filter="fade">
                                      <p:cBhvr>
                                        <p:cTn id="26" dur="3000"/>
                                        <p:tgtEl>
                                          <p:spTgt spid="4"/>
                                        </p:tgtEl>
                                      </p:cBhvr>
                                    </p:animEffect>
                                    <p:set>
                                      <p:cBhvr>
                                        <p:cTn id="27" dur="1" fill="hold">
                                          <p:stCondLst>
                                            <p:cond delay="2999"/>
                                          </p:stCondLst>
                                        </p:cTn>
                                        <p:tgtEl>
                                          <p:spTgt spid="4"/>
                                        </p:tgtEl>
                                        <p:attrNameLst>
                                          <p:attrName>style.visibility</p:attrName>
                                        </p:attrNameLst>
                                      </p:cBhvr>
                                      <p:to>
                                        <p:strVal val="hidden"/>
                                      </p:to>
                                    </p:set>
                                  </p:childTnLst>
                                </p:cTn>
                              </p:par>
                              <p:par>
                                <p:cTn id="28" presetID="23" presetClass="entr" presetSubtype="288" fill="hold" nodeType="withEffect">
                                  <p:stCondLst>
                                    <p:cond delay="3000"/>
                                  </p:stCondLst>
                                  <p:childTnLst>
                                    <p:set>
                                      <p:cBhvr>
                                        <p:cTn id="29" dur="1" fill="hold">
                                          <p:stCondLst>
                                            <p:cond delay="0"/>
                                          </p:stCondLst>
                                        </p:cTn>
                                        <p:tgtEl>
                                          <p:spTgt spid="13"/>
                                        </p:tgtEl>
                                        <p:attrNameLst>
                                          <p:attrName>style.visibility</p:attrName>
                                        </p:attrNameLst>
                                      </p:cBhvr>
                                      <p:to>
                                        <p:strVal val="visible"/>
                                      </p:to>
                                    </p:set>
                                    <p:anim calcmode="lin" valueType="num">
                                      <p:cBhvr>
                                        <p:cTn id="30" dur="3000" fill="hold"/>
                                        <p:tgtEl>
                                          <p:spTgt spid="13"/>
                                        </p:tgtEl>
                                        <p:attrNameLst>
                                          <p:attrName>ppt_w</p:attrName>
                                        </p:attrNameLst>
                                      </p:cBhvr>
                                      <p:tavLst>
                                        <p:tav tm="0">
                                          <p:val>
                                            <p:strVal val="4/3*#ppt_w"/>
                                          </p:val>
                                        </p:tav>
                                        <p:tav tm="100000">
                                          <p:val>
                                            <p:strVal val="#ppt_w"/>
                                          </p:val>
                                        </p:tav>
                                      </p:tavLst>
                                    </p:anim>
                                    <p:anim calcmode="lin" valueType="num">
                                      <p:cBhvr>
                                        <p:cTn id="31" dur="3000" fill="hold"/>
                                        <p:tgtEl>
                                          <p:spTgt spid="13"/>
                                        </p:tgtEl>
                                        <p:attrNameLst>
                                          <p:attrName>ppt_h</p:attrName>
                                        </p:attrNameLst>
                                      </p:cBhvr>
                                      <p:tavLst>
                                        <p:tav tm="0">
                                          <p:val>
                                            <p:strVal val="4/3*#ppt_h"/>
                                          </p:val>
                                        </p:tav>
                                        <p:tav tm="100000">
                                          <p:val>
                                            <p:strVal val="#ppt_h"/>
                                          </p:val>
                                        </p:tav>
                                      </p:tavLst>
                                    </p:anim>
                                  </p:childTnLst>
                                </p:cTn>
                              </p:par>
                              <p:par>
                                <p:cTn id="32" presetID="42" presetClass="entr" presetSubtype="0" fill="hold" nodeType="withEffect">
                                  <p:stCondLst>
                                    <p:cond delay="300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3000"/>
                                        <p:tgtEl>
                                          <p:spTgt spid="13"/>
                                        </p:tgtEl>
                                      </p:cBhvr>
                                    </p:animEffect>
                                    <p:anim calcmode="lin" valueType="num">
                                      <p:cBhvr>
                                        <p:cTn id="35" dur="3000" fill="hold"/>
                                        <p:tgtEl>
                                          <p:spTgt spid="13"/>
                                        </p:tgtEl>
                                        <p:attrNameLst>
                                          <p:attrName>ppt_x</p:attrName>
                                        </p:attrNameLst>
                                      </p:cBhvr>
                                      <p:tavLst>
                                        <p:tav tm="0">
                                          <p:val>
                                            <p:strVal val="#ppt_x"/>
                                          </p:val>
                                        </p:tav>
                                        <p:tav tm="100000">
                                          <p:val>
                                            <p:strVal val="#ppt_x"/>
                                          </p:val>
                                        </p:tav>
                                      </p:tavLst>
                                    </p:anim>
                                    <p:anim calcmode="lin" valueType="num">
                                      <p:cBhvr>
                                        <p:cTn id="36" dur="3000" fill="hold"/>
                                        <p:tgtEl>
                                          <p:spTgt spid="13"/>
                                        </p:tgtEl>
                                        <p:attrNameLst>
                                          <p:attrName>ppt_y</p:attrName>
                                        </p:attrNameLst>
                                      </p:cBhvr>
                                      <p:tavLst>
                                        <p:tav tm="0">
                                          <p:val>
                                            <p:strVal val="#ppt_y+.1"/>
                                          </p:val>
                                        </p:tav>
                                        <p:tav tm="100000">
                                          <p:val>
                                            <p:strVal val="#ppt_y"/>
                                          </p:val>
                                        </p:tav>
                                      </p:tavLst>
                                    </p:anim>
                                  </p:childTnLst>
                                </p:cTn>
                              </p:par>
                            </p:childTnLst>
                          </p:cTn>
                        </p:par>
                        <p:par>
                          <p:cTn id="37" fill="hold">
                            <p:stCondLst>
                              <p:cond delay="266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297660"/>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Tenerife y el resto de Canarias son conocidos por el buen clima cálido durante todo el año. Eso es cierto si estás en el suelo. Pero lo que no mucha gente sabe es que el Monte Teide es parte de una pequeña lista de lugares en el mundo que tiene clima tropical, pero también tiene nevadas.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8" name="7 Imagen" descr="706c329b28a7ad873fd18e0fd15fea43.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empiezas a hacer senderismo, no sentirás el cambio en la temperatura todavía. Pero cuando llegue a la estación superior, estará listo porque la temperatura caerá drásticamente.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4000">
        <p:blinds dir="vert"/>
      </p:transition>
    </mc:Choice>
    <mc:Fallback xmlns="">
      <p:transition spd="slow" advTm="5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3000" fill="hold"/>
                                        <p:tgtEl>
                                          <p:spTgt spid="10"/>
                                        </p:tgtEl>
                                        <p:attrNameLst>
                                          <p:attrName>ppt_w</p:attrName>
                                        </p:attrNameLst>
                                      </p:cBhvr>
                                      <p:tavLst>
                                        <p:tav tm="0">
                                          <p:val>
                                            <p:fltVal val="0"/>
                                          </p:val>
                                        </p:tav>
                                        <p:tav tm="100000">
                                          <p:val>
                                            <p:strVal val="#ppt_w"/>
                                          </p:val>
                                        </p:tav>
                                      </p:tavLst>
                                    </p:anim>
                                    <p:anim calcmode="lin" valueType="num">
                                      <p:cBhvr>
                                        <p:cTn id="8" dur="3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3000"/>
                                        <p:tgtEl>
                                          <p:spTgt spid="10"/>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7200"/>
                            </p:stCondLst>
                            <p:childTnLst>
                              <p:par>
                                <p:cTn id="19" presetID="10" presetClass="exit" presetSubtype="0" fill="hold" nodeType="afterEffect">
                                  <p:stCondLst>
                                    <p:cond delay="3000"/>
                                  </p:stCondLst>
                                  <p:childTnLst>
                                    <p:animEffect transition="out" filter="fade">
                                      <p:cBhvr>
                                        <p:cTn id="20" dur="3000"/>
                                        <p:tgtEl>
                                          <p:spTgt spid="10"/>
                                        </p:tgtEl>
                                      </p:cBhvr>
                                    </p:animEffect>
                                    <p:set>
                                      <p:cBhvr>
                                        <p:cTn id="21" dur="1" fill="hold">
                                          <p:stCondLst>
                                            <p:cond delay="2999"/>
                                          </p:stCondLst>
                                        </p:cTn>
                                        <p:tgtEl>
                                          <p:spTgt spid="10"/>
                                        </p:tgtEl>
                                        <p:attrNameLst>
                                          <p:attrName>style.visibility</p:attrName>
                                        </p:attrNameLst>
                                      </p:cBhvr>
                                      <p:to>
                                        <p:strVal val="hidden"/>
                                      </p:to>
                                    </p:set>
                                  </p:childTnLst>
                                </p:cTn>
                              </p:par>
                              <p:par>
                                <p:cTn id="22" presetID="23" presetClass="exit" presetSubtype="272" fill="hold" nodeType="withEffect">
                                  <p:stCondLst>
                                    <p:cond delay="3000"/>
                                  </p:stCondLst>
                                  <p:childTnLst>
                                    <p:anim calcmode="lin" valueType="num">
                                      <p:cBhvr>
                                        <p:cTn id="23" dur="3000"/>
                                        <p:tgtEl>
                                          <p:spTgt spid="10"/>
                                        </p:tgtEl>
                                        <p:attrNameLst>
                                          <p:attrName>ppt_w</p:attrName>
                                        </p:attrNameLst>
                                      </p:cBhvr>
                                      <p:tavLst>
                                        <p:tav tm="0">
                                          <p:val>
                                            <p:strVal val="ppt_w"/>
                                          </p:val>
                                        </p:tav>
                                        <p:tav tm="100000">
                                          <p:val>
                                            <p:strVal val="4/3*ppt_w"/>
                                          </p:val>
                                        </p:tav>
                                      </p:tavLst>
                                    </p:anim>
                                    <p:anim calcmode="lin" valueType="num">
                                      <p:cBhvr>
                                        <p:cTn id="24" dur="3000"/>
                                        <p:tgtEl>
                                          <p:spTgt spid="10"/>
                                        </p:tgtEl>
                                        <p:attrNameLst>
                                          <p:attrName>ppt_h</p:attrName>
                                        </p:attrNameLst>
                                      </p:cBhvr>
                                      <p:tavLst>
                                        <p:tav tm="0">
                                          <p:val>
                                            <p:strVal val="ppt_h"/>
                                          </p:val>
                                        </p:tav>
                                        <p:tav tm="100000">
                                          <p:val>
                                            <p:strVal val="4/3*ppt_h"/>
                                          </p:val>
                                        </p:tav>
                                      </p:tavLst>
                                    </p:anim>
                                    <p:set>
                                      <p:cBhvr>
                                        <p:cTn id="25" dur="1" fill="hold">
                                          <p:stCondLst>
                                            <p:cond delay="2999"/>
                                          </p:stCondLst>
                                        </p:cTn>
                                        <p:tgtEl>
                                          <p:spTgt spid="10"/>
                                        </p:tgtEl>
                                        <p:attrNameLst>
                                          <p:attrName>style.visibility</p:attrName>
                                        </p:attrNameLst>
                                      </p:cBhvr>
                                      <p:to>
                                        <p:strVal val="hidden"/>
                                      </p:to>
                                    </p:set>
                                  </p:childTnLst>
                                </p:cTn>
                              </p:par>
                              <p:par>
                                <p:cTn id="26" presetID="42" presetClass="entr" presetSubtype="0" fill="hold" nodeType="withEffect">
                                  <p:stCondLst>
                                    <p:cond delay="30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3000"/>
                                        <p:tgtEl>
                                          <p:spTgt spid="8"/>
                                        </p:tgtEl>
                                      </p:cBhvr>
                                    </p:animEffect>
                                    <p:anim calcmode="lin" valueType="num">
                                      <p:cBhvr>
                                        <p:cTn id="29" dur="3000" fill="hold"/>
                                        <p:tgtEl>
                                          <p:spTgt spid="8"/>
                                        </p:tgtEl>
                                        <p:attrNameLst>
                                          <p:attrName>ppt_x</p:attrName>
                                        </p:attrNameLst>
                                      </p:cBhvr>
                                      <p:tavLst>
                                        <p:tav tm="0">
                                          <p:val>
                                            <p:strVal val="#ppt_x"/>
                                          </p:val>
                                        </p:tav>
                                        <p:tav tm="100000">
                                          <p:val>
                                            <p:strVal val="#ppt_x"/>
                                          </p:val>
                                        </p:tav>
                                      </p:tavLst>
                                    </p:anim>
                                    <p:anim calcmode="lin" valueType="num">
                                      <p:cBhvr>
                                        <p:cTn id="30" dur="3000" fill="hold"/>
                                        <p:tgtEl>
                                          <p:spTgt spid="8"/>
                                        </p:tgtEl>
                                        <p:attrNameLst>
                                          <p:attrName>ppt_y</p:attrName>
                                        </p:attrNameLst>
                                      </p:cBhvr>
                                      <p:tavLst>
                                        <p:tav tm="0">
                                          <p:val>
                                            <p:strVal val="#ppt_y+.1"/>
                                          </p:val>
                                        </p:tav>
                                        <p:tav tm="100000">
                                          <p:val>
                                            <p:strVal val="#ppt_y"/>
                                          </p:val>
                                        </p:tav>
                                      </p:tavLst>
                                    </p:anim>
                                  </p:childTnLst>
                                </p:cTn>
                              </p:par>
                              <p:par>
                                <p:cTn id="31" presetID="23" presetClass="entr" presetSubtype="288" fill="hold" nodeType="withEffect">
                                  <p:stCondLst>
                                    <p:cond delay="300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strVal val="4/3*#ppt_w"/>
                                          </p:val>
                                        </p:tav>
                                        <p:tav tm="100000">
                                          <p:val>
                                            <p:strVal val="#ppt_w"/>
                                          </p:val>
                                        </p:tav>
                                      </p:tavLst>
                                    </p:anim>
                                    <p:anim calcmode="lin" valueType="num">
                                      <p:cBhvr>
                                        <p:cTn id="34" dur="3000" fill="hold"/>
                                        <p:tgtEl>
                                          <p:spTgt spid="8"/>
                                        </p:tgtEl>
                                        <p:attrNameLst>
                                          <p:attrName>ppt_h</p:attrName>
                                        </p:attrNameLst>
                                      </p:cBhvr>
                                      <p:tavLst>
                                        <p:tav tm="0">
                                          <p:val>
                                            <p:strVal val="4/3*#ppt_h"/>
                                          </p:val>
                                        </p:tav>
                                        <p:tav tm="100000">
                                          <p:val>
                                            <p:strVal val="#ppt_h"/>
                                          </p:val>
                                        </p:tav>
                                      </p:tavLst>
                                    </p:anim>
                                  </p:childTnLst>
                                </p:cTn>
                              </p:par>
                            </p:childTnLst>
                          </p:cTn>
                        </p:par>
                        <p:par>
                          <p:cTn id="35" fill="hold">
                            <p:stCondLst>
                              <p:cond delay="332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1"/>
                                          </p:val>
                                        </p:tav>
                                        <p:tav tm="100000">
                                          <p:val>
                                            <p:strVal val="#ppt_x"/>
                                          </p:val>
                                        </p:tav>
                                      </p:tavLst>
                                    </p:anim>
                                    <p:anim calcmode="lin" valueType="num">
                                      <p:cBhvr>
                                        <p:cTn id="4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Así que a pesar de que es agradable y cálido en el Parque Nacional El Teide,  ¡ asegúrate de traer la ropa de abrigo a la caminata!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9" name="8 Imagen" descr="178179_maskonur.jpg"/>
          <p:cNvPicPr>
            <a:picLocks noGrp="1" noChangeAspect="1"/>
          </p:cNvPicPr>
          <p:nvPr isPhoto="1"/>
        </p:nvPicPr>
        <p:blipFill>
          <a:blip r:embed="rId4"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83568"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llegar a la cima, es necesario obtener un permiso, que forma parte de la protección de la dirección del Parque Nacional. Sólo permiten un número limitado de visitantes diariamente.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1000">
        <p:blinds dir="vert"/>
      </p:transition>
    </mc:Choice>
    <mc:Fallback xmlns="">
      <p:transition spd="slow" advTm="4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4300"/>
                            </p:stCondLst>
                            <p:childTnLst>
                              <p:par>
                                <p:cTn id="19" presetID="23" presetClass="exit" presetSubtype="272" fill="hold" nodeType="afterEffect">
                                  <p:stCondLst>
                                    <p:cond delay="3000"/>
                                  </p:stCondLst>
                                  <p:childTnLst>
                                    <p:anim calcmode="lin" valueType="num">
                                      <p:cBhvr>
                                        <p:cTn id="20" dur="3000"/>
                                        <p:tgtEl>
                                          <p:spTgt spid="4"/>
                                        </p:tgtEl>
                                        <p:attrNameLst>
                                          <p:attrName>ppt_w</p:attrName>
                                        </p:attrNameLst>
                                      </p:cBhvr>
                                      <p:tavLst>
                                        <p:tav tm="0">
                                          <p:val>
                                            <p:strVal val="ppt_w"/>
                                          </p:val>
                                        </p:tav>
                                        <p:tav tm="100000">
                                          <p:val>
                                            <p:strVal val="4/3*ppt_w"/>
                                          </p:val>
                                        </p:tav>
                                      </p:tavLst>
                                    </p:anim>
                                    <p:anim calcmode="lin" valueType="num">
                                      <p:cBhvr>
                                        <p:cTn id="21" dur="3000"/>
                                        <p:tgtEl>
                                          <p:spTgt spid="4"/>
                                        </p:tgtEl>
                                        <p:attrNameLst>
                                          <p:attrName>ppt_h</p:attrName>
                                        </p:attrNameLst>
                                      </p:cBhvr>
                                      <p:tavLst>
                                        <p:tav tm="0">
                                          <p:val>
                                            <p:strVal val="ppt_h"/>
                                          </p:val>
                                        </p:tav>
                                        <p:tav tm="100000">
                                          <p:val>
                                            <p:strVal val="4/3*ppt_h"/>
                                          </p:val>
                                        </p:tav>
                                      </p:tavLst>
                                    </p:anim>
                                    <p:set>
                                      <p:cBhvr>
                                        <p:cTn id="22" dur="1" fill="hold">
                                          <p:stCondLst>
                                            <p:cond delay="2999"/>
                                          </p:stCondLst>
                                        </p:cTn>
                                        <p:tgtEl>
                                          <p:spTgt spid="4"/>
                                        </p:tgtEl>
                                        <p:attrNameLst>
                                          <p:attrName>style.visibility</p:attrName>
                                        </p:attrNameLst>
                                      </p:cBhvr>
                                      <p:to>
                                        <p:strVal val="hidden"/>
                                      </p:to>
                                    </p:set>
                                  </p:childTnLst>
                                </p:cTn>
                              </p:par>
                              <p:par>
                                <p:cTn id="23" presetID="10" presetClass="exit" presetSubtype="0" fill="hold" nodeType="withEffect">
                                  <p:stCondLst>
                                    <p:cond delay="3000"/>
                                  </p:stCondLst>
                                  <p:childTnLst>
                                    <p:animEffect transition="out" filter="fade">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23" presetClass="entr" presetSubtype="288" fill="hold" nodeType="withEffect">
                                  <p:stCondLst>
                                    <p:cond delay="300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strVal val="4/3*#ppt_w"/>
                                          </p:val>
                                        </p:tav>
                                        <p:tav tm="100000">
                                          <p:val>
                                            <p:strVal val="#ppt_w"/>
                                          </p:val>
                                        </p:tav>
                                      </p:tavLst>
                                    </p:anim>
                                    <p:anim calcmode="lin" valueType="num">
                                      <p:cBhvr>
                                        <p:cTn id="29" dur="3000" fill="hold"/>
                                        <p:tgtEl>
                                          <p:spTgt spid="9"/>
                                        </p:tgtEl>
                                        <p:attrNameLst>
                                          <p:attrName>ppt_h</p:attrName>
                                        </p:attrNameLst>
                                      </p:cBhvr>
                                      <p:tavLst>
                                        <p:tav tm="0">
                                          <p:val>
                                            <p:strVal val="4/3*#ppt_h"/>
                                          </p:val>
                                        </p:tav>
                                        <p:tav tm="100000">
                                          <p:val>
                                            <p:strVal val="#ppt_h"/>
                                          </p:val>
                                        </p:tav>
                                      </p:tavLst>
                                    </p:anim>
                                  </p:childTnLst>
                                </p:cTn>
                              </p:par>
                              <p:par>
                                <p:cTn id="30" presetID="42" presetClass="entr" presetSubtype="0" fill="hold" nodeType="withEffect">
                                  <p:stCondLst>
                                    <p:cond delay="300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3000"/>
                                        <p:tgtEl>
                                          <p:spTgt spid="9"/>
                                        </p:tgtEl>
                                      </p:cBhvr>
                                    </p:animEffect>
                                    <p:anim calcmode="lin" valueType="num">
                                      <p:cBhvr>
                                        <p:cTn id="33" dur="3000" fill="hold"/>
                                        <p:tgtEl>
                                          <p:spTgt spid="9"/>
                                        </p:tgtEl>
                                        <p:attrNameLst>
                                          <p:attrName>ppt_x</p:attrName>
                                        </p:attrNameLst>
                                      </p:cBhvr>
                                      <p:tavLst>
                                        <p:tav tm="0">
                                          <p:val>
                                            <p:strVal val="#ppt_x"/>
                                          </p:val>
                                        </p:tav>
                                        <p:tav tm="100000">
                                          <p:val>
                                            <p:strVal val="#ppt_x"/>
                                          </p:val>
                                        </p:tav>
                                      </p:tavLst>
                                    </p:anim>
                                    <p:anim calcmode="lin" valueType="num">
                                      <p:cBhvr>
                                        <p:cTn id="34" dur="3000" fill="hold"/>
                                        <p:tgtEl>
                                          <p:spTgt spid="9"/>
                                        </p:tgtEl>
                                        <p:attrNameLst>
                                          <p:attrName>ppt_y</p:attrName>
                                        </p:attrNameLst>
                                      </p:cBhvr>
                                      <p:tavLst>
                                        <p:tav tm="0">
                                          <p:val>
                                            <p:strVal val="#ppt_y+.1"/>
                                          </p:val>
                                        </p:tav>
                                        <p:tav tm="100000">
                                          <p:val>
                                            <p:strVal val="#ppt_y"/>
                                          </p:val>
                                        </p:tav>
                                      </p:tavLst>
                                    </p:anim>
                                  </p:childTnLst>
                                </p:cTn>
                              </p:par>
                            </p:childTnLst>
                          </p:cTn>
                        </p:par>
                        <p:par>
                          <p:cTn id="35" fill="hold">
                            <p:stCondLst>
                              <p:cond delay="203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1"/>
                                          </p:val>
                                        </p:tav>
                                        <p:tav tm="100000">
                                          <p:val>
                                            <p:strVal val="#ppt_x"/>
                                          </p:val>
                                        </p:tav>
                                      </p:tavLst>
                                    </p:anim>
                                    <p:anim calcmode="lin" valueType="num">
                                      <p:cBhvr>
                                        <p:cTn id="4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83568"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Florece el </a:t>
            </a:r>
            <a:r>
              <a:rPr lang="es-ES" i="1" dirty="0" err="1" smtClean="0">
                <a:effectLst>
                  <a:glow rad="101600">
                    <a:srgbClr val="C00000">
                      <a:alpha val="60000"/>
                    </a:srgbClr>
                  </a:glow>
                  <a:outerShdw blurRad="38100" dist="38100" dir="2700000" algn="tl">
                    <a:srgbClr val="000000">
                      <a:alpha val="43137"/>
                    </a:srgbClr>
                  </a:outerShdw>
                </a:effectLst>
              </a:rPr>
              <a:t>tajinaste</a:t>
            </a:r>
            <a:r>
              <a:rPr lang="es-ES" i="1" dirty="0" smtClean="0">
                <a:effectLst>
                  <a:glow rad="101600">
                    <a:srgbClr val="C00000">
                      <a:alpha val="60000"/>
                    </a:srgbClr>
                  </a:glow>
                  <a:outerShdw blurRad="38100" dist="38100" dir="2700000" algn="tl">
                    <a:srgbClr val="000000">
                      <a:alpha val="43137"/>
                    </a:srgbClr>
                  </a:outerShdw>
                </a:effectLst>
              </a:rPr>
              <a:t>, El Teide se viste de rojo. Como cada mes de mayo, en Tenerife tiene lugar el espectáculo cromático de esta maravilla vegetal. Veremos cuáles son los mejores sitios para observarlo.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6" name="5 Imagen" descr="178491_maskonur-woda-kwiatki.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paisaje volcánico de las Cañadas del Teide se colorea en primavera, cuando esa planta endémica canaria que es el </a:t>
            </a:r>
            <a:r>
              <a:rPr lang="es-ES" i="1" dirty="0" err="1" smtClean="0">
                <a:effectLst>
                  <a:glow rad="101600">
                    <a:srgbClr val="C00000">
                      <a:alpha val="60000"/>
                    </a:srgbClr>
                  </a:glow>
                  <a:outerShdw blurRad="38100" dist="38100" dir="2700000" algn="tl">
                    <a:srgbClr val="000000">
                      <a:alpha val="43137"/>
                    </a:srgbClr>
                  </a:outerShdw>
                </a:effectLst>
              </a:rPr>
              <a:t>tajinaste</a:t>
            </a:r>
            <a:r>
              <a:rPr lang="es-ES" i="1" dirty="0" smtClean="0">
                <a:effectLst>
                  <a:glow rad="101600">
                    <a:srgbClr val="C00000">
                      <a:alpha val="60000"/>
                    </a:srgbClr>
                  </a:glow>
                  <a:outerShdw blurRad="38100" dist="38100" dir="2700000" algn="tl">
                    <a:srgbClr val="000000">
                      <a:alpha val="43137"/>
                    </a:srgbClr>
                  </a:outerShdw>
                </a:effectLst>
              </a:rPr>
              <a:t>, sin ramas, con una forma similar a una lanza y que llega a alcanzar los dos metros de altura, estalla en flor y el rojo-púrpura de sus flores crea un contraste con el oscuro y rocoso territorio de la lava.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60000">
        <p:blinds dir="vert"/>
      </p:transition>
    </mc:Choice>
    <mc:Fallback xmlns="">
      <p:transition spd="slow" advTm="6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0900"/>
                            </p:stCondLst>
                            <p:childTnLst>
                              <p:par>
                                <p:cTn id="19" presetID="23" presetClass="exit" presetSubtype="32" fill="hold" nodeType="afterEffect">
                                  <p:stCondLst>
                                    <p:cond delay="3000"/>
                                  </p:stCondLst>
                                  <p:childTnLst>
                                    <p:anim calcmode="lin" valueType="num">
                                      <p:cBhvr>
                                        <p:cTn id="20" dur="3000"/>
                                        <p:tgtEl>
                                          <p:spTgt spid="4"/>
                                        </p:tgtEl>
                                        <p:attrNameLst>
                                          <p:attrName>ppt_w</p:attrName>
                                        </p:attrNameLst>
                                      </p:cBhvr>
                                      <p:tavLst>
                                        <p:tav tm="0">
                                          <p:val>
                                            <p:strVal val="ppt_w"/>
                                          </p:val>
                                        </p:tav>
                                        <p:tav tm="100000">
                                          <p:val>
                                            <p:fltVal val="0"/>
                                          </p:val>
                                        </p:tav>
                                      </p:tavLst>
                                    </p:anim>
                                    <p:anim calcmode="lin" valueType="num">
                                      <p:cBhvr>
                                        <p:cTn id="21" dur="3000"/>
                                        <p:tgtEl>
                                          <p:spTgt spid="4"/>
                                        </p:tgtEl>
                                        <p:attrNameLst>
                                          <p:attrName>ppt_h</p:attrName>
                                        </p:attrNameLst>
                                      </p:cBhvr>
                                      <p:tavLst>
                                        <p:tav tm="0">
                                          <p:val>
                                            <p:strVal val="ppt_h"/>
                                          </p:val>
                                        </p:tav>
                                        <p:tav tm="100000">
                                          <p:val>
                                            <p:fltVal val="0"/>
                                          </p:val>
                                        </p:tav>
                                      </p:tavLst>
                                    </p:anim>
                                    <p:set>
                                      <p:cBhvr>
                                        <p:cTn id="22" dur="1" fill="hold">
                                          <p:stCondLst>
                                            <p:cond delay="2999"/>
                                          </p:stCondLst>
                                        </p:cTn>
                                        <p:tgtEl>
                                          <p:spTgt spid="4"/>
                                        </p:tgtEl>
                                        <p:attrNameLst>
                                          <p:attrName>style.visibility</p:attrName>
                                        </p:attrNameLst>
                                      </p:cBhvr>
                                      <p:to>
                                        <p:strVal val="hidden"/>
                                      </p:to>
                                    </p:set>
                                  </p:childTnLst>
                                </p:cTn>
                              </p:par>
                              <p:par>
                                <p:cTn id="23" presetID="10" presetClass="exit" presetSubtype="0" fill="hold" nodeType="withEffect">
                                  <p:stCondLst>
                                    <p:cond delay="3000"/>
                                  </p:stCondLst>
                                  <p:childTnLst>
                                    <p:animEffect transition="out" filter="fade">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23" presetClass="entr" presetSubtype="272" fill="hold" nodeType="withEffect">
                                  <p:stCondLst>
                                    <p:cond delay="300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strVal val="2/3*#ppt_w"/>
                                          </p:val>
                                        </p:tav>
                                        <p:tav tm="100000">
                                          <p:val>
                                            <p:strVal val="#ppt_w"/>
                                          </p:val>
                                        </p:tav>
                                      </p:tavLst>
                                    </p:anim>
                                    <p:anim calcmode="lin" valueType="num">
                                      <p:cBhvr>
                                        <p:cTn id="29" dur="3000" fill="hold"/>
                                        <p:tgtEl>
                                          <p:spTgt spid="6"/>
                                        </p:tgtEl>
                                        <p:attrNameLst>
                                          <p:attrName>ppt_h</p:attrName>
                                        </p:attrNameLst>
                                      </p:cBhvr>
                                      <p:tavLst>
                                        <p:tav tm="0">
                                          <p:val>
                                            <p:strVal val="2/3*#ppt_h"/>
                                          </p:val>
                                        </p:tav>
                                        <p:tav tm="100000">
                                          <p:val>
                                            <p:strVal val="#ppt_h"/>
                                          </p:val>
                                        </p:tav>
                                      </p:tavLst>
                                    </p:anim>
                                  </p:childTnLst>
                                </p:cTn>
                              </p:par>
                              <p:par>
                                <p:cTn id="30" presetID="47" presetClass="entr" presetSubtype="0" fill="hold" nodeType="withEffect">
                                  <p:stCondLst>
                                    <p:cond delay="30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3000"/>
                                        <p:tgtEl>
                                          <p:spTgt spid="6"/>
                                        </p:tgtEl>
                                      </p:cBhvr>
                                    </p:animEffect>
                                    <p:anim calcmode="lin" valueType="num">
                                      <p:cBhvr>
                                        <p:cTn id="33" dur="3000" fill="hold"/>
                                        <p:tgtEl>
                                          <p:spTgt spid="6"/>
                                        </p:tgtEl>
                                        <p:attrNameLst>
                                          <p:attrName>ppt_x</p:attrName>
                                        </p:attrNameLst>
                                      </p:cBhvr>
                                      <p:tavLst>
                                        <p:tav tm="0">
                                          <p:val>
                                            <p:strVal val="#ppt_x"/>
                                          </p:val>
                                        </p:tav>
                                        <p:tav tm="100000">
                                          <p:val>
                                            <p:strVal val="#ppt_x"/>
                                          </p:val>
                                        </p:tav>
                                      </p:tavLst>
                                    </p:anim>
                                    <p:anim calcmode="lin" valueType="num">
                                      <p:cBhvr>
                                        <p:cTn id="34" dur="3000" fill="hold"/>
                                        <p:tgtEl>
                                          <p:spTgt spid="6"/>
                                        </p:tgtEl>
                                        <p:attrNameLst>
                                          <p:attrName>ppt_y</p:attrName>
                                        </p:attrNameLst>
                                      </p:cBhvr>
                                      <p:tavLst>
                                        <p:tav tm="0">
                                          <p:val>
                                            <p:strVal val="#ppt_y-.1"/>
                                          </p:val>
                                        </p:tav>
                                        <p:tav tm="100000">
                                          <p:val>
                                            <p:strVal val="#ppt_y"/>
                                          </p:val>
                                        </p:tav>
                                      </p:tavLst>
                                    </p:anim>
                                  </p:childTnLst>
                                </p:cTn>
                              </p:par>
                            </p:childTnLst>
                          </p:cTn>
                        </p:par>
                        <p:par>
                          <p:cTn id="35" fill="hold">
                            <p:stCondLst>
                              <p:cond delay="269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1"/>
                                          </p:val>
                                        </p:tav>
                                        <p:tav tm="100000">
                                          <p:val>
                                            <p:strVal val="#ppt_x"/>
                                          </p:val>
                                        </p:tav>
                                      </p:tavLst>
                                    </p:anim>
                                    <p:anim calcmode="lin" valueType="num">
                                      <p:cBhvr>
                                        <p:cTn id="4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cstate="print"/>
          <a:stretch>
            <a:fillRect/>
          </a:stretch>
        </p:blipFill>
        <p:spPr bwMode="auto">
          <a:xfrm>
            <a:off x="0" y="10584"/>
            <a:ext cx="9143999" cy="56938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pesar de su aridez, el espacio protegido que rodea el techo de España es un universo vegetal donde crecen muchas otras especies –retamas, codeso, hierba </a:t>
            </a:r>
            <a:r>
              <a:rPr lang="es-ES" i="1" dirty="0" err="1" smtClean="0">
                <a:effectLst>
                  <a:glow rad="101600">
                    <a:srgbClr val="C00000">
                      <a:alpha val="60000"/>
                    </a:srgbClr>
                  </a:glow>
                  <a:outerShdw blurRad="38100" dist="38100" dir="2700000" algn="tl">
                    <a:srgbClr val="000000">
                      <a:alpha val="43137"/>
                    </a:srgbClr>
                  </a:outerShdw>
                </a:effectLst>
              </a:rPr>
              <a:t>pajorera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2" name="11 Imagen" descr="192777_maskonur-skala.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los pies del Teide, el paisaje marciano del llano de </a:t>
            </a:r>
            <a:r>
              <a:rPr lang="es-ES" i="1" dirty="0" err="1" smtClean="0">
                <a:effectLst>
                  <a:glow rad="101600">
                    <a:srgbClr val="C00000">
                      <a:alpha val="60000"/>
                    </a:srgbClr>
                  </a:glow>
                  <a:outerShdw blurRad="38100" dist="38100" dir="2700000" algn="tl">
                    <a:srgbClr val="000000">
                      <a:alpha val="43137"/>
                    </a:srgbClr>
                  </a:outerShdw>
                </a:effectLst>
              </a:rPr>
              <a:t>Ucanca</a:t>
            </a:r>
            <a:r>
              <a:rPr lang="es-ES" i="1" dirty="0" smtClean="0">
                <a:effectLst>
                  <a:glow rad="101600">
                    <a:srgbClr val="C00000">
                      <a:alpha val="60000"/>
                    </a:srgbClr>
                  </a:glow>
                  <a:outerShdw blurRad="38100" dist="38100" dir="2700000" algn="tl">
                    <a:srgbClr val="000000">
                      <a:alpha val="43137"/>
                    </a:srgbClr>
                  </a:outerShdw>
                </a:effectLst>
              </a:rPr>
              <a:t>, de gran riqueza geológica gracias a las caprichosas formas surgidas del magma volcánico, es uno de los lugares en los que mejor podemos admirar al </a:t>
            </a:r>
            <a:r>
              <a:rPr lang="es-ES" i="1" dirty="0" err="1" smtClean="0">
                <a:effectLst>
                  <a:glow rad="101600">
                    <a:srgbClr val="C00000">
                      <a:alpha val="60000"/>
                    </a:srgbClr>
                  </a:glow>
                  <a:outerShdw blurRad="38100" dist="38100" dir="2700000" algn="tl">
                    <a:srgbClr val="000000">
                      <a:alpha val="43137"/>
                    </a:srgbClr>
                  </a:outerShdw>
                </a:effectLst>
              </a:rPr>
              <a:t>tajinaste</a:t>
            </a:r>
            <a:r>
              <a:rPr lang="es-ES" i="1" dirty="0" smtClean="0">
                <a:effectLst>
                  <a:glow rad="101600">
                    <a:srgbClr val="C00000">
                      <a:alpha val="60000"/>
                    </a:srgbClr>
                  </a:glow>
                  <a:outerShdw blurRad="38100" dist="38100" dir="2700000" algn="tl">
                    <a:srgbClr val="000000">
                      <a:alpha val="43137"/>
                    </a:srgbClr>
                  </a:outerShdw>
                </a:effectLst>
              </a:rPr>
              <a:t> en flor.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47000">
        <p:checker/>
      </p:transition>
    </mc:Choice>
    <mc:Fallback xmlns="">
      <p:transition spd="slow" advTm="4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3000"/>
                                        <p:tgtEl>
                                          <p:spTgt spid="5"/>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7700"/>
                            </p:stCondLst>
                            <p:childTnLst>
                              <p:par>
                                <p:cTn id="19" presetID="23" presetClass="exit" presetSubtype="16" fill="hold" nodeType="afterEffect">
                                  <p:stCondLst>
                                    <p:cond delay="3000"/>
                                  </p:stCondLst>
                                  <p:childTnLst>
                                    <p:anim calcmode="lin" valueType="num">
                                      <p:cBhvr>
                                        <p:cTn id="20" dur="3000"/>
                                        <p:tgtEl>
                                          <p:spTgt spid="5"/>
                                        </p:tgtEl>
                                        <p:attrNameLst>
                                          <p:attrName>ppt_w</p:attrName>
                                        </p:attrNameLst>
                                      </p:cBhvr>
                                      <p:tavLst>
                                        <p:tav tm="0">
                                          <p:val>
                                            <p:strVal val="ppt_w"/>
                                          </p:val>
                                        </p:tav>
                                        <p:tav tm="100000">
                                          <p:val>
                                            <p:strVal val="4*ppt_w"/>
                                          </p:val>
                                        </p:tav>
                                      </p:tavLst>
                                    </p:anim>
                                    <p:anim calcmode="lin" valueType="num">
                                      <p:cBhvr>
                                        <p:cTn id="21" dur="3000"/>
                                        <p:tgtEl>
                                          <p:spTgt spid="5"/>
                                        </p:tgtEl>
                                        <p:attrNameLst>
                                          <p:attrName>ppt_h</p:attrName>
                                        </p:attrNameLst>
                                      </p:cBhvr>
                                      <p:tavLst>
                                        <p:tav tm="0">
                                          <p:val>
                                            <p:strVal val="ppt_h"/>
                                          </p:val>
                                        </p:tav>
                                        <p:tav tm="100000">
                                          <p:val>
                                            <p:strVal val="4*ppt_h"/>
                                          </p:val>
                                        </p:tav>
                                      </p:tavLst>
                                    </p:anim>
                                    <p:set>
                                      <p:cBhvr>
                                        <p:cTn id="22" dur="1" fill="hold">
                                          <p:stCondLst>
                                            <p:cond delay="2999"/>
                                          </p:stCondLst>
                                        </p:cTn>
                                        <p:tgtEl>
                                          <p:spTgt spid="5"/>
                                        </p:tgtEl>
                                        <p:attrNameLst>
                                          <p:attrName>style.visibility</p:attrName>
                                        </p:attrNameLst>
                                      </p:cBhvr>
                                      <p:to>
                                        <p:strVal val="hidden"/>
                                      </p:to>
                                    </p:set>
                                  </p:childTnLst>
                                </p:cTn>
                              </p:par>
                              <p:par>
                                <p:cTn id="23" presetID="10" presetClass="exit" presetSubtype="0" fill="hold" nodeType="withEffect">
                                  <p:stCondLst>
                                    <p:cond delay="3000"/>
                                  </p:stCondLst>
                                  <p:childTnLst>
                                    <p:animEffect transition="out" filter="fade">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23" presetClass="entr" presetSubtype="288" fill="hold" nodeType="withEffect">
                                  <p:stCondLst>
                                    <p:cond delay="3000"/>
                                  </p:stCondLst>
                                  <p:childTnLst>
                                    <p:set>
                                      <p:cBhvr>
                                        <p:cTn id="27" dur="1" fill="hold">
                                          <p:stCondLst>
                                            <p:cond delay="0"/>
                                          </p:stCondLst>
                                        </p:cTn>
                                        <p:tgtEl>
                                          <p:spTgt spid="12"/>
                                        </p:tgtEl>
                                        <p:attrNameLst>
                                          <p:attrName>style.visibility</p:attrName>
                                        </p:attrNameLst>
                                      </p:cBhvr>
                                      <p:to>
                                        <p:strVal val="visible"/>
                                      </p:to>
                                    </p:set>
                                    <p:anim calcmode="lin" valueType="num">
                                      <p:cBhvr>
                                        <p:cTn id="28" dur="3000" fill="hold"/>
                                        <p:tgtEl>
                                          <p:spTgt spid="12"/>
                                        </p:tgtEl>
                                        <p:attrNameLst>
                                          <p:attrName>ppt_w</p:attrName>
                                        </p:attrNameLst>
                                      </p:cBhvr>
                                      <p:tavLst>
                                        <p:tav tm="0">
                                          <p:val>
                                            <p:strVal val="4/3*#ppt_w"/>
                                          </p:val>
                                        </p:tav>
                                        <p:tav tm="100000">
                                          <p:val>
                                            <p:strVal val="#ppt_w"/>
                                          </p:val>
                                        </p:tav>
                                      </p:tavLst>
                                    </p:anim>
                                    <p:anim calcmode="lin" valueType="num">
                                      <p:cBhvr>
                                        <p:cTn id="29" dur="3000" fill="hold"/>
                                        <p:tgtEl>
                                          <p:spTgt spid="12"/>
                                        </p:tgtEl>
                                        <p:attrNameLst>
                                          <p:attrName>ppt_h</p:attrName>
                                        </p:attrNameLst>
                                      </p:cBhvr>
                                      <p:tavLst>
                                        <p:tav tm="0">
                                          <p:val>
                                            <p:strVal val="4/3*#ppt_h"/>
                                          </p:val>
                                        </p:tav>
                                        <p:tav tm="100000">
                                          <p:val>
                                            <p:strVal val="#ppt_h"/>
                                          </p:val>
                                        </p:tav>
                                      </p:tavLst>
                                    </p:anim>
                                  </p:childTnLst>
                                </p:cTn>
                              </p:par>
                              <p:par>
                                <p:cTn id="30" presetID="52" presetClass="entr" presetSubtype="0" fill="hold" nodeType="withEffect">
                                  <p:stCondLst>
                                    <p:cond delay="3000"/>
                                  </p:stCondLst>
                                  <p:childTnLst>
                                    <p:set>
                                      <p:cBhvr>
                                        <p:cTn id="31" dur="1" fill="hold">
                                          <p:stCondLst>
                                            <p:cond delay="0"/>
                                          </p:stCondLst>
                                        </p:cTn>
                                        <p:tgtEl>
                                          <p:spTgt spid="12"/>
                                        </p:tgtEl>
                                        <p:attrNameLst>
                                          <p:attrName>style.visibility</p:attrName>
                                        </p:attrNameLst>
                                      </p:cBhvr>
                                      <p:to>
                                        <p:strVal val="visible"/>
                                      </p:to>
                                    </p:set>
                                    <p:animScale>
                                      <p:cBhvr>
                                        <p:cTn id="32" dur="3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3000" decel="50000" fill="hold">
                                          <p:stCondLst>
                                            <p:cond delay="0"/>
                                          </p:stCondLst>
                                        </p:cTn>
                                        <p:tgtEl>
                                          <p:spTgt spid="12"/>
                                        </p:tgtEl>
                                        <p:attrNameLst>
                                          <p:attrName>ppt_x</p:attrName>
                                          <p:attrName>ppt_y</p:attrName>
                                        </p:attrNameLst>
                                      </p:cBhvr>
                                    </p:animMotion>
                                    <p:animEffect transition="in" filter="fade">
                                      <p:cBhvr>
                                        <p:cTn id="34" dur="3000"/>
                                        <p:tgtEl>
                                          <p:spTgt spid="12"/>
                                        </p:tgtEl>
                                      </p:cBhvr>
                                    </p:animEffect>
                                  </p:childTnLst>
                                </p:cTn>
                              </p:par>
                            </p:childTnLst>
                          </p:cTn>
                        </p:par>
                        <p:par>
                          <p:cTn id="35" fill="hold">
                            <p:stCondLst>
                              <p:cond delay="237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1"/>
                                          </p:val>
                                        </p:tav>
                                        <p:tav tm="100000">
                                          <p:val>
                                            <p:strVal val="#ppt_x"/>
                                          </p:val>
                                        </p:tav>
                                      </p:tavLst>
                                    </p:anim>
                                    <p:anim calcmode="lin" valueType="num">
                                      <p:cBhvr>
                                        <p:cTn id="4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a:off x="-870" y="0"/>
            <a:ext cx="4918342" cy="569912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193626_maskonury-skala.jpg"/>
          <p:cNvPicPr>
            <a:picLocks noGrp="1" noChangeAspect="1"/>
          </p:cNvPicPr>
          <p:nvPr isPhoto="1"/>
        </p:nvPicPr>
        <p:blipFill>
          <a:blip r:embed="rId2" cstate="print"/>
          <a:stretch>
            <a:fillRect/>
          </a:stretch>
        </p:blipFill>
        <p:spPr bwMode="auto">
          <a:xfrm>
            <a:off x="0" y="0"/>
            <a:ext cx="493204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076056" y="1129308"/>
            <a:ext cx="3888432"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Además de color, aporta también la riqueza y el dulzor de un néctar con el que las abejas melíferas producen una miel de color muy claro, casi transparente con matices amarillos, de altísima calidad, que posee denominación de origen.</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checker dir="vert"/>
      </p:transition>
    </mc:Choice>
    <mc:Fallback xmlns="">
      <p:transition spd="slow" advTm="28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3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3000" fill="hold"/>
                                        <p:tgtEl>
                                          <p:spTgt spid="17"/>
                                        </p:tgtEl>
                                        <p:attrNameLst>
                                          <p:attrName>ppt_w</p:attrName>
                                        </p:attrNameLst>
                                      </p:cBhvr>
                                      <p:tavLst>
                                        <p:tav tm="0">
                                          <p:val>
                                            <p:strVal val="4/3*#ppt_w"/>
                                          </p:val>
                                        </p:tav>
                                        <p:tav tm="100000">
                                          <p:val>
                                            <p:strVal val="#ppt_w"/>
                                          </p:val>
                                        </p:tav>
                                      </p:tavLst>
                                    </p:anim>
                                    <p:anim calcmode="lin" valueType="num">
                                      <p:cBhvr>
                                        <p:cTn id="11" dur="3000" fill="hold"/>
                                        <p:tgtEl>
                                          <p:spTgt spid="17"/>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3000" fill="hold"/>
                                        <p:tgtEl>
                                          <p:spTgt spid="9"/>
                                        </p:tgtEl>
                                        <p:attrNameLst>
                                          <p:attrName>ppt_w</p:attrName>
                                        </p:attrNameLst>
                                      </p:cBhvr>
                                      <p:tavLst>
                                        <p:tav tm="0">
                                          <p:val>
                                            <p:strVal val="4/3*#ppt_w"/>
                                          </p:val>
                                        </p:tav>
                                        <p:tav tm="100000">
                                          <p:val>
                                            <p:strVal val="#ppt_w"/>
                                          </p:val>
                                        </p:tav>
                                      </p:tavLst>
                                    </p:anim>
                                    <p:anim calcmode="lin" valueType="num">
                                      <p:cBhvr>
                                        <p:cTn id="15" dur="3000" fill="hold"/>
                                        <p:tgtEl>
                                          <p:spTgt spid="9"/>
                                        </p:tgtEl>
                                        <p:attrNameLst>
                                          <p:attrName>ppt_h</p:attrName>
                                        </p:attrNameLst>
                                      </p:cBhvr>
                                      <p:tavLst>
                                        <p:tav tm="0">
                                          <p:val>
                                            <p:strVal val="4/3*#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3000"/>
                                        <p:tgtEl>
                                          <p:spTgt spid="9"/>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Cañadas del Teide conforman uno de los espectáculos naturales más hermosos de Tenerife y España. Este parque nacional es el más grande y antiguo de las islas Canarias y el tercero más antiguo de España.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2 fiordos-noruegos7.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Cañadas forman una impresionante caldera de 17 kilómetros de diámetro en la que asienta el pico del Teide. Conos, coladas y cuevas completan un paisaje que parece de otro planeta y que en algunos puntos resulta sobrecogedor.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51000">
        <p:checker/>
      </p:transition>
    </mc:Choice>
    <mc:Fallback xmlns="">
      <p:transition spd="slow" advTm="51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1000"/>
                            </p:stCondLst>
                            <p:childTnLst>
                              <p:par>
                                <p:cTn id="19" presetID="10" presetClass="exit" presetSubtype="0" fill="hold" nodeType="afterEffect">
                                  <p:stCondLst>
                                    <p:cond delay="3000"/>
                                  </p:stCondLst>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ntr" presetSubtype="288" fill="hold" nodeType="withEffect">
                                  <p:stCondLst>
                                    <p:cond delay="3000"/>
                                  </p:stCondLst>
                                  <p:childTnLst>
                                    <p:set>
                                      <p:cBhvr>
                                        <p:cTn id="23" dur="1" fill="hold">
                                          <p:stCondLst>
                                            <p:cond delay="0"/>
                                          </p:stCondLst>
                                        </p:cTn>
                                        <p:tgtEl>
                                          <p:spTgt spid="15"/>
                                        </p:tgtEl>
                                        <p:attrNameLst>
                                          <p:attrName>style.visibility</p:attrName>
                                        </p:attrNameLst>
                                      </p:cBhvr>
                                      <p:to>
                                        <p:strVal val="visible"/>
                                      </p:to>
                                    </p:set>
                                    <p:anim calcmode="lin" valueType="num">
                                      <p:cBhvr>
                                        <p:cTn id="24" dur="3000" fill="hold"/>
                                        <p:tgtEl>
                                          <p:spTgt spid="15"/>
                                        </p:tgtEl>
                                        <p:attrNameLst>
                                          <p:attrName>ppt_w</p:attrName>
                                        </p:attrNameLst>
                                      </p:cBhvr>
                                      <p:tavLst>
                                        <p:tav tm="0">
                                          <p:val>
                                            <p:strVal val="4/3*#ppt_w"/>
                                          </p:val>
                                        </p:tav>
                                        <p:tav tm="100000">
                                          <p:val>
                                            <p:strVal val="#ppt_w"/>
                                          </p:val>
                                        </p:tav>
                                      </p:tavLst>
                                    </p:anim>
                                    <p:anim calcmode="lin" valueType="num">
                                      <p:cBhvr>
                                        <p:cTn id="25" dur="3000" fill="hold"/>
                                        <p:tgtEl>
                                          <p:spTgt spid="15"/>
                                        </p:tgtEl>
                                        <p:attrNameLst>
                                          <p:attrName>ppt_h</p:attrName>
                                        </p:attrNameLst>
                                      </p:cBhvr>
                                      <p:tavLst>
                                        <p:tav tm="0">
                                          <p:val>
                                            <p:strVal val="4/3*#ppt_h"/>
                                          </p:val>
                                        </p:tav>
                                        <p:tav tm="100000">
                                          <p:val>
                                            <p:strVal val="#ppt_h"/>
                                          </p:val>
                                        </p:tav>
                                      </p:tavLst>
                                    </p:anim>
                                  </p:childTnLst>
                                </p:cTn>
                              </p:par>
                              <p:par>
                                <p:cTn id="26" presetID="10" presetClass="entr" presetSubtype="0" fill="hold" nodeType="withEffect">
                                  <p:stCondLst>
                                    <p:cond delay="30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3000"/>
                                        <p:tgtEl>
                                          <p:spTgt spid="15"/>
                                        </p:tgtEl>
                                      </p:cBhvr>
                                    </p:animEffect>
                                  </p:childTnLst>
                                </p:cTn>
                              </p:par>
                            </p:childTnLst>
                          </p:cTn>
                        </p:par>
                        <p:par>
                          <p:cTn id="29" fill="hold">
                            <p:stCondLst>
                              <p:cond delay="27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Tiene una altura de 3.718 metros sobre el nivel del mar. Sin embargo, si se mide desde la base del lecho oceánico, tiene nada menos que 7.500 metros. Solo dos volcanes, el </a:t>
            </a:r>
            <a:r>
              <a:rPr lang="es-ES" i="1" dirty="0" err="1" smtClean="0">
                <a:effectLst>
                  <a:glow rad="101600">
                    <a:srgbClr val="C00000">
                      <a:alpha val="60000"/>
                    </a:srgbClr>
                  </a:glow>
                  <a:outerShdw blurRad="38100" dist="38100" dir="2700000" algn="tl">
                    <a:srgbClr val="000000">
                      <a:alpha val="43137"/>
                    </a:srgbClr>
                  </a:outerShdw>
                </a:effectLst>
              </a:rPr>
              <a:t>Mauna</a:t>
            </a:r>
            <a:r>
              <a:rPr lang="es-ES" i="1" dirty="0" smtClean="0">
                <a:effectLst>
                  <a:glow rad="101600">
                    <a:srgbClr val="C00000">
                      <a:alpha val="60000"/>
                    </a:srgbClr>
                  </a:glow>
                  <a:outerShdw blurRad="38100" dist="38100" dir="2700000" algn="tl">
                    <a:srgbClr val="000000">
                      <a:alpha val="43137"/>
                    </a:srgbClr>
                  </a:outerShdw>
                </a:effectLst>
              </a:rPr>
              <a:t> Loa y el </a:t>
            </a:r>
            <a:r>
              <a:rPr lang="es-ES" i="1" dirty="0" err="1" smtClean="0">
                <a:effectLst>
                  <a:glow rad="101600">
                    <a:srgbClr val="C00000">
                      <a:alpha val="60000"/>
                    </a:srgbClr>
                  </a:glow>
                  <a:outerShdw blurRad="38100" dist="38100" dir="2700000" algn="tl">
                    <a:srgbClr val="000000">
                      <a:alpha val="43137"/>
                    </a:srgbClr>
                  </a:outerShdw>
                </a:effectLst>
              </a:rPr>
              <a:t>Mauna</a:t>
            </a:r>
            <a:r>
              <a:rPr lang="es-ES" i="1" dirty="0" smtClean="0">
                <a:effectLst>
                  <a:glow rad="101600">
                    <a:srgbClr val="C00000">
                      <a:alpha val="60000"/>
                    </a:srgbClr>
                  </a:glow>
                  <a:outerShdw blurRad="38100" dist="38100" dir="2700000" algn="tl">
                    <a:srgbClr val="000000">
                      <a:alpha val="43137"/>
                    </a:srgbClr>
                  </a:outerShdw>
                </a:effectLst>
              </a:rPr>
              <a:t> Kea (ambos en </a:t>
            </a:r>
            <a:r>
              <a:rPr lang="es-ES" i="1" dirty="0" err="1" smtClean="0">
                <a:effectLst>
                  <a:glow rad="101600">
                    <a:srgbClr val="C00000">
                      <a:alpha val="60000"/>
                    </a:srgbClr>
                  </a:glow>
                  <a:outerShdw blurRad="38100" dist="38100" dir="2700000" algn="tl">
                    <a:srgbClr val="000000">
                      <a:alpha val="43137"/>
                    </a:srgbClr>
                  </a:outerShdw>
                </a:effectLst>
              </a:rPr>
              <a:t>Hawaii</a:t>
            </a:r>
            <a:r>
              <a:rPr lang="es-ES" i="1" dirty="0" smtClean="0">
                <a:effectLst>
                  <a:glow rad="101600">
                    <a:srgbClr val="C00000">
                      <a:alpha val="60000"/>
                    </a:srgbClr>
                  </a:glow>
                  <a:outerShdw blurRad="38100" dist="38100" dir="2700000" algn="tl">
                    <a:srgbClr val="000000">
                      <a:alpha val="43137"/>
                    </a:srgbClr>
                  </a:outerShdw>
                </a:effectLst>
              </a:rPr>
              <a:t>) le superan en dimensiones.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9" name="18 Imagen" descr="431136-Kycb.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560"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aunque este volcán inactivo es el rey del parque, toda su superficie es espectacular. Aquí verás conos volcánicos, coladas de lava, formaciones sorprendentes y rincones que parecen de otro planeta.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52000">
        <p15:prstTrans prst="peelOff"/>
      </p:transition>
    </mc:Choice>
    <mc:Fallback xmlns="">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3600"/>
                            </p:stCondLst>
                            <p:childTnLst>
                              <p:par>
                                <p:cTn id="19" presetID="23" presetClass="exit" presetSubtype="288" fill="hold" nodeType="afterEffect">
                                  <p:stCondLst>
                                    <p:cond delay="3000"/>
                                  </p:stCondLst>
                                  <p:childTnLst>
                                    <p:anim calcmode="lin" valueType="num">
                                      <p:cBhvr>
                                        <p:cTn id="20" dur="3000"/>
                                        <p:tgtEl>
                                          <p:spTgt spid="4"/>
                                        </p:tgtEl>
                                        <p:attrNameLst>
                                          <p:attrName>ppt_w</p:attrName>
                                        </p:attrNameLst>
                                      </p:cBhvr>
                                      <p:tavLst>
                                        <p:tav tm="0">
                                          <p:val>
                                            <p:strVal val="ppt_w"/>
                                          </p:val>
                                        </p:tav>
                                        <p:tav tm="100000">
                                          <p:val>
                                            <p:strVal val="2/3*ppt_w"/>
                                          </p:val>
                                        </p:tav>
                                      </p:tavLst>
                                    </p:anim>
                                    <p:anim calcmode="lin" valueType="num">
                                      <p:cBhvr>
                                        <p:cTn id="21" dur="3000"/>
                                        <p:tgtEl>
                                          <p:spTgt spid="4"/>
                                        </p:tgtEl>
                                        <p:attrNameLst>
                                          <p:attrName>ppt_h</p:attrName>
                                        </p:attrNameLst>
                                      </p:cBhvr>
                                      <p:tavLst>
                                        <p:tav tm="0">
                                          <p:val>
                                            <p:strVal val="ppt_h"/>
                                          </p:val>
                                        </p:tav>
                                        <p:tav tm="100000">
                                          <p:val>
                                            <p:strVal val="2/3*ppt_h"/>
                                          </p:val>
                                        </p:tav>
                                      </p:tavLst>
                                    </p:anim>
                                    <p:set>
                                      <p:cBhvr>
                                        <p:cTn id="22" dur="1" fill="hold">
                                          <p:stCondLst>
                                            <p:cond delay="2999"/>
                                          </p:stCondLst>
                                        </p:cTn>
                                        <p:tgtEl>
                                          <p:spTgt spid="4"/>
                                        </p:tgtEl>
                                        <p:attrNameLst>
                                          <p:attrName>style.visibility</p:attrName>
                                        </p:attrNameLst>
                                      </p:cBhvr>
                                      <p:to>
                                        <p:strVal val="hidden"/>
                                      </p:to>
                                    </p:set>
                                  </p:childTnLst>
                                </p:cTn>
                              </p:par>
                              <p:par>
                                <p:cTn id="23" presetID="50" presetClass="exit" presetSubtype="0" accel="100000" fill="hold" nodeType="withEffect">
                                  <p:stCondLst>
                                    <p:cond delay="3000"/>
                                  </p:stCondLst>
                                  <p:childTnLst>
                                    <p:anim calcmode="lin" valueType="num">
                                      <p:cBhvr>
                                        <p:cTn id="24" dur="3000"/>
                                        <p:tgtEl>
                                          <p:spTgt spid="4"/>
                                        </p:tgtEl>
                                        <p:attrNameLst>
                                          <p:attrName>ppt_w</p:attrName>
                                        </p:attrNameLst>
                                      </p:cBhvr>
                                      <p:tavLst>
                                        <p:tav tm="0">
                                          <p:val>
                                            <p:strVal val="ppt_w"/>
                                          </p:val>
                                        </p:tav>
                                        <p:tav tm="100000">
                                          <p:val>
                                            <p:strVal val="ppt_w+.3"/>
                                          </p:val>
                                        </p:tav>
                                      </p:tavLst>
                                    </p:anim>
                                    <p:anim calcmode="lin" valueType="num">
                                      <p:cBhvr>
                                        <p:cTn id="25" dur="3000"/>
                                        <p:tgtEl>
                                          <p:spTgt spid="4"/>
                                        </p:tgtEl>
                                        <p:attrNameLst>
                                          <p:attrName>ppt_h</p:attrName>
                                        </p:attrNameLst>
                                      </p:cBhvr>
                                      <p:tavLst>
                                        <p:tav tm="0">
                                          <p:val>
                                            <p:strVal val="ppt_h"/>
                                          </p:val>
                                        </p:tav>
                                        <p:tav tm="100000">
                                          <p:val>
                                            <p:strVal val="ppt_h"/>
                                          </p:val>
                                        </p:tav>
                                      </p:tavLst>
                                    </p:anim>
                                    <p:animEffect transition="out" filter="fade">
                                      <p:cBhvr>
                                        <p:cTn id="26" dur="3000"/>
                                        <p:tgtEl>
                                          <p:spTgt spid="4"/>
                                        </p:tgtEl>
                                      </p:cBhvr>
                                    </p:animEffect>
                                    <p:set>
                                      <p:cBhvr>
                                        <p:cTn id="27" dur="1" fill="hold">
                                          <p:stCondLst>
                                            <p:cond delay="2999"/>
                                          </p:stCondLst>
                                        </p:cTn>
                                        <p:tgtEl>
                                          <p:spTgt spid="4"/>
                                        </p:tgtEl>
                                        <p:attrNameLst>
                                          <p:attrName>style.visibility</p:attrName>
                                        </p:attrNameLst>
                                      </p:cBhvr>
                                      <p:to>
                                        <p:strVal val="hidden"/>
                                      </p:to>
                                    </p:set>
                                  </p:childTnLst>
                                </p:cTn>
                              </p:par>
                              <p:par>
                                <p:cTn id="28" presetID="23" presetClass="entr" presetSubtype="288" fill="hold" nodeType="withEffect">
                                  <p:stCondLst>
                                    <p:cond delay="3000"/>
                                  </p:stCondLst>
                                  <p:iterate type="lt">
                                    <p:tmPct val="0"/>
                                  </p:iterate>
                                  <p:childTnLst>
                                    <p:set>
                                      <p:cBhvr>
                                        <p:cTn id="29" dur="1" fill="hold">
                                          <p:stCondLst>
                                            <p:cond delay="0"/>
                                          </p:stCondLst>
                                        </p:cTn>
                                        <p:tgtEl>
                                          <p:spTgt spid="19"/>
                                        </p:tgtEl>
                                        <p:attrNameLst>
                                          <p:attrName>style.visibility</p:attrName>
                                        </p:attrNameLst>
                                      </p:cBhvr>
                                      <p:to>
                                        <p:strVal val="visible"/>
                                      </p:to>
                                    </p:set>
                                    <p:anim calcmode="lin" valueType="num">
                                      <p:cBhvr>
                                        <p:cTn id="30" dur="3000" fill="hold"/>
                                        <p:tgtEl>
                                          <p:spTgt spid="19"/>
                                        </p:tgtEl>
                                        <p:attrNameLst>
                                          <p:attrName>ppt_w</p:attrName>
                                        </p:attrNameLst>
                                      </p:cBhvr>
                                      <p:tavLst>
                                        <p:tav tm="0">
                                          <p:val>
                                            <p:strVal val="4/3*#ppt_w"/>
                                          </p:val>
                                        </p:tav>
                                        <p:tav tm="100000">
                                          <p:val>
                                            <p:strVal val="#ppt_w"/>
                                          </p:val>
                                        </p:tav>
                                      </p:tavLst>
                                    </p:anim>
                                    <p:anim calcmode="lin" valueType="num">
                                      <p:cBhvr>
                                        <p:cTn id="31" dur="3000" fill="hold"/>
                                        <p:tgtEl>
                                          <p:spTgt spid="19"/>
                                        </p:tgtEl>
                                        <p:attrNameLst>
                                          <p:attrName>ppt_h</p:attrName>
                                        </p:attrNameLst>
                                      </p:cBhvr>
                                      <p:tavLst>
                                        <p:tav tm="0">
                                          <p:val>
                                            <p:strVal val="4/3*#ppt_h"/>
                                          </p:val>
                                        </p:tav>
                                        <p:tav tm="100000">
                                          <p:val>
                                            <p:strVal val="#ppt_h"/>
                                          </p:val>
                                        </p:tav>
                                      </p:tavLst>
                                    </p:anim>
                                  </p:childTnLst>
                                </p:cTn>
                              </p:par>
                              <p:par>
                                <p:cTn id="32" presetID="10" presetClass="entr" presetSubtype="0" fill="hold" nodeType="withEffect">
                                  <p:stCondLst>
                                    <p:cond delay="3000"/>
                                  </p:stCondLst>
                                  <p:iterate type="lt">
                                    <p:tmPct val="0"/>
                                  </p:iterate>
                                  <p:childTnLst>
                                    <p:set>
                                      <p:cBhvr>
                                        <p:cTn id="33" dur="1" fill="hold">
                                          <p:stCondLst>
                                            <p:cond delay="0"/>
                                          </p:stCondLst>
                                        </p:cTn>
                                        <p:tgtEl>
                                          <p:spTgt spid="19"/>
                                        </p:tgtEl>
                                        <p:attrNameLst>
                                          <p:attrName>style.visibility</p:attrName>
                                        </p:attrNameLst>
                                      </p:cBhvr>
                                      <p:to>
                                        <p:strVal val="visible"/>
                                      </p:to>
                                    </p:set>
                                    <p:animEffect transition="in" filter="fade">
                                      <p:cBhvr>
                                        <p:cTn id="34" dur="3000"/>
                                        <p:tgtEl>
                                          <p:spTgt spid="19"/>
                                        </p:tgtEl>
                                      </p:cBhvr>
                                    </p:animEffect>
                                  </p:childTnLst>
                                </p:cTn>
                              </p:par>
                            </p:childTnLst>
                          </p:cTn>
                        </p:par>
                        <p:par>
                          <p:cTn id="35" fill="hold">
                            <p:stCondLst>
                              <p:cond delay="296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1"/>
                                          </p:val>
                                        </p:tav>
                                        <p:tav tm="100000">
                                          <p:val>
                                            <p:strVal val="#ppt_x"/>
                                          </p:val>
                                        </p:tav>
                                      </p:tavLst>
                                    </p:anim>
                                    <p:anim calcmode="lin" valueType="num">
                                      <p:cBhvr>
                                        <p:cTn id="4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Verlo desde su base es todo un espectáculo, pero alcanzar su cumbre es una experiencia inolvidable. Lo primero es llegar a sus pies. Lo puedes hacer en coche, en autobús o contratando una excursión guiada.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34.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560"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estás en buena forma física y te apetece disfrutar a fondo del parque y su entorno, nada como subir andando. Para ello, puedes seguir el sendero de   Montaña Blanca, un nombre que dieron los indígenas al volcán por su punta de nieve en los meses más fríos.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4000">
        <p14:gallery dir="l"/>
      </p:transition>
    </mc:Choice>
    <mc:Fallback xmlns="">
      <p:transition spd="slow" advTm="5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10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288" fill="hold" nodeType="withEffect">
                                  <p:stCondLst>
                                    <p:cond delay="3000"/>
                                  </p:stCondLst>
                                  <p:childTnLst>
                                    <p:anim calcmode="lin" valueType="num">
                                      <p:cBhvr>
                                        <p:cTn id="23" dur="3000"/>
                                        <p:tgtEl>
                                          <p:spTgt spid="4"/>
                                        </p:tgtEl>
                                        <p:attrNameLst>
                                          <p:attrName>ppt_w</p:attrName>
                                        </p:attrNameLst>
                                      </p:cBhvr>
                                      <p:tavLst>
                                        <p:tav tm="0">
                                          <p:val>
                                            <p:strVal val="ppt_w"/>
                                          </p:val>
                                        </p:tav>
                                        <p:tav tm="100000">
                                          <p:val>
                                            <p:strVal val="2/3*ppt_w"/>
                                          </p:val>
                                        </p:tav>
                                      </p:tavLst>
                                    </p:anim>
                                    <p:anim calcmode="lin" valueType="num">
                                      <p:cBhvr>
                                        <p:cTn id="24" dur="3000"/>
                                        <p:tgtEl>
                                          <p:spTgt spid="4"/>
                                        </p:tgtEl>
                                        <p:attrNameLst>
                                          <p:attrName>ppt_h</p:attrName>
                                        </p:attrNameLst>
                                      </p:cBhvr>
                                      <p:tavLst>
                                        <p:tav tm="0">
                                          <p:val>
                                            <p:strVal val="ppt_h"/>
                                          </p:val>
                                        </p:tav>
                                        <p:tav tm="100000">
                                          <p:val>
                                            <p:strVal val="2/3*ppt_h"/>
                                          </p:val>
                                        </p:tav>
                                      </p:tavLst>
                                    </p:anim>
                                    <p:set>
                                      <p:cBhvr>
                                        <p:cTn id="25" dur="1" fill="hold">
                                          <p:stCondLst>
                                            <p:cond delay="2999"/>
                                          </p:stCondLst>
                                        </p:cTn>
                                        <p:tgtEl>
                                          <p:spTgt spid="4"/>
                                        </p:tgtEl>
                                        <p:attrNameLst>
                                          <p:attrName>style.visibility</p:attrName>
                                        </p:attrNameLst>
                                      </p:cBhvr>
                                      <p:to>
                                        <p:strVal val="hidden"/>
                                      </p:to>
                                    </p:set>
                                  </p:childTnLst>
                                </p:cTn>
                              </p:par>
                              <p:par>
                                <p:cTn id="26" presetID="10" presetClass="exit" presetSubtype="0" fill="hold" nodeType="withEffect">
                                  <p:stCondLst>
                                    <p:cond delay="3000"/>
                                  </p:stCondLst>
                                  <p:childTnLst>
                                    <p:animEffect transition="out" filter="fade">
                                      <p:cBhvr>
                                        <p:cTn id="27" dur="3000"/>
                                        <p:tgtEl>
                                          <p:spTgt spid="4"/>
                                        </p:tgtEl>
                                      </p:cBhvr>
                                    </p:animEffect>
                                    <p:set>
                                      <p:cBhvr>
                                        <p:cTn id="28" dur="1" fill="hold">
                                          <p:stCondLst>
                                            <p:cond delay="2999"/>
                                          </p:stCondLst>
                                        </p:cTn>
                                        <p:tgtEl>
                                          <p:spTgt spid="4"/>
                                        </p:tgtEl>
                                        <p:attrNameLst>
                                          <p:attrName>style.visibility</p:attrName>
                                        </p:attrNameLst>
                                      </p:cBhvr>
                                      <p:to>
                                        <p:strVal val="hidden"/>
                                      </p:to>
                                    </p:set>
                                  </p:childTnLst>
                                </p:cTn>
                              </p:par>
                              <p:par>
                                <p:cTn id="29" presetID="23" presetClass="entr" presetSubtype="272" fill="hold" nodeType="withEffect">
                                  <p:stCondLst>
                                    <p:cond delay="300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0" fill="hold"/>
                                        <p:tgtEl>
                                          <p:spTgt spid="13"/>
                                        </p:tgtEl>
                                        <p:attrNameLst>
                                          <p:attrName>ppt_w</p:attrName>
                                        </p:attrNameLst>
                                      </p:cBhvr>
                                      <p:tavLst>
                                        <p:tav tm="0">
                                          <p:val>
                                            <p:strVal val="2/3*#ppt_w"/>
                                          </p:val>
                                        </p:tav>
                                        <p:tav tm="100000">
                                          <p:val>
                                            <p:strVal val="#ppt_w"/>
                                          </p:val>
                                        </p:tav>
                                      </p:tavLst>
                                    </p:anim>
                                    <p:anim calcmode="lin" valueType="num">
                                      <p:cBhvr>
                                        <p:cTn id="32" dur="3000" fill="hold"/>
                                        <p:tgtEl>
                                          <p:spTgt spid="13"/>
                                        </p:tgtEl>
                                        <p:attrNameLst>
                                          <p:attrName>ppt_h</p:attrName>
                                        </p:attrNameLst>
                                      </p:cBhvr>
                                      <p:tavLst>
                                        <p:tav tm="0">
                                          <p:val>
                                            <p:strVal val="2/3*#ppt_h"/>
                                          </p:val>
                                        </p:tav>
                                        <p:tav tm="100000">
                                          <p:val>
                                            <p:strVal val="#ppt_h"/>
                                          </p:val>
                                        </p:tav>
                                      </p:tavLst>
                                    </p:anim>
                                  </p:childTnLst>
                                </p:cTn>
                              </p:par>
                              <p:par>
                                <p:cTn id="33" presetID="10" presetClass="entr" presetSubtype="0" fill="hold" nodeType="withEffect">
                                  <p:stCondLst>
                                    <p:cond delay="300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3000"/>
                                        <p:tgtEl>
                                          <p:spTgt spid="13"/>
                                        </p:tgtEl>
                                      </p:cBhvr>
                                    </p:animEffect>
                                  </p:childTnLst>
                                </p:cTn>
                              </p:par>
                            </p:childTnLst>
                          </p:cTn>
                        </p:par>
                        <p:par>
                          <p:cTn id="36" fill="hold">
                            <p:stCondLst>
                              <p:cond delay="27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a:off x="-870" y="0"/>
            <a:ext cx="5074242" cy="569912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193626_maskonury-skala.jpg"/>
          <p:cNvPicPr>
            <a:picLocks noGrp="1" noChangeAspect="1"/>
          </p:cNvPicPr>
          <p:nvPr isPhoto="1"/>
        </p:nvPicPr>
        <p:blipFill>
          <a:blip r:embed="rId2" cstate="print"/>
          <a:stretch>
            <a:fillRect/>
          </a:stretch>
        </p:blipFill>
        <p:spPr bwMode="auto">
          <a:xfrm>
            <a:off x="0" y="0"/>
            <a:ext cx="50883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292080" y="1633364"/>
            <a:ext cx="3672408"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Este sendero es el de más fácil acceso, pero debes contar con que la ascensión dura alrededor de seis horas. Eso y que, por supuesto, debes ir perfectamente equipado para poder realizarla.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gallery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outVertical)">
                                      <p:cBhvr>
                                        <p:cTn id="7" dur="3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3000" fill="hold"/>
                                        <p:tgtEl>
                                          <p:spTgt spid="17"/>
                                        </p:tgtEl>
                                        <p:attrNameLst>
                                          <p:attrName>ppt_w</p:attrName>
                                        </p:attrNameLst>
                                      </p:cBhvr>
                                      <p:tavLst>
                                        <p:tav tm="0">
                                          <p:val>
                                            <p:strVal val="4/3*#ppt_w"/>
                                          </p:val>
                                        </p:tav>
                                        <p:tav tm="100000">
                                          <p:val>
                                            <p:strVal val="#ppt_w"/>
                                          </p:val>
                                        </p:tav>
                                      </p:tavLst>
                                    </p:anim>
                                    <p:anim calcmode="lin" valueType="num">
                                      <p:cBhvr>
                                        <p:cTn id="11" dur="3000" fill="hold"/>
                                        <p:tgtEl>
                                          <p:spTgt spid="17"/>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3000" fill="hold"/>
                                        <p:tgtEl>
                                          <p:spTgt spid="9"/>
                                        </p:tgtEl>
                                        <p:attrNameLst>
                                          <p:attrName>ppt_w</p:attrName>
                                        </p:attrNameLst>
                                      </p:cBhvr>
                                      <p:tavLst>
                                        <p:tav tm="0">
                                          <p:val>
                                            <p:strVal val="4/3*#ppt_w"/>
                                          </p:val>
                                        </p:tav>
                                        <p:tav tm="100000">
                                          <p:val>
                                            <p:strVal val="#ppt_w"/>
                                          </p:val>
                                        </p:tav>
                                      </p:tavLst>
                                    </p:anim>
                                    <p:anim calcmode="lin" valueType="num">
                                      <p:cBhvr>
                                        <p:cTn id="15" dur="3000" fill="hold"/>
                                        <p:tgtEl>
                                          <p:spTgt spid="9"/>
                                        </p:tgtEl>
                                        <p:attrNameLst>
                                          <p:attrName>ppt_h</p:attrName>
                                        </p:attrNameLst>
                                      </p:cBhvr>
                                      <p:tavLst>
                                        <p:tav tm="0">
                                          <p:val>
                                            <p:strVal val="4/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Horizontal)">
                                      <p:cBhvr>
                                        <p:cTn id="18" dur="3000"/>
                                        <p:tgtEl>
                                          <p:spTgt spid="9"/>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Diapositiva58.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mejor opción para disfrutar al máximo es hacer el recorrido de tarde, pernoctar allí y al día siguiente disfrutar del amanecer en uno de los parajes más idílicos del mundo.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1" name="10 Imagen" descr="195406_maskonur-skala-kwiatki-rozmycie.jpg"/>
          <p:cNvPicPr>
            <a:picLocks noGrp="1" noChangeAspect="1"/>
          </p:cNvPicPr>
          <p:nvPr isPhoto="1"/>
        </p:nvPicPr>
        <p:blipFill>
          <a:blip r:embed="rId3" cstate="print"/>
          <a:stretch>
            <a:fillRect/>
          </a:stretch>
        </p:blipFill>
        <p:spPr bwMode="auto">
          <a:xfrm>
            <a:off x="0" y="-454868"/>
            <a:ext cx="9144000" cy="633670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755576" y="4945732"/>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dormir podrás hacerlo en el refugio de </a:t>
            </a:r>
            <a:r>
              <a:rPr lang="es-ES" i="1" dirty="0" err="1" smtClean="0">
                <a:effectLst>
                  <a:glow rad="101600">
                    <a:srgbClr val="C00000">
                      <a:alpha val="60000"/>
                    </a:srgbClr>
                  </a:glow>
                  <a:outerShdw blurRad="38100" dist="38100" dir="2700000" algn="tl">
                    <a:srgbClr val="000000">
                      <a:alpha val="43137"/>
                    </a:srgbClr>
                  </a:outerShdw>
                </a:effectLst>
              </a:rPr>
              <a:t>Altavista</a:t>
            </a:r>
            <a:r>
              <a:rPr lang="es-ES" i="1" dirty="0" smtClean="0">
                <a:effectLst>
                  <a:glow rad="101600">
                    <a:srgbClr val="C00000">
                      <a:alpha val="60000"/>
                    </a:srgbClr>
                  </a:glow>
                  <a:outerShdw blurRad="38100" dist="38100" dir="2700000" algn="tl">
                    <a:srgbClr val="000000">
                      <a:alpha val="43137"/>
                    </a:srgbClr>
                  </a:outerShdw>
                </a:effectLst>
              </a:rPr>
              <a:t>. Desde él tardarás poco más de una hora en llegar al pico y ver la salida de sol.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42000">
        <p14:warp dir="in"/>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Horizontal)">
                                      <p:cBhvr>
                                        <p:cTn id="7" dur="3000"/>
                                        <p:tgtEl>
                                          <p:spTgt spid="20"/>
                                        </p:tgtEl>
                                      </p:cBhvr>
                                    </p:animEffect>
                                  </p:childTnLst>
                                </p:cTn>
                              </p:par>
                              <p:par>
                                <p:cTn id="8" presetID="23" presetClass="entr" presetSubtype="272"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p:cTn id="10" dur="3000" fill="hold"/>
                                        <p:tgtEl>
                                          <p:spTgt spid="20"/>
                                        </p:tgtEl>
                                        <p:attrNameLst>
                                          <p:attrName>ppt_w</p:attrName>
                                        </p:attrNameLst>
                                      </p:cBhvr>
                                      <p:tavLst>
                                        <p:tav tm="0">
                                          <p:val>
                                            <p:strVal val="2/3*#ppt_w"/>
                                          </p:val>
                                        </p:tav>
                                        <p:tav tm="100000">
                                          <p:val>
                                            <p:strVal val="#ppt_w"/>
                                          </p:val>
                                        </p:tav>
                                      </p:tavLst>
                                    </p:anim>
                                    <p:anim calcmode="lin" valueType="num">
                                      <p:cBhvr>
                                        <p:cTn id="11" dur="3000" fill="hold"/>
                                        <p:tgtEl>
                                          <p:spTgt spid="20"/>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84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272" fill="hold" nodeType="withEffect">
                                  <p:stCondLst>
                                    <p:cond delay="3000"/>
                                  </p:stCondLst>
                                  <p:childTnLst>
                                    <p:anim calcmode="lin" valueType="num">
                                      <p:cBhvr>
                                        <p:cTn id="23" dur="3000"/>
                                        <p:tgtEl>
                                          <p:spTgt spid="20"/>
                                        </p:tgtEl>
                                        <p:attrNameLst>
                                          <p:attrName>ppt_w</p:attrName>
                                        </p:attrNameLst>
                                      </p:cBhvr>
                                      <p:tavLst>
                                        <p:tav tm="0">
                                          <p:val>
                                            <p:strVal val="ppt_w"/>
                                          </p:val>
                                        </p:tav>
                                        <p:tav tm="100000">
                                          <p:val>
                                            <p:strVal val="4/3*ppt_w"/>
                                          </p:val>
                                        </p:tav>
                                      </p:tavLst>
                                    </p:anim>
                                    <p:anim calcmode="lin" valueType="num">
                                      <p:cBhvr>
                                        <p:cTn id="24" dur="3000"/>
                                        <p:tgtEl>
                                          <p:spTgt spid="20"/>
                                        </p:tgtEl>
                                        <p:attrNameLst>
                                          <p:attrName>ppt_h</p:attrName>
                                        </p:attrNameLst>
                                      </p:cBhvr>
                                      <p:tavLst>
                                        <p:tav tm="0">
                                          <p:val>
                                            <p:strVal val="ppt_h"/>
                                          </p:val>
                                        </p:tav>
                                        <p:tav tm="100000">
                                          <p:val>
                                            <p:strVal val="4/3*ppt_h"/>
                                          </p:val>
                                        </p:tav>
                                      </p:tavLst>
                                    </p:anim>
                                    <p:set>
                                      <p:cBhvr>
                                        <p:cTn id="25" dur="1" fill="hold">
                                          <p:stCondLst>
                                            <p:cond delay="2999"/>
                                          </p:stCondLst>
                                        </p:cTn>
                                        <p:tgtEl>
                                          <p:spTgt spid="20"/>
                                        </p:tgtEl>
                                        <p:attrNameLst>
                                          <p:attrName>style.visibility</p:attrName>
                                        </p:attrNameLst>
                                      </p:cBhvr>
                                      <p:to>
                                        <p:strVal val="hidden"/>
                                      </p:to>
                                    </p:set>
                                  </p:childTnLst>
                                </p:cTn>
                              </p:par>
                              <p:par>
                                <p:cTn id="26" presetID="29" presetClass="exit" presetSubtype="0" fill="hold" nodeType="withEffect">
                                  <p:stCondLst>
                                    <p:cond delay="3000"/>
                                  </p:stCondLst>
                                  <p:childTnLst>
                                    <p:anim calcmode="lin" valueType="num">
                                      <p:cBhvr>
                                        <p:cTn id="27" dur="3000"/>
                                        <p:tgtEl>
                                          <p:spTgt spid="20"/>
                                        </p:tgtEl>
                                        <p:attrNameLst>
                                          <p:attrName>ppt_x</p:attrName>
                                        </p:attrNameLst>
                                      </p:cBhvr>
                                      <p:tavLst>
                                        <p:tav tm="0">
                                          <p:val>
                                            <p:strVal val="ppt_x"/>
                                          </p:val>
                                        </p:tav>
                                        <p:tav tm="100000">
                                          <p:val>
                                            <p:strVal val="ppt_x-.2"/>
                                          </p:val>
                                        </p:tav>
                                      </p:tavLst>
                                    </p:anim>
                                    <p:anim calcmode="lin" valueType="num">
                                      <p:cBhvr>
                                        <p:cTn id="28" dur="3000"/>
                                        <p:tgtEl>
                                          <p:spTgt spid="20"/>
                                        </p:tgtEl>
                                        <p:attrNameLst>
                                          <p:attrName>ppt_y</p:attrName>
                                        </p:attrNameLst>
                                      </p:cBhvr>
                                      <p:tavLst>
                                        <p:tav tm="0">
                                          <p:val>
                                            <p:strVal val="ppt_y"/>
                                          </p:val>
                                        </p:tav>
                                        <p:tav tm="100000">
                                          <p:val>
                                            <p:strVal val="ppt_y"/>
                                          </p:val>
                                        </p:tav>
                                      </p:tavLst>
                                    </p:anim>
                                    <p:animEffect transition="out" filter="fade">
                                      <p:cBhvr>
                                        <p:cTn id="29" dur="3000"/>
                                        <p:tgtEl>
                                          <p:spTgt spid="20"/>
                                        </p:tgtEl>
                                      </p:cBhvr>
                                    </p:animEffect>
                                    <p:set>
                                      <p:cBhvr>
                                        <p:cTn id="30" dur="1" fill="hold">
                                          <p:stCondLst>
                                            <p:cond delay="2999"/>
                                          </p:stCondLst>
                                        </p:cTn>
                                        <p:tgtEl>
                                          <p:spTgt spid="20"/>
                                        </p:tgtEl>
                                        <p:attrNameLst>
                                          <p:attrName>style.visibility</p:attrName>
                                        </p:attrNameLst>
                                      </p:cBhvr>
                                      <p:to>
                                        <p:strVal val="hidden"/>
                                      </p:to>
                                    </p:set>
                                  </p:childTnLst>
                                </p:cTn>
                              </p:par>
                              <p:par>
                                <p:cTn id="31" presetID="52" presetClass="entr" presetSubtype="0" fill="hold" nodeType="withEffect">
                                  <p:stCondLst>
                                    <p:cond delay="3000"/>
                                  </p:stCondLst>
                                  <p:childTnLst>
                                    <p:set>
                                      <p:cBhvr>
                                        <p:cTn id="32" dur="1" fill="hold">
                                          <p:stCondLst>
                                            <p:cond delay="0"/>
                                          </p:stCondLst>
                                        </p:cTn>
                                        <p:tgtEl>
                                          <p:spTgt spid="11"/>
                                        </p:tgtEl>
                                        <p:attrNameLst>
                                          <p:attrName>style.visibility</p:attrName>
                                        </p:attrNameLst>
                                      </p:cBhvr>
                                      <p:to>
                                        <p:strVal val="visible"/>
                                      </p:to>
                                    </p:set>
                                    <p:animScale>
                                      <p:cBhvr>
                                        <p:cTn id="33" dur="3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3000" decel="50000" fill="hold">
                                          <p:stCondLst>
                                            <p:cond delay="0"/>
                                          </p:stCondLst>
                                        </p:cTn>
                                        <p:tgtEl>
                                          <p:spTgt spid="11"/>
                                        </p:tgtEl>
                                        <p:attrNameLst>
                                          <p:attrName>ppt_x</p:attrName>
                                          <p:attrName>ppt_y</p:attrName>
                                        </p:attrNameLst>
                                      </p:cBhvr>
                                    </p:animMotion>
                                    <p:animEffect transition="in" filter="fade">
                                      <p:cBhvr>
                                        <p:cTn id="35" dur="3000"/>
                                        <p:tgtEl>
                                          <p:spTgt spid="11"/>
                                        </p:tgtEl>
                                      </p:cBhvr>
                                    </p:animEffect>
                                  </p:childTnLst>
                                </p:cTn>
                              </p:par>
                              <p:par>
                                <p:cTn id="36" presetID="23" presetClass="entr" presetSubtype="288" fill="hold" nodeType="withEffect">
                                  <p:stCondLst>
                                    <p:cond delay="3000"/>
                                  </p:stCondLst>
                                  <p:childTnLst>
                                    <p:set>
                                      <p:cBhvr>
                                        <p:cTn id="37" dur="1" fill="hold">
                                          <p:stCondLst>
                                            <p:cond delay="0"/>
                                          </p:stCondLst>
                                        </p:cTn>
                                        <p:tgtEl>
                                          <p:spTgt spid="11"/>
                                        </p:tgtEl>
                                        <p:attrNameLst>
                                          <p:attrName>style.visibility</p:attrName>
                                        </p:attrNameLst>
                                      </p:cBhvr>
                                      <p:to>
                                        <p:strVal val="visible"/>
                                      </p:to>
                                    </p:set>
                                    <p:anim calcmode="lin" valueType="num">
                                      <p:cBhvr>
                                        <p:cTn id="38" dur="4000" fill="hold"/>
                                        <p:tgtEl>
                                          <p:spTgt spid="11"/>
                                        </p:tgtEl>
                                        <p:attrNameLst>
                                          <p:attrName>ppt_w</p:attrName>
                                        </p:attrNameLst>
                                      </p:cBhvr>
                                      <p:tavLst>
                                        <p:tav tm="0">
                                          <p:val>
                                            <p:strVal val="4/3*#ppt_w"/>
                                          </p:val>
                                        </p:tav>
                                        <p:tav tm="100000">
                                          <p:val>
                                            <p:strVal val="#ppt_w"/>
                                          </p:val>
                                        </p:tav>
                                      </p:tavLst>
                                    </p:anim>
                                    <p:anim calcmode="lin" valueType="num">
                                      <p:cBhvr>
                                        <p:cTn id="39" dur="4000" fill="hold"/>
                                        <p:tgtEl>
                                          <p:spTgt spid="11"/>
                                        </p:tgtEl>
                                        <p:attrNameLst>
                                          <p:attrName>ppt_h</p:attrName>
                                        </p:attrNameLst>
                                      </p:cBhvr>
                                      <p:tavLst>
                                        <p:tav tm="0">
                                          <p:val>
                                            <p:strVal val="4/3*#ppt_h"/>
                                          </p:val>
                                        </p:tav>
                                        <p:tav tm="100000">
                                          <p:val>
                                            <p:strVal val="#ppt_h"/>
                                          </p:val>
                                        </p:tav>
                                      </p:tavLst>
                                    </p:anim>
                                  </p:childTnLst>
                                </p:cTn>
                              </p:par>
                            </p:childTnLst>
                          </p:cTn>
                        </p:par>
                        <p:par>
                          <p:cTn id="40" fill="hold">
                            <p:stCondLst>
                              <p:cond delay="254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tretch>
            <a:fillRect/>
          </a:stretch>
        </p:blipFill>
        <p:spPr bwMode="auto">
          <a:xfrm>
            <a:off x="0" y="10584"/>
            <a:ext cx="9143999" cy="56938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Otra opción sería hacer la ruta por la mañana y regresar por la tarde, aunque no podrías disfrutar del atardecer, porque la noche se te echaría encima.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1" name="10 Imagen" descr="622525_original.jpg"/>
          <p:cNvPicPr>
            <a:picLocks noGrp="1" noChangeAspect="1"/>
          </p:cNvPicPr>
          <p:nvPr isPhoto="1"/>
        </p:nvPicPr>
        <p:blipFill>
          <a:blip r:embed="rId3"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657700"/>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quieres aprovechar al máximo esta oportunidad de disfrutar del volcán Teide, lo mejor es subir por la mañana, ver el atardecer, bajar al refugio, dormir allí y subir de nuevo al pico para ver el amanecer.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45000">
        <p14:flip dir="r"/>
      </p:transition>
    </mc:Choice>
    <mc:Fallback xmlns="">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3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3000" fill="hold"/>
                                        <p:tgtEl>
                                          <p:spTgt spid="16"/>
                                        </p:tgtEl>
                                        <p:attrNameLst>
                                          <p:attrName>ppt_w</p:attrName>
                                        </p:attrNameLst>
                                      </p:cBhvr>
                                      <p:tavLst>
                                        <p:tav tm="0">
                                          <p:val>
                                            <p:strVal val="2/3*#ppt_w"/>
                                          </p:val>
                                        </p:tav>
                                        <p:tav tm="100000">
                                          <p:val>
                                            <p:strVal val="#ppt_w"/>
                                          </p:val>
                                        </p:tav>
                                      </p:tavLst>
                                    </p:anim>
                                    <p:anim calcmode="lin" valueType="num">
                                      <p:cBhvr>
                                        <p:cTn id="11" dur="3000" fill="hold"/>
                                        <p:tgtEl>
                                          <p:spTgt spid="16"/>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64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272" fill="hold" nodeType="withEffect">
                                  <p:stCondLst>
                                    <p:cond delay="3000"/>
                                  </p:stCondLst>
                                  <p:childTnLst>
                                    <p:anim calcmode="lin" valueType="num">
                                      <p:cBhvr>
                                        <p:cTn id="23" dur="3000"/>
                                        <p:tgtEl>
                                          <p:spTgt spid="16"/>
                                        </p:tgtEl>
                                        <p:attrNameLst>
                                          <p:attrName>ppt_w</p:attrName>
                                        </p:attrNameLst>
                                      </p:cBhvr>
                                      <p:tavLst>
                                        <p:tav tm="0">
                                          <p:val>
                                            <p:strVal val="ppt_w"/>
                                          </p:val>
                                        </p:tav>
                                        <p:tav tm="100000">
                                          <p:val>
                                            <p:strVal val="4/3*ppt_w"/>
                                          </p:val>
                                        </p:tav>
                                      </p:tavLst>
                                    </p:anim>
                                    <p:anim calcmode="lin" valueType="num">
                                      <p:cBhvr>
                                        <p:cTn id="24" dur="3000"/>
                                        <p:tgtEl>
                                          <p:spTgt spid="16"/>
                                        </p:tgtEl>
                                        <p:attrNameLst>
                                          <p:attrName>ppt_h</p:attrName>
                                        </p:attrNameLst>
                                      </p:cBhvr>
                                      <p:tavLst>
                                        <p:tav tm="0">
                                          <p:val>
                                            <p:strVal val="ppt_h"/>
                                          </p:val>
                                        </p:tav>
                                        <p:tav tm="100000">
                                          <p:val>
                                            <p:strVal val="4/3*ppt_h"/>
                                          </p:val>
                                        </p:tav>
                                      </p:tavLst>
                                    </p:anim>
                                    <p:set>
                                      <p:cBhvr>
                                        <p:cTn id="25" dur="1" fill="hold">
                                          <p:stCondLst>
                                            <p:cond delay="2999"/>
                                          </p:stCondLst>
                                        </p:cTn>
                                        <p:tgtEl>
                                          <p:spTgt spid="16"/>
                                        </p:tgtEl>
                                        <p:attrNameLst>
                                          <p:attrName>style.visibility</p:attrName>
                                        </p:attrNameLst>
                                      </p:cBhvr>
                                      <p:to>
                                        <p:strVal val="hidden"/>
                                      </p:to>
                                    </p:set>
                                  </p:childTnLst>
                                </p:cTn>
                              </p:par>
                              <p:par>
                                <p:cTn id="26" presetID="10" presetClass="exit" presetSubtype="0" fill="hold" nodeType="withEffect">
                                  <p:stCondLst>
                                    <p:cond delay="3000"/>
                                  </p:stCondLst>
                                  <p:childTnLst>
                                    <p:animEffect transition="out" filter="fade">
                                      <p:cBhvr>
                                        <p:cTn id="27" dur="3000"/>
                                        <p:tgtEl>
                                          <p:spTgt spid="16"/>
                                        </p:tgtEl>
                                      </p:cBhvr>
                                    </p:animEffect>
                                    <p:set>
                                      <p:cBhvr>
                                        <p:cTn id="28" dur="1" fill="hold">
                                          <p:stCondLst>
                                            <p:cond delay="2999"/>
                                          </p:stCondLst>
                                        </p:cTn>
                                        <p:tgtEl>
                                          <p:spTgt spid="16"/>
                                        </p:tgtEl>
                                        <p:attrNameLst>
                                          <p:attrName>style.visibility</p:attrName>
                                        </p:attrNameLst>
                                      </p:cBhvr>
                                      <p:to>
                                        <p:strVal val="hidden"/>
                                      </p:to>
                                    </p:set>
                                  </p:childTnLst>
                                </p:cTn>
                              </p:par>
                              <p:par>
                                <p:cTn id="29" presetID="23" presetClass="entr" presetSubtype="288" fill="hold" nodeType="withEffect">
                                  <p:stCondLst>
                                    <p:cond delay="30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3000" fill="hold"/>
                                        <p:tgtEl>
                                          <p:spTgt spid="11"/>
                                        </p:tgtEl>
                                        <p:attrNameLst>
                                          <p:attrName>ppt_w</p:attrName>
                                        </p:attrNameLst>
                                      </p:cBhvr>
                                      <p:tavLst>
                                        <p:tav tm="0">
                                          <p:val>
                                            <p:strVal val="4/3*#ppt_w"/>
                                          </p:val>
                                        </p:tav>
                                        <p:tav tm="100000">
                                          <p:val>
                                            <p:strVal val="#ppt_w"/>
                                          </p:val>
                                        </p:tav>
                                      </p:tavLst>
                                    </p:anim>
                                    <p:anim calcmode="lin" valueType="num">
                                      <p:cBhvr>
                                        <p:cTn id="32" dur="3000" fill="hold"/>
                                        <p:tgtEl>
                                          <p:spTgt spid="11"/>
                                        </p:tgtEl>
                                        <p:attrNameLst>
                                          <p:attrName>ppt_h</p:attrName>
                                        </p:attrNameLst>
                                      </p:cBhvr>
                                      <p:tavLst>
                                        <p:tav tm="0">
                                          <p:val>
                                            <p:strVal val="4/3*#ppt_h"/>
                                          </p:val>
                                        </p:tav>
                                        <p:tav tm="100000">
                                          <p:val>
                                            <p:strVal val="#ppt_h"/>
                                          </p:val>
                                        </p:tav>
                                      </p:tavLst>
                                    </p:anim>
                                  </p:childTnLst>
                                </p:cTn>
                              </p:par>
                              <p:par>
                                <p:cTn id="33" presetID="42" presetClass="entr" presetSubtype="0" fill="hold" nodeType="withEffect">
                                  <p:stCondLst>
                                    <p:cond delay="300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3000"/>
                                        <p:tgtEl>
                                          <p:spTgt spid="11"/>
                                        </p:tgtEl>
                                      </p:cBhvr>
                                    </p:animEffect>
                                    <p:anim calcmode="lin" valueType="num">
                                      <p:cBhvr>
                                        <p:cTn id="36" dur="3000" fill="hold"/>
                                        <p:tgtEl>
                                          <p:spTgt spid="11"/>
                                        </p:tgtEl>
                                        <p:attrNameLst>
                                          <p:attrName>ppt_x</p:attrName>
                                        </p:attrNameLst>
                                      </p:cBhvr>
                                      <p:tavLst>
                                        <p:tav tm="0">
                                          <p:val>
                                            <p:strVal val="#ppt_x"/>
                                          </p:val>
                                        </p:tav>
                                        <p:tav tm="100000">
                                          <p:val>
                                            <p:strVal val="#ppt_x"/>
                                          </p:val>
                                        </p:tav>
                                      </p:tavLst>
                                    </p:anim>
                                    <p:anim calcmode="lin" valueType="num">
                                      <p:cBhvr>
                                        <p:cTn id="37" dur="3000" fill="hold"/>
                                        <p:tgtEl>
                                          <p:spTgt spid="11"/>
                                        </p:tgtEl>
                                        <p:attrNameLst>
                                          <p:attrName>ppt_y</p:attrName>
                                        </p:attrNameLst>
                                      </p:cBhvr>
                                      <p:tavLst>
                                        <p:tav tm="0">
                                          <p:val>
                                            <p:strVal val="#ppt_y+.1"/>
                                          </p:val>
                                        </p:tav>
                                        <p:tav tm="100000">
                                          <p:val>
                                            <p:strVal val="#ppt_y"/>
                                          </p:val>
                                        </p:tav>
                                      </p:tavLst>
                                    </p:anim>
                                  </p:childTnLst>
                                </p:cTn>
                              </p:par>
                            </p:childTnLst>
                          </p:cTn>
                        </p:par>
                        <p:par>
                          <p:cTn id="38" fill="hold">
                            <p:stCondLst>
                              <p:cond delay="224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a:off x="0" y="-310852"/>
            <a:ext cx="9143999" cy="648072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sendero, bautizado como Telesforo Bravo, parte de las inmediaciones de la estación del teleférico. Es una caminata de unos 30 minutos. No entraña ninguna dificultad especial y su final, el mismo cráter del Teide, es espectacular.</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9" name="8 Imagen" descr="a-pair-of-puffins.jpg"/>
          <p:cNvPicPr>
            <a:picLocks noGrp="1" noChangeAspect="1"/>
          </p:cNvPicPr>
          <p:nvPr isPhoto="1"/>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064896" cy="954107"/>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rPr>
              <a:t>El sanatorio oculto del Teide</a:t>
            </a:r>
            <a:r>
              <a:rPr lang="es-ES" i="1" dirty="0" smtClean="0">
                <a:effectLst>
                  <a:glow rad="101600">
                    <a:srgbClr val="C00000">
                      <a:alpha val="60000"/>
                    </a:srgbClr>
                  </a:glow>
                  <a:outerShdw blurRad="38100" dist="38100" dir="2700000" algn="tl">
                    <a:srgbClr val="000000">
                      <a:alpha val="43137"/>
                    </a:srgbClr>
                  </a:outerShdw>
                </a:effectLst>
              </a:rPr>
              <a:t>, pocos conocen su existencia pero su historia destaca, una vez a Canarias como destino al paraíso. En su historia ha sido destino para mejorar la salud y curar graves enfermedades.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53000">
        <p14:flip dir="r"/>
      </p:transition>
    </mc:Choice>
    <mc:Fallback xmlns="">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Horizontal)">
                                      <p:cBhvr>
                                        <p:cTn id="7" dur="3000"/>
                                        <p:tgtEl>
                                          <p:spTgt spid="19"/>
                                        </p:tgtEl>
                                      </p:cBhvr>
                                    </p:animEffect>
                                  </p:childTnLst>
                                </p:cTn>
                              </p:par>
                              <p:par>
                                <p:cTn id="8" presetID="23" presetClass="entr" presetSubtype="272"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3000" fill="hold"/>
                                        <p:tgtEl>
                                          <p:spTgt spid="19"/>
                                        </p:tgtEl>
                                        <p:attrNameLst>
                                          <p:attrName>ppt_w</p:attrName>
                                        </p:attrNameLst>
                                      </p:cBhvr>
                                      <p:tavLst>
                                        <p:tav tm="0">
                                          <p:val>
                                            <p:strVal val="2/3*#ppt_w"/>
                                          </p:val>
                                        </p:tav>
                                        <p:tav tm="100000">
                                          <p:val>
                                            <p:strVal val="#ppt_w"/>
                                          </p:val>
                                        </p:tav>
                                      </p:tavLst>
                                    </p:anim>
                                    <p:anim calcmode="lin" valueType="num">
                                      <p:cBhvr>
                                        <p:cTn id="11" dur="3000" fill="hold"/>
                                        <p:tgtEl>
                                          <p:spTgt spid="19"/>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35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272" fill="hold" nodeType="withEffect">
                                  <p:stCondLst>
                                    <p:cond delay="3000"/>
                                  </p:stCondLst>
                                  <p:childTnLst>
                                    <p:anim calcmode="lin" valueType="num">
                                      <p:cBhvr>
                                        <p:cTn id="23" dur="3000"/>
                                        <p:tgtEl>
                                          <p:spTgt spid="19"/>
                                        </p:tgtEl>
                                        <p:attrNameLst>
                                          <p:attrName>ppt_w</p:attrName>
                                        </p:attrNameLst>
                                      </p:cBhvr>
                                      <p:tavLst>
                                        <p:tav tm="0">
                                          <p:val>
                                            <p:strVal val="ppt_w"/>
                                          </p:val>
                                        </p:tav>
                                        <p:tav tm="100000">
                                          <p:val>
                                            <p:strVal val="4/3*ppt_w"/>
                                          </p:val>
                                        </p:tav>
                                      </p:tavLst>
                                    </p:anim>
                                    <p:anim calcmode="lin" valueType="num">
                                      <p:cBhvr>
                                        <p:cTn id="24" dur="3000"/>
                                        <p:tgtEl>
                                          <p:spTgt spid="19"/>
                                        </p:tgtEl>
                                        <p:attrNameLst>
                                          <p:attrName>ppt_h</p:attrName>
                                        </p:attrNameLst>
                                      </p:cBhvr>
                                      <p:tavLst>
                                        <p:tav tm="0">
                                          <p:val>
                                            <p:strVal val="ppt_h"/>
                                          </p:val>
                                        </p:tav>
                                        <p:tav tm="100000">
                                          <p:val>
                                            <p:strVal val="4/3*ppt_h"/>
                                          </p:val>
                                        </p:tav>
                                      </p:tavLst>
                                    </p:anim>
                                    <p:set>
                                      <p:cBhvr>
                                        <p:cTn id="25" dur="1" fill="hold">
                                          <p:stCondLst>
                                            <p:cond delay="2999"/>
                                          </p:stCondLst>
                                        </p:cTn>
                                        <p:tgtEl>
                                          <p:spTgt spid="19"/>
                                        </p:tgtEl>
                                        <p:attrNameLst>
                                          <p:attrName>style.visibility</p:attrName>
                                        </p:attrNameLst>
                                      </p:cBhvr>
                                      <p:to>
                                        <p:strVal val="hidden"/>
                                      </p:to>
                                    </p:set>
                                  </p:childTnLst>
                                </p:cTn>
                              </p:par>
                              <p:par>
                                <p:cTn id="26" presetID="52" presetClass="exit" presetSubtype="0" fill="hold" nodeType="withEffect">
                                  <p:stCondLst>
                                    <p:cond delay="3000"/>
                                  </p:stCondLst>
                                  <p:childTnLst>
                                    <p:animScale>
                                      <p:cBhvr>
                                        <p:cTn id="27" dur="3000" accel="50000">
                                          <p:stCondLst>
                                            <p:cond delay="0"/>
                                          </p:stCondLst>
                                        </p:cTn>
                                        <p:tgtEl>
                                          <p:spTgt spid="19"/>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3000" accel="50000">
                                          <p:stCondLst>
                                            <p:cond delay="0"/>
                                          </p:stCondLst>
                                        </p:cTn>
                                        <p:tgtEl>
                                          <p:spTgt spid="19"/>
                                        </p:tgtEl>
                                        <p:attrNameLst>
                                          <p:attrName>ppt_x</p:attrName>
                                          <p:attrName>ppt_y</p:attrName>
                                        </p:attrNameLst>
                                      </p:cBhvr>
                                    </p:animMotion>
                                    <p:animEffect transition="out" filter="fade">
                                      <p:cBhvr>
                                        <p:cTn id="29" dur="3000"/>
                                        <p:tgtEl>
                                          <p:spTgt spid="19"/>
                                        </p:tgtEl>
                                      </p:cBhvr>
                                    </p:animEffect>
                                    <p:set>
                                      <p:cBhvr>
                                        <p:cTn id="30" dur="1" fill="hold">
                                          <p:stCondLst>
                                            <p:cond delay="2999"/>
                                          </p:stCondLst>
                                        </p:cTn>
                                        <p:tgtEl>
                                          <p:spTgt spid="19"/>
                                        </p:tgtEl>
                                        <p:attrNameLst>
                                          <p:attrName>style.visibility</p:attrName>
                                        </p:attrNameLst>
                                      </p:cBhvr>
                                      <p:to>
                                        <p:strVal val="hidden"/>
                                      </p:to>
                                    </p:set>
                                  </p:childTnLst>
                                </p:cTn>
                              </p:par>
                              <p:par>
                                <p:cTn id="31" presetID="52" presetClass="entr" presetSubtype="0" fill="hold" nodeType="withEffect">
                                  <p:stCondLst>
                                    <p:cond delay="3000"/>
                                  </p:stCondLst>
                                  <p:childTnLst>
                                    <p:set>
                                      <p:cBhvr>
                                        <p:cTn id="32" dur="1" fill="hold">
                                          <p:stCondLst>
                                            <p:cond delay="0"/>
                                          </p:stCondLst>
                                        </p:cTn>
                                        <p:tgtEl>
                                          <p:spTgt spid="9"/>
                                        </p:tgtEl>
                                        <p:attrNameLst>
                                          <p:attrName>style.visibility</p:attrName>
                                        </p:attrNameLst>
                                      </p:cBhvr>
                                      <p:to>
                                        <p:strVal val="visible"/>
                                      </p:to>
                                    </p:set>
                                    <p:animScale>
                                      <p:cBhvr>
                                        <p:cTn id="33" dur="3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3000" decel="50000" fill="hold">
                                          <p:stCondLst>
                                            <p:cond delay="0"/>
                                          </p:stCondLst>
                                        </p:cTn>
                                        <p:tgtEl>
                                          <p:spTgt spid="9"/>
                                        </p:tgtEl>
                                        <p:attrNameLst>
                                          <p:attrName>ppt_x</p:attrName>
                                          <p:attrName>ppt_y</p:attrName>
                                        </p:attrNameLst>
                                      </p:cBhvr>
                                    </p:animMotion>
                                    <p:animEffect transition="in" filter="fade">
                                      <p:cBhvr>
                                        <p:cTn id="35" dur="3000"/>
                                        <p:tgtEl>
                                          <p:spTgt spid="9"/>
                                        </p:tgtEl>
                                      </p:cBhvr>
                                    </p:animEffect>
                                  </p:childTnLst>
                                </p:cTn>
                              </p:par>
                              <p:par>
                                <p:cTn id="36" presetID="23" presetClass="entr" presetSubtype="288" fill="hold" nodeType="withEffect">
                                  <p:stCondLst>
                                    <p:cond delay="3000"/>
                                  </p:stCondLst>
                                  <p:childTnLst>
                                    <p:set>
                                      <p:cBhvr>
                                        <p:cTn id="37" dur="1" fill="hold">
                                          <p:stCondLst>
                                            <p:cond delay="0"/>
                                          </p:stCondLst>
                                        </p:cTn>
                                        <p:tgtEl>
                                          <p:spTgt spid="9"/>
                                        </p:tgtEl>
                                        <p:attrNameLst>
                                          <p:attrName>style.visibility</p:attrName>
                                        </p:attrNameLst>
                                      </p:cBhvr>
                                      <p:to>
                                        <p:strVal val="visible"/>
                                      </p:to>
                                    </p:set>
                                    <p:anim calcmode="lin" valueType="num">
                                      <p:cBhvr>
                                        <p:cTn id="38" dur="4000" fill="hold"/>
                                        <p:tgtEl>
                                          <p:spTgt spid="9"/>
                                        </p:tgtEl>
                                        <p:attrNameLst>
                                          <p:attrName>ppt_w</p:attrName>
                                        </p:attrNameLst>
                                      </p:cBhvr>
                                      <p:tavLst>
                                        <p:tav tm="0">
                                          <p:val>
                                            <p:strVal val="4/3*#ppt_w"/>
                                          </p:val>
                                        </p:tav>
                                        <p:tav tm="100000">
                                          <p:val>
                                            <p:strVal val="#ppt_w"/>
                                          </p:val>
                                        </p:tav>
                                      </p:tavLst>
                                    </p:anim>
                                    <p:anim calcmode="lin" valueType="num">
                                      <p:cBhvr>
                                        <p:cTn id="39" dur="4000" fill="hold"/>
                                        <p:tgtEl>
                                          <p:spTgt spid="9"/>
                                        </p:tgtEl>
                                        <p:attrNameLst>
                                          <p:attrName>ppt_h</p:attrName>
                                        </p:attrNameLst>
                                      </p:cBhvr>
                                      <p:tavLst>
                                        <p:tav tm="0">
                                          <p:val>
                                            <p:strVal val="4/3*#ppt_h"/>
                                          </p:val>
                                        </p:tav>
                                        <p:tav tm="100000">
                                          <p:val>
                                            <p:strVal val="#ppt_h"/>
                                          </p:val>
                                        </p:tav>
                                      </p:tavLst>
                                    </p:anim>
                                  </p:childTnLst>
                                </p:cTn>
                              </p:par>
                            </p:childTnLst>
                          </p:cTn>
                        </p:par>
                        <p:par>
                          <p:cTn id="40" fill="hold">
                            <p:stCondLst>
                              <p:cond delay="305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297660"/>
            <a:ext cx="88924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sanatorio oculto del Teide, ruinas con historia, es un lugar que pocos canarios conocen, algunos han oído hablar de él y otros ignoran por completo su existencia. Aún siendo casi desconocido, es otra prueba más de que Canarias es referente de “paraíso”. Su clima es referencia de salud y destino perfecto para fines terapéuticos.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34.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297660"/>
            <a:ext cx="8424936" cy="1231106"/>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rPr>
              <a:t>Mirador de la Fortaleza. </a:t>
            </a:r>
            <a:r>
              <a:rPr lang="es-ES" i="1" dirty="0" smtClean="0">
                <a:effectLst>
                  <a:glow rad="101600">
                    <a:srgbClr val="C00000">
                      <a:alpha val="60000"/>
                    </a:srgbClr>
                  </a:glow>
                  <a:outerShdw blurRad="38100" dist="38100" dir="2700000" algn="tl">
                    <a:srgbClr val="000000">
                      <a:alpha val="43137"/>
                    </a:srgbClr>
                  </a:outerShdw>
                </a:effectLst>
              </a:rPr>
              <a:t>Podrás ver desde las alturas el exuberante Valle de la </a:t>
            </a:r>
            <a:r>
              <a:rPr lang="es-ES" i="1" dirty="0" err="1" smtClean="0">
                <a:effectLst>
                  <a:glow rad="101600">
                    <a:srgbClr val="C00000">
                      <a:alpha val="60000"/>
                    </a:srgbClr>
                  </a:glow>
                  <a:outerShdw blurRad="38100" dist="38100" dir="2700000" algn="tl">
                    <a:srgbClr val="000000">
                      <a:alpha val="43137"/>
                    </a:srgbClr>
                  </a:outerShdw>
                </a:effectLst>
              </a:rPr>
              <a:t>Orotava</a:t>
            </a:r>
            <a:r>
              <a:rPr lang="es-ES" i="1" dirty="0" smtClean="0">
                <a:effectLst>
                  <a:glow rad="101600">
                    <a:srgbClr val="C00000">
                      <a:alpha val="60000"/>
                    </a:srgbClr>
                  </a:glow>
                  <a:outerShdw blurRad="38100" dist="38100" dir="2700000" algn="tl">
                    <a:srgbClr val="000000">
                      <a:alpha val="43137"/>
                    </a:srgbClr>
                  </a:outerShdw>
                </a:effectLst>
              </a:rPr>
              <a:t>. Además, es el lugar perfecto para observar el sorprendente mar de nubes que en ocasiones se sitúa en esta zona gracias a la presencia de los vientos alisios.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63000">
        <p14:flip dir="l"/>
      </p:transition>
    </mc:Choice>
    <mc:Fallback xmlns="">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317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32" fill="hold" nodeType="withEffect">
                                  <p:stCondLst>
                                    <p:cond delay="3000"/>
                                  </p:stCondLst>
                                  <p:childTnLst>
                                    <p:anim calcmode="lin" valueType="num">
                                      <p:cBhvr>
                                        <p:cTn id="23" dur="3000"/>
                                        <p:tgtEl>
                                          <p:spTgt spid="4"/>
                                        </p:tgtEl>
                                        <p:attrNameLst>
                                          <p:attrName>ppt_w</p:attrName>
                                        </p:attrNameLst>
                                      </p:cBhvr>
                                      <p:tavLst>
                                        <p:tav tm="0">
                                          <p:val>
                                            <p:strVal val="ppt_w"/>
                                          </p:val>
                                        </p:tav>
                                        <p:tav tm="100000">
                                          <p:val>
                                            <p:fltVal val="0"/>
                                          </p:val>
                                        </p:tav>
                                      </p:tavLst>
                                    </p:anim>
                                    <p:anim calcmode="lin" valueType="num">
                                      <p:cBhvr>
                                        <p:cTn id="24" dur="3000"/>
                                        <p:tgtEl>
                                          <p:spTgt spid="4"/>
                                        </p:tgtEl>
                                        <p:attrNameLst>
                                          <p:attrName>ppt_h</p:attrName>
                                        </p:attrNameLst>
                                      </p:cBhvr>
                                      <p:tavLst>
                                        <p:tav tm="0">
                                          <p:val>
                                            <p:strVal val="ppt_h"/>
                                          </p:val>
                                        </p:tav>
                                        <p:tav tm="100000">
                                          <p:val>
                                            <p:fltVal val="0"/>
                                          </p:val>
                                        </p:tav>
                                      </p:tavLst>
                                    </p:anim>
                                    <p:set>
                                      <p:cBhvr>
                                        <p:cTn id="25" dur="1" fill="hold">
                                          <p:stCondLst>
                                            <p:cond delay="2999"/>
                                          </p:stCondLst>
                                        </p:cTn>
                                        <p:tgtEl>
                                          <p:spTgt spid="4"/>
                                        </p:tgtEl>
                                        <p:attrNameLst>
                                          <p:attrName>style.visibility</p:attrName>
                                        </p:attrNameLst>
                                      </p:cBhvr>
                                      <p:to>
                                        <p:strVal val="hidden"/>
                                      </p:to>
                                    </p:set>
                                  </p:childTnLst>
                                </p:cTn>
                              </p:par>
                              <p:par>
                                <p:cTn id="26" presetID="10" presetClass="exit" presetSubtype="0" fill="hold" nodeType="withEffect">
                                  <p:stCondLst>
                                    <p:cond delay="3000"/>
                                  </p:stCondLst>
                                  <p:childTnLst>
                                    <p:animEffect transition="out" filter="fade">
                                      <p:cBhvr>
                                        <p:cTn id="27" dur="3000"/>
                                        <p:tgtEl>
                                          <p:spTgt spid="4"/>
                                        </p:tgtEl>
                                      </p:cBhvr>
                                    </p:animEffect>
                                    <p:set>
                                      <p:cBhvr>
                                        <p:cTn id="28" dur="1" fill="hold">
                                          <p:stCondLst>
                                            <p:cond delay="2999"/>
                                          </p:stCondLst>
                                        </p:cTn>
                                        <p:tgtEl>
                                          <p:spTgt spid="4"/>
                                        </p:tgtEl>
                                        <p:attrNameLst>
                                          <p:attrName>style.visibility</p:attrName>
                                        </p:attrNameLst>
                                      </p:cBhvr>
                                      <p:to>
                                        <p:strVal val="hidden"/>
                                      </p:to>
                                    </p:set>
                                  </p:childTnLst>
                                </p:cTn>
                              </p:par>
                              <p:par>
                                <p:cTn id="29" presetID="23" presetClass="entr" presetSubtype="16" fill="hold" nodeType="withEffect">
                                  <p:stCondLst>
                                    <p:cond delay="300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0" fill="hold"/>
                                        <p:tgtEl>
                                          <p:spTgt spid="13"/>
                                        </p:tgtEl>
                                        <p:attrNameLst>
                                          <p:attrName>ppt_w</p:attrName>
                                        </p:attrNameLst>
                                      </p:cBhvr>
                                      <p:tavLst>
                                        <p:tav tm="0">
                                          <p:val>
                                            <p:fltVal val="0"/>
                                          </p:val>
                                        </p:tav>
                                        <p:tav tm="100000">
                                          <p:val>
                                            <p:strVal val="#ppt_w"/>
                                          </p:val>
                                        </p:tav>
                                      </p:tavLst>
                                    </p:anim>
                                    <p:anim calcmode="lin" valueType="num">
                                      <p:cBhvr>
                                        <p:cTn id="32" dur="3000" fill="hold"/>
                                        <p:tgtEl>
                                          <p:spTgt spid="13"/>
                                        </p:tgtEl>
                                        <p:attrNameLst>
                                          <p:attrName>ppt_h</p:attrName>
                                        </p:attrNameLst>
                                      </p:cBhvr>
                                      <p:tavLst>
                                        <p:tav tm="0">
                                          <p:val>
                                            <p:fltVal val="0"/>
                                          </p:val>
                                        </p:tav>
                                        <p:tav tm="100000">
                                          <p:val>
                                            <p:strVal val="#ppt_h"/>
                                          </p:val>
                                        </p:tav>
                                      </p:tavLst>
                                    </p:anim>
                                  </p:childTnLst>
                                </p:cTn>
                              </p:par>
                              <p:par>
                                <p:cTn id="33" presetID="21" presetClass="entr" presetSubtype="2" fill="hold" nodeType="withEffect">
                                  <p:stCondLst>
                                    <p:cond delay="3000"/>
                                  </p:stCondLst>
                                  <p:childTnLst>
                                    <p:set>
                                      <p:cBhvr>
                                        <p:cTn id="34" dur="1" fill="hold">
                                          <p:stCondLst>
                                            <p:cond delay="0"/>
                                          </p:stCondLst>
                                        </p:cTn>
                                        <p:tgtEl>
                                          <p:spTgt spid="13"/>
                                        </p:tgtEl>
                                        <p:attrNameLst>
                                          <p:attrName>style.visibility</p:attrName>
                                        </p:attrNameLst>
                                      </p:cBhvr>
                                      <p:to>
                                        <p:strVal val="visible"/>
                                      </p:to>
                                    </p:set>
                                    <p:animEffect transition="in" filter="wheel(2)">
                                      <p:cBhvr>
                                        <p:cTn id="35" dur="3000"/>
                                        <p:tgtEl>
                                          <p:spTgt spid="13"/>
                                        </p:tgtEl>
                                      </p:cBhvr>
                                    </p:animEffect>
                                  </p:childTnLst>
                                </p:cTn>
                              </p:par>
                            </p:childTnLst>
                          </p:cTn>
                        </p:par>
                        <p:par>
                          <p:cTn id="36" fill="hold">
                            <p:stCondLst>
                              <p:cond delay="377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a:off x="0" y="10584"/>
            <a:ext cx="9143999" cy="56938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Cualquier época del año es buena para visitar este volcán. El tercero más alto del mundo, por cierto, en un entorno excepcional como la isla de Tenerife y perfectamente conservado gracias, entre otras cosas, al empeño de su Parque Nacional y al respeto y cariño de los visitantes.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0" name="9 Imagen" descr="bird-the-atlantic-deadlock-fratercula-arctica-puffin.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ya es sabido, la subida al Teide en Teleférico es la preferida de los miles de visitantes que lo visitan cada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Tm="48000">
        <p15:prstTrans prst="curtains"/>
      </p:transition>
    </mc:Choice>
    <mc:Fallback xmlns="">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3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3000" fill="hold"/>
                                        <p:tgtEl>
                                          <p:spTgt spid="1026"/>
                                        </p:tgtEl>
                                        <p:attrNameLst>
                                          <p:attrName>ppt_w</p:attrName>
                                        </p:attrNameLst>
                                      </p:cBhvr>
                                      <p:tavLst>
                                        <p:tav tm="0">
                                          <p:val>
                                            <p:strVal val="2/3*#ppt_w"/>
                                          </p:val>
                                        </p:tav>
                                        <p:tav tm="100000">
                                          <p:val>
                                            <p:strVal val="#ppt_w"/>
                                          </p:val>
                                        </p:tav>
                                      </p:tavLst>
                                    </p:anim>
                                    <p:anim calcmode="lin" valueType="num">
                                      <p:cBhvr>
                                        <p:cTn id="11" dur="3000" fill="hold"/>
                                        <p:tgtEl>
                                          <p:spTgt spid="1026"/>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72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272" fill="hold" nodeType="withEffect">
                                  <p:stCondLst>
                                    <p:cond delay="3000"/>
                                  </p:stCondLst>
                                  <p:childTnLst>
                                    <p:anim calcmode="lin" valueType="num">
                                      <p:cBhvr>
                                        <p:cTn id="23" dur="3000"/>
                                        <p:tgtEl>
                                          <p:spTgt spid="1026"/>
                                        </p:tgtEl>
                                        <p:attrNameLst>
                                          <p:attrName>ppt_w</p:attrName>
                                        </p:attrNameLst>
                                      </p:cBhvr>
                                      <p:tavLst>
                                        <p:tav tm="0">
                                          <p:val>
                                            <p:strVal val="ppt_w"/>
                                          </p:val>
                                        </p:tav>
                                        <p:tav tm="100000">
                                          <p:val>
                                            <p:strVal val="4/3*ppt_w"/>
                                          </p:val>
                                        </p:tav>
                                      </p:tavLst>
                                    </p:anim>
                                    <p:anim calcmode="lin" valueType="num">
                                      <p:cBhvr>
                                        <p:cTn id="24" dur="3000"/>
                                        <p:tgtEl>
                                          <p:spTgt spid="1026"/>
                                        </p:tgtEl>
                                        <p:attrNameLst>
                                          <p:attrName>ppt_h</p:attrName>
                                        </p:attrNameLst>
                                      </p:cBhvr>
                                      <p:tavLst>
                                        <p:tav tm="0">
                                          <p:val>
                                            <p:strVal val="ppt_h"/>
                                          </p:val>
                                        </p:tav>
                                        <p:tav tm="100000">
                                          <p:val>
                                            <p:strVal val="4/3*ppt_h"/>
                                          </p:val>
                                        </p:tav>
                                      </p:tavLst>
                                    </p:anim>
                                    <p:set>
                                      <p:cBhvr>
                                        <p:cTn id="25" dur="1" fill="hold">
                                          <p:stCondLst>
                                            <p:cond delay="2999"/>
                                          </p:stCondLst>
                                        </p:cTn>
                                        <p:tgtEl>
                                          <p:spTgt spid="1026"/>
                                        </p:tgtEl>
                                        <p:attrNameLst>
                                          <p:attrName>style.visibility</p:attrName>
                                        </p:attrNameLst>
                                      </p:cBhvr>
                                      <p:to>
                                        <p:strVal val="hidden"/>
                                      </p:to>
                                    </p:set>
                                  </p:childTnLst>
                                </p:cTn>
                              </p:par>
                              <p:par>
                                <p:cTn id="26" presetID="42" presetClass="exit" presetSubtype="0" fill="hold" nodeType="withEffect">
                                  <p:stCondLst>
                                    <p:cond delay="3000"/>
                                  </p:stCondLst>
                                  <p:childTnLst>
                                    <p:animEffect transition="out" filter="fade">
                                      <p:cBhvr>
                                        <p:cTn id="27" dur="3000"/>
                                        <p:tgtEl>
                                          <p:spTgt spid="1026"/>
                                        </p:tgtEl>
                                      </p:cBhvr>
                                    </p:animEffect>
                                    <p:anim calcmode="lin" valueType="num">
                                      <p:cBhvr>
                                        <p:cTn id="28" dur="3000"/>
                                        <p:tgtEl>
                                          <p:spTgt spid="1026"/>
                                        </p:tgtEl>
                                        <p:attrNameLst>
                                          <p:attrName>ppt_x</p:attrName>
                                        </p:attrNameLst>
                                      </p:cBhvr>
                                      <p:tavLst>
                                        <p:tav tm="0">
                                          <p:val>
                                            <p:strVal val="ppt_x"/>
                                          </p:val>
                                        </p:tav>
                                        <p:tav tm="100000">
                                          <p:val>
                                            <p:strVal val="ppt_x"/>
                                          </p:val>
                                        </p:tav>
                                      </p:tavLst>
                                    </p:anim>
                                    <p:anim calcmode="lin" valueType="num">
                                      <p:cBhvr>
                                        <p:cTn id="29" dur="3000"/>
                                        <p:tgtEl>
                                          <p:spTgt spid="1026"/>
                                        </p:tgtEl>
                                        <p:attrNameLst>
                                          <p:attrName>ppt_y</p:attrName>
                                        </p:attrNameLst>
                                      </p:cBhvr>
                                      <p:tavLst>
                                        <p:tav tm="0">
                                          <p:val>
                                            <p:strVal val="ppt_y"/>
                                          </p:val>
                                        </p:tav>
                                        <p:tav tm="100000">
                                          <p:val>
                                            <p:strVal val="ppt_y+.1"/>
                                          </p:val>
                                        </p:tav>
                                      </p:tavLst>
                                    </p:anim>
                                    <p:set>
                                      <p:cBhvr>
                                        <p:cTn id="30" dur="1" fill="hold">
                                          <p:stCondLst>
                                            <p:cond delay="2999"/>
                                          </p:stCondLst>
                                        </p:cTn>
                                        <p:tgtEl>
                                          <p:spTgt spid="1026"/>
                                        </p:tgtEl>
                                        <p:attrNameLst>
                                          <p:attrName>style.visibility</p:attrName>
                                        </p:attrNameLst>
                                      </p:cBhvr>
                                      <p:to>
                                        <p:strVal val="hidden"/>
                                      </p:to>
                                    </p:set>
                                  </p:childTnLst>
                                </p:cTn>
                              </p:par>
                              <p:par>
                                <p:cTn id="31" presetID="23" presetClass="entr" presetSubtype="288" fill="hold" nodeType="withEffect">
                                  <p:stCondLst>
                                    <p:cond delay="3000"/>
                                  </p:stCondLst>
                                  <p:childTnLst>
                                    <p:set>
                                      <p:cBhvr>
                                        <p:cTn id="32" dur="1" fill="hold">
                                          <p:stCondLst>
                                            <p:cond delay="0"/>
                                          </p:stCondLst>
                                        </p:cTn>
                                        <p:tgtEl>
                                          <p:spTgt spid="10"/>
                                        </p:tgtEl>
                                        <p:attrNameLst>
                                          <p:attrName>style.visibility</p:attrName>
                                        </p:attrNameLst>
                                      </p:cBhvr>
                                      <p:to>
                                        <p:strVal val="visible"/>
                                      </p:to>
                                    </p:set>
                                    <p:anim calcmode="lin" valueType="num">
                                      <p:cBhvr>
                                        <p:cTn id="33" dur="3000" fill="hold"/>
                                        <p:tgtEl>
                                          <p:spTgt spid="10"/>
                                        </p:tgtEl>
                                        <p:attrNameLst>
                                          <p:attrName>ppt_w</p:attrName>
                                        </p:attrNameLst>
                                      </p:cBhvr>
                                      <p:tavLst>
                                        <p:tav tm="0">
                                          <p:val>
                                            <p:strVal val="4/3*#ppt_w"/>
                                          </p:val>
                                        </p:tav>
                                        <p:tav tm="100000">
                                          <p:val>
                                            <p:strVal val="#ppt_w"/>
                                          </p:val>
                                        </p:tav>
                                      </p:tavLst>
                                    </p:anim>
                                    <p:anim calcmode="lin" valueType="num">
                                      <p:cBhvr>
                                        <p:cTn id="34" dur="3000" fill="hold"/>
                                        <p:tgtEl>
                                          <p:spTgt spid="10"/>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300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3000"/>
                                        <p:tgtEl>
                                          <p:spTgt spid="10"/>
                                        </p:tgtEl>
                                      </p:cBhvr>
                                    </p:animEffect>
                                    <p:anim calcmode="lin" valueType="num">
                                      <p:cBhvr>
                                        <p:cTn id="38" dur="3000" fill="hold"/>
                                        <p:tgtEl>
                                          <p:spTgt spid="10"/>
                                        </p:tgtEl>
                                        <p:attrNameLst>
                                          <p:attrName>ppt_x</p:attrName>
                                        </p:attrNameLst>
                                      </p:cBhvr>
                                      <p:tavLst>
                                        <p:tav tm="0">
                                          <p:val>
                                            <p:strVal val="#ppt_x"/>
                                          </p:val>
                                        </p:tav>
                                        <p:tav tm="100000">
                                          <p:val>
                                            <p:strVal val="#ppt_x"/>
                                          </p:val>
                                        </p:tav>
                                      </p:tavLst>
                                    </p:anim>
                                    <p:anim calcmode="lin" valueType="num">
                                      <p:cBhvr>
                                        <p:cTn id="39" dur="300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332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Zakynthos 341.jpg"/>
          <p:cNvPicPr>
            <a:picLocks noGrp="1" noChangeAspect="1"/>
          </p:cNvPicPr>
          <p:nvPr>
            <p:ph idx="4294967295"/>
          </p:nvPr>
        </p:nvPicPr>
        <p:blipFill>
          <a:blip r:embed="rId2" cstate="print"/>
          <a:stretch>
            <a:fillRect/>
          </a:stretch>
        </p:blipFill>
        <p:spPr>
          <a:xfrm>
            <a:off x="0" y="10584"/>
            <a:ext cx="9143999" cy="5693833"/>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Tanto si decides subir a pie como si prefieres la comodidad del teleférico, subir al volcán Teide es imprescindible si viajas a Tenerife. Y un consejo, lleva algo de ropa de abrigo, la temperatura en lo alto puede ser bastante fresca.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2" name="11 Imagen" descr="Islas-Farne-Northumberland_15.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opción preferida es la visita al Teide en Teleférico, porque además de ser la más cómoda el trayecto te regala unas vistas realmente impresionantes del Parque Nacional.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0000">
        <p14:prism isContent="1" isInverted="1"/>
      </p:transition>
    </mc:Choice>
    <mc:Fallback xmlns="">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33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272" fill="hold" nodeType="withEffect">
                                  <p:stCondLst>
                                    <p:cond delay="3000"/>
                                  </p:stCondLst>
                                  <p:childTnLst>
                                    <p:anim calcmode="lin" valueType="num">
                                      <p:cBhvr>
                                        <p:cTn id="23" dur="3000"/>
                                        <p:tgtEl>
                                          <p:spTgt spid="4"/>
                                        </p:tgtEl>
                                        <p:attrNameLst>
                                          <p:attrName>ppt_w</p:attrName>
                                        </p:attrNameLst>
                                      </p:cBhvr>
                                      <p:tavLst>
                                        <p:tav tm="0">
                                          <p:val>
                                            <p:strVal val="ppt_w"/>
                                          </p:val>
                                        </p:tav>
                                        <p:tav tm="100000">
                                          <p:val>
                                            <p:strVal val="4/3*ppt_w"/>
                                          </p:val>
                                        </p:tav>
                                      </p:tavLst>
                                    </p:anim>
                                    <p:anim calcmode="lin" valueType="num">
                                      <p:cBhvr>
                                        <p:cTn id="24" dur="3000"/>
                                        <p:tgtEl>
                                          <p:spTgt spid="4"/>
                                        </p:tgtEl>
                                        <p:attrNameLst>
                                          <p:attrName>ppt_h</p:attrName>
                                        </p:attrNameLst>
                                      </p:cBhvr>
                                      <p:tavLst>
                                        <p:tav tm="0">
                                          <p:val>
                                            <p:strVal val="ppt_h"/>
                                          </p:val>
                                        </p:tav>
                                        <p:tav tm="100000">
                                          <p:val>
                                            <p:strVal val="4/3*ppt_h"/>
                                          </p:val>
                                        </p:tav>
                                      </p:tavLst>
                                    </p:anim>
                                    <p:set>
                                      <p:cBhvr>
                                        <p:cTn id="25" dur="1" fill="hold">
                                          <p:stCondLst>
                                            <p:cond delay="2999"/>
                                          </p:stCondLst>
                                        </p:cTn>
                                        <p:tgtEl>
                                          <p:spTgt spid="4"/>
                                        </p:tgtEl>
                                        <p:attrNameLst>
                                          <p:attrName>style.visibility</p:attrName>
                                        </p:attrNameLst>
                                      </p:cBhvr>
                                      <p:to>
                                        <p:strVal val="hidden"/>
                                      </p:to>
                                    </p:set>
                                  </p:childTnLst>
                                </p:cTn>
                              </p:par>
                              <p:par>
                                <p:cTn id="26" presetID="52" presetClass="exit" presetSubtype="0" fill="hold" nodeType="withEffect">
                                  <p:stCondLst>
                                    <p:cond delay="3000"/>
                                  </p:stCondLst>
                                  <p:childTnLst>
                                    <p:animScale>
                                      <p:cBhvr>
                                        <p:cTn id="27" dur="3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3000" accel="50000">
                                          <p:stCondLst>
                                            <p:cond delay="0"/>
                                          </p:stCondLst>
                                        </p:cTn>
                                        <p:tgtEl>
                                          <p:spTgt spid="4"/>
                                        </p:tgtEl>
                                        <p:attrNameLst>
                                          <p:attrName>ppt_x</p:attrName>
                                          <p:attrName>ppt_y</p:attrName>
                                        </p:attrNameLst>
                                      </p:cBhvr>
                                    </p:animMotion>
                                    <p:animEffect transition="out" filter="fade">
                                      <p:cBhvr>
                                        <p:cTn id="29" dur="3000"/>
                                        <p:tgtEl>
                                          <p:spTgt spid="4"/>
                                        </p:tgtEl>
                                      </p:cBhvr>
                                    </p:animEffect>
                                    <p:set>
                                      <p:cBhvr>
                                        <p:cTn id="30" dur="1" fill="hold">
                                          <p:stCondLst>
                                            <p:cond delay="2999"/>
                                          </p:stCondLst>
                                        </p:cTn>
                                        <p:tgtEl>
                                          <p:spTgt spid="4"/>
                                        </p:tgtEl>
                                        <p:attrNameLst>
                                          <p:attrName>style.visibility</p:attrName>
                                        </p:attrNameLst>
                                      </p:cBhvr>
                                      <p:to>
                                        <p:strVal val="hidden"/>
                                      </p:to>
                                    </p:set>
                                  </p:childTnLst>
                                </p:cTn>
                              </p:par>
                              <p:par>
                                <p:cTn id="31" presetID="52" presetClass="entr" presetSubtype="0" fill="hold" nodeType="withEffect">
                                  <p:stCondLst>
                                    <p:cond delay="3000"/>
                                  </p:stCondLst>
                                  <p:childTnLst>
                                    <p:set>
                                      <p:cBhvr>
                                        <p:cTn id="32" dur="1" fill="hold">
                                          <p:stCondLst>
                                            <p:cond delay="0"/>
                                          </p:stCondLst>
                                        </p:cTn>
                                        <p:tgtEl>
                                          <p:spTgt spid="12"/>
                                        </p:tgtEl>
                                        <p:attrNameLst>
                                          <p:attrName>style.visibility</p:attrName>
                                        </p:attrNameLst>
                                      </p:cBhvr>
                                      <p:to>
                                        <p:strVal val="visible"/>
                                      </p:to>
                                    </p:set>
                                    <p:animScale>
                                      <p:cBhvr>
                                        <p:cTn id="33" dur="3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3000" decel="50000" fill="hold">
                                          <p:stCondLst>
                                            <p:cond delay="0"/>
                                          </p:stCondLst>
                                        </p:cTn>
                                        <p:tgtEl>
                                          <p:spTgt spid="12"/>
                                        </p:tgtEl>
                                        <p:attrNameLst>
                                          <p:attrName>ppt_x</p:attrName>
                                          <p:attrName>ppt_y</p:attrName>
                                        </p:attrNameLst>
                                      </p:cBhvr>
                                    </p:animMotion>
                                    <p:animEffect transition="in" filter="fade">
                                      <p:cBhvr>
                                        <p:cTn id="35" dur="3000"/>
                                        <p:tgtEl>
                                          <p:spTgt spid="12"/>
                                        </p:tgtEl>
                                      </p:cBhvr>
                                    </p:animEffect>
                                  </p:childTnLst>
                                </p:cTn>
                              </p:par>
                              <p:par>
                                <p:cTn id="36" presetID="23" presetClass="entr" presetSubtype="288" fill="hold" nodeType="withEffect">
                                  <p:stCondLst>
                                    <p:cond delay="3000"/>
                                  </p:stCondLst>
                                  <p:childTnLst>
                                    <p:set>
                                      <p:cBhvr>
                                        <p:cTn id="37" dur="1" fill="hold">
                                          <p:stCondLst>
                                            <p:cond delay="0"/>
                                          </p:stCondLst>
                                        </p:cTn>
                                        <p:tgtEl>
                                          <p:spTgt spid="12"/>
                                        </p:tgtEl>
                                        <p:attrNameLst>
                                          <p:attrName>style.visibility</p:attrName>
                                        </p:attrNameLst>
                                      </p:cBhvr>
                                      <p:to>
                                        <p:strVal val="visible"/>
                                      </p:to>
                                    </p:set>
                                    <p:anim calcmode="lin" valueType="num">
                                      <p:cBhvr>
                                        <p:cTn id="38" dur="4000" fill="hold"/>
                                        <p:tgtEl>
                                          <p:spTgt spid="12"/>
                                        </p:tgtEl>
                                        <p:attrNameLst>
                                          <p:attrName>ppt_w</p:attrName>
                                        </p:attrNameLst>
                                      </p:cBhvr>
                                      <p:tavLst>
                                        <p:tav tm="0">
                                          <p:val>
                                            <p:strVal val="4/3*#ppt_w"/>
                                          </p:val>
                                        </p:tav>
                                        <p:tav tm="100000">
                                          <p:val>
                                            <p:strVal val="#ppt_w"/>
                                          </p:val>
                                        </p:tav>
                                      </p:tavLst>
                                    </p:anim>
                                    <p:anim calcmode="lin" valueType="num">
                                      <p:cBhvr>
                                        <p:cTn id="39" dur="4000" fill="hold"/>
                                        <p:tgtEl>
                                          <p:spTgt spid="12"/>
                                        </p:tgtEl>
                                        <p:attrNameLst>
                                          <p:attrName>ppt_h</p:attrName>
                                        </p:attrNameLst>
                                      </p:cBhvr>
                                      <p:tavLst>
                                        <p:tav tm="0">
                                          <p:val>
                                            <p:strVal val="4/3*#ppt_h"/>
                                          </p:val>
                                        </p:tav>
                                        <p:tav tm="100000">
                                          <p:val>
                                            <p:strVal val="#ppt_h"/>
                                          </p:val>
                                        </p:tav>
                                      </p:tavLst>
                                    </p:anim>
                                  </p:childTnLst>
                                </p:cTn>
                              </p:par>
                            </p:childTnLst>
                          </p:cTn>
                        </p:par>
                        <p:par>
                          <p:cTn id="40" fill="hold">
                            <p:stCondLst>
                              <p:cond delay="303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a:off x="0" y="10584"/>
            <a:ext cx="9144000" cy="56938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Tanto los accesos a este paraje como las opciones de subida a La </a:t>
            </a:r>
            <a:r>
              <a:rPr lang="es-ES" i="1" dirty="0" err="1" smtClean="0">
                <a:effectLst>
                  <a:glow rad="101600">
                    <a:srgbClr val="C00000">
                      <a:alpha val="60000"/>
                    </a:srgbClr>
                  </a:glow>
                  <a:outerShdw blurRad="38100" dist="38100" dir="2700000" algn="tl">
                    <a:srgbClr val="000000">
                      <a:alpha val="43137"/>
                    </a:srgbClr>
                  </a:outerShdw>
                </a:effectLst>
              </a:rPr>
              <a:t>Rambleta</a:t>
            </a:r>
            <a:r>
              <a:rPr lang="es-ES" i="1" dirty="0" smtClean="0">
                <a:effectLst>
                  <a:glow rad="101600">
                    <a:srgbClr val="C00000">
                      <a:alpha val="60000"/>
                    </a:srgbClr>
                  </a:glow>
                  <a:outerShdw blurRad="38100" dist="38100" dir="2700000" algn="tl">
                    <a:srgbClr val="000000">
                      <a:alpha val="43137"/>
                    </a:srgbClr>
                  </a:outerShdw>
                </a:effectLst>
              </a:rPr>
              <a:t>, la estación superior del Teleférico, están muy bien organizados para que disfrutes al máximo de tu día en el Teide sin complicaciones.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1" name="10 Imagen" descr="df6c2c1dfbd515848f5b28c90193675b.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Teide y su Parque Nacional es un entorno muy protegido por motivos que saltan a la vista. Es por ello que, en el año 2007, fue reconocido por la Unesco como Patrimonio de la Humanidad.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8000">
        <p14:prism isContent="1" isInverted="1"/>
      </p:transition>
    </mc:Choice>
    <mc:Fallback xmlns="">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3000" fill="hold"/>
                                        <p:tgtEl>
                                          <p:spTgt spid="4098"/>
                                        </p:tgtEl>
                                        <p:attrNameLst>
                                          <p:attrName>ppt_w</p:attrName>
                                        </p:attrNameLst>
                                      </p:cBhvr>
                                      <p:tavLst>
                                        <p:tav tm="0">
                                          <p:val>
                                            <p:strVal val="2/3*#ppt_w"/>
                                          </p:val>
                                        </p:tav>
                                        <p:tav tm="100000">
                                          <p:val>
                                            <p:strVal val="#ppt_w"/>
                                          </p:val>
                                        </p:tav>
                                      </p:tavLst>
                                    </p:anim>
                                    <p:anim calcmode="lin" valueType="num">
                                      <p:cBhvr>
                                        <p:cTn id="8" dur="3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3000"/>
                                        <p:tgtEl>
                                          <p:spTgt spid="4098"/>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13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272" fill="hold" nodeType="withEffect">
                                  <p:stCondLst>
                                    <p:cond delay="3000"/>
                                  </p:stCondLst>
                                  <p:childTnLst>
                                    <p:anim calcmode="lin" valueType="num">
                                      <p:cBhvr>
                                        <p:cTn id="23" dur="3000"/>
                                        <p:tgtEl>
                                          <p:spTgt spid="4098"/>
                                        </p:tgtEl>
                                        <p:attrNameLst>
                                          <p:attrName>ppt_w</p:attrName>
                                        </p:attrNameLst>
                                      </p:cBhvr>
                                      <p:tavLst>
                                        <p:tav tm="0">
                                          <p:val>
                                            <p:strVal val="ppt_w"/>
                                          </p:val>
                                        </p:tav>
                                        <p:tav tm="100000">
                                          <p:val>
                                            <p:strVal val="4/3*ppt_w"/>
                                          </p:val>
                                        </p:tav>
                                      </p:tavLst>
                                    </p:anim>
                                    <p:anim calcmode="lin" valueType="num">
                                      <p:cBhvr>
                                        <p:cTn id="24" dur="3000"/>
                                        <p:tgtEl>
                                          <p:spTgt spid="4098"/>
                                        </p:tgtEl>
                                        <p:attrNameLst>
                                          <p:attrName>ppt_h</p:attrName>
                                        </p:attrNameLst>
                                      </p:cBhvr>
                                      <p:tavLst>
                                        <p:tav tm="0">
                                          <p:val>
                                            <p:strVal val="ppt_h"/>
                                          </p:val>
                                        </p:tav>
                                        <p:tav tm="100000">
                                          <p:val>
                                            <p:strVal val="4/3*ppt_h"/>
                                          </p:val>
                                        </p:tav>
                                      </p:tavLst>
                                    </p:anim>
                                    <p:set>
                                      <p:cBhvr>
                                        <p:cTn id="25" dur="1" fill="hold">
                                          <p:stCondLst>
                                            <p:cond delay="2999"/>
                                          </p:stCondLst>
                                        </p:cTn>
                                        <p:tgtEl>
                                          <p:spTgt spid="4098"/>
                                        </p:tgtEl>
                                        <p:attrNameLst>
                                          <p:attrName>style.visibility</p:attrName>
                                        </p:attrNameLst>
                                      </p:cBhvr>
                                      <p:to>
                                        <p:strVal val="hidden"/>
                                      </p:to>
                                    </p:set>
                                  </p:childTnLst>
                                </p:cTn>
                              </p:par>
                              <p:par>
                                <p:cTn id="26" presetID="29" presetClass="exit" presetSubtype="0" fill="hold" nodeType="withEffect">
                                  <p:stCondLst>
                                    <p:cond delay="3000"/>
                                  </p:stCondLst>
                                  <p:childTnLst>
                                    <p:anim calcmode="lin" valueType="num">
                                      <p:cBhvr>
                                        <p:cTn id="27" dur="3000"/>
                                        <p:tgtEl>
                                          <p:spTgt spid="4098"/>
                                        </p:tgtEl>
                                        <p:attrNameLst>
                                          <p:attrName>ppt_x</p:attrName>
                                        </p:attrNameLst>
                                      </p:cBhvr>
                                      <p:tavLst>
                                        <p:tav tm="0">
                                          <p:val>
                                            <p:strVal val="ppt_x"/>
                                          </p:val>
                                        </p:tav>
                                        <p:tav tm="100000">
                                          <p:val>
                                            <p:strVal val="ppt_x-.2"/>
                                          </p:val>
                                        </p:tav>
                                      </p:tavLst>
                                    </p:anim>
                                    <p:anim calcmode="lin" valueType="num">
                                      <p:cBhvr>
                                        <p:cTn id="28" dur="3000"/>
                                        <p:tgtEl>
                                          <p:spTgt spid="4098"/>
                                        </p:tgtEl>
                                        <p:attrNameLst>
                                          <p:attrName>ppt_y</p:attrName>
                                        </p:attrNameLst>
                                      </p:cBhvr>
                                      <p:tavLst>
                                        <p:tav tm="0">
                                          <p:val>
                                            <p:strVal val="ppt_y"/>
                                          </p:val>
                                        </p:tav>
                                        <p:tav tm="100000">
                                          <p:val>
                                            <p:strVal val="ppt_y"/>
                                          </p:val>
                                        </p:tav>
                                      </p:tavLst>
                                    </p:anim>
                                    <p:animEffect transition="out" filter="fade">
                                      <p:cBhvr>
                                        <p:cTn id="29" dur="3000"/>
                                        <p:tgtEl>
                                          <p:spTgt spid="4098"/>
                                        </p:tgtEl>
                                      </p:cBhvr>
                                    </p:animEffect>
                                    <p:set>
                                      <p:cBhvr>
                                        <p:cTn id="30" dur="1" fill="hold">
                                          <p:stCondLst>
                                            <p:cond delay="2999"/>
                                          </p:stCondLst>
                                        </p:cTn>
                                        <p:tgtEl>
                                          <p:spTgt spid="4098"/>
                                        </p:tgtEl>
                                        <p:attrNameLst>
                                          <p:attrName>style.visibility</p:attrName>
                                        </p:attrNameLst>
                                      </p:cBhvr>
                                      <p:to>
                                        <p:strVal val="hidden"/>
                                      </p:to>
                                    </p:set>
                                  </p:childTnLst>
                                </p:cTn>
                              </p:par>
                              <p:par>
                                <p:cTn id="31" presetID="23" presetClass="entr" presetSubtype="288" fill="hold" nodeType="withEffect">
                                  <p:stCondLst>
                                    <p:cond delay="30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3000" fill="hold"/>
                                        <p:tgtEl>
                                          <p:spTgt spid="11"/>
                                        </p:tgtEl>
                                        <p:attrNameLst>
                                          <p:attrName>ppt_w</p:attrName>
                                        </p:attrNameLst>
                                      </p:cBhvr>
                                      <p:tavLst>
                                        <p:tav tm="0">
                                          <p:val>
                                            <p:strVal val="4/3*#ppt_w"/>
                                          </p:val>
                                        </p:tav>
                                        <p:tav tm="100000">
                                          <p:val>
                                            <p:strVal val="#ppt_w"/>
                                          </p:val>
                                        </p:tav>
                                      </p:tavLst>
                                    </p:anim>
                                    <p:anim calcmode="lin" valueType="num">
                                      <p:cBhvr>
                                        <p:cTn id="34" dur="3000" fill="hold"/>
                                        <p:tgtEl>
                                          <p:spTgt spid="11"/>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30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3000"/>
                                        <p:tgtEl>
                                          <p:spTgt spid="11"/>
                                        </p:tgtEl>
                                      </p:cBhvr>
                                    </p:animEffect>
                                    <p:anim calcmode="lin" valueType="num">
                                      <p:cBhvr>
                                        <p:cTn id="38" dur="3000" fill="hold"/>
                                        <p:tgtEl>
                                          <p:spTgt spid="11"/>
                                        </p:tgtEl>
                                        <p:attrNameLst>
                                          <p:attrName>ppt_x</p:attrName>
                                        </p:attrNameLst>
                                      </p:cBhvr>
                                      <p:tavLst>
                                        <p:tav tm="0">
                                          <p:val>
                                            <p:strVal val="#ppt_x"/>
                                          </p:val>
                                        </p:tav>
                                        <p:tav tm="100000">
                                          <p:val>
                                            <p:strVal val="#ppt_x"/>
                                          </p:val>
                                        </p:tav>
                                      </p:tavLst>
                                    </p:anim>
                                    <p:anim calcmode="lin" valueType="num">
                                      <p:cBhvr>
                                        <p:cTn id="39" dur="300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273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8.jpg"/>
          <p:cNvPicPr>
            <a:picLocks noChangeAspect="1"/>
          </p:cNvPicPr>
          <p:nvPr/>
        </p:nvPicPr>
        <p:blipFill>
          <a:blip r:embed="rId2" cstate="print"/>
          <a:stretch>
            <a:fillRect/>
          </a:stretch>
        </p:blipFill>
        <p:spPr bwMode="auto">
          <a:xfrm>
            <a:off x="0" y="5292"/>
            <a:ext cx="9144000" cy="56938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79512" y="4081636"/>
            <a:ext cx="878497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paisajes en lo alto del volcán son de una belleza cautivadora. Sin duda estamos frente a uno de los ecosistemas volcánicos más extraordinarios que existen.        Colores ocres, negros, formas extrañas e inexplicables, conos y domos volcánicos,      coladas de lava y cuevas de colores. Hay también plantas autóctonas que no se pueden disfrutar en ningún otro sitio.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8" name="17 Imagen" descr="dgr_puffins_05072006_056_1800x1200.jpg"/>
          <p:cNvPicPr>
            <a:picLocks noGrp="1" noChangeAspect="1"/>
          </p:cNvPicPr>
          <p:nvPr isPhoto="1"/>
        </p:nvPicPr>
        <p:blipFill>
          <a:blip r:embed="rId3"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hay que olvidar que es la única montaña subtropical de Europa, lo que hace que muchas de sus especies sean exclusivas. Una muestra: el </a:t>
            </a:r>
            <a:r>
              <a:rPr lang="es-ES" i="1" dirty="0" err="1" smtClean="0">
                <a:effectLst>
                  <a:glow rad="101600">
                    <a:srgbClr val="C00000">
                      <a:alpha val="60000"/>
                    </a:srgbClr>
                  </a:glow>
                  <a:outerShdw blurRad="38100" dist="38100" dir="2700000" algn="tl">
                    <a:srgbClr val="000000">
                      <a:alpha val="43137"/>
                    </a:srgbClr>
                  </a:outerShdw>
                </a:effectLst>
              </a:rPr>
              <a:t>tajinaste</a:t>
            </a:r>
            <a:r>
              <a:rPr lang="es-ES" i="1" dirty="0" smtClean="0">
                <a:effectLst>
                  <a:glow rad="101600">
                    <a:srgbClr val="C00000">
                      <a:alpha val="60000"/>
                    </a:srgbClr>
                  </a:glow>
                  <a:outerShdw blurRad="38100" dist="38100" dir="2700000" algn="tl">
                    <a:srgbClr val="000000">
                      <a:alpha val="43137"/>
                    </a:srgbClr>
                  </a:outerShdw>
                </a:effectLst>
              </a:rPr>
              <a:t> rojo es una preciosidad. Puede llegar a alcanzar una altura de hasta tres metros.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65000">
        <p14:window dir="vert"/>
      </p:transition>
    </mc:Choice>
    <mc:Fallback xmlns="">
      <p:transition spd="slow" advTm="6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341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272" fill="hold" nodeType="withEffect">
                                  <p:stCondLst>
                                    <p:cond delay="3000"/>
                                  </p:stCondLst>
                                  <p:childTnLst>
                                    <p:anim calcmode="lin" valueType="num">
                                      <p:cBhvr>
                                        <p:cTn id="23" dur="3000"/>
                                        <p:tgtEl>
                                          <p:spTgt spid="4"/>
                                        </p:tgtEl>
                                        <p:attrNameLst>
                                          <p:attrName>ppt_w</p:attrName>
                                        </p:attrNameLst>
                                      </p:cBhvr>
                                      <p:tavLst>
                                        <p:tav tm="0">
                                          <p:val>
                                            <p:strVal val="ppt_w"/>
                                          </p:val>
                                        </p:tav>
                                        <p:tav tm="100000">
                                          <p:val>
                                            <p:strVal val="4/3*ppt_w"/>
                                          </p:val>
                                        </p:tav>
                                      </p:tavLst>
                                    </p:anim>
                                    <p:anim calcmode="lin" valueType="num">
                                      <p:cBhvr>
                                        <p:cTn id="24" dur="3000"/>
                                        <p:tgtEl>
                                          <p:spTgt spid="4"/>
                                        </p:tgtEl>
                                        <p:attrNameLst>
                                          <p:attrName>ppt_h</p:attrName>
                                        </p:attrNameLst>
                                      </p:cBhvr>
                                      <p:tavLst>
                                        <p:tav tm="0">
                                          <p:val>
                                            <p:strVal val="ppt_h"/>
                                          </p:val>
                                        </p:tav>
                                        <p:tav tm="100000">
                                          <p:val>
                                            <p:strVal val="4/3*ppt_h"/>
                                          </p:val>
                                        </p:tav>
                                      </p:tavLst>
                                    </p:anim>
                                    <p:set>
                                      <p:cBhvr>
                                        <p:cTn id="25" dur="1" fill="hold">
                                          <p:stCondLst>
                                            <p:cond delay="2999"/>
                                          </p:stCondLst>
                                        </p:cTn>
                                        <p:tgtEl>
                                          <p:spTgt spid="4"/>
                                        </p:tgtEl>
                                        <p:attrNameLst>
                                          <p:attrName>style.visibility</p:attrName>
                                        </p:attrNameLst>
                                      </p:cBhvr>
                                      <p:to>
                                        <p:strVal val="hidden"/>
                                      </p:to>
                                    </p:set>
                                  </p:childTnLst>
                                </p:cTn>
                              </p:par>
                              <p:par>
                                <p:cTn id="26" presetID="47" presetClass="exit" presetSubtype="0" fill="hold" nodeType="withEffect">
                                  <p:stCondLst>
                                    <p:cond delay="3000"/>
                                  </p:stCondLst>
                                  <p:childTnLst>
                                    <p:animEffect transition="out" filter="fade">
                                      <p:cBhvr>
                                        <p:cTn id="27" dur="3000"/>
                                        <p:tgtEl>
                                          <p:spTgt spid="4"/>
                                        </p:tgtEl>
                                      </p:cBhvr>
                                    </p:animEffect>
                                    <p:anim calcmode="lin" valueType="num">
                                      <p:cBhvr>
                                        <p:cTn id="28" dur="3000"/>
                                        <p:tgtEl>
                                          <p:spTgt spid="4"/>
                                        </p:tgtEl>
                                        <p:attrNameLst>
                                          <p:attrName>ppt_x</p:attrName>
                                        </p:attrNameLst>
                                      </p:cBhvr>
                                      <p:tavLst>
                                        <p:tav tm="0">
                                          <p:val>
                                            <p:strVal val="ppt_x"/>
                                          </p:val>
                                        </p:tav>
                                        <p:tav tm="100000">
                                          <p:val>
                                            <p:strVal val="ppt_x"/>
                                          </p:val>
                                        </p:tav>
                                      </p:tavLst>
                                    </p:anim>
                                    <p:anim calcmode="lin" valueType="num">
                                      <p:cBhvr>
                                        <p:cTn id="29" dur="3000"/>
                                        <p:tgtEl>
                                          <p:spTgt spid="4"/>
                                        </p:tgtEl>
                                        <p:attrNameLst>
                                          <p:attrName>ppt_y</p:attrName>
                                        </p:attrNameLst>
                                      </p:cBhvr>
                                      <p:tavLst>
                                        <p:tav tm="0">
                                          <p:val>
                                            <p:strVal val="ppt_y"/>
                                          </p:val>
                                        </p:tav>
                                        <p:tav tm="100000">
                                          <p:val>
                                            <p:strVal val="ppt_y-.1"/>
                                          </p:val>
                                        </p:tav>
                                      </p:tavLst>
                                    </p:anim>
                                    <p:set>
                                      <p:cBhvr>
                                        <p:cTn id="30" dur="1" fill="hold">
                                          <p:stCondLst>
                                            <p:cond delay="2999"/>
                                          </p:stCondLst>
                                        </p:cTn>
                                        <p:tgtEl>
                                          <p:spTgt spid="4"/>
                                        </p:tgtEl>
                                        <p:attrNameLst>
                                          <p:attrName>style.visibility</p:attrName>
                                        </p:attrNameLst>
                                      </p:cBhvr>
                                      <p:to>
                                        <p:strVal val="hidden"/>
                                      </p:to>
                                    </p:set>
                                  </p:childTnLst>
                                </p:cTn>
                              </p:par>
                              <p:par>
                                <p:cTn id="31" presetID="23" presetClass="entr" presetSubtype="288" fill="hold" nodeType="withEffect">
                                  <p:stCondLst>
                                    <p:cond delay="3000"/>
                                  </p:stCondLst>
                                  <p:childTnLst>
                                    <p:set>
                                      <p:cBhvr>
                                        <p:cTn id="32" dur="1" fill="hold">
                                          <p:stCondLst>
                                            <p:cond delay="0"/>
                                          </p:stCondLst>
                                        </p:cTn>
                                        <p:tgtEl>
                                          <p:spTgt spid="18"/>
                                        </p:tgtEl>
                                        <p:attrNameLst>
                                          <p:attrName>style.visibility</p:attrName>
                                        </p:attrNameLst>
                                      </p:cBhvr>
                                      <p:to>
                                        <p:strVal val="visible"/>
                                      </p:to>
                                    </p:set>
                                    <p:anim calcmode="lin" valueType="num">
                                      <p:cBhvr>
                                        <p:cTn id="33" dur="3000" fill="hold"/>
                                        <p:tgtEl>
                                          <p:spTgt spid="18"/>
                                        </p:tgtEl>
                                        <p:attrNameLst>
                                          <p:attrName>ppt_w</p:attrName>
                                        </p:attrNameLst>
                                      </p:cBhvr>
                                      <p:tavLst>
                                        <p:tav tm="0">
                                          <p:val>
                                            <p:strVal val="4/3*#ppt_w"/>
                                          </p:val>
                                        </p:tav>
                                        <p:tav tm="100000">
                                          <p:val>
                                            <p:strVal val="#ppt_w"/>
                                          </p:val>
                                        </p:tav>
                                      </p:tavLst>
                                    </p:anim>
                                    <p:anim calcmode="lin" valueType="num">
                                      <p:cBhvr>
                                        <p:cTn id="34" dur="3000" fill="hold"/>
                                        <p:tgtEl>
                                          <p:spTgt spid="18"/>
                                        </p:tgtEl>
                                        <p:attrNameLst>
                                          <p:attrName>ppt_h</p:attrName>
                                        </p:attrNameLst>
                                      </p:cBhvr>
                                      <p:tavLst>
                                        <p:tav tm="0">
                                          <p:val>
                                            <p:strVal val="4/3*#ppt_h"/>
                                          </p:val>
                                        </p:tav>
                                        <p:tav tm="100000">
                                          <p:val>
                                            <p:strVal val="#ppt_h"/>
                                          </p:val>
                                        </p:tav>
                                      </p:tavLst>
                                    </p:anim>
                                  </p:childTnLst>
                                </p:cTn>
                              </p:par>
                              <p:par>
                                <p:cTn id="35" presetID="42" presetClass="entr" presetSubtype="0" fill="hold" nodeType="withEffect">
                                  <p:stCondLst>
                                    <p:cond delay="300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3000"/>
                                        <p:tgtEl>
                                          <p:spTgt spid="18"/>
                                        </p:tgtEl>
                                      </p:cBhvr>
                                    </p:animEffect>
                                    <p:anim calcmode="lin" valueType="num">
                                      <p:cBhvr>
                                        <p:cTn id="38" dur="3000" fill="hold"/>
                                        <p:tgtEl>
                                          <p:spTgt spid="18"/>
                                        </p:tgtEl>
                                        <p:attrNameLst>
                                          <p:attrName>ppt_x</p:attrName>
                                        </p:attrNameLst>
                                      </p:cBhvr>
                                      <p:tavLst>
                                        <p:tav tm="0">
                                          <p:val>
                                            <p:strVal val="#ppt_x"/>
                                          </p:val>
                                        </p:tav>
                                        <p:tav tm="100000">
                                          <p:val>
                                            <p:strVal val="#ppt_x"/>
                                          </p:val>
                                        </p:tav>
                                      </p:tavLst>
                                    </p:anim>
                                    <p:anim calcmode="lin" valueType="num">
                                      <p:cBhvr>
                                        <p:cTn id="39" dur="3000" fill="hold"/>
                                        <p:tgtEl>
                                          <p:spTgt spid="18"/>
                                        </p:tgtEl>
                                        <p:attrNameLst>
                                          <p:attrName>ppt_y</p:attrName>
                                        </p:attrNameLst>
                                      </p:cBhvr>
                                      <p:tavLst>
                                        <p:tav tm="0">
                                          <p:val>
                                            <p:strVal val="#ppt_y+.1"/>
                                          </p:val>
                                        </p:tav>
                                        <p:tav tm="100000">
                                          <p:val>
                                            <p:strVal val="#ppt_y"/>
                                          </p:val>
                                        </p:tav>
                                      </p:tavLst>
                                    </p:anim>
                                  </p:childTnLst>
                                </p:cTn>
                              </p:par>
                            </p:childTnLst>
                          </p:cTn>
                        </p:par>
                        <p:par>
                          <p:cTn id="40" fill="hold">
                            <p:stCondLst>
                              <p:cond delay="401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755576"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llegas a las faldas del Teide tienes la impresión de hallarte en otro planeta. Con razón lo llaman “el techo de España”. Un lugar de encuentro para aventureros, geólogos, alpinistas y viajeros en general.</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frailecillos_6796.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4369668"/>
            <a:ext cx="8496944"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No es habitual que los visitantes que suben al Teide sufran los síntomas del llamado “mal de altura”. Se dan pocos casos. Sin embargo, no podemos olvidar que vamos a alcanzar más de 3.000 metros de altitud y que podría ocurrir que se sientan ligeros dolores de cabeza y nauseas.</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57000">
        <p15:prstTrans prst="pageCurlDouble"/>
      </p:transition>
    </mc:Choice>
    <mc:Fallback xmlns="">
      <p:transition spd="slow" advTm="5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216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6"/>
                                        </p:tgtEl>
                                      </p:cBhvr>
                                    </p:animEffect>
                                    <p:set>
                                      <p:cBhvr>
                                        <p:cTn id="21" dur="1" fill="hold">
                                          <p:stCondLst>
                                            <p:cond delay="2999"/>
                                          </p:stCondLst>
                                        </p:cTn>
                                        <p:tgtEl>
                                          <p:spTgt spid="6"/>
                                        </p:tgtEl>
                                        <p:attrNameLst>
                                          <p:attrName>style.visibility</p:attrName>
                                        </p:attrNameLst>
                                      </p:cBhvr>
                                      <p:to>
                                        <p:strVal val="hidden"/>
                                      </p:to>
                                    </p:set>
                                  </p:childTnLst>
                                </p:cTn>
                              </p:par>
                              <p:par>
                                <p:cTn id="22" presetID="23" presetClass="exit" presetSubtype="272" fill="hold" nodeType="withEffect">
                                  <p:stCondLst>
                                    <p:cond delay="3000"/>
                                  </p:stCondLst>
                                  <p:childTnLst>
                                    <p:anim calcmode="lin" valueType="num">
                                      <p:cBhvr>
                                        <p:cTn id="23" dur="3000"/>
                                        <p:tgtEl>
                                          <p:spTgt spid="4"/>
                                        </p:tgtEl>
                                        <p:attrNameLst>
                                          <p:attrName>ppt_w</p:attrName>
                                        </p:attrNameLst>
                                      </p:cBhvr>
                                      <p:tavLst>
                                        <p:tav tm="0">
                                          <p:val>
                                            <p:strVal val="ppt_w"/>
                                          </p:val>
                                        </p:tav>
                                        <p:tav tm="100000">
                                          <p:val>
                                            <p:strVal val="4/3*ppt_w"/>
                                          </p:val>
                                        </p:tav>
                                      </p:tavLst>
                                    </p:anim>
                                    <p:anim calcmode="lin" valueType="num">
                                      <p:cBhvr>
                                        <p:cTn id="24" dur="3000"/>
                                        <p:tgtEl>
                                          <p:spTgt spid="4"/>
                                        </p:tgtEl>
                                        <p:attrNameLst>
                                          <p:attrName>ppt_h</p:attrName>
                                        </p:attrNameLst>
                                      </p:cBhvr>
                                      <p:tavLst>
                                        <p:tav tm="0">
                                          <p:val>
                                            <p:strVal val="ppt_h"/>
                                          </p:val>
                                        </p:tav>
                                        <p:tav tm="100000">
                                          <p:val>
                                            <p:strVal val="4/3*ppt_h"/>
                                          </p:val>
                                        </p:tav>
                                      </p:tavLst>
                                    </p:anim>
                                    <p:set>
                                      <p:cBhvr>
                                        <p:cTn id="25" dur="1" fill="hold">
                                          <p:stCondLst>
                                            <p:cond delay="2999"/>
                                          </p:stCondLst>
                                        </p:cTn>
                                        <p:tgtEl>
                                          <p:spTgt spid="4"/>
                                        </p:tgtEl>
                                        <p:attrNameLst>
                                          <p:attrName>style.visibility</p:attrName>
                                        </p:attrNameLst>
                                      </p:cBhvr>
                                      <p:to>
                                        <p:strVal val="hidden"/>
                                      </p:to>
                                    </p:set>
                                  </p:childTnLst>
                                </p:cTn>
                              </p:par>
                              <p:par>
                                <p:cTn id="26" presetID="10" presetClass="exit" presetSubtype="0" fill="hold" nodeType="withEffect">
                                  <p:stCondLst>
                                    <p:cond delay="3000"/>
                                  </p:stCondLst>
                                  <p:childTnLst>
                                    <p:animEffect transition="out" filter="fade">
                                      <p:cBhvr>
                                        <p:cTn id="27" dur="3000"/>
                                        <p:tgtEl>
                                          <p:spTgt spid="4"/>
                                        </p:tgtEl>
                                      </p:cBhvr>
                                    </p:animEffect>
                                    <p:set>
                                      <p:cBhvr>
                                        <p:cTn id="28" dur="1" fill="hold">
                                          <p:stCondLst>
                                            <p:cond delay="2999"/>
                                          </p:stCondLst>
                                        </p:cTn>
                                        <p:tgtEl>
                                          <p:spTgt spid="4"/>
                                        </p:tgtEl>
                                        <p:attrNameLst>
                                          <p:attrName>style.visibility</p:attrName>
                                        </p:attrNameLst>
                                      </p:cBhvr>
                                      <p:to>
                                        <p:strVal val="hidden"/>
                                      </p:to>
                                    </p:set>
                                  </p:childTnLst>
                                </p:cTn>
                              </p:par>
                              <p:par>
                                <p:cTn id="29" presetID="23" presetClass="entr" presetSubtype="288" fill="hold" nodeType="withEffect">
                                  <p:stCondLst>
                                    <p:cond delay="3000"/>
                                  </p:stCondLst>
                                  <p:childTnLst>
                                    <p:set>
                                      <p:cBhvr>
                                        <p:cTn id="30" dur="1" fill="hold">
                                          <p:stCondLst>
                                            <p:cond delay="0"/>
                                          </p:stCondLst>
                                        </p:cTn>
                                        <p:tgtEl>
                                          <p:spTgt spid="15"/>
                                        </p:tgtEl>
                                        <p:attrNameLst>
                                          <p:attrName>style.visibility</p:attrName>
                                        </p:attrNameLst>
                                      </p:cBhvr>
                                      <p:to>
                                        <p:strVal val="visible"/>
                                      </p:to>
                                    </p:set>
                                    <p:anim calcmode="lin" valueType="num">
                                      <p:cBhvr>
                                        <p:cTn id="31" dur="3000" fill="hold"/>
                                        <p:tgtEl>
                                          <p:spTgt spid="15"/>
                                        </p:tgtEl>
                                        <p:attrNameLst>
                                          <p:attrName>ppt_w</p:attrName>
                                        </p:attrNameLst>
                                      </p:cBhvr>
                                      <p:tavLst>
                                        <p:tav tm="0">
                                          <p:val>
                                            <p:strVal val="4/3*#ppt_w"/>
                                          </p:val>
                                        </p:tav>
                                        <p:tav tm="100000">
                                          <p:val>
                                            <p:strVal val="#ppt_w"/>
                                          </p:val>
                                        </p:tav>
                                      </p:tavLst>
                                    </p:anim>
                                    <p:anim calcmode="lin" valueType="num">
                                      <p:cBhvr>
                                        <p:cTn id="32" dur="3000" fill="hold"/>
                                        <p:tgtEl>
                                          <p:spTgt spid="15"/>
                                        </p:tgtEl>
                                        <p:attrNameLst>
                                          <p:attrName>ppt_h</p:attrName>
                                        </p:attrNameLst>
                                      </p:cBhvr>
                                      <p:tavLst>
                                        <p:tav tm="0">
                                          <p:val>
                                            <p:strVal val="4/3*#ppt_h"/>
                                          </p:val>
                                        </p:tav>
                                        <p:tav tm="100000">
                                          <p:val>
                                            <p:strVal val="#ppt_h"/>
                                          </p:val>
                                        </p:tav>
                                      </p:tavLst>
                                    </p:anim>
                                  </p:childTnLst>
                                </p:cTn>
                              </p:par>
                              <p:par>
                                <p:cTn id="33" presetID="52" presetClass="entr" presetSubtype="0" fill="hold" nodeType="withEffect">
                                  <p:stCondLst>
                                    <p:cond delay="3000"/>
                                  </p:stCondLst>
                                  <p:childTnLst>
                                    <p:set>
                                      <p:cBhvr>
                                        <p:cTn id="34" dur="1" fill="hold">
                                          <p:stCondLst>
                                            <p:cond delay="0"/>
                                          </p:stCondLst>
                                        </p:cTn>
                                        <p:tgtEl>
                                          <p:spTgt spid="15"/>
                                        </p:tgtEl>
                                        <p:attrNameLst>
                                          <p:attrName>style.visibility</p:attrName>
                                        </p:attrNameLst>
                                      </p:cBhvr>
                                      <p:to>
                                        <p:strVal val="visible"/>
                                      </p:to>
                                    </p:set>
                                    <p:animScale>
                                      <p:cBhvr>
                                        <p:cTn id="35" dur="3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3000" decel="50000" fill="hold">
                                          <p:stCondLst>
                                            <p:cond delay="0"/>
                                          </p:stCondLst>
                                        </p:cTn>
                                        <p:tgtEl>
                                          <p:spTgt spid="15"/>
                                        </p:tgtEl>
                                        <p:attrNameLst>
                                          <p:attrName>ppt_x</p:attrName>
                                          <p:attrName>ppt_y</p:attrName>
                                        </p:attrNameLst>
                                      </p:cBhvr>
                                    </p:animMotion>
                                    <p:animEffect transition="in" filter="fade">
                                      <p:cBhvr>
                                        <p:cTn id="37" dur="3000"/>
                                        <p:tgtEl>
                                          <p:spTgt spid="15"/>
                                        </p:tgtEl>
                                      </p:cBhvr>
                                    </p:animEffect>
                                  </p:childTnLst>
                                </p:cTn>
                              </p:par>
                            </p:childTnLst>
                          </p:cTn>
                        </p:par>
                        <p:par>
                          <p:cTn id="38" fill="hold">
                            <p:stCondLst>
                              <p:cond delay="276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1"/>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79512" y="4081636"/>
            <a:ext cx="8964488" cy="1477328"/>
          </a:xfrm>
          <a:prstGeom prst="rect">
            <a:avLst/>
          </a:prstGeom>
          <a:noFill/>
        </p:spPr>
        <p:txBody>
          <a:bodyPr wrap="square" rtlCol="0">
            <a:spAutoFit/>
          </a:bodyPr>
          <a:lstStyle/>
          <a:p>
            <a:pPr fontAlgn="auto"/>
            <a:r>
              <a:rPr lang="es-ES" i="1" dirty="0" smtClean="0">
                <a:effectLst>
                  <a:glow rad="101600">
                    <a:srgbClr val="C00000">
                      <a:alpha val="60000"/>
                    </a:srgbClr>
                  </a:glow>
                  <a:outerShdw blurRad="38100" dist="38100" dir="2700000" algn="tl">
                    <a:srgbClr val="000000">
                      <a:alpha val="43137"/>
                    </a:srgbClr>
                  </a:outerShdw>
                </a:effectLst>
              </a:rPr>
              <a:t>Según el Registro Volcánico de Los Reyes Católicos, el Teide ha entrado en erupción 32 veces desde su formación hace unos 300.000 años. La última erupción tuvo lugar hace más de 100 años, en 1909. Aunque no se sabe con certeza cuándo ocurrirá la próxima erupción, se cree que el volcán podría entrar en actividad en cualquier momento.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DSC03420_2.JPG"/>
          <p:cNvPicPr>
            <a:picLocks noGrp="1" noChangeAspect="1"/>
          </p:cNvPicPr>
          <p:nvPr isPhoto="1"/>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última erupción volcánica en Tenerife tuvo lugar en el año 1798, cuando el Monte Teide entró en erupción. La erupción duró unos pocos días y no causó grandes daños, pero sí dejó una capa de ceniza y lava sobre la isla.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63000">
        <p:comb/>
      </p:transition>
    </mc:Choice>
    <mc:Fallback xmlns="">
      <p:transition spd="slow" advTm="63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316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272" fill="hold" nodeType="withEffect">
                                  <p:stCondLst>
                                    <p:cond delay="3000"/>
                                  </p:stCondLst>
                                  <p:childTnLst>
                                    <p:anim calcmode="lin" valueType="num">
                                      <p:cBhvr>
                                        <p:cTn id="23" dur="3000"/>
                                        <p:tgtEl>
                                          <p:spTgt spid="4"/>
                                        </p:tgtEl>
                                        <p:attrNameLst>
                                          <p:attrName>ppt_w</p:attrName>
                                        </p:attrNameLst>
                                      </p:cBhvr>
                                      <p:tavLst>
                                        <p:tav tm="0">
                                          <p:val>
                                            <p:strVal val="ppt_w"/>
                                          </p:val>
                                        </p:tav>
                                        <p:tav tm="100000">
                                          <p:val>
                                            <p:strVal val="4/3*ppt_w"/>
                                          </p:val>
                                        </p:tav>
                                      </p:tavLst>
                                    </p:anim>
                                    <p:anim calcmode="lin" valueType="num">
                                      <p:cBhvr>
                                        <p:cTn id="24" dur="3000"/>
                                        <p:tgtEl>
                                          <p:spTgt spid="4"/>
                                        </p:tgtEl>
                                        <p:attrNameLst>
                                          <p:attrName>ppt_h</p:attrName>
                                        </p:attrNameLst>
                                      </p:cBhvr>
                                      <p:tavLst>
                                        <p:tav tm="0">
                                          <p:val>
                                            <p:strVal val="ppt_h"/>
                                          </p:val>
                                        </p:tav>
                                        <p:tav tm="100000">
                                          <p:val>
                                            <p:strVal val="4/3*ppt_h"/>
                                          </p:val>
                                        </p:tav>
                                      </p:tavLst>
                                    </p:anim>
                                    <p:set>
                                      <p:cBhvr>
                                        <p:cTn id="25" dur="1" fill="hold">
                                          <p:stCondLst>
                                            <p:cond delay="2999"/>
                                          </p:stCondLst>
                                        </p:cTn>
                                        <p:tgtEl>
                                          <p:spTgt spid="4"/>
                                        </p:tgtEl>
                                        <p:attrNameLst>
                                          <p:attrName>style.visibility</p:attrName>
                                        </p:attrNameLst>
                                      </p:cBhvr>
                                      <p:to>
                                        <p:strVal val="hidden"/>
                                      </p:to>
                                    </p:set>
                                  </p:childTnLst>
                                </p:cTn>
                              </p:par>
                              <p:par>
                                <p:cTn id="26" presetID="29" presetClass="exit" presetSubtype="0" fill="hold" nodeType="withEffect">
                                  <p:stCondLst>
                                    <p:cond delay="3000"/>
                                  </p:stCondLst>
                                  <p:childTnLst>
                                    <p:anim calcmode="lin" valueType="num">
                                      <p:cBhvr>
                                        <p:cTn id="27" dur="3000"/>
                                        <p:tgtEl>
                                          <p:spTgt spid="4"/>
                                        </p:tgtEl>
                                        <p:attrNameLst>
                                          <p:attrName>ppt_x</p:attrName>
                                        </p:attrNameLst>
                                      </p:cBhvr>
                                      <p:tavLst>
                                        <p:tav tm="0">
                                          <p:val>
                                            <p:strVal val="ppt_x"/>
                                          </p:val>
                                        </p:tav>
                                        <p:tav tm="100000">
                                          <p:val>
                                            <p:strVal val="ppt_x-.2"/>
                                          </p:val>
                                        </p:tav>
                                      </p:tavLst>
                                    </p:anim>
                                    <p:anim calcmode="lin" valueType="num">
                                      <p:cBhvr>
                                        <p:cTn id="28" dur="3000"/>
                                        <p:tgtEl>
                                          <p:spTgt spid="4"/>
                                        </p:tgtEl>
                                        <p:attrNameLst>
                                          <p:attrName>ppt_y</p:attrName>
                                        </p:attrNameLst>
                                      </p:cBhvr>
                                      <p:tavLst>
                                        <p:tav tm="0">
                                          <p:val>
                                            <p:strVal val="ppt_y"/>
                                          </p:val>
                                        </p:tav>
                                        <p:tav tm="100000">
                                          <p:val>
                                            <p:strVal val="ppt_y"/>
                                          </p:val>
                                        </p:tav>
                                      </p:tavLst>
                                    </p:anim>
                                    <p:animEffect transition="out" filter="fade">
                                      <p:cBhvr>
                                        <p:cTn id="29" dur="3000"/>
                                        <p:tgtEl>
                                          <p:spTgt spid="4"/>
                                        </p:tgtEl>
                                      </p:cBhvr>
                                    </p:animEffect>
                                    <p:set>
                                      <p:cBhvr>
                                        <p:cTn id="30" dur="1" fill="hold">
                                          <p:stCondLst>
                                            <p:cond delay="2999"/>
                                          </p:stCondLst>
                                        </p:cTn>
                                        <p:tgtEl>
                                          <p:spTgt spid="4"/>
                                        </p:tgtEl>
                                        <p:attrNameLst>
                                          <p:attrName>style.visibility</p:attrName>
                                        </p:attrNameLst>
                                      </p:cBhvr>
                                      <p:to>
                                        <p:strVal val="hidden"/>
                                      </p:to>
                                    </p:set>
                                  </p:childTnLst>
                                </p:cTn>
                              </p:par>
                              <p:par>
                                <p:cTn id="31" presetID="52" presetClass="entr" presetSubtype="0" fill="hold" nodeType="withEffect">
                                  <p:stCondLst>
                                    <p:cond delay="3000"/>
                                  </p:stCondLst>
                                  <p:childTnLst>
                                    <p:set>
                                      <p:cBhvr>
                                        <p:cTn id="32" dur="1" fill="hold">
                                          <p:stCondLst>
                                            <p:cond delay="0"/>
                                          </p:stCondLst>
                                        </p:cTn>
                                        <p:tgtEl>
                                          <p:spTgt spid="15"/>
                                        </p:tgtEl>
                                        <p:attrNameLst>
                                          <p:attrName>style.visibility</p:attrName>
                                        </p:attrNameLst>
                                      </p:cBhvr>
                                      <p:to>
                                        <p:strVal val="visible"/>
                                      </p:to>
                                    </p:set>
                                    <p:animScale>
                                      <p:cBhvr>
                                        <p:cTn id="33" dur="3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3000" decel="50000" fill="hold">
                                          <p:stCondLst>
                                            <p:cond delay="0"/>
                                          </p:stCondLst>
                                        </p:cTn>
                                        <p:tgtEl>
                                          <p:spTgt spid="15"/>
                                        </p:tgtEl>
                                        <p:attrNameLst>
                                          <p:attrName>ppt_x</p:attrName>
                                          <p:attrName>ppt_y</p:attrName>
                                        </p:attrNameLst>
                                      </p:cBhvr>
                                    </p:animMotion>
                                    <p:animEffect transition="in" filter="fade">
                                      <p:cBhvr>
                                        <p:cTn id="35" dur="3000"/>
                                        <p:tgtEl>
                                          <p:spTgt spid="15"/>
                                        </p:tgtEl>
                                      </p:cBhvr>
                                    </p:animEffect>
                                  </p:childTnLst>
                                </p:cTn>
                              </p:par>
                              <p:par>
                                <p:cTn id="36" presetID="23" presetClass="entr" presetSubtype="288" fill="hold" nodeType="withEffect">
                                  <p:stCondLst>
                                    <p:cond delay="3000"/>
                                  </p:stCondLst>
                                  <p:childTnLst>
                                    <p:set>
                                      <p:cBhvr>
                                        <p:cTn id="37" dur="1" fill="hold">
                                          <p:stCondLst>
                                            <p:cond delay="0"/>
                                          </p:stCondLst>
                                        </p:cTn>
                                        <p:tgtEl>
                                          <p:spTgt spid="15"/>
                                        </p:tgtEl>
                                        <p:attrNameLst>
                                          <p:attrName>style.visibility</p:attrName>
                                        </p:attrNameLst>
                                      </p:cBhvr>
                                      <p:to>
                                        <p:strVal val="visible"/>
                                      </p:to>
                                    </p:set>
                                    <p:anim calcmode="lin" valueType="num">
                                      <p:cBhvr>
                                        <p:cTn id="38" dur="4000" fill="hold"/>
                                        <p:tgtEl>
                                          <p:spTgt spid="15"/>
                                        </p:tgtEl>
                                        <p:attrNameLst>
                                          <p:attrName>ppt_w</p:attrName>
                                        </p:attrNameLst>
                                      </p:cBhvr>
                                      <p:tavLst>
                                        <p:tav tm="0">
                                          <p:val>
                                            <p:strVal val="4/3*#ppt_w"/>
                                          </p:val>
                                        </p:tav>
                                        <p:tav tm="100000">
                                          <p:val>
                                            <p:strVal val="#ppt_w"/>
                                          </p:val>
                                        </p:tav>
                                      </p:tavLst>
                                    </p:anim>
                                    <p:anim calcmode="lin" valueType="num">
                                      <p:cBhvr>
                                        <p:cTn id="39" dur="4000" fill="hold"/>
                                        <p:tgtEl>
                                          <p:spTgt spid="15"/>
                                        </p:tgtEl>
                                        <p:attrNameLst>
                                          <p:attrName>ppt_h</p:attrName>
                                        </p:attrNameLst>
                                      </p:cBhvr>
                                      <p:tavLst>
                                        <p:tav tm="0">
                                          <p:val>
                                            <p:strVal val="4/3*#ppt_h"/>
                                          </p:val>
                                        </p:tav>
                                        <p:tav tm="100000">
                                          <p:val>
                                            <p:strVal val="#ppt_h"/>
                                          </p:val>
                                        </p:tav>
                                      </p:tavLst>
                                    </p:anim>
                                  </p:childTnLst>
                                </p:cTn>
                              </p:par>
                            </p:childTnLst>
                          </p:cTn>
                        </p:par>
                        <p:par>
                          <p:cTn id="40" fill="hold">
                            <p:stCondLst>
                              <p:cond delay="386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318149-svetik.jpg"/>
          <p:cNvPicPr>
            <a:picLocks noGrp="1" noChangeAspect="1"/>
          </p:cNvPicPr>
          <p:nvPr>
            <p:ph idx="4294967295"/>
          </p:nvPr>
        </p:nvPicPr>
        <p:blipFill>
          <a:blip r:embed="rId2" cstate="print"/>
          <a:stretch>
            <a:fillRect/>
          </a:stretch>
        </p:blipFill>
        <p:spPr>
          <a:xfrm>
            <a:off x="0" y="8820"/>
            <a:ext cx="9143999" cy="5693833"/>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Observatorio del Teide se fundó en el año 1959 ante el interés científico europeo de contar con un mirador de calidad en el hemisferio norte y en 1964 se instala el primer telescopio profesional en la zona de </a:t>
            </a:r>
            <a:r>
              <a:rPr lang="es-ES" i="1" dirty="0" err="1" smtClean="0">
                <a:effectLst>
                  <a:glow rad="101600">
                    <a:srgbClr val="C00000">
                      <a:alpha val="60000"/>
                    </a:srgbClr>
                  </a:glow>
                  <a:outerShdw blurRad="38100" dist="38100" dir="2700000" algn="tl">
                    <a:srgbClr val="000000">
                      <a:alpha val="43137"/>
                    </a:srgbClr>
                  </a:outerShdw>
                </a:effectLst>
              </a:rPr>
              <a:t>Izaña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20" name="19 Imagen" descr="Frailecillo - 2011-06-25 015.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un primer momento se le atribuye el estudio del sol, aunque también cuenta con telescopios para el estudio del cielo nocturno. Conocer los secretos de nuestra estrella más cercana es el principal objetivo de los telescopios más importantes del observatorio de Tenerife. Pero esto lo dejamos para otra ocasión.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63000">
        <p14:glitter pattern="hexagon"/>
      </p:transition>
    </mc:Choice>
    <mc:Fallback xmlns="">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1800"/>
                            </p:stCondLst>
                            <p:childTnLst>
                              <p:par>
                                <p:cTn id="19" presetID="10" presetClass="exit" presetSubtype="0" fill="hold" grpId="1" nodeType="afterEffect">
                                  <p:stCondLst>
                                    <p:cond delay="3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272" fill="hold" nodeType="withEffect">
                                  <p:stCondLst>
                                    <p:cond delay="3000"/>
                                  </p:stCondLst>
                                  <p:childTnLst>
                                    <p:anim calcmode="lin" valueType="num">
                                      <p:cBhvr>
                                        <p:cTn id="23" dur="3000"/>
                                        <p:tgtEl>
                                          <p:spTgt spid="4"/>
                                        </p:tgtEl>
                                        <p:attrNameLst>
                                          <p:attrName>ppt_w</p:attrName>
                                        </p:attrNameLst>
                                      </p:cBhvr>
                                      <p:tavLst>
                                        <p:tav tm="0">
                                          <p:val>
                                            <p:strVal val="ppt_w"/>
                                          </p:val>
                                        </p:tav>
                                        <p:tav tm="100000">
                                          <p:val>
                                            <p:strVal val="4/3*ppt_w"/>
                                          </p:val>
                                        </p:tav>
                                      </p:tavLst>
                                    </p:anim>
                                    <p:anim calcmode="lin" valueType="num">
                                      <p:cBhvr>
                                        <p:cTn id="24" dur="3000"/>
                                        <p:tgtEl>
                                          <p:spTgt spid="4"/>
                                        </p:tgtEl>
                                        <p:attrNameLst>
                                          <p:attrName>ppt_h</p:attrName>
                                        </p:attrNameLst>
                                      </p:cBhvr>
                                      <p:tavLst>
                                        <p:tav tm="0">
                                          <p:val>
                                            <p:strVal val="ppt_h"/>
                                          </p:val>
                                        </p:tav>
                                        <p:tav tm="100000">
                                          <p:val>
                                            <p:strVal val="4/3*ppt_h"/>
                                          </p:val>
                                        </p:tav>
                                      </p:tavLst>
                                    </p:anim>
                                    <p:set>
                                      <p:cBhvr>
                                        <p:cTn id="25" dur="1" fill="hold">
                                          <p:stCondLst>
                                            <p:cond delay="2999"/>
                                          </p:stCondLst>
                                        </p:cTn>
                                        <p:tgtEl>
                                          <p:spTgt spid="4"/>
                                        </p:tgtEl>
                                        <p:attrNameLst>
                                          <p:attrName>style.visibility</p:attrName>
                                        </p:attrNameLst>
                                      </p:cBhvr>
                                      <p:to>
                                        <p:strVal val="hidden"/>
                                      </p:to>
                                    </p:set>
                                  </p:childTnLst>
                                </p:cTn>
                              </p:par>
                              <p:par>
                                <p:cTn id="26" presetID="52" presetClass="exit" presetSubtype="0" fill="hold" nodeType="withEffect">
                                  <p:stCondLst>
                                    <p:cond delay="3000"/>
                                  </p:stCondLst>
                                  <p:childTnLst>
                                    <p:animScale>
                                      <p:cBhvr>
                                        <p:cTn id="27" dur="3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3000" accel="50000">
                                          <p:stCondLst>
                                            <p:cond delay="0"/>
                                          </p:stCondLst>
                                        </p:cTn>
                                        <p:tgtEl>
                                          <p:spTgt spid="4"/>
                                        </p:tgtEl>
                                        <p:attrNameLst>
                                          <p:attrName>ppt_x</p:attrName>
                                          <p:attrName>ppt_y</p:attrName>
                                        </p:attrNameLst>
                                      </p:cBhvr>
                                    </p:animMotion>
                                    <p:animEffect transition="out" filter="fade">
                                      <p:cBhvr>
                                        <p:cTn id="29" dur="3000"/>
                                        <p:tgtEl>
                                          <p:spTgt spid="4"/>
                                        </p:tgtEl>
                                      </p:cBhvr>
                                    </p:animEffect>
                                    <p:set>
                                      <p:cBhvr>
                                        <p:cTn id="30" dur="1" fill="hold">
                                          <p:stCondLst>
                                            <p:cond delay="2999"/>
                                          </p:stCondLst>
                                        </p:cTn>
                                        <p:tgtEl>
                                          <p:spTgt spid="4"/>
                                        </p:tgtEl>
                                        <p:attrNameLst>
                                          <p:attrName>style.visibility</p:attrName>
                                        </p:attrNameLst>
                                      </p:cBhvr>
                                      <p:to>
                                        <p:strVal val="hidden"/>
                                      </p:to>
                                    </p:set>
                                  </p:childTnLst>
                                </p:cTn>
                              </p:par>
                              <p:par>
                                <p:cTn id="31" presetID="23" presetClass="entr" presetSubtype="288" fill="hold" nodeType="withEffect">
                                  <p:stCondLst>
                                    <p:cond delay="3000"/>
                                  </p:stCondLst>
                                  <p:childTnLst>
                                    <p:set>
                                      <p:cBhvr>
                                        <p:cTn id="32" dur="1" fill="hold">
                                          <p:stCondLst>
                                            <p:cond delay="0"/>
                                          </p:stCondLst>
                                        </p:cTn>
                                        <p:tgtEl>
                                          <p:spTgt spid="20"/>
                                        </p:tgtEl>
                                        <p:attrNameLst>
                                          <p:attrName>style.visibility</p:attrName>
                                        </p:attrNameLst>
                                      </p:cBhvr>
                                      <p:to>
                                        <p:strVal val="visible"/>
                                      </p:to>
                                    </p:set>
                                    <p:anim calcmode="lin" valueType="num">
                                      <p:cBhvr>
                                        <p:cTn id="33" dur="3000" fill="hold"/>
                                        <p:tgtEl>
                                          <p:spTgt spid="20"/>
                                        </p:tgtEl>
                                        <p:attrNameLst>
                                          <p:attrName>ppt_w</p:attrName>
                                        </p:attrNameLst>
                                      </p:cBhvr>
                                      <p:tavLst>
                                        <p:tav tm="0">
                                          <p:val>
                                            <p:strVal val="4/3*#ppt_w"/>
                                          </p:val>
                                        </p:tav>
                                        <p:tav tm="100000">
                                          <p:val>
                                            <p:strVal val="#ppt_w"/>
                                          </p:val>
                                        </p:tav>
                                      </p:tavLst>
                                    </p:anim>
                                    <p:anim calcmode="lin" valueType="num">
                                      <p:cBhvr>
                                        <p:cTn id="34" dur="3000" fill="hold"/>
                                        <p:tgtEl>
                                          <p:spTgt spid="20"/>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300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3000"/>
                                        <p:tgtEl>
                                          <p:spTgt spid="20"/>
                                        </p:tgtEl>
                                      </p:cBhvr>
                                    </p:animEffect>
                                    <p:anim calcmode="lin" valueType="num">
                                      <p:cBhvr>
                                        <p:cTn id="38" dur="3000" fill="hold"/>
                                        <p:tgtEl>
                                          <p:spTgt spid="20"/>
                                        </p:tgtEl>
                                        <p:attrNameLst>
                                          <p:attrName>ppt_x</p:attrName>
                                        </p:attrNameLst>
                                      </p:cBhvr>
                                      <p:tavLst>
                                        <p:tav tm="0">
                                          <p:val>
                                            <p:strVal val="#ppt_x"/>
                                          </p:val>
                                        </p:tav>
                                        <p:tav tm="100000">
                                          <p:val>
                                            <p:strVal val="#ppt_x"/>
                                          </p:val>
                                        </p:tav>
                                      </p:tavLst>
                                    </p:anim>
                                    <p:anim calcmode="lin" valueType="num">
                                      <p:cBhvr>
                                        <p:cTn id="39" dur="3000" fill="hold"/>
                                        <p:tgtEl>
                                          <p:spTgt spid="20"/>
                                        </p:tgtEl>
                                        <p:attrNameLst>
                                          <p:attrName>ppt_y</p:attrName>
                                        </p:attrNameLst>
                                      </p:cBhvr>
                                      <p:tavLst>
                                        <p:tav tm="0">
                                          <p:val>
                                            <p:strVal val="#ppt_y-.1"/>
                                          </p:val>
                                        </p:tav>
                                        <p:tav tm="100000">
                                          <p:val>
                                            <p:strVal val="#ppt_y"/>
                                          </p:val>
                                        </p:tav>
                                      </p:tavLst>
                                    </p:anim>
                                  </p:childTnLst>
                                </p:cTn>
                              </p:par>
                            </p:childTnLst>
                          </p:cTn>
                        </p:par>
                        <p:par>
                          <p:cTn id="40" fill="hold">
                            <p:stCondLst>
                              <p:cond delay="278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6" y="194028"/>
            <a:ext cx="5832475" cy="825500"/>
          </a:xfrm>
          <a:prstGeom prst="rect">
            <a:avLst/>
          </a:prstGeom>
        </p:spPr>
        <p:txBody>
          <a:bodyPr wrap="none" fromWordArt="1">
            <a:prstTxWarp prst="textDeflate">
              <a:avLst>
                <a:gd name="adj" fmla="val 24903"/>
              </a:avLst>
            </a:prstTxWarp>
            <a:scene3d>
              <a:camera prst="perspectiveAbove"/>
              <a:lightRig rig="legacyHarsh3" dir="t"/>
            </a:scene3d>
            <a:sp3d extrusionH="4302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908176" y="1236487"/>
            <a:ext cx="5040313" cy="657930"/>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480940" y="2505605"/>
            <a:ext cx="6407992" cy="661458"/>
          </a:xfrm>
          <a:prstGeom prst="rect">
            <a:avLst/>
          </a:prstGeom>
        </p:spPr>
        <p:txBody>
          <a:bodyPr wrap="none" fromWordArt="1">
            <a:prstTxWarp prst="textCanUp">
              <a:avLst>
                <a:gd name="adj" fmla="val 72727"/>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Teide ( Asociación Pro Musical L. Sala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endParaRPr>
          </a:p>
        </p:txBody>
      </p:sp>
      <p:sp>
        <p:nvSpPr>
          <p:cNvPr id="78855" name="WordArt 7"/>
          <p:cNvSpPr>
            <a:spLocks noChangeArrowheads="1" noChangeShapeType="1" noTextEdit="1"/>
          </p:cNvSpPr>
          <p:nvPr/>
        </p:nvSpPr>
        <p:spPr bwMode="auto">
          <a:xfrm>
            <a:off x="2016125" y="4653140"/>
            <a:ext cx="5184775" cy="54151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Alma llanera</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endParaRPr>
          </a:p>
        </p:txBody>
      </p:sp>
      <p:sp>
        <p:nvSpPr>
          <p:cNvPr id="82954" name="WordArt 10"/>
          <p:cNvSpPr>
            <a:spLocks noChangeArrowheads="1" noChangeShapeType="1" noTextEdit="1"/>
          </p:cNvSpPr>
          <p:nvPr/>
        </p:nvSpPr>
        <p:spPr bwMode="auto">
          <a:xfrm>
            <a:off x="1506092" y="3328459"/>
            <a:ext cx="6048375" cy="79006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Mister</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Robinson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000" advTm="18000">
        <p14:glitter pattern="hexagon"/>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grpId="0"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grpId="0"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10" presetClass="entr" presetSubtype="0" fill="hold" grpId="0" nodeType="afterEffect">
                                  <p:stCondLst>
                                    <p:cond delay="500"/>
                                  </p:stCondLst>
                                  <p:childTnLst>
                                    <p:set>
                                      <p:cBhvr>
                                        <p:cTn id="31" dur="1" fill="hold">
                                          <p:stCondLst>
                                            <p:cond delay="0"/>
                                          </p:stCondLst>
                                        </p:cTn>
                                        <p:tgtEl>
                                          <p:spTgt spid="78855"/>
                                        </p:tgtEl>
                                        <p:attrNameLst>
                                          <p:attrName>style.visibility</p:attrName>
                                        </p:attrNameLst>
                                      </p:cBhvr>
                                      <p:to>
                                        <p:strVal val="visible"/>
                                      </p:to>
                                    </p:set>
                                    <p:animEffect transition="in" filter="fade">
                                      <p:cBhvr>
                                        <p:cTn id="32" dur="2000"/>
                                        <p:tgtEl>
                                          <p:spTgt spid="7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2" grpId="0" animBg="1"/>
      <p:bldP spid="78855" grpId="0" animBg="1"/>
      <p:bldP spid="8295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83526822"/>
      </p:ext>
    </p:extLst>
  </p:cSld>
  <p:clrMapOvr>
    <a:masterClrMapping/>
  </p:clrMapOvr>
  <mc:AlternateContent xmlns:mc="http://schemas.openxmlformats.org/markup-compatibility/2006" xmlns:p14="http://schemas.microsoft.com/office/powerpoint/2010/main">
    <mc:Choice Requires="p14">
      <p:transition spd="slow" p14:dur="3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2786</TotalTime>
  <Words>2899</Words>
  <Application>Microsoft Office PowerPoint</Application>
  <PresentationFormat>Presentación en pantalla (16:10)</PresentationFormat>
  <Paragraphs>80</Paragraphs>
  <Slides>38</Slides>
  <Notes>2</Notes>
  <HiddenSlides>0</HiddenSlides>
  <MMClips>0</MMClips>
  <ScaleCrop>false</ScaleCrop>
  <HeadingPairs>
    <vt:vector size="6" baseType="variant">
      <vt:variant>
        <vt:lpstr>Fuentes usadas</vt:lpstr>
      </vt:variant>
      <vt:variant>
        <vt:i4>8</vt:i4>
      </vt:variant>
      <vt:variant>
        <vt:lpstr>Tema</vt:lpstr>
      </vt:variant>
      <vt:variant>
        <vt:i4>3</vt:i4>
      </vt:variant>
      <vt:variant>
        <vt:lpstr>Títulos de diapositiva</vt:lpstr>
      </vt:variant>
      <vt:variant>
        <vt:i4>38</vt:i4>
      </vt:variant>
    </vt:vector>
  </HeadingPairs>
  <TitlesOfParts>
    <vt:vector size="49" baseType="lpstr">
      <vt:lpstr>Arial</vt:lpstr>
      <vt:lpstr>Arial Black</vt:lpstr>
      <vt:lpstr>Calibri</vt:lpstr>
      <vt:lpstr>Calibri Light</vt:lpstr>
      <vt:lpstr>High Tower Text</vt:lpstr>
      <vt:lpstr>Highlight LET</vt:lpstr>
      <vt:lpstr>Kristen ITC</vt:lpstr>
      <vt:lpstr>Times New Roman</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316</cp:revision>
  <dcterms:created xsi:type="dcterms:W3CDTF">2015-07-06T15:50:58Z</dcterms:created>
  <dcterms:modified xsi:type="dcterms:W3CDTF">2023-09-30T21:41:03Z</dcterms:modified>
</cp:coreProperties>
</file>