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256" r:id="rId3"/>
    <p:sldId id="375" r:id="rId4"/>
    <p:sldId id="313" r:id="rId5"/>
    <p:sldId id="314" r:id="rId6"/>
    <p:sldId id="315" r:id="rId7"/>
    <p:sldId id="316" r:id="rId8"/>
    <p:sldId id="317" r:id="rId9"/>
    <p:sldId id="318" r:id="rId10"/>
    <p:sldId id="319" r:id="rId11"/>
    <p:sldId id="320" r:id="rId12"/>
    <p:sldId id="321" r:id="rId13"/>
    <p:sldId id="322" r:id="rId14"/>
    <p:sldId id="323" r:id="rId15"/>
    <p:sldId id="324" r:id="rId16"/>
    <p:sldId id="325" r:id="rId17"/>
    <p:sldId id="326" r:id="rId18"/>
    <p:sldId id="327" r:id="rId19"/>
    <p:sldId id="328" r:id="rId20"/>
    <p:sldId id="329" r:id="rId21"/>
    <p:sldId id="330" r:id="rId22"/>
    <p:sldId id="331" r:id="rId23"/>
    <p:sldId id="332" r:id="rId24"/>
    <p:sldId id="333" r:id="rId25"/>
    <p:sldId id="335" r:id="rId26"/>
    <p:sldId id="336" r:id="rId27"/>
    <p:sldId id="337" r:id="rId28"/>
    <p:sldId id="338" r:id="rId29"/>
    <p:sldId id="339" r:id="rId30"/>
    <p:sldId id="372" r:id="rId31"/>
    <p:sldId id="341" r:id="rId32"/>
    <p:sldId id="342" r:id="rId33"/>
    <p:sldId id="343" r:id="rId34"/>
    <p:sldId id="344" r:id="rId35"/>
    <p:sldId id="345" r:id="rId36"/>
    <p:sldId id="346" r:id="rId37"/>
    <p:sldId id="347" r:id="rId38"/>
    <p:sldId id="348" r:id="rId39"/>
    <p:sldId id="349" r:id="rId40"/>
    <p:sldId id="350" r:id="rId41"/>
    <p:sldId id="351" r:id="rId42"/>
    <p:sldId id="352" r:id="rId43"/>
    <p:sldId id="353" r:id="rId44"/>
    <p:sldId id="354" r:id="rId45"/>
    <p:sldId id="355" r:id="rId46"/>
    <p:sldId id="356" r:id="rId47"/>
    <p:sldId id="357" r:id="rId48"/>
    <p:sldId id="358" r:id="rId49"/>
    <p:sldId id="359" r:id="rId50"/>
    <p:sldId id="360" r:id="rId51"/>
    <p:sldId id="361" r:id="rId52"/>
    <p:sldId id="362" r:id="rId53"/>
    <p:sldId id="363" r:id="rId54"/>
    <p:sldId id="364" r:id="rId55"/>
    <p:sldId id="365" r:id="rId56"/>
    <p:sldId id="369" r:id="rId57"/>
    <p:sldId id="367" r:id="rId58"/>
    <p:sldId id="366" r:id="rId59"/>
    <p:sldId id="370" r:id="rId60"/>
    <p:sldId id="373" r:id="rId61"/>
    <p:sldId id="374" r:id="rId62"/>
    <p:sldId id="376" r:id="rId63"/>
    <p:sldId id="312" r:id="rId64"/>
    <p:sldId id="377" r:id="rId65"/>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brt3KQFLoiJR07riTqtvaQ==" hashData="8qs8yhLHLD6ke9+3r+A6BmJzCcI="/>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D3B1"/>
    <a:srgbClr val="EDB277"/>
    <a:srgbClr val="943677"/>
    <a:srgbClr val="580000"/>
    <a:srgbClr val="00FF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305" autoAdjust="0"/>
    <p:restoredTop sz="94660"/>
  </p:normalViewPr>
  <p:slideViewPr>
    <p:cSldViewPr>
      <p:cViewPr>
        <p:scale>
          <a:sx n="60" d="100"/>
          <a:sy n="60" d="100"/>
        </p:scale>
        <p:origin x="480"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7510AB27-4D55-476B-A0A9-94A35B3F921C}" type="datetimeFigureOut">
              <a:rPr lang="es-ES"/>
              <a:pPr/>
              <a:t>06/07/2024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24928048-0024-4F69-AA76-5DC2FC151430}"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45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4516" name="3 Marcador de número de diapositiva"/>
          <p:cNvSpPr>
            <a:spLocks noGrp="1"/>
          </p:cNvSpPr>
          <p:nvPr>
            <p:ph type="sldNum" sz="quarter" idx="5"/>
          </p:nvPr>
        </p:nvSpPr>
        <p:spPr bwMode="auto">
          <a:noFill/>
          <a:ln>
            <a:miter lim="800000"/>
            <a:headEnd/>
            <a:tailEnd/>
          </a:ln>
        </p:spPr>
        <p:txBody>
          <a:bodyPr/>
          <a:lstStyle/>
          <a:p>
            <a:fld id="{98AE1957-53B5-47CE-8F1B-2B746C604E3A}" type="slidenum">
              <a:rPr lang="es-ES"/>
              <a:pPr/>
              <a:t>50</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553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5540" name="3 Marcador de número de diapositiva"/>
          <p:cNvSpPr>
            <a:spLocks noGrp="1"/>
          </p:cNvSpPr>
          <p:nvPr>
            <p:ph type="sldNum" sz="quarter" idx="5"/>
          </p:nvPr>
        </p:nvSpPr>
        <p:spPr bwMode="auto">
          <a:noFill/>
          <a:ln>
            <a:miter lim="800000"/>
            <a:headEnd/>
            <a:tailEnd/>
          </a:ln>
        </p:spPr>
        <p:txBody>
          <a:bodyPr/>
          <a:lstStyle/>
          <a:p>
            <a:fld id="{EE4D5104-8E8A-4A2E-A3E9-B8F5DCC314AB}" type="slidenum">
              <a:rPr lang="es-ES"/>
              <a:pPr/>
              <a:t>51</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656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6564" name="3 Marcador de número de diapositiva"/>
          <p:cNvSpPr>
            <a:spLocks noGrp="1"/>
          </p:cNvSpPr>
          <p:nvPr>
            <p:ph type="sldNum" sz="quarter" idx="5"/>
          </p:nvPr>
        </p:nvSpPr>
        <p:spPr bwMode="auto">
          <a:noFill/>
          <a:ln>
            <a:miter lim="800000"/>
            <a:headEnd/>
            <a:tailEnd/>
          </a:ln>
        </p:spPr>
        <p:txBody>
          <a:bodyPr/>
          <a:lstStyle/>
          <a:p>
            <a:fld id="{AE7EAE1F-A1A1-49D2-B44A-EC766B7FD6D1}" type="slidenum">
              <a:rPr lang="es-ES"/>
              <a:pPr/>
              <a:t>58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1ACA7DEC-9716-48E0-B59C-D8ABBB5249B2}" type="datetimeFigureOut">
              <a:rPr lang="es-ES"/>
              <a:pPr/>
              <a:t>06/07/2024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33F46D6-683F-42A6-9B3B-C224D8F8CB64}" type="slidenum">
              <a:rPr lang="es-ES"/>
              <a:pPr/>
              <a:t>‹Nº›</a:t>
            </a:fld>
            <a:endParaRPr lang="es-ES"/>
          </a:p>
        </p:txBody>
      </p:sp>
    </p:spTree>
  </p:cSld>
  <p:clrMapOvr>
    <a:masterClrMapping/>
  </p:clrMapOvr>
  <p:transition spd="med" advTm="1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699094D-95B5-439F-9185-1EFEF4478E65}" type="datetimeFigureOut">
              <a:rPr lang="es-ES"/>
              <a:pPr/>
              <a:t>06/07/2024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4F56A54-0569-4CE5-9ACC-91D0924C01E3}" type="slidenum">
              <a:rPr lang="es-ES"/>
              <a:pPr/>
              <a:t>‹Nº›</a:t>
            </a:fld>
            <a:endParaRPr lang="es-ES"/>
          </a:p>
        </p:txBody>
      </p:sp>
    </p:spTree>
  </p:cSld>
  <p:clrMapOvr>
    <a:masterClrMapping/>
  </p:clrMapOvr>
  <p:transition spd="med" advTm="1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F73A1894-0721-4D01-A597-1660D0B9D356}" type="datetimeFigureOut">
              <a:rPr lang="es-ES"/>
              <a:pPr/>
              <a:t>06/07/2024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86B8A2D-9928-4B08-A1D0-7E91F2E36FC0}" type="slidenum">
              <a:rPr lang="es-ES"/>
              <a:pPr/>
              <a:t>‹Nº›</a:t>
            </a:fld>
            <a:endParaRPr lang="es-ES"/>
          </a:p>
        </p:txBody>
      </p:sp>
    </p:spTree>
  </p:cSld>
  <p:clrMapOvr>
    <a:masterClrMapping/>
  </p:clrMapOvr>
  <p:transition spd="med" advTm="10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1C0AE46F-6531-48AD-A731-E3D4FF42CFA7}" type="datetimeFigureOut">
              <a:rPr lang="es-ES"/>
              <a:pPr/>
              <a:t>06/07/2024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911453A-676B-4F79-9678-2C5E6D82F321}" type="slidenum">
              <a:rPr lang="es-ES"/>
              <a:pPr/>
              <a:t>‹Nº›</a:t>
            </a:fld>
            <a:endParaRPr lang="es-ES"/>
          </a:p>
        </p:txBody>
      </p:sp>
    </p:spTree>
  </p:cSld>
  <p:clrMapOvr>
    <a:masterClrMapping/>
  </p:clrMapOvr>
  <p:transition spd="med" advTm="1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CB34527D-BA82-4913-B6EB-F88805A65324}" type="datetimeFigureOut">
              <a:rPr lang="es-ES"/>
              <a:pPr/>
              <a:t>06/07/2024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97885510-A751-445E-8BD1-34ED4BB5A8C3}" type="slidenum">
              <a:rPr lang="es-ES"/>
              <a:pPr/>
              <a:t>‹Nº›</a:t>
            </a:fld>
            <a:endParaRPr lang="es-ES"/>
          </a:p>
        </p:txBody>
      </p:sp>
    </p:spTree>
  </p:cSld>
  <p:clrMapOvr>
    <a:masterClrMapping/>
  </p:clrMapOvr>
  <p:transition spd="med" advTm="1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83970AF6-F994-4B8E-BB0C-28630413255F}" type="datetimeFigureOut">
              <a:rPr lang="es-ES"/>
              <a:pPr/>
              <a:t>06/07/2024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E1DBE1E1-B104-4504-BC0E-4D525F1FF9DE}" type="slidenum">
              <a:rPr lang="es-ES"/>
              <a:pPr/>
              <a:t>‹Nº›</a:t>
            </a:fld>
            <a:endParaRPr lang="es-ES"/>
          </a:p>
        </p:txBody>
      </p:sp>
    </p:spTree>
  </p:cSld>
  <p:clrMapOvr>
    <a:masterClrMapping/>
  </p:clrMapOvr>
  <p:transition spd="med" advTm="1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CC7D05EE-DE4B-4AC3-9242-DFD81D7BBC0B}" type="datetimeFigureOut">
              <a:rPr lang="es-ES"/>
              <a:pPr/>
              <a:t>06/07/2024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ABF5EFDA-2BC2-4FE1-B919-775658D568E8}" type="slidenum">
              <a:rPr lang="es-ES"/>
              <a:pPr/>
              <a:t>‹Nº›</a:t>
            </a:fld>
            <a:endParaRPr lang="es-ES"/>
          </a:p>
        </p:txBody>
      </p:sp>
    </p:spTree>
  </p:cSld>
  <p:clrMapOvr>
    <a:masterClrMapping/>
  </p:clrMapOvr>
  <p:transition spd="med" advTm="1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289F34F-3249-4C13-B0F4-5B7264157040}" type="datetimeFigureOut">
              <a:rPr lang="es-ES"/>
              <a:pPr/>
              <a:t>06/07/2024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EFE149D-C39C-4A8D-964A-18E40891079F}" type="slidenum">
              <a:rPr lang="es-ES"/>
              <a:pPr/>
              <a:t>‹Nº›</a:t>
            </a:fld>
            <a:endParaRPr lang="es-ES"/>
          </a:p>
        </p:txBody>
      </p:sp>
    </p:spTree>
  </p:cSld>
  <p:clrMapOvr>
    <a:masterClrMapping/>
  </p:clrMapOvr>
  <p:transition spd="med" advTm="1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A5453FEF-1B28-46C0-8F59-64E8F12325DA}" type="datetimeFigureOut">
              <a:rPr lang="es-ES"/>
              <a:pPr/>
              <a:t>06/07/2024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197063D6-B4E9-4EEF-A714-3875CD6E392E}" type="slidenum">
              <a:rPr lang="es-ES"/>
              <a:pPr/>
              <a:t>‹Nº›</a:t>
            </a:fld>
            <a:endParaRPr lang="es-ES"/>
          </a:p>
        </p:txBody>
      </p:sp>
    </p:spTree>
  </p:cSld>
  <p:clrMapOvr>
    <a:masterClrMapping/>
  </p:clrMapOvr>
  <p:transition spd="med" advTm="1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97EF4B8-9C25-4F4E-9303-2FD59D4C6F17}" type="datetimeFigureOut">
              <a:rPr lang="es-ES"/>
              <a:pPr/>
              <a:t>06/07/2024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07A7C43-CC37-4132-8DD0-D1A8F91BD8F1}" type="slidenum">
              <a:rPr lang="es-ES"/>
              <a:pPr/>
              <a:t>‹Nº›</a:t>
            </a:fld>
            <a:endParaRPr lang="es-ES"/>
          </a:p>
        </p:txBody>
      </p:sp>
    </p:spTree>
  </p:cSld>
  <p:clrMapOvr>
    <a:masterClrMapping/>
  </p:clrMapOvr>
  <p:transition spd="med" advTm="1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EAB36A1-068A-4D88-A8A8-9DC1F820EFD9}" type="datetimeFigureOut">
              <a:rPr lang="es-ES"/>
              <a:pPr/>
              <a:t>06/07/2024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9451164-B60C-4258-9CC8-03246833CEDC}" type="slidenum">
              <a:rPr lang="es-ES"/>
              <a:pPr/>
              <a:t>‹Nº›</a:t>
            </a:fld>
            <a:endParaRPr lang="es-ES"/>
          </a:p>
        </p:txBody>
      </p:sp>
    </p:spTree>
  </p:cSld>
  <p:clrMapOvr>
    <a:masterClrMapping/>
  </p:clrMapOvr>
  <p:transition spd="med" advTm="10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840744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C765442F-06C5-4E93-B869-EE9B93D1D3B9}" type="datetimeFigureOut">
              <a:rPr lang="es-ES"/>
              <a:pPr/>
              <a:t>06/07/2024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1F9D85D6-5A5E-46FD-9B73-D1C776AEE678}"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10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226067705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WordArt 3"/>
          <p:cNvSpPr>
            <a:spLocks noChangeArrowheads="1" noChangeShapeType="1" noTextEdit="1"/>
          </p:cNvSpPr>
          <p:nvPr/>
        </p:nvSpPr>
        <p:spPr bwMode="auto">
          <a:xfrm>
            <a:off x="683568" y="0"/>
            <a:ext cx="7560840" cy="1273324"/>
          </a:xfrm>
          <a:prstGeom prst="rect">
            <a:avLst/>
          </a:prstGeom>
        </p:spPr>
        <p:txBody>
          <a:bodyPr wrap="none" fromWordArt="1">
            <a:prstTxWarp prst="textTriangle">
              <a:avLst>
                <a:gd name="adj" fmla="val 33142"/>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Parque Nacional de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Garajonay</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La Gomera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66564" name="WordArt 4"/>
          <p:cNvSpPr>
            <a:spLocks noChangeArrowheads="1" noChangeShapeType="1" noTextEdit="1"/>
          </p:cNvSpPr>
          <p:nvPr/>
        </p:nvSpPr>
        <p:spPr bwMode="auto">
          <a:xfrm>
            <a:off x="683568" y="1201316"/>
            <a:ext cx="7775575" cy="1224136"/>
          </a:xfrm>
          <a:prstGeom prst="rect">
            <a:avLst/>
          </a:prstGeom>
        </p:spPr>
        <p:txBody>
          <a:bodyPr wrap="none" fromWordArt="1">
            <a:prstTxWarp prst="textDeflate">
              <a:avLst>
                <a:gd name="adj" fmla="val 19375"/>
              </a:avLst>
            </a:prstTxWarp>
            <a:scene3d>
              <a:camera prst="perspectiveRelaxedModerately"/>
              <a:lightRig rig="threePt" dir="t"/>
            </a:scene3d>
            <a:sp3d extrusionH="57150">
              <a:bevelT w="38100" h="38100" prst="angle"/>
            </a:sp3d>
          </a:bodyPr>
          <a:lstStyle/>
          <a:p>
            <a:pPr algn="ct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66565" name="WordArt 5"/>
          <p:cNvSpPr>
            <a:spLocks noChangeArrowheads="1" noChangeShapeType="1" noTextEdit="1"/>
          </p:cNvSpPr>
          <p:nvPr/>
        </p:nvSpPr>
        <p:spPr bwMode="auto">
          <a:xfrm>
            <a:off x="1115616" y="2497460"/>
            <a:ext cx="6840538" cy="792088"/>
          </a:xfrm>
          <a:prstGeom prst="rect">
            <a:avLst/>
          </a:prstGeom>
        </p:spPr>
        <p:txBody>
          <a:bodyPr wrap="none" fromWordArt="1">
            <a:prstTxWarp prst="textFadeUp">
              <a:avLst>
                <a:gd name="adj" fmla="val 3903"/>
              </a:avLst>
            </a:prstTxWarp>
            <a:scene3d>
              <a:camera prst="perspectiveRelaxedModerately"/>
              <a:lightRig rig="threePt" dir="t"/>
            </a:scene3d>
            <a:sp3d extrusionH="57150">
              <a:bevelT w="38100" h="38100" prst="angle"/>
            </a:sp3d>
          </a:bodyPr>
          <a:lstStyle/>
          <a:p>
            <a:pPr algn="ct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Diseño</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66566" name="WordArt 6"/>
          <p:cNvSpPr>
            <a:spLocks noChangeArrowheads="1" noChangeShapeType="1" noTextEdit="1"/>
          </p:cNvSpPr>
          <p:nvPr/>
        </p:nvSpPr>
        <p:spPr bwMode="auto">
          <a:xfrm>
            <a:off x="1835696" y="3649588"/>
            <a:ext cx="5544616" cy="720080"/>
          </a:xfrm>
          <a:prstGeom prst="rect">
            <a:avLst/>
          </a:prstGeom>
        </p:spPr>
        <p:txBody>
          <a:bodyPr wrap="none" fromWordArt="1">
            <a:prstTxWarp prst="textInflate">
              <a:avLst>
                <a:gd name="adj" fmla="val 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00FF00"/>
                    </a:gs>
                    <a:gs pos="100000">
                      <a:srgbClr val="009900"/>
                    </a:gs>
                  </a:gsLst>
                  <a:lin ang="5400000" scaled="1"/>
                </a:gradFill>
                <a:effectLst>
                  <a:prstShdw prst="shdw17" dist="17961" dir="2700000">
                    <a:srgbClr val="009900"/>
                  </a:prstShdw>
                </a:effectLst>
                <a:latin typeface="High Tower Text"/>
              </a:rPr>
              <a:t> </a:t>
            </a:r>
            <a:r>
              <a:rPr lang="es-ES" sz="3600" kern="10" dirty="0" smtClean="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rPr>
              <a:t>VICENTE GARCÍA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endParaRPr>
          </a:p>
        </p:txBody>
      </p:sp>
      <p:sp>
        <p:nvSpPr>
          <p:cNvPr id="66568" name="WordArt 8"/>
          <p:cNvSpPr>
            <a:spLocks noChangeArrowheads="1" noChangeShapeType="1" noTextEdit="1"/>
          </p:cNvSpPr>
          <p:nvPr/>
        </p:nvSpPr>
        <p:spPr bwMode="auto">
          <a:xfrm>
            <a:off x="2627784" y="4585692"/>
            <a:ext cx="4176464" cy="73719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2800" kern="10" dirty="0" smtClean="0">
                <a:ln w="9525">
                  <a:noFill/>
                  <a:round/>
                  <a:headEnd/>
                  <a:tailEnd/>
                </a:ln>
                <a:solidFill>
                  <a:srgbClr val="FFFFFF"/>
                </a:solidFill>
                <a:effectLst>
                  <a:prstShdw prst="shdw17" dist="17961" dir="13500000">
                    <a:srgbClr val="999999"/>
                  </a:prstShdw>
                </a:effectLst>
                <a:latin typeface="Arial Black"/>
              </a:rPr>
              <a:t> </a:t>
            </a:r>
            <a:r>
              <a:rPr lang="es-ES" sz="2800"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Arial Black"/>
              </a:rPr>
              <a:t>Automático</a:t>
            </a:r>
            <a:r>
              <a:rPr lang="es-ES" sz="2800" kern="10" dirty="0" smtClean="0">
                <a:ln w="9525">
                  <a:noFill/>
                  <a:round/>
                  <a:headEnd/>
                  <a:tailEnd/>
                </a:ln>
                <a:solidFill>
                  <a:srgbClr val="FFFFFF"/>
                </a:solidFill>
                <a:effectLst>
                  <a:prstShdw prst="shdw17" dist="17961" dir="13500000">
                    <a:srgbClr val="999999"/>
                  </a:prstShdw>
                </a:effectLst>
                <a:latin typeface="Arial Black"/>
              </a:rPr>
              <a:t> </a:t>
            </a:r>
            <a:endParaRPr lang="es-ES" sz="2800" kern="10" dirty="0">
              <a:ln w="9525">
                <a:noFill/>
                <a:round/>
                <a:headEnd/>
                <a:tailEnd/>
              </a:ln>
              <a:solidFill>
                <a:srgbClr val="FFFFFF"/>
              </a:solidFill>
              <a:effectLst>
                <a:prstShdw prst="shdw17" dist="17961" dir="13500000">
                  <a:srgbClr val="999999"/>
                </a:prstShdw>
              </a:effectLst>
              <a:latin typeface="Arial Black"/>
            </a:endParaRPr>
          </a:p>
        </p:txBody>
      </p:sp>
    </p:spTree>
  </p:cSld>
  <p:clrMapOvr>
    <a:masterClrMapping/>
  </p:clrMapOvr>
  <mc:AlternateContent xmlns:mc="http://schemas.openxmlformats.org/markup-compatibility/2006" xmlns:p14="http://schemas.microsoft.com/office/powerpoint/2010/main">
    <mc:Choice Requires="p14">
      <p:transition spd="slow" p14:dur="225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66563"/>
                                        </p:tgtEl>
                                        <p:attrNameLst>
                                          <p:attrName>style.visibility</p:attrName>
                                        </p:attrNameLst>
                                      </p:cBhvr>
                                      <p:to>
                                        <p:strVal val="visible"/>
                                      </p:to>
                                    </p:set>
                                    <p:anim calcmode="lin" valueType="num">
                                      <p:cBhvr>
                                        <p:cTn id="7" dur="2000" fill="hold"/>
                                        <p:tgtEl>
                                          <p:spTgt spid="66563"/>
                                        </p:tgtEl>
                                        <p:attrNameLst>
                                          <p:attrName>ppt_w</p:attrName>
                                        </p:attrNameLst>
                                      </p:cBhvr>
                                      <p:tavLst>
                                        <p:tav tm="0">
                                          <p:val>
                                            <p:strVal val="4*#ppt_w"/>
                                          </p:val>
                                        </p:tav>
                                        <p:tav tm="100000">
                                          <p:val>
                                            <p:strVal val="#ppt_w"/>
                                          </p:val>
                                        </p:tav>
                                      </p:tavLst>
                                    </p:anim>
                                    <p:anim calcmode="lin" valueType="num">
                                      <p:cBhvr>
                                        <p:cTn id="8" dur="2000" fill="hold"/>
                                        <p:tgtEl>
                                          <p:spTgt spid="66563"/>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17" presetClass="entr" presetSubtype="10" fill="hold" grpId="0" nodeType="afterEffect">
                                  <p:stCondLst>
                                    <p:cond delay="500"/>
                                  </p:stCondLst>
                                  <p:childTnLst>
                                    <p:set>
                                      <p:cBhvr>
                                        <p:cTn id="11" dur="1" fill="hold">
                                          <p:stCondLst>
                                            <p:cond delay="0"/>
                                          </p:stCondLst>
                                        </p:cTn>
                                        <p:tgtEl>
                                          <p:spTgt spid="66564"/>
                                        </p:tgtEl>
                                        <p:attrNameLst>
                                          <p:attrName>style.visibility</p:attrName>
                                        </p:attrNameLst>
                                      </p:cBhvr>
                                      <p:to>
                                        <p:strVal val="visible"/>
                                      </p:to>
                                    </p:set>
                                    <p:anim calcmode="lin" valueType="num">
                                      <p:cBhvr>
                                        <p:cTn id="12" dur="2000" fill="hold"/>
                                        <p:tgtEl>
                                          <p:spTgt spid="66564"/>
                                        </p:tgtEl>
                                        <p:attrNameLst>
                                          <p:attrName>ppt_w</p:attrName>
                                        </p:attrNameLst>
                                      </p:cBhvr>
                                      <p:tavLst>
                                        <p:tav tm="0">
                                          <p:val>
                                            <p:fltVal val="0"/>
                                          </p:val>
                                        </p:tav>
                                        <p:tav tm="100000">
                                          <p:val>
                                            <p:strVal val="#ppt_w"/>
                                          </p:val>
                                        </p:tav>
                                      </p:tavLst>
                                    </p:anim>
                                    <p:anim calcmode="lin" valueType="num">
                                      <p:cBhvr>
                                        <p:cTn id="13" dur="2000" fill="hold"/>
                                        <p:tgtEl>
                                          <p:spTgt spid="66564"/>
                                        </p:tgtEl>
                                        <p:attrNameLst>
                                          <p:attrName>ppt_h</p:attrName>
                                        </p:attrNameLst>
                                      </p:cBhvr>
                                      <p:tavLst>
                                        <p:tav tm="0">
                                          <p:val>
                                            <p:strVal val="#ppt_h"/>
                                          </p:val>
                                        </p:tav>
                                        <p:tav tm="100000">
                                          <p:val>
                                            <p:strVal val="#ppt_h"/>
                                          </p:val>
                                        </p:tav>
                                      </p:tavLst>
                                    </p:anim>
                                  </p:childTnLst>
                                </p:cTn>
                              </p:par>
                            </p:childTnLst>
                          </p:cTn>
                        </p:par>
                        <p:par>
                          <p:cTn id="14" fill="hold">
                            <p:stCondLst>
                              <p:cond delay="4500"/>
                            </p:stCondLst>
                            <p:childTnLst>
                              <p:par>
                                <p:cTn id="15" presetID="42" presetClass="entr" presetSubtype="0" fill="hold" grpId="0" nodeType="afterEffect">
                                  <p:stCondLst>
                                    <p:cond delay="500"/>
                                  </p:stCondLst>
                                  <p:childTnLst>
                                    <p:set>
                                      <p:cBhvr>
                                        <p:cTn id="16" dur="1" fill="hold">
                                          <p:stCondLst>
                                            <p:cond delay="0"/>
                                          </p:stCondLst>
                                        </p:cTn>
                                        <p:tgtEl>
                                          <p:spTgt spid="66565"/>
                                        </p:tgtEl>
                                        <p:attrNameLst>
                                          <p:attrName>style.visibility</p:attrName>
                                        </p:attrNameLst>
                                      </p:cBhvr>
                                      <p:to>
                                        <p:strVal val="visible"/>
                                      </p:to>
                                    </p:set>
                                    <p:animEffect transition="in" filter="fade">
                                      <p:cBhvr>
                                        <p:cTn id="17" dur="2000"/>
                                        <p:tgtEl>
                                          <p:spTgt spid="66565"/>
                                        </p:tgtEl>
                                      </p:cBhvr>
                                    </p:animEffect>
                                    <p:anim calcmode="lin" valueType="num">
                                      <p:cBhvr>
                                        <p:cTn id="18" dur="2000" fill="hold"/>
                                        <p:tgtEl>
                                          <p:spTgt spid="66565"/>
                                        </p:tgtEl>
                                        <p:attrNameLst>
                                          <p:attrName>ppt_x</p:attrName>
                                        </p:attrNameLst>
                                      </p:cBhvr>
                                      <p:tavLst>
                                        <p:tav tm="0">
                                          <p:val>
                                            <p:strVal val="#ppt_x"/>
                                          </p:val>
                                        </p:tav>
                                        <p:tav tm="100000">
                                          <p:val>
                                            <p:strVal val="#ppt_x"/>
                                          </p:val>
                                        </p:tav>
                                      </p:tavLst>
                                    </p:anim>
                                    <p:anim calcmode="lin" valueType="num">
                                      <p:cBhvr>
                                        <p:cTn id="19" dur="2000" fill="hold"/>
                                        <p:tgtEl>
                                          <p:spTgt spid="66565"/>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55" presetClass="entr" presetSubtype="0" fill="hold" grpId="0" nodeType="afterEffect">
                                  <p:stCondLst>
                                    <p:cond delay="500"/>
                                  </p:stCondLst>
                                  <p:childTnLst>
                                    <p:set>
                                      <p:cBhvr>
                                        <p:cTn id="22" dur="1" fill="hold">
                                          <p:stCondLst>
                                            <p:cond delay="0"/>
                                          </p:stCondLst>
                                        </p:cTn>
                                        <p:tgtEl>
                                          <p:spTgt spid="66566"/>
                                        </p:tgtEl>
                                        <p:attrNameLst>
                                          <p:attrName>style.visibility</p:attrName>
                                        </p:attrNameLst>
                                      </p:cBhvr>
                                      <p:to>
                                        <p:strVal val="visible"/>
                                      </p:to>
                                    </p:set>
                                    <p:anim calcmode="lin" valueType="num">
                                      <p:cBhvr>
                                        <p:cTn id="23" dur="2000" fill="hold"/>
                                        <p:tgtEl>
                                          <p:spTgt spid="66566"/>
                                        </p:tgtEl>
                                        <p:attrNameLst>
                                          <p:attrName>ppt_w</p:attrName>
                                        </p:attrNameLst>
                                      </p:cBhvr>
                                      <p:tavLst>
                                        <p:tav tm="0">
                                          <p:val>
                                            <p:strVal val="#ppt_w*0.70"/>
                                          </p:val>
                                        </p:tav>
                                        <p:tav tm="100000">
                                          <p:val>
                                            <p:strVal val="#ppt_w"/>
                                          </p:val>
                                        </p:tav>
                                      </p:tavLst>
                                    </p:anim>
                                    <p:anim calcmode="lin" valueType="num">
                                      <p:cBhvr>
                                        <p:cTn id="24" dur="2000" fill="hold"/>
                                        <p:tgtEl>
                                          <p:spTgt spid="66566"/>
                                        </p:tgtEl>
                                        <p:attrNameLst>
                                          <p:attrName>ppt_h</p:attrName>
                                        </p:attrNameLst>
                                      </p:cBhvr>
                                      <p:tavLst>
                                        <p:tav tm="0">
                                          <p:val>
                                            <p:strVal val="#ppt_h"/>
                                          </p:val>
                                        </p:tav>
                                        <p:tav tm="100000">
                                          <p:val>
                                            <p:strVal val="#ppt_h"/>
                                          </p:val>
                                        </p:tav>
                                      </p:tavLst>
                                    </p:anim>
                                    <p:animEffect transition="in" filter="fade">
                                      <p:cBhvr>
                                        <p:cTn id="25" dur="2000"/>
                                        <p:tgtEl>
                                          <p:spTgt spid="66566"/>
                                        </p:tgtEl>
                                      </p:cBhvr>
                                    </p:animEffect>
                                  </p:childTnLst>
                                </p:cTn>
                              </p:par>
                            </p:childTnLst>
                          </p:cTn>
                        </p:par>
                        <p:par>
                          <p:cTn id="26" fill="hold">
                            <p:stCondLst>
                              <p:cond delay="9500"/>
                            </p:stCondLst>
                            <p:childTnLst>
                              <p:par>
                                <p:cTn id="27" presetID="23" presetClass="entr" presetSubtype="16" repeatCount="3000" fill="hold" grpId="0" nodeType="afterEffect">
                                  <p:stCondLst>
                                    <p:cond delay="500"/>
                                  </p:stCondLst>
                                  <p:childTnLst>
                                    <p:set>
                                      <p:cBhvr>
                                        <p:cTn id="28" dur="1" fill="hold">
                                          <p:stCondLst>
                                            <p:cond delay="0"/>
                                          </p:stCondLst>
                                        </p:cTn>
                                        <p:tgtEl>
                                          <p:spTgt spid="66568"/>
                                        </p:tgtEl>
                                        <p:attrNameLst>
                                          <p:attrName>style.visibility</p:attrName>
                                        </p:attrNameLst>
                                      </p:cBhvr>
                                      <p:to>
                                        <p:strVal val="visible"/>
                                      </p:to>
                                    </p:set>
                                    <p:anim calcmode="lin" valueType="num">
                                      <p:cBhvr>
                                        <p:cTn id="29" dur="1000" fill="hold"/>
                                        <p:tgtEl>
                                          <p:spTgt spid="66568"/>
                                        </p:tgtEl>
                                        <p:attrNameLst>
                                          <p:attrName>ppt_w</p:attrName>
                                        </p:attrNameLst>
                                      </p:cBhvr>
                                      <p:tavLst>
                                        <p:tav tm="0">
                                          <p:val>
                                            <p:fltVal val="0"/>
                                          </p:val>
                                        </p:tav>
                                        <p:tav tm="100000">
                                          <p:val>
                                            <p:strVal val="#ppt_w"/>
                                          </p:val>
                                        </p:tav>
                                      </p:tavLst>
                                    </p:anim>
                                    <p:anim calcmode="lin" valueType="num">
                                      <p:cBhvr>
                                        <p:cTn id="30" dur="1000" fill="hold"/>
                                        <p:tgtEl>
                                          <p:spTgt spid="6656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animBg="1"/>
      <p:bldP spid="66564" grpId="0" animBg="1"/>
      <p:bldP spid="66565" grpId="0" animBg="1"/>
      <p:bldP spid="66566" grpId="0" animBg="1"/>
      <p:bldP spid="6656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40.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612909" y="193204"/>
            <a:ext cx="7736413" cy="707886"/>
          </a:xfrm>
          <a:prstGeom prst="rect">
            <a:avLst/>
          </a:prstGeom>
          <a:noFill/>
        </p:spPr>
        <p:txBody>
          <a:bodyPr wrap="none" lIns="91440" tIns="45720" rIns="91440" bIns="45720">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4000" b="1" cap="none" spc="0" dirty="0" smtClean="0">
                <a:ln/>
                <a:solidFill>
                  <a:schemeClr val="accent3"/>
                </a:solidFill>
                <a:effectLst>
                  <a:reflection blurRad="6350" stA="60000" endA="900" endPos="58000" dir="5400000" sy="-100000" algn="bl" rotWithShape="0"/>
                </a:effectLst>
              </a:rPr>
              <a:t>Parque Nacional de </a:t>
            </a:r>
            <a:r>
              <a:rPr lang="es-ES" sz="4000" b="1" cap="none" spc="0" dirty="0" err="1" smtClean="0">
                <a:ln/>
                <a:solidFill>
                  <a:schemeClr val="accent3"/>
                </a:solidFill>
                <a:effectLst>
                  <a:reflection blurRad="6350" stA="60000" endA="900" endPos="58000" dir="5400000" sy="-100000" algn="bl" rotWithShape="0"/>
                </a:effectLst>
              </a:rPr>
              <a:t>Garajonay</a:t>
            </a:r>
            <a:endParaRPr lang="es-ES" sz="4000" b="1" cap="none" spc="0" dirty="0">
              <a:ln/>
              <a:solidFill>
                <a:schemeClr val="accent3"/>
              </a:solidFill>
              <a:effectLst>
                <a:reflection blurRad="6350" stA="60000" endA="900" endPos="58000" dir="5400000" sy="-100000" algn="bl" rotWithShape="0"/>
              </a:effectLst>
            </a:endParaRPr>
          </a:p>
        </p:txBody>
      </p:sp>
      <p:sp>
        <p:nvSpPr>
          <p:cNvPr id="3" name="2 CuadroTexto"/>
          <p:cNvSpPr txBox="1"/>
          <p:nvPr/>
        </p:nvSpPr>
        <p:spPr>
          <a:xfrm>
            <a:off x="539552" y="1129308"/>
            <a:ext cx="8280920" cy="1938992"/>
          </a:xfrm>
          <a:prstGeom prst="rect">
            <a:avLst/>
          </a:prstGeom>
          <a:noFill/>
        </p:spPr>
        <p:txBody>
          <a:bodyPr wrap="square" rtlCol="0">
            <a:spAutoFit/>
          </a:bodyPr>
          <a:lstStyle/>
          <a:p>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El Parque Nacional de </a:t>
            </a:r>
            <a:r>
              <a:rPr lang="es-ES" sz="20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Garajonay</a:t>
            </a:r>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se sitúa entre las cumbres centrales de la isla de La Gomera, una de las 7 islas Canarias. Protege un bosque emblemático de nuestro país: la </a:t>
            </a:r>
            <a:r>
              <a:rPr lang="es-ES" sz="20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laurisilva</a:t>
            </a:r>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o Monteverde. Un ecosistema que nos llega del Terciario, con una flora superviviente de las selvas subtropicales que poblaron la cuenca mediterránea hace millones de años.</a:t>
            </a:r>
            <a:endParaRPr lang="es-ES" sz="2000" i="1" dirty="0">
              <a:solidFill>
                <a:schemeClr val="accent3">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39552" y="3217540"/>
            <a:ext cx="8208912" cy="1938992"/>
          </a:xfrm>
          <a:prstGeom prst="rect">
            <a:avLst/>
          </a:prstGeom>
          <a:noFill/>
        </p:spPr>
        <p:txBody>
          <a:bodyPr wrap="square" rtlCol="0">
            <a:spAutoFit/>
          </a:bodyPr>
          <a:lstStyle/>
          <a:p>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Su declaración como Parque Nacional en 1981 y Patrimonio Mundial por la UNESCO 5 años más tarde, reconocen el valor del Monteverde canario como uno de los bosques más antiguos de Europa. Frecuentes nieblas traídas por los vientos alisios han permitido su existencia, inimaginable sin la presencia casi permanente de la humedad aportada por las nubes.</a:t>
            </a:r>
            <a:endParaRPr lang="es-ES" sz="2000" i="1" dirty="0">
              <a:solidFill>
                <a:schemeClr val="accent3">
                  <a:lumMod val="60000"/>
                  <a:lumOff val="4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66000">
        <p:wipe/>
      </p:transition>
    </mc:Choice>
    <mc:Fallback xmlns="">
      <p:transition spd="slow" advTm="6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32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aj_Mahal_2 ENTRADA.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Taj_Mahal_2 ENTRADA.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657700"/>
            <a:ext cx="8424936"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es un bosque asombroso para disfrutar a pequeños sorbos, al </a:t>
            </a:r>
            <a:r>
              <a:rPr lang="es-ES" i="1" dirty="0" err="1" smtClean="0">
                <a:effectLst>
                  <a:glow rad="101600">
                    <a:srgbClr val="C00000">
                      <a:alpha val="60000"/>
                    </a:srgbClr>
                  </a:glow>
                  <a:outerShdw blurRad="38100" dist="38100" dir="2700000" algn="tl">
                    <a:srgbClr val="000000">
                      <a:alpha val="43137"/>
                    </a:srgbClr>
                  </a:outerShdw>
                </a:effectLst>
              </a:rPr>
              <a:t>golpito</a:t>
            </a:r>
            <a:r>
              <a:rPr lang="es-ES" i="1" dirty="0" smtClean="0">
                <a:effectLst>
                  <a:glow rad="101600">
                    <a:srgbClr val="C00000">
                      <a:alpha val="60000"/>
                    </a:srgbClr>
                  </a:glow>
                  <a:outerShdw blurRad="38100" dist="38100" dir="2700000" algn="tl">
                    <a:srgbClr val="000000">
                      <a:alpha val="43137"/>
                    </a:srgbClr>
                  </a:outerShdw>
                </a:effectLst>
              </a:rPr>
              <a:t>, como se dice allí. Poco a poco. Desde sus muchos miradores vemos que acaba de llegar la primavera húmeda a un fascinante bosque cuajado de flores.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sndAc>
          <p:stSnd loop="1">
            <p:snd r:embed="rId2" name="Variadas.wav"/>
          </p:stSnd>
        </p:sndAc>
      </p:transition>
    </mc:Choice>
    <mc:Fallback xmlns="">
      <p:transition spd="slow" advTm="28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4000" fill="hold"/>
                                        <p:tgtEl>
                                          <p:spTgt spid="7"/>
                                        </p:tgtEl>
                                        <p:attrNameLst>
                                          <p:attrName>ppt_w</p:attrName>
                                        </p:attrNameLst>
                                      </p:cBhvr>
                                      <p:tavLst>
                                        <p:tav tm="0">
                                          <p:val>
                                            <p:strVal val="4/3*#ppt_w"/>
                                          </p:val>
                                        </p:tav>
                                        <p:tav tm="100000">
                                          <p:val>
                                            <p:strVal val="#ppt_w"/>
                                          </p:val>
                                        </p:tav>
                                      </p:tavLst>
                                    </p:anim>
                                    <p:anim calcmode="lin" valueType="num">
                                      <p:cBhvr>
                                        <p:cTn id="15" dur="4000" fill="hold"/>
                                        <p:tgtEl>
                                          <p:spTgt spid="7"/>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4000"/>
                                        <p:tgtEl>
                                          <p:spTgt spid="7"/>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2cc11810a19.jpg"/>
          <p:cNvPicPr>
            <a:picLocks noGrp="1" noChangeAspect="1"/>
          </p:cNvPicPr>
          <p:nvPr>
            <p:ph idx="1"/>
          </p:nvPr>
        </p:nvPicPr>
        <p:blipFill>
          <a:blip r:embed="rId2" cstate="print"/>
          <a:stretch>
            <a:fillRect/>
          </a:stretch>
        </p:blipFill>
        <p:spPr>
          <a:xfrm>
            <a:off x="1153" y="0"/>
            <a:ext cx="9138476" cy="5714999"/>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Lágrima"/>
          <p:cNvSpPr/>
          <p:nvPr/>
        </p:nvSpPr>
        <p:spPr>
          <a:xfrm rot="18937742" flipH="1" flipV="1">
            <a:off x="-3811224" y="1853950"/>
            <a:ext cx="49957" cy="42554"/>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ágrima"/>
          <p:cNvSpPr/>
          <p:nvPr/>
        </p:nvSpPr>
        <p:spPr>
          <a:xfrm rot="20689045" flipV="1">
            <a:off x="12034245" y="-32444"/>
            <a:ext cx="45719" cy="380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ágrima"/>
          <p:cNvSpPr/>
          <p:nvPr/>
        </p:nvSpPr>
        <p:spPr>
          <a:xfrm rot="16871572" flipV="1">
            <a:off x="-2630390" y="-21219"/>
            <a:ext cx="38099" cy="686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ágrima"/>
          <p:cNvSpPr/>
          <p:nvPr/>
        </p:nvSpPr>
        <p:spPr>
          <a:xfrm rot="19055765">
            <a:off x="-7570725" y="372561"/>
            <a:ext cx="5050822" cy="4509053"/>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0" y="0"/>
            <a:ext cx="9144000" cy="5715000"/>
          </a:xfrm>
          <a:prstGeom prst="rect">
            <a:avLst/>
          </a:prstGeom>
          <a:solidFill>
            <a:schemeClr val="bg2">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0" y="0"/>
            <a:ext cx="9143999" cy="5715000"/>
          </a:xfrm>
          <a:prstGeom prst="rect">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95536" y="4873724"/>
            <a:ext cx="8280920" cy="646331"/>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es un frágil espacio tan agradecido que, en muy poco tiempo, donde antes solo había chumberas, luce ahora un asombroso jardín vertical.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1000">
        <p14:glitter pattern="hexago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17"/>
                                        </p:tgtEl>
                                      </p:cBhvr>
                                    </p:animEffect>
                                    <p:set>
                                      <p:cBhvr>
                                        <p:cTn id="7" dur="1" fill="hold">
                                          <p:stCondLst>
                                            <p:cond delay="3999"/>
                                          </p:stCondLst>
                                        </p:cTn>
                                        <p:tgtEl>
                                          <p:spTgt spid="17"/>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20"/>
                                        </p:tgtEl>
                                      </p:cBhvr>
                                    </p:animEffect>
                                    <p:set>
                                      <p:cBhvr>
                                        <p:cTn id="10" dur="1" fill="hold">
                                          <p:stCondLst>
                                            <p:cond delay="3999"/>
                                          </p:stCondLst>
                                        </p:cTn>
                                        <p:tgtEl>
                                          <p:spTgt spid="20"/>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7" grpId="0" animBg="1"/>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374688.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7715250" y="0"/>
            <a:ext cx="14287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7 Imagen" descr="55374688.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bg2">
              <a:lumMod val="60000"/>
              <a:lumOff val="4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sonido nos explica la grandiosa singularidad de la </a:t>
            </a:r>
            <a:r>
              <a:rPr lang="es-ES" i="1" dirty="0" err="1" smtClean="0">
                <a:effectLst>
                  <a:glow rad="101600">
                    <a:srgbClr val="C00000">
                      <a:alpha val="60000"/>
                    </a:srgbClr>
                  </a:glow>
                  <a:outerShdw blurRad="38100" dist="38100" dir="2700000" algn="tl">
                    <a:srgbClr val="000000">
                      <a:alpha val="43137"/>
                    </a:srgbClr>
                  </a:outerShdw>
                </a:effectLst>
              </a:rPr>
              <a:t>laurisilva</a:t>
            </a:r>
            <a:r>
              <a:rPr lang="es-ES" i="1" dirty="0" smtClean="0">
                <a:effectLst>
                  <a:glow rad="101600">
                    <a:srgbClr val="C00000">
                      <a:alpha val="60000"/>
                    </a:srgbClr>
                  </a:glow>
                  <a:outerShdw blurRad="38100" dist="38100" dir="2700000" algn="tl">
                    <a:srgbClr val="000000">
                      <a:alpha val="43137"/>
                    </a:srgbClr>
                  </a:outerShdw>
                </a:effectLst>
              </a:rPr>
              <a:t> gomera. Allí se escuchan menos especies de aves que en un bosque peninsular, es verdad., pero no debemos olvidar que estamos en medio del Atlántico.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rippl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fltVal val="0"/>
                                          </p:val>
                                        </p:tav>
                                        <p:tav tm="100000">
                                          <p:val>
                                            <p:strVal val="#ppt_w"/>
                                          </p:val>
                                        </p:tav>
                                      </p:tavLst>
                                    </p:anim>
                                    <p:anim calcmode="lin" valueType="num">
                                      <p:cBhvr>
                                        <p:cTn id="15" dur="3000" fill="hold"/>
                                        <p:tgtEl>
                                          <p:spTgt spid="8"/>
                                        </p:tgtEl>
                                        <p:attrNameLst>
                                          <p:attrName>ppt_h</p:attrName>
                                        </p:attrNameLst>
                                      </p:cBhvr>
                                      <p:tavLst>
                                        <p:tav tm="0">
                                          <p:val>
                                            <p:strVal val="#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4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heckerboard(across)">
                                      <p:cBhvr>
                                        <p:cTn id="21" dur="4000"/>
                                        <p:tgtEl>
                                          <p:spTgt spid="8"/>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915365.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4915365.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Explicar la banda sonora de este paisaje excepcional resulta muy difícil. Según          Carlos de Hita, uno de los mayores especialistas en sonidos de la  naturaleza del mundo, «es un sonido interior, como catedralicio; todo resuena dentro de un compartimento verde.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ripp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ircle(out)">
                                      <p:cBhvr>
                                        <p:cTn id="14" dur="4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4000" fill="hold"/>
                                        <p:tgtEl>
                                          <p:spTgt spid="7"/>
                                        </p:tgtEl>
                                        <p:attrNameLst>
                                          <p:attrName>ppt_w</p:attrName>
                                        </p:attrNameLst>
                                      </p:cBhvr>
                                      <p:tavLst>
                                        <p:tav tm="0">
                                          <p:val>
                                            <p:strVal val="4/3*#ppt_w"/>
                                          </p:val>
                                        </p:tav>
                                        <p:tav tm="100000">
                                          <p:val>
                                            <p:strVal val="#ppt_w"/>
                                          </p:val>
                                        </p:tav>
                                      </p:tavLst>
                                    </p:anim>
                                    <p:anim calcmode="lin" valueType="num">
                                      <p:cBhvr>
                                        <p:cTn id="18" dur="4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3 Imagen" descr="20070905183553_shining-bronze-cuckoo.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070905183553_shining-bronze-cuckoo.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0070905183553_shining-bronze-cucko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sonido diluido, difuminado, en </a:t>
            </a:r>
            <a:r>
              <a:rPr lang="es-ES" i="1" dirty="0" err="1" smtClean="0">
                <a:effectLst>
                  <a:glow rad="101600">
                    <a:srgbClr val="C00000">
                      <a:alpha val="60000"/>
                    </a:srgbClr>
                  </a:glow>
                  <a:outerShdw blurRad="38100" dist="38100" dir="2700000" algn="tl">
                    <a:srgbClr val="000000">
                      <a:alpha val="43137"/>
                    </a:srgbClr>
                  </a:outerShdw>
                </a:effectLst>
              </a:rPr>
              <a:t>sfumato</a:t>
            </a:r>
            <a:r>
              <a:rPr lang="es-ES" i="1" dirty="0" smtClean="0">
                <a:effectLst>
                  <a:glow rad="101600">
                    <a:srgbClr val="C00000">
                      <a:alpha val="60000"/>
                    </a:srgbClr>
                  </a:glow>
                  <a:outerShdw blurRad="38100" dist="38100" dir="2700000" algn="tl">
                    <a:srgbClr val="000000">
                      <a:alpha val="43137"/>
                    </a:srgbClr>
                  </a:outerShdw>
                </a:effectLst>
              </a:rPr>
              <a:t>, dentro de un bosque siempre verde». Como en los cuadros de Leonardo da Vinci, pero con mirlos cantores y roncas palomas de la </a:t>
            </a:r>
            <a:r>
              <a:rPr lang="es-ES" i="1" dirty="0" err="1" smtClean="0">
                <a:effectLst>
                  <a:glow rad="101600">
                    <a:srgbClr val="C00000">
                      <a:alpha val="60000"/>
                    </a:srgbClr>
                  </a:glow>
                  <a:outerShdw blurRad="38100" dist="38100" dir="2700000" algn="tl">
                    <a:srgbClr val="000000">
                      <a:alpha val="43137"/>
                    </a:srgbClr>
                  </a:outerShdw>
                </a:effectLst>
              </a:rPr>
              <a:t>laurisilva</a:t>
            </a:r>
            <a:r>
              <a:rPr lang="es-ES" i="1" dirty="0" smtClean="0">
                <a:effectLst>
                  <a:glow rad="101600">
                    <a:srgbClr val="C00000">
                      <a:alpha val="60000"/>
                    </a:srgbClr>
                  </a:glow>
                  <a:outerShdw blurRad="38100" dist="38100" dir="2700000" algn="tl">
                    <a:srgbClr val="000000">
                      <a:alpha val="43137"/>
                    </a:srgbClr>
                  </a:outerShdw>
                </a:effectLst>
              </a:rPr>
              <a:t>, la </a:t>
            </a:r>
            <a:r>
              <a:rPr lang="es-ES" i="1" dirty="0" err="1" smtClean="0">
                <a:effectLst>
                  <a:glow rad="101600">
                    <a:srgbClr val="C00000">
                      <a:alpha val="60000"/>
                    </a:srgbClr>
                  </a:glow>
                  <a:outerShdw blurRad="38100" dist="38100" dir="2700000" algn="tl">
                    <a:srgbClr val="000000">
                      <a:alpha val="43137"/>
                    </a:srgbClr>
                  </a:outerShdw>
                </a:effectLst>
              </a:rPr>
              <a:t>turqué</a:t>
            </a:r>
            <a:r>
              <a:rPr lang="es-ES" i="1" dirty="0" smtClean="0">
                <a:effectLst>
                  <a:glow rad="101600">
                    <a:srgbClr val="C00000">
                      <a:alpha val="60000"/>
                    </a:srgbClr>
                  </a:glow>
                  <a:outerShdw blurRad="38100" dist="38100" dir="2700000" algn="tl">
                    <a:srgbClr val="000000">
                      <a:alpha val="43137"/>
                    </a:srgbClr>
                  </a:outerShdw>
                </a:effectLst>
              </a:rPr>
              <a:t> y la </a:t>
            </a:r>
            <a:r>
              <a:rPr lang="es-ES" i="1" dirty="0" err="1" smtClean="0">
                <a:effectLst>
                  <a:glow rad="101600">
                    <a:srgbClr val="C00000">
                      <a:alpha val="60000"/>
                    </a:srgbClr>
                  </a:glow>
                  <a:outerShdw blurRad="38100" dist="38100" dir="2700000" algn="tl">
                    <a:srgbClr val="000000">
                      <a:alpha val="43137"/>
                    </a:srgbClr>
                  </a:outerShdw>
                </a:effectLst>
              </a:rPr>
              <a:t>rabiche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wheel spokes="1"/>
      </p:transition>
    </mc:Choice>
    <mc:Fallback xmlns="">
      <p:transition spd="slow" advTm="27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randombar(vertical)">
                                      <p:cBhvr>
                                        <p:cTn id="7" dur="4000"/>
                                        <p:tgtEl>
                                          <p:spTgt spid="14339"/>
                                        </p:tgtEl>
                                      </p:cBhvr>
                                    </p:animEffect>
                                  </p:childTnLst>
                                </p:cTn>
                              </p:par>
                              <p:par>
                                <p:cTn id="8" presetID="23" presetClass="entr" presetSubtype="288" fill="hold" nodeType="withEffect">
                                  <p:stCondLst>
                                    <p:cond delay="0"/>
                                  </p:stCondLst>
                                  <p:childTnLst>
                                    <p:set>
                                      <p:cBhvr>
                                        <p:cTn id="9" dur="1" fill="hold">
                                          <p:stCondLst>
                                            <p:cond delay="0"/>
                                          </p:stCondLst>
                                        </p:cTn>
                                        <p:tgtEl>
                                          <p:spTgt spid="14339"/>
                                        </p:tgtEl>
                                        <p:attrNameLst>
                                          <p:attrName>style.visibility</p:attrName>
                                        </p:attrNameLst>
                                      </p:cBhvr>
                                      <p:to>
                                        <p:strVal val="visible"/>
                                      </p:to>
                                    </p:set>
                                    <p:anim calcmode="lin" valueType="num">
                                      <p:cBhvr>
                                        <p:cTn id="10" dur="4000" fill="hold"/>
                                        <p:tgtEl>
                                          <p:spTgt spid="14339"/>
                                        </p:tgtEl>
                                        <p:attrNameLst>
                                          <p:attrName>ppt_w</p:attrName>
                                        </p:attrNameLst>
                                      </p:cBhvr>
                                      <p:tavLst>
                                        <p:tav tm="0">
                                          <p:val>
                                            <p:strVal val="4/3*#ppt_w"/>
                                          </p:val>
                                        </p:tav>
                                        <p:tav tm="100000">
                                          <p:val>
                                            <p:strVal val="#ppt_w"/>
                                          </p:val>
                                        </p:tav>
                                      </p:tavLst>
                                    </p:anim>
                                    <p:anim calcmode="lin" valueType="num">
                                      <p:cBhvr>
                                        <p:cTn id="11" dur="4000" fill="hold"/>
                                        <p:tgtEl>
                                          <p:spTgt spid="14339"/>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Horizontal)">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outVertical)">
                                      <p:cBhvr>
                                        <p:cTn id="21" dur="4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4000" fill="hold"/>
                                        <p:tgtEl>
                                          <p:spTgt spid="6"/>
                                        </p:tgtEl>
                                        <p:attrNameLst>
                                          <p:attrName>ppt_w</p:attrName>
                                        </p:attrNameLst>
                                      </p:cBhvr>
                                      <p:tavLst>
                                        <p:tav tm="0">
                                          <p:val>
                                            <p:strVal val="4/3*#ppt_w"/>
                                          </p:val>
                                        </p:tav>
                                        <p:tav tm="100000">
                                          <p:val>
                                            <p:strVal val="#ppt_w"/>
                                          </p:val>
                                        </p:tav>
                                      </p:tavLst>
                                    </p:anim>
                                    <p:anim calcmode="lin" valueType="num">
                                      <p:cBhvr>
                                        <p:cTn id="25" dur="4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70129172735_superb-fairy-wren-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Rectángulo"/>
          <p:cNvSpPr/>
          <p:nvPr/>
        </p:nvSpPr>
        <p:spPr>
          <a:xfrm>
            <a:off x="179388" y="193204"/>
            <a:ext cx="8785225" cy="5328591"/>
          </a:xfrm>
          <a:prstGeom prst="rect">
            <a:avLst/>
          </a:prstGeom>
          <a:solidFill>
            <a:schemeClr val="accent3">
              <a:lumMod val="60000"/>
              <a:lumOff val="4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539552" y="481236"/>
            <a:ext cx="8207375" cy="4824536"/>
          </a:xfrm>
          <a:prstGeom prst="rect">
            <a:avLst/>
          </a:prstGeom>
          <a:solidFill>
            <a:schemeClr val="accent3">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251520" y="4369668"/>
            <a:ext cx="8496944"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es un bosque sanador, además de un laboratorio y una escuela para la comprensión y el respeto de la naturaleza. Pero también es un modelo de ecoturismo responsable, pues recibe cada año más de un millón de cuidadosos visitantes.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wheelReverse spokes="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4000"/>
                                        <p:tgtEl>
                                          <p:spTgt spid="12"/>
                                        </p:tgtEl>
                                      </p:cBhvr>
                                    </p:animEffect>
                                    <p:set>
                                      <p:cBhvr>
                                        <p:cTn id="7" dur="1" fill="hold">
                                          <p:stCondLst>
                                            <p:cond delay="3999"/>
                                          </p:stCondLst>
                                        </p:cTn>
                                        <p:tgtEl>
                                          <p:spTgt spid="12"/>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024px-Male_whale_shark_at_Georgia_Aquarium.jpg"/>
          <p:cNvPicPr>
            <a:picLocks noGrp="1" noChangeAspect="1"/>
          </p:cNvPicPr>
          <p:nvPr>
            <p:ph idx="1"/>
          </p:nvPr>
        </p:nvPicPr>
        <p:blipFill>
          <a:blip r:embed="rId2" cstate="print"/>
          <a:stretch>
            <a:fillRect/>
          </a:stretch>
        </p:blipFill>
        <p:spPr>
          <a:xfrm>
            <a:off x="0" y="0"/>
            <a:ext cx="9143999"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3 Marcador de contenido" descr="1024px-Male_whale_shark_at_Georgia_Aquarium.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bg2">
              <a:lumMod val="20000"/>
              <a:lumOff val="8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528" y="337220"/>
            <a:ext cx="8496944" cy="5112568"/>
          </a:xfrm>
          <a:prstGeom prst="rect">
            <a:avLst/>
          </a:prstGeom>
          <a:solidFill>
            <a:schemeClr val="accent3">
              <a:lumMod val="7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95536" y="4297660"/>
            <a:ext cx="8496944" cy="1200329"/>
          </a:xfrm>
          <a:prstGeom prst="rect">
            <a:avLst/>
          </a:prstGeom>
          <a:noFill/>
        </p:spPr>
        <p:txBody>
          <a:bodyPr wrap="square" rtlCol="0">
            <a:spAutoFit/>
          </a:bodyPr>
          <a:lstStyle/>
          <a:p>
            <a:r>
              <a:rPr lang="es-ES" b="1" dirty="0" smtClean="0"/>
              <a:t> </a:t>
            </a:r>
            <a:r>
              <a:rPr lang="es-ES" i="1" dirty="0" smtClean="0">
                <a:effectLst>
                  <a:glow rad="101600">
                    <a:srgbClr val="C00000">
                      <a:alpha val="60000"/>
                    </a:srgbClr>
                  </a:glow>
                  <a:outerShdw blurRad="38100" dist="38100" dir="2700000" algn="tl">
                    <a:srgbClr val="000000">
                      <a:alpha val="43137"/>
                    </a:srgbClr>
                  </a:outerShdw>
                </a:effectLst>
              </a:rPr>
              <a:t>¿A qué huele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Huele a limpio. Pero no a jabón y detergente. Huele a frescor, a aire húmedo que ha recorrido miles de kilómetros empapándose con la humedad del Atlántico hasta caer sobre un manto impenetrable de árboles siempre verdes.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9000">
        <p15:prstTrans prst="peelOff"/>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4000"/>
                                        <p:tgtEl>
                                          <p:spTgt spid="4"/>
                                        </p:tgtEl>
                                      </p:cBhvr>
                                    </p:animEffect>
                                  </p:childTnLst>
                                </p:cTn>
                              </p:par>
                              <p:par>
                                <p:cTn id="18" presetID="23" presetClass="entr" presetSubtype="272"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4000" fill="hold"/>
                                        <p:tgtEl>
                                          <p:spTgt spid="7"/>
                                        </p:tgtEl>
                                        <p:attrNameLst>
                                          <p:attrName>ppt_w</p:attrName>
                                        </p:attrNameLst>
                                      </p:cBhvr>
                                      <p:tavLst>
                                        <p:tav tm="0">
                                          <p:val>
                                            <p:strVal val="2/3*#ppt_w"/>
                                          </p:val>
                                        </p:tav>
                                        <p:tav tm="100000">
                                          <p:val>
                                            <p:strVal val="#ppt_w"/>
                                          </p:val>
                                        </p:tav>
                                      </p:tavLst>
                                    </p:anim>
                                    <p:anim calcmode="lin" valueType="num">
                                      <p:cBhvr>
                                        <p:cTn id="21" dur="4000" fill="hold"/>
                                        <p:tgtEl>
                                          <p:spTgt spid="7"/>
                                        </p:tgtEl>
                                        <p:attrNameLst>
                                          <p:attrName>ppt_h</p:attrName>
                                        </p:attrNameLst>
                                      </p:cBhvr>
                                      <p:tavLst>
                                        <p:tav tm="0">
                                          <p:val>
                                            <p:strVal val="2/3*#ppt_h"/>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outVertical)">
                                      <p:cBhvr>
                                        <p:cTn id="24" dur="4000"/>
                                        <p:tgtEl>
                                          <p:spTgt spid="7"/>
                                        </p:tgtEl>
                                      </p:cBhvr>
                                    </p:animEffec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7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1520" y="265212"/>
            <a:ext cx="8640960" cy="5184576"/>
          </a:xfrm>
          <a:prstGeom prst="rect">
            <a:avLst/>
          </a:prstGeom>
          <a:solidFill>
            <a:srgbClr val="004C22">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huele a madera podrida, a hongos. Y no es un olor desagradable. En realidad, es el aroma de la vida eterna. Los viejos árboles que mueren aquí alimentan con su madera podrida a sus retoños, que igualmente morirán para fertilizar la tierra de sus descendientes. Este es un bosque inmortal.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blinds dir="vert"/>
      </p:transition>
    </mc:Choice>
    <mc:Fallback xmlns="">
      <p:transition spd="slow" advTm="3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3" presetClass="exit" presetSubtype="32" fill="hold" nodeType="afterEffect">
                                  <p:stCondLst>
                                    <p:cond delay="0"/>
                                  </p:stCondLst>
                                  <p:childTnLst>
                                    <p:animEffect transition="out" filter="plus(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3" presetClass="exit" presetSubtype="32" fill="hold" nodeType="withEffect">
                                  <p:stCondLst>
                                    <p:cond delay="0"/>
                                  </p:stCondLst>
                                  <p:childTnLst>
                                    <p:animEffect transition="out" filter="plus(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par>
                                <p:cTn id="30" presetID="3" presetClass="entr" presetSubtype="5"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vertical)">
                                      <p:cBhvr>
                                        <p:cTn id="32" dur="3000"/>
                                        <p:tgtEl>
                                          <p:spTgt spid="4"/>
                                        </p:tgtEl>
                                      </p:cBhvr>
                                    </p:animEffect>
                                  </p:childTnLst>
                                </p:cTn>
                              </p:par>
                            </p:childTnLst>
                          </p:cTn>
                        </p:par>
                        <p:par>
                          <p:cTn id="33" fill="hold">
                            <p:stCondLst>
                              <p:cond delay="6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1876chambresousme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traso"/>
          <p:cNvSpPr/>
          <p:nvPr/>
        </p:nvSpPr>
        <p:spPr>
          <a:xfrm rot="16200000">
            <a:off x="2033587" y="-1395412"/>
            <a:ext cx="5076825" cy="9144000"/>
          </a:xfrm>
          <a:prstGeom prst="flowChartDelay">
            <a:avLst/>
          </a:prstGeom>
          <a:solidFill>
            <a:schemeClr val="accent3">
              <a:lumMod val="40000"/>
              <a:lumOff val="60000"/>
              <a:alpha val="62745"/>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traso"/>
          <p:cNvSpPr/>
          <p:nvPr/>
        </p:nvSpPr>
        <p:spPr>
          <a:xfrm rot="16200000">
            <a:off x="2453481" y="-975518"/>
            <a:ext cx="4237037" cy="9144000"/>
          </a:xfrm>
          <a:prstGeom prst="flowChartDelay">
            <a:avLst/>
          </a:prstGeom>
          <a:solidFill>
            <a:schemeClr val="accent3">
              <a:lumMod val="60000"/>
              <a:lumOff val="40000"/>
              <a:alpha val="62745"/>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traso"/>
          <p:cNvSpPr/>
          <p:nvPr/>
        </p:nvSpPr>
        <p:spPr>
          <a:xfrm rot="16200000">
            <a:off x="2873375" y="-555625"/>
            <a:ext cx="3397250" cy="9144000"/>
          </a:xfrm>
          <a:prstGeom prst="flowChartDelay">
            <a:avLst/>
          </a:prstGeom>
          <a:solidFill>
            <a:schemeClr val="accent3">
              <a:lumMod val="75000"/>
              <a:alpha val="62745"/>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traso"/>
          <p:cNvSpPr/>
          <p:nvPr/>
        </p:nvSpPr>
        <p:spPr>
          <a:xfrm rot="16200000">
            <a:off x="3352006" y="-76993"/>
            <a:ext cx="2439987" cy="9144000"/>
          </a:xfrm>
          <a:prstGeom prst="flowChartDelay">
            <a:avLst/>
          </a:prstGeom>
          <a:solidFill>
            <a:schemeClr val="accent3">
              <a:lumMod val="50000"/>
              <a:alpha val="62745"/>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¿Cuál es el tacto más característico de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Sin duda es el tacto de sus líquenes, que cubren todos los árboles y cuelgan como las largas barbas de un duende del bosque.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blinds dir="vert"/>
      </p:transition>
    </mc:Choice>
    <mc:Fallback xmlns="">
      <p:transition spd="slow" advTm="2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6W5FPCADPSKNSCAA2SX77CACXJ43TCARFIYXPCAPPIZ9RCAXPIOXGCAN31RU6CAP32IEBCAO53RJDCACQWBPLCASMFSU3CAYU1EBICAEZ0B7DCA6OQN8DCAXQ62RJCA7SZSKFCA6O4U0ECALIOY.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1">
              <a:lumMod val="8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1520" y="265212"/>
            <a:ext cx="8640960" cy="5184576"/>
          </a:xfrm>
          <a:prstGeom prst="rect">
            <a:avLst/>
          </a:prstGeom>
          <a:solidFill>
            <a:schemeClr val="accent3">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dónde viene el nombre de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Procede de una maravillosa leyenda del folclore canario. Muy resumida, asegura que </a:t>
            </a:r>
            <a:r>
              <a:rPr lang="es-ES" i="1" dirty="0" err="1" smtClean="0">
                <a:effectLst>
                  <a:glow rad="101600">
                    <a:srgbClr val="C00000">
                      <a:alpha val="60000"/>
                    </a:srgbClr>
                  </a:glow>
                  <a:outerShdw blurRad="38100" dist="38100" dir="2700000" algn="tl">
                    <a:srgbClr val="000000">
                      <a:alpha val="43137"/>
                    </a:srgbClr>
                  </a:outerShdw>
                </a:effectLst>
              </a:rPr>
              <a:t>Gara</a:t>
            </a:r>
            <a:r>
              <a:rPr lang="es-ES" i="1" dirty="0" smtClean="0">
                <a:effectLst>
                  <a:glow rad="101600">
                    <a:srgbClr val="C00000">
                      <a:alpha val="60000"/>
                    </a:srgbClr>
                  </a:glow>
                  <a:outerShdw blurRad="38100" dist="38100" dir="2700000" algn="tl">
                    <a:srgbClr val="000000">
                      <a:alpha val="43137"/>
                    </a:srgbClr>
                  </a:outerShdw>
                </a:effectLst>
              </a:rPr>
              <a:t>, princesa indígena de La Gomera, se enamoró de </a:t>
            </a:r>
            <a:r>
              <a:rPr lang="es-ES" i="1" dirty="0" err="1" smtClean="0">
                <a:effectLst>
                  <a:glow rad="101600">
                    <a:srgbClr val="C00000">
                      <a:alpha val="60000"/>
                    </a:srgbClr>
                  </a:glow>
                  <a:outerShdw blurRad="38100" dist="38100" dir="2700000" algn="tl">
                    <a:srgbClr val="000000">
                      <a:alpha val="43137"/>
                    </a:srgbClr>
                  </a:outerShdw>
                </a:effectLst>
              </a:rPr>
              <a:t>Jonay</a:t>
            </a:r>
            <a:r>
              <a:rPr lang="es-ES" i="1" dirty="0" smtClean="0">
                <a:effectLst>
                  <a:glow rad="101600">
                    <a:srgbClr val="C00000">
                      <a:alpha val="60000"/>
                    </a:srgbClr>
                  </a:glow>
                  <a:outerShdw blurRad="38100" dist="38100" dir="2700000" algn="tl">
                    <a:srgbClr val="000000">
                      <a:alpha val="43137"/>
                    </a:srgbClr>
                  </a:outerShdw>
                </a:effectLst>
              </a:rPr>
              <a:t>, príncipe de Tenerife. El suyo era un amor prohibido e imposible, así que los jóvenes decidieron huir montaña arriba.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checker/>
      </p:transition>
    </mc:Choice>
    <mc:Fallback xmlns="">
      <p:transition spd="slow" advTm="3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323528" y="337220"/>
            <a:ext cx="8568952" cy="5112568"/>
          </a:xfrm>
          <a:prstGeom prst="rect">
            <a:avLst/>
          </a:prstGeom>
          <a:solidFill>
            <a:schemeClr val="bg2">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11560" y="625252"/>
            <a:ext cx="7920880" cy="4536504"/>
          </a:xfrm>
          <a:prstGeom prst="rect">
            <a:avLst/>
          </a:prstGeom>
          <a:solidFill>
            <a:schemeClr val="bg1">
              <a:lumMod val="50000"/>
              <a:lumOff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cumbre fueron cercados por los gomeros, pero antes de que los apresaran, tomaron la terrible decisión de suicidarse juntos apretados en un abrazo mortal, una doble lanza de brezo que les atravesó el corazón.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checker/>
      </p:transition>
    </mc:Choice>
    <mc:Fallback xmlns="">
      <p:transition spd="slow" advTm="2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ZESPECTACULONOCHEENELHOTELNACIONAL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233559" y="157163"/>
            <a:ext cx="8682080" cy="5400675"/>
          </a:xfrm>
          <a:prstGeom prst="rect">
            <a:avLst/>
          </a:prstGeom>
          <a:solidFill>
            <a:schemeClr val="tx1">
              <a:lumMod val="8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467544" y="396875"/>
            <a:ext cx="8208912" cy="4921250"/>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83568" y="4873724"/>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entonces la montaña se llama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en recuerdo de estos     Romeo y Julieta canarios. </a:t>
            </a:r>
            <a:r>
              <a:rPr lang="es-ES" i="1" dirty="0" err="1" smtClean="0">
                <a:effectLst>
                  <a:glow rad="101600">
                    <a:srgbClr val="C00000">
                      <a:alpha val="60000"/>
                    </a:srgbClr>
                  </a:glow>
                  <a:outerShdw blurRad="38100" dist="38100" dir="2700000" algn="tl">
                    <a:srgbClr val="000000">
                      <a:alpha val="43137"/>
                    </a:srgbClr>
                  </a:outerShdw>
                </a:effectLst>
              </a:rPr>
              <a:t>Gara</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Jonay</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prism/>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9839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7452320" cy="5715000"/>
          </a:xfrm>
          <a:prstGeom prst="rtTriangle">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a:off x="683568" y="0"/>
            <a:ext cx="7416824" cy="5715000"/>
          </a:xfrm>
          <a:prstGeom prst="rtTriangle">
            <a:avLst/>
          </a:prstGeom>
          <a:solidFill>
            <a:schemeClr val="accent3">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251520" y="0"/>
            <a:ext cx="7200800" cy="5715000"/>
          </a:xfrm>
          <a:prstGeom prst="rtTriangle">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Medio marco"/>
          <p:cNvSpPr/>
          <p:nvPr/>
        </p:nvSpPr>
        <p:spPr>
          <a:xfrm rot="5400000">
            <a:off x="8266113" y="-42862"/>
            <a:ext cx="762000" cy="914400"/>
          </a:xfrm>
          <a:prstGeom prst="halfFrame">
            <a:avLst>
              <a:gd name="adj1" fmla="val 100000"/>
              <a:gd name="adj2" fmla="val 62500"/>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Triángulo rectángulo"/>
          <p:cNvSpPr/>
          <p:nvPr/>
        </p:nvSpPr>
        <p:spPr>
          <a:xfrm rot="16200000" flipH="1">
            <a:off x="2128293" y="-1300709"/>
            <a:ext cx="5715000" cy="8316417"/>
          </a:xfrm>
          <a:prstGeom prst="rtTriangle">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rot="10800000">
            <a:off x="1115613" y="0"/>
            <a:ext cx="7416823" cy="5715000"/>
          </a:xfrm>
          <a:prstGeom prst="rtTriangle">
            <a:avLst/>
          </a:prstGeom>
          <a:solidFill>
            <a:schemeClr val="accent3">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rot="10800000">
            <a:off x="1547661" y="0"/>
            <a:ext cx="7344815" cy="5715000"/>
          </a:xfrm>
          <a:prstGeom prst="rtTriangle">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¿Cómo es posible que haya selvas tropicales tan cerca del desierto del Sáhara? Ya lo dice Bob </a:t>
            </a:r>
            <a:r>
              <a:rPr lang="es-ES" i="1" dirty="0" err="1" smtClean="0">
                <a:effectLst>
                  <a:glow rad="101600">
                    <a:srgbClr val="C00000">
                      <a:alpha val="60000"/>
                    </a:srgbClr>
                  </a:glow>
                  <a:outerShdw blurRad="38100" dist="38100" dir="2700000" algn="tl">
                    <a:srgbClr val="000000">
                      <a:alpha val="43137"/>
                    </a:srgbClr>
                  </a:outerShdw>
                </a:effectLst>
              </a:rPr>
              <a:t>Dylan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Blowing</a:t>
            </a:r>
            <a:r>
              <a:rPr lang="es-ES" i="1" dirty="0" smtClean="0">
                <a:effectLst>
                  <a:glow rad="101600">
                    <a:srgbClr val="C00000">
                      <a:alpha val="60000"/>
                    </a:srgbClr>
                  </a:glow>
                  <a:outerShdw blurRad="38100" dist="38100" dir="2700000" algn="tl">
                    <a:srgbClr val="000000">
                      <a:alpha val="43137"/>
                    </a:srgbClr>
                  </a:outerShdw>
                </a:effectLst>
              </a:rPr>
              <a:t> in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wind</a:t>
            </a:r>
            <a:r>
              <a:rPr lang="es-ES" i="1" dirty="0" smtClean="0">
                <a:effectLst>
                  <a:glow rad="101600">
                    <a:srgbClr val="C00000">
                      <a:alpha val="60000"/>
                    </a:srgbClr>
                  </a:glow>
                  <a:outerShdw blurRad="38100" dist="38100" dir="2700000" algn="tl">
                    <a:srgbClr val="000000">
                      <a:alpha val="43137"/>
                    </a:srgbClr>
                  </a:outerShdw>
                </a:effectLst>
              </a:rPr>
              <a:t>”, la respuesta está en el viento. En unos vientos muy especiales, los alisios.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7"/>
                                        </p:tgtEl>
                                        <p:attrNameLst>
                                          <p:attrName>ppt_x</p:attrName>
                                        </p:attrNameLst>
                                      </p:cBhvr>
                                      <p:tavLst>
                                        <p:tav tm="0">
                                          <p:val>
                                            <p:strVal val="ppt_x"/>
                                          </p:val>
                                        </p:tav>
                                        <p:tav tm="100000">
                                          <p:val>
                                            <p:strVal val="ppt_x-ppt_w/2"/>
                                          </p:val>
                                        </p:tav>
                                      </p:tavLst>
                                    </p:anim>
                                    <p:anim calcmode="lin" valueType="num">
                                      <p:cBhvr>
                                        <p:cTn id="7" dur="4000"/>
                                        <p:tgtEl>
                                          <p:spTgt spid="7"/>
                                        </p:tgtEl>
                                        <p:attrNameLst>
                                          <p:attrName>ppt_y</p:attrName>
                                        </p:attrNameLst>
                                      </p:cBhvr>
                                      <p:tavLst>
                                        <p:tav tm="0">
                                          <p:val>
                                            <p:strVal val="ppt_y"/>
                                          </p:val>
                                        </p:tav>
                                        <p:tav tm="100000">
                                          <p:val>
                                            <p:strVal val="ppt_y"/>
                                          </p:val>
                                        </p:tav>
                                      </p:tavLst>
                                    </p:anim>
                                    <p:anim calcmode="lin" valueType="num">
                                      <p:cBhvr>
                                        <p:cTn id="8" dur="4000"/>
                                        <p:tgtEl>
                                          <p:spTgt spid="7"/>
                                        </p:tgtEl>
                                        <p:attrNameLst>
                                          <p:attrName>ppt_w</p:attrName>
                                        </p:attrNameLst>
                                      </p:cBhvr>
                                      <p:tavLst>
                                        <p:tav tm="0">
                                          <p:val>
                                            <p:strVal val="ppt_w"/>
                                          </p:val>
                                        </p:tav>
                                        <p:tav tm="100000">
                                          <p:val>
                                            <p:fltVal val="0"/>
                                          </p:val>
                                        </p:tav>
                                      </p:tavLst>
                                    </p:anim>
                                    <p:anim calcmode="lin" valueType="num">
                                      <p:cBhvr>
                                        <p:cTn id="9" dur="4000"/>
                                        <p:tgtEl>
                                          <p:spTgt spid="7"/>
                                        </p:tgtEl>
                                        <p:attrNameLst>
                                          <p:attrName>ppt_h</p:attrName>
                                        </p:attrNameLst>
                                      </p:cBhvr>
                                      <p:tavLst>
                                        <p:tav tm="0">
                                          <p:val>
                                            <p:strVal val="ppt_h"/>
                                          </p:val>
                                        </p:tav>
                                        <p:tav tm="100000">
                                          <p:val>
                                            <p:strVal val="ppt_h"/>
                                          </p:val>
                                        </p:tav>
                                      </p:tavLst>
                                    </p:anim>
                                    <p:set>
                                      <p:cBhvr>
                                        <p:cTn id="10" dur="1" fill="hold">
                                          <p:stCondLst>
                                            <p:cond delay="3999"/>
                                          </p:stCondLst>
                                        </p:cTn>
                                        <p:tgtEl>
                                          <p:spTgt spid="7"/>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4000"/>
                                        <p:tgtEl>
                                          <p:spTgt spid="5"/>
                                        </p:tgtEl>
                                        <p:attrNameLst>
                                          <p:attrName>ppt_x</p:attrName>
                                        </p:attrNameLst>
                                      </p:cBhvr>
                                      <p:tavLst>
                                        <p:tav tm="0">
                                          <p:val>
                                            <p:strVal val="ppt_x"/>
                                          </p:val>
                                        </p:tav>
                                        <p:tav tm="100000">
                                          <p:val>
                                            <p:strVal val="ppt_x-ppt_w/2"/>
                                          </p:val>
                                        </p:tav>
                                      </p:tavLst>
                                    </p:anim>
                                    <p:anim calcmode="lin" valueType="num">
                                      <p:cBhvr>
                                        <p:cTn id="19" dur="4000"/>
                                        <p:tgtEl>
                                          <p:spTgt spid="5"/>
                                        </p:tgtEl>
                                        <p:attrNameLst>
                                          <p:attrName>ppt_y</p:attrName>
                                        </p:attrNameLst>
                                      </p:cBhvr>
                                      <p:tavLst>
                                        <p:tav tm="0">
                                          <p:val>
                                            <p:strVal val="ppt_y"/>
                                          </p:val>
                                        </p:tav>
                                        <p:tav tm="100000">
                                          <p:val>
                                            <p:strVal val="ppt_y"/>
                                          </p:val>
                                        </p:tav>
                                      </p:tavLst>
                                    </p:anim>
                                    <p:anim calcmode="lin" valueType="num">
                                      <p:cBhvr>
                                        <p:cTn id="20" dur="4000"/>
                                        <p:tgtEl>
                                          <p:spTgt spid="5"/>
                                        </p:tgtEl>
                                        <p:attrNameLst>
                                          <p:attrName>ppt_w</p:attrName>
                                        </p:attrNameLst>
                                      </p:cBhvr>
                                      <p:tavLst>
                                        <p:tav tm="0">
                                          <p:val>
                                            <p:strVal val="ppt_w"/>
                                          </p:val>
                                        </p:tav>
                                        <p:tav tm="100000">
                                          <p:val>
                                            <p:fltVal val="0"/>
                                          </p:val>
                                        </p:tav>
                                      </p:tavLst>
                                    </p:anim>
                                    <p:anim calcmode="lin" valueType="num">
                                      <p:cBhvr>
                                        <p:cTn id="21" dur="4000"/>
                                        <p:tgtEl>
                                          <p:spTgt spid="5"/>
                                        </p:tgtEl>
                                        <p:attrNameLst>
                                          <p:attrName>ppt_h</p:attrName>
                                        </p:attrNameLst>
                                      </p:cBhvr>
                                      <p:tavLst>
                                        <p:tav tm="0">
                                          <p:val>
                                            <p:strVal val="ppt_h"/>
                                          </p:val>
                                        </p:tav>
                                        <p:tav tm="100000">
                                          <p:val>
                                            <p:strVal val="ppt_h"/>
                                          </p:val>
                                        </p:tav>
                                      </p:tavLst>
                                    </p:anim>
                                    <p:set>
                                      <p:cBhvr>
                                        <p:cTn id="22" dur="1" fill="hold">
                                          <p:stCondLst>
                                            <p:cond delay="3999"/>
                                          </p:stCondLst>
                                        </p:cTn>
                                        <p:tgtEl>
                                          <p:spTgt spid="5"/>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12"/>
                                        </p:tgtEl>
                                        <p:attrNameLst>
                                          <p:attrName>ppt_x</p:attrName>
                                        </p:attrNameLst>
                                      </p:cBhvr>
                                      <p:tavLst>
                                        <p:tav tm="0">
                                          <p:val>
                                            <p:strVal val="ppt_x"/>
                                          </p:val>
                                        </p:tav>
                                        <p:tav tm="100000">
                                          <p:val>
                                            <p:strVal val="ppt_x+ppt_w/2"/>
                                          </p:val>
                                        </p:tav>
                                      </p:tavLst>
                                    </p:anim>
                                    <p:anim calcmode="lin" valueType="num">
                                      <p:cBhvr>
                                        <p:cTn id="25" dur="4000"/>
                                        <p:tgtEl>
                                          <p:spTgt spid="12"/>
                                        </p:tgtEl>
                                        <p:attrNameLst>
                                          <p:attrName>ppt_y</p:attrName>
                                        </p:attrNameLst>
                                      </p:cBhvr>
                                      <p:tavLst>
                                        <p:tav tm="0">
                                          <p:val>
                                            <p:strVal val="ppt_y"/>
                                          </p:val>
                                        </p:tav>
                                        <p:tav tm="100000">
                                          <p:val>
                                            <p:strVal val="ppt_y"/>
                                          </p:val>
                                        </p:tav>
                                      </p:tavLst>
                                    </p:anim>
                                    <p:anim calcmode="lin" valueType="num">
                                      <p:cBhvr>
                                        <p:cTn id="26" dur="4000"/>
                                        <p:tgtEl>
                                          <p:spTgt spid="12"/>
                                        </p:tgtEl>
                                        <p:attrNameLst>
                                          <p:attrName>ppt_w</p:attrName>
                                        </p:attrNameLst>
                                      </p:cBhvr>
                                      <p:tavLst>
                                        <p:tav tm="0">
                                          <p:val>
                                            <p:strVal val="ppt_w"/>
                                          </p:val>
                                        </p:tav>
                                        <p:tav tm="100000">
                                          <p:val>
                                            <p:fltVal val="0"/>
                                          </p:val>
                                        </p:tav>
                                      </p:tavLst>
                                    </p:anim>
                                    <p:anim calcmode="lin" valueType="num">
                                      <p:cBhvr>
                                        <p:cTn id="27" dur="4000"/>
                                        <p:tgtEl>
                                          <p:spTgt spid="12"/>
                                        </p:tgtEl>
                                        <p:attrNameLst>
                                          <p:attrName>ppt_h</p:attrName>
                                        </p:attrNameLst>
                                      </p:cBhvr>
                                      <p:tavLst>
                                        <p:tav tm="0">
                                          <p:val>
                                            <p:strVal val="ppt_h"/>
                                          </p:val>
                                        </p:tav>
                                        <p:tav tm="100000">
                                          <p:val>
                                            <p:strVal val="ppt_h"/>
                                          </p:val>
                                        </p:tav>
                                      </p:tavLst>
                                    </p:anim>
                                    <p:set>
                                      <p:cBhvr>
                                        <p:cTn id="28" dur="1" fill="hold">
                                          <p:stCondLst>
                                            <p:cond delay="3999"/>
                                          </p:stCondLst>
                                        </p:cTn>
                                        <p:tgtEl>
                                          <p:spTgt spid="12"/>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4000"/>
                                        <p:tgtEl>
                                          <p:spTgt spid="13"/>
                                        </p:tgtEl>
                                        <p:attrNameLst>
                                          <p:attrName>ppt_x</p:attrName>
                                        </p:attrNameLst>
                                      </p:cBhvr>
                                      <p:tavLst>
                                        <p:tav tm="0">
                                          <p:val>
                                            <p:strVal val="ppt_x"/>
                                          </p:val>
                                        </p:tav>
                                        <p:tav tm="100000">
                                          <p:val>
                                            <p:strVal val="ppt_x+ppt_w/2"/>
                                          </p:val>
                                        </p:tav>
                                      </p:tavLst>
                                    </p:anim>
                                    <p:anim calcmode="lin" valueType="num">
                                      <p:cBhvr>
                                        <p:cTn id="31" dur="4000"/>
                                        <p:tgtEl>
                                          <p:spTgt spid="13"/>
                                        </p:tgtEl>
                                        <p:attrNameLst>
                                          <p:attrName>ppt_y</p:attrName>
                                        </p:attrNameLst>
                                      </p:cBhvr>
                                      <p:tavLst>
                                        <p:tav tm="0">
                                          <p:val>
                                            <p:strVal val="ppt_y"/>
                                          </p:val>
                                        </p:tav>
                                        <p:tav tm="100000">
                                          <p:val>
                                            <p:strVal val="ppt_y"/>
                                          </p:val>
                                        </p:tav>
                                      </p:tavLst>
                                    </p:anim>
                                    <p:anim calcmode="lin" valueType="num">
                                      <p:cBhvr>
                                        <p:cTn id="32" dur="4000"/>
                                        <p:tgtEl>
                                          <p:spTgt spid="13"/>
                                        </p:tgtEl>
                                        <p:attrNameLst>
                                          <p:attrName>ppt_w</p:attrName>
                                        </p:attrNameLst>
                                      </p:cBhvr>
                                      <p:tavLst>
                                        <p:tav tm="0">
                                          <p:val>
                                            <p:strVal val="ppt_w"/>
                                          </p:val>
                                        </p:tav>
                                        <p:tav tm="100000">
                                          <p:val>
                                            <p:fltVal val="0"/>
                                          </p:val>
                                        </p:tav>
                                      </p:tavLst>
                                    </p:anim>
                                    <p:anim calcmode="lin" valueType="num">
                                      <p:cBhvr>
                                        <p:cTn id="33" dur="4000"/>
                                        <p:tgtEl>
                                          <p:spTgt spid="13"/>
                                        </p:tgtEl>
                                        <p:attrNameLst>
                                          <p:attrName>ppt_h</p:attrName>
                                        </p:attrNameLst>
                                      </p:cBhvr>
                                      <p:tavLst>
                                        <p:tav tm="0">
                                          <p:val>
                                            <p:strVal val="ppt_h"/>
                                          </p:val>
                                        </p:tav>
                                        <p:tav tm="100000">
                                          <p:val>
                                            <p:strVal val="ppt_h"/>
                                          </p:val>
                                        </p:tav>
                                      </p:tavLst>
                                    </p:anim>
                                    <p:set>
                                      <p:cBhvr>
                                        <p:cTn id="34" dur="1" fill="hold">
                                          <p:stCondLst>
                                            <p:cond delay="3999"/>
                                          </p:stCondLst>
                                        </p:cTn>
                                        <p:tgtEl>
                                          <p:spTgt spid="13"/>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4000"/>
                                        <p:tgtEl>
                                          <p:spTgt spid="14"/>
                                        </p:tgtEl>
                                        <p:attrNameLst>
                                          <p:attrName>ppt_x</p:attrName>
                                        </p:attrNameLst>
                                      </p:cBhvr>
                                      <p:tavLst>
                                        <p:tav tm="0">
                                          <p:val>
                                            <p:strVal val="ppt_x"/>
                                          </p:val>
                                        </p:tav>
                                        <p:tav tm="100000">
                                          <p:val>
                                            <p:strVal val="ppt_x+ppt_w/2"/>
                                          </p:val>
                                        </p:tav>
                                      </p:tavLst>
                                    </p:anim>
                                    <p:anim calcmode="lin" valueType="num">
                                      <p:cBhvr>
                                        <p:cTn id="37" dur="4000"/>
                                        <p:tgtEl>
                                          <p:spTgt spid="14"/>
                                        </p:tgtEl>
                                        <p:attrNameLst>
                                          <p:attrName>ppt_y</p:attrName>
                                        </p:attrNameLst>
                                      </p:cBhvr>
                                      <p:tavLst>
                                        <p:tav tm="0">
                                          <p:val>
                                            <p:strVal val="ppt_y"/>
                                          </p:val>
                                        </p:tav>
                                        <p:tav tm="100000">
                                          <p:val>
                                            <p:strVal val="ppt_y"/>
                                          </p:val>
                                        </p:tav>
                                      </p:tavLst>
                                    </p:anim>
                                    <p:anim calcmode="lin" valueType="num">
                                      <p:cBhvr>
                                        <p:cTn id="38" dur="4000"/>
                                        <p:tgtEl>
                                          <p:spTgt spid="14"/>
                                        </p:tgtEl>
                                        <p:attrNameLst>
                                          <p:attrName>ppt_w</p:attrName>
                                        </p:attrNameLst>
                                      </p:cBhvr>
                                      <p:tavLst>
                                        <p:tav tm="0">
                                          <p:val>
                                            <p:strVal val="ppt_w"/>
                                          </p:val>
                                        </p:tav>
                                        <p:tav tm="100000">
                                          <p:val>
                                            <p:fltVal val="0"/>
                                          </p:val>
                                        </p:tav>
                                      </p:tavLst>
                                    </p:anim>
                                    <p:anim calcmode="lin" valueType="num">
                                      <p:cBhvr>
                                        <p:cTn id="39" dur="4000"/>
                                        <p:tgtEl>
                                          <p:spTgt spid="14"/>
                                        </p:tgtEl>
                                        <p:attrNameLst>
                                          <p:attrName>ppt_h</p:attrName>
                                        </p:attrNameLst>
                                      </p:cBhvr>
                                      <p:tavLst>
                                        <p:tav tm="0">
                                          <p:val>
                                            <p:strVal val="ppt_h"/>
                                          </p:val>
                                        </p:tav>
                                        <p:tav tm="100000">
                                          <p:val>
                                            <p:strVal val="ppt_h"/>
                                          </p:val>
                                        </p:tav>
                                      </p:tavLst>
                                    </p:anim>
                                    <p:set>
                                      <p:cBhvr>
                                        <p:cTn id="40" dur="1" fill="hold">
                                          <p:stCondLst>
                                            <p:cond delay="3999"/>
                                          </p:stCondLst>
                                        </p:cTn>
                                        <p:tgtEl>
                                          <p:spTgt spid="14"/>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4000" fill="hold"/>
                                        <p:tgtEl>
                                          <p:spTgt spid="4"/>
                                        </p:tgtEl>
                                        <p:attrNameLst>
                                          <p:attrName>ppt_w</p:attrName>
                                        </p:attrNameLst>
                                      </p:cBhvr>
                                      <p:tavLst>
                                        <p:tav tm="0">
                                          <p:val>
                                            <p:strVal val="2/3*#ppt_w"/>
                                          </p:val>
                                        </p:tav>
                                        <p:tav tm="100000">
                                          <p:val>
                                            <p:strVal val="#ppt_w"/>
                                          </p:val>
                                        </p:tav>
                                      </p:tavLst>
                                    </p:anim>
                                    <p:anim calcmode="lin" valueType="num">
                                      <p:cBhvr>
                                        <p:cTn id="44" dur="4000" fill="hold"/>
                                        <p:tgtEl>
                                          <p:spTgt spid="4"/>
                                        </p:tgtEl>
                                        <p:attrNameLst>
                                          <p:attrName>ppt_h</p:attrName>
                                        </p:attrNameLst>
                                      </p:cBhvr>
                                      <p:tavLst>
                                        <p:tav tm="0">
                                          <p:val>
                                            <p:strVal val="2/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arn(outVertical)">
                                      <p:cBhvr>
                                        <p:cTn id="47" dur="4000"/>
                                        <p:tgtEl>
                                          <p:spTgt spid="4"/>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anim calcmode="lin" valueType="num">
                                      <p:cBhvr>
                                        <p:cTn id="52" dur="1000" fill="hold"/>
                                        <p:tgtEl>
                                          <p:spTgt spid="10"/>
                                        </p:tgtEl>
                                        <p:attrNameLst>
                                          <p:attrName>ppt_x</p:attrName>
                                        </p:attrNameLst>
                                      </p:cBhvr>
                                      <p:tavLst>
                                        <p:tav tm="0">
                                          <p:val>
                                            <p:strVal val="#ppt_x-.1"/>
                                          </p:val>
                                        </p:tav>
                                        <p:tav tm="100000">
                                          <p:val>
                                            <p:strVal val="#ppt_x"/>
                                          </p:val>
                                        </p:tav>
                                      </p:tavLst>
                                    </p:anim>
                                    <p:anim calcmode="lin" valueType="num">
                                      <p:cBhvr>
                                        <p:cTn id="5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160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nillo"/>
          <p:cNvSpPr/>
          <p:nvPr/>
        </p:nvSpPr>
        <p:spPr>
          <a:xfrm>
            <a:off x="0" y="481236"/>
            <a:ext cx="3492500" cy="4902200"/>
          </a:xfrm>
          <a:prstGeom prst="donut">
            <a:avLst>
              <a:gd name="adj" fmla="val 14984"/>
            </a:avLst>
          </a:prstGeom>
          <a:solidFill>
            <a:schemeClr val="accent3">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971600" y="481236"/>
            <a:ext cx="3527425" cy="4941888"/>
          </a:xfrm>
          <a:prstGeom prst="donut">
            <a:avLst>
              <a:gd name="adj" fmla="val 14984"/>
            </a:avLst>
          </a:prstGeom>
          <a:solidFill>
            <a:schemeClr val="accent3">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2051720" y="481236"/>
            <a:ext cx="3514725" cy="4921250"/>
          </a:xfrm>
          <a:prstGeom prst="donut">
            <a:avLst>
              <a:gd name="adj" fmla="val 14984"/>
            </a:avLst>
          </a:prstGeom>
          <a:solidFill>
            <a:schemeClr val="accent3">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flipH="1">
            <a:off x="3779912" y="553244"/>
            <a:ext cx="3456384" cy="4900612"/>
          </a:xfrm>
          <a:prstGeom prst="donut">
            <a:avLst>
              <a:gd name="adj" fmla="val 14984"/>
            </a:avLst>
          </a:prstGeom>
          <a:solidFill>
            <a:schemeClr val="accent3">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flipH="1">
            <a:off x="4860032" y="553244"/>
            <a:ext cx="3456384" cy="4900612"/>
          </a:xfrm>
          <a:prstGeom prst="donut">
            <a:avLst>
              <a:gd name="adj" fmla="val 14984"/>
            </a:avLst>
          </a:prstGeom>
          <a:solidFill>
            <a:schemeClr val="accent3">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flipH="1">
            <a:off x="5652120" y="553244"/>
            <a:ext cx="3491880" cy="4900612"/>
          </a:xfrm>
          <a:prstGeom prst="donut">
            <a:avLst>
              <a:gd name="adj" fmla="val 14984"/>
            </a:avLst>
          </a:prstGeom>
          <a:solidFill>
            <a:schemeClr val="accent3">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Vienen del norte de Europa y aportan una humedad fundamental para garantizar la vida en estas latitudes tan sureñas. Traen frescor y una espesa niebla meona que se conoce como el mar de nubes.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gallery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4000"/>
                                        <p:tgtEl>
                                          <p:spTgt spid="10"/>
                                        </p:tgtEl>
                                        <p:attrNameLst>
                                          <p:attrName>ppt_x</p:attrName>
                                        </p:attrNameLst>
                                      </p:cBhvr>
                                      <p:tavLst>
                                        <p:tav tm="0">
                                          <p:val>
                                            <p:strVal val="ppt_x"/>
                                          </p:val>
                                        </p:tav>
                                        <p:tav tm="100000">
                                          <p:val>
                                            <p:strVal val="ppt_x+ppt_w/2"/>
                                          </p:val>
                                        </p:tav>
                                      </p:tavLst>
                                    </p:anim>
                                    <p:anim calcmode="lin" valueType="num">
                                      <p:cBhvr>
                                        <p:cTn id="7" dur="4000"/>
                                        <p:tgtEl>
                                          <p:spTgt spid="10"/>
                                        </p:tgtEl>
                                        <p:attrNameLst>
                                          <p:attrName>ppt_y</p:attrName>
                                        </p:attrNameLst>
                                      </p:cBhvr>
                                      <p:tavLst>
                                        <p:tav tm="0">
                                          <p:val>
                                            <p:strVal val="ppt_y"/>
                                          </p:val>
                                        </p:tav>
                                        <p:tav tm="100000">
                                          <p:val>
                                            <p:strVal val="ppt_y"/>
                                          </p:val>
                                        </p:tav>
                                      </p:tavLst>
                                    </p:anim>
                                    <p:anim calcmode="lin" valueType="num">
                                      <p:cBhvr>
                                        <p:cTn id="8" dur="4000"/>
                                        <p:tgtEl>
                                          <p:spTgt spid="10"/>
                                        </p:tgtEl>
                                        <p:attrNameLst>
                                          <p:attrName>ppt_w</p:attrName>
                                        </p:attrNameLst>
                                      </p:cBhvr>
                                      <p:tavLst>
                                        <p:tav tm="0">
                                          <p:val>
                                            <p:strVal val="ppt_w"/>
                                          </p:val>
                                        </p:tav>
                                        <p:tav tm="100000">
                                          <p:val>
                                            <p:fltVal val="0"/>
                                          </p:val>
                                        </p:tav>
                                      </p:tavLst>
                                    </p:anim>
                                    <p:anim calcmode="lin" valueType="num">
                                      <p:cBhvr>
                                        <p:cTn id="9" dur="4000"/>
                                        <p:tgtEl>
                                          <p:spTgt spid="10"/>
                                        </p:tgtEl>
                                        <p:attrNameLst>
                                          <p:attrName>ppt_h</p:attrName>
                                        </p:attrNameLst>
                                      </p:cBhvr>
                                      <p:tavLst>
                                        <p:tav tm="0">
                                          <p:val>
                                            <p:strVal val="ppt_h"/>
                                          </p:val>
                                        </p:tav>
                                        <p:tav tm="100000">
                                          <p:val>
                                            <p:strVal val="ppt_h"/>
                                          </p:val>
                                        </p:tav>
                                      </p:tavLst>
                                    </p:anim>
                                    <p:set>
                                      <p:cBhvr>
                                        <p:cTn id="10" dur="1" fill="hold">
                                          <p:stCondLst>
                                            <p:cond delay="3999"/>
                                          </p:stCondLst>
                                        </p:cTn>
                                        <p:tgtEl>
                                          <p:spTgt spid="10"/>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9"/>
                                        </p:tgtEl>
                                        <p:attrNameLst>
                                          <p:attrName>ppt_x</p:attrName>
                                        </p:attrNameLst>
                                      </p:cBhvr>
                                      <p:tavLst>
                                        <p:tav tm="0">
                                          <p:val>
                                            <p:strVal val="ppt_x"/>
                                          </p:val>
                                        </p:tav>
                                        <p:tav tm="100000">
                                          <p:val>
                                            <p:strVal val="ppt_x+ppt_w/2"/>
                                          </p:val>
                                        </p:tav>
                                      </p:tavLst>
                                    </p:anim>
                                    <p:anim calcmode="lin" valueType="num">
                                      <p:cBhvr>
                                        <p:cTn id="13" dur="4000"/>
                                        <p:tgtEl>
                                          <p:spTgt spid="9"/>
                                        </p:tgtEl>
                                        <p:attrNameLst>
                                          <p:attrName>ppt_y</p:attrName>
                                        </p:attrNameLst>
                                      </p:cBhvr>
                                      <p:tavLst>
                                        <p:tav tm="0">
                                          <p:val>
                                            <p:strVal val="ppt_y"/>
                                          </p:val>
                                        </p:tav>
                                        <p:tav tm="100000">
                                          <p:val>
                                            <p:strVal val="ppt_y"/>
                                          </p:val>
                                        </p:tav>
                                      </p:tavLst>
                                    </p:anim>
                                    <p:anim calcmode="lin" valueType="num">
                                      <p:cBhvr>
                                        <p:cTn id="14" dur="4000"/>
                                        <p:tgtEl>
                                          <p:spTgt spid="9"/>
                                        </p:tgtEl>
                                        <p:attrNameLst>
                                          <p:attrName>ppt_w</p:attrName>
                                        </p:attrNameLst>
                                      </p:cBhvr>
                                      <p:tavLst>
                                        <p:tav tm="0">
                                          <p:val>
                                            <p:strVal val="ppt_w"/>
                                          </p:val>
                                        </p:tav>
                                        <p:tav tm="100000">
                                          <p:val>
                                            <p:fltVal val="0"/>
                                          </p:val>
                                        </p:tav>
                                      </p:tavLst>
                                    </p:anim>
                                    <p:anim calcmode="lin" valueType="num">
                                      <p:cBhvr>
                                        <p:cTn id="15" dur="4000"/>
                                        <p:tgtEl>
                                          <p:spTgt spid="9"/>
                                        </p:tgtEl>
                                        <p:attrNameLst>
                                          <p:attrName>ppt_h</p:attrName>
                                        </p:attrNameLst>
                                      </p:cBhvr>
                                      <p:tavLst>
                                        <p:tav tm="0">
                                          <p:val>
                                            <p:strVal val="ppt_h"/>
                                          </p:val>
                                        </p:tav>
                                        <p:tav tm="100000">
                                          <p:val>
                                            <p:strVal val="ppt_h"/>
                                          </p:val>
                                        </p:tav>
                                      </p:tavLst>
                                    </p:anim>
                                    <p:set>
                                      <p:cBhvr>
                                        <p:cTn id="16" dur="1" fill="hold">
                                          <p:stCondLst>
                                            <p:cond delay="3999"/>
                                          </p:stCondLst>
                                        </p:cTn>
                                        <p:tgtEl>
                                          <p:spTgt spid="9"/>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4000"/>
                                        <p:tgtEl>
                                          <p:spTgt spid="8"/>
                                        </p:tgtEl>
                                        <p:attrNameLst>
                                          <p:attrName>ppt_x</p:attrName>
                                        </p:attrNameLst>
                                      </p:cBhvr>
                                      <p:tavLst>
                                        <p:tav tm="0">
                                          <p:val>
                                            <p:strVal val="ppt_x"/>
                                          </p:val>
                                        </p:tav>
                                        <p:tav tm="100000">
                                          <p:val>
                                            <p:strVal val="ppt_x+ppt_w/2"/>
                                          </p:val>
                                        </p:tav>
                                      </p:tavLst>
                                    </p:anim>
                                    <p:anim calcmode="lin" valueType="num">
                                      <p:cBhvr>
                                        <p:cTn id="19" dur="4000"/>
                                        <p:tgtEl>
                                          <p:spTgt spid="8"/>
                                        </p:tgtEl>
                                        <p:attrNameLst>
                                          <p:attrName>ppt_y</p:attrName>
                                        </p:attrNameLst>
                                      </p:cBhvr>
                                      <p:tavLst>
                                        <p:tav tm="0">
                                          <p:val>
                                            <p:strVal val="ppt_y"/>
                                          </p:val>
                                        </p:tav>
                                        <p:tav tm="100000">
                                          <p:val>
                                            <p:strVal val="ppt_y"/>
                                          </p:val>
                                        </p:tav>
                                      </p:tavLst>
                                    </p:anim>
                                    <p:anim calcmode="lin" valueType="num">
                                      <p:cBhvr>
                                        <p:cTn id="20" dur="4000"/>
                                        <p:tgtEl>
                                          <p:spTgt spid="8"/>
                                        </p:tgtEl>
                                        <p:attrNameLst>
                                          <p:attrName>ppt_w</p:attrName>
                                        </p:attrNameLst>
                                      </p:cBhvr>
                                      <p:tavLst>
                                        <p:tav tm="0">
                                          <p:val>
                                            <p:strVal val="ppt_w"/>
                                          </p:val>
                                        </p:tav>
                                        <p:tav tm="100000">
                                          <p:val>
                                            <p:fltVal val="0"/>
                                          </p:val>
                                        </p:tav>
                                      </p:tavLst>
                                    </p:anim>
                                    <p:anim calcmode="lin" valueType="num">
                                      <p:cBhvr>
                                        <p:cTn id="21" dur="4000"/>
                                        <p:tgtEl>
                                          <p:spTgt spid="8"/>
                                        </p:tgtEl>
                                        <p:attrNameLst>
                                          <p:attrName>ppt_h</p:attrName>
                                        </p:attrNameLst>
                                      </p:cBhvr>
                                      <p:tavLst>
                                        <p:tav tm="0">
                                          <p:val>
                                            <p:strVal val="ppt_h"/>
                                          </p:val>
                                        </p:tav>
                                        <p:tav tm="100000">
                                          <p:val>
                                            <p:strVal val="ppt_h"/>
                                          </p:val>
                                        </p:tav>
                                      </p:tavLst>
                                    </p:anim>
                                    <p:set>
                                      <p:cBhvr>
                                        <p:cTn id="22" dur="1" fill="hold">
                                          <p:stCondLst>
                                            <p:cond delay="3999"/>
                                          </p:stCondLst>
                                        </p:cTn>
                                        <p:tgtEl>
                                          <p:spTgt spid="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4000"/>
                                        <p:tgtEl>
                                          <p:spTgt spid="7"/>
                                        </p:tgtEl>
                                        <p:attrNameLst>
                                          <p:attrName>ppt_x</p:attrName>
                                        </p:attrNameLst>
                                      </p:cBhvr>
                                      <p:tavLst>
                                        <p:tav tm="0">
                                          <p:val>
                                            <p:strVal val="ppt_x"/>
                                          </p:val>
                                        </p:tav>
                                        <p:tav tm="100000">
                                          <p:val>
                                            <p:strVal val="ppt_x-ppt_w/2"/>
                                          </p:val>
                                        </p:tav>
                                      </p:tavLst>
                                    </p:anim>
                                    <p:anim calcmode="lin" valueType="num">
                                      <p:cBhvr>
                                        <p:cTn id="25" dur="4000"/>
                                        <p:tgtEl>
                                          <p:spTgt spid="7"/>
                                        </p:tgtEl>
                                        <p:attrNameLst>
                                          <p:attrName>ppt_y</p:attrName>
                                        </p:attrNameLst>
                                      </p:cBhvr>
                                      <p:tavLst>
                                        <p:tav tm="0">
                                          <p:val>
                                            <p:strVal val="ppt_y"/>
                                          </p:val>
                                        </p:tav>
                                        <p:tav tm="100000">
                                          <p:val>
                                            <p:strVal val="ppt_y"/>
                                          </p:val>
                                        </p:tav>
                                      </p:tavLst>
                                    </p:anim>
                                    <p:anim calcmode="lin" valueType="num">
                                      <p:cBhvr>
                                        <p:cTn id="26" dur="4000"/>
                                        <p:tgtEl>
                                          <p:spTgt spid="7"/>
                                        </p:tgtEl>
                                        <p:attrNameLst>
                                          <p:attrName>ppt_w</p:attrName>
                                        </p:attrNameLst>
                                      </p:cBhvr>
                                      <p:tavLst>
                                        <p:tav tm="0">
                                          <p:val>
                                            <p:strVal val="ppt_w"/>
                                          </p:val>
                                        </p:tav>
                                        <p:tav tm="100000">
                                          <p:val>
                                            <p:fltVal val="0"/>
                                          </p:val>
                                        </p:tav>
                                      </p:tavLst>
                                    </p:anim>
                                    <p:anim calcmode="lin" valueType="num">
                                      <p:cBhvr>
                                        <p:cTn id="27" dur="4000"/>
                                        <p:tgtEl>
                                          <p:spTgt spid="7"/>
                                        </p:tgtEl>
                                        <p:attrNameLst>
                                          <p:attrName>ppt_h</p:attrName>
                                        </p:attrNameLst>
                                      </p:cBhvr>
                                      <p:tavLst>
                                        <p:tav tm="0">
                                          <p:val>
                                            <p:strVal val="ppt_h"/>
                                          </p:val>
                                        </p:tav>
                                        <p:tav tm="100000">
                                          <p:val>
                                            <p:strVal val="ppt_h"/>
                                          </p:val>
                                        </p:tav>
                                      </p:tavLst>
                                    </p:anim>
                                    <p:set>
                                      <p:cBhvr>
                                        <p:cTn id="28" dur="1" fill="hold">
                                          <p:stCondLst>
                                            <p:cond delay="3999"/>
                                          </p:stCondLst>
                                        </p:cTn>
                                        <p:tgtEl>
                                          <p:spTgt spid="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4000"/>
                                        <p:tgtEl>
                                          <p:spTgt spid="6"/>
                                        </p:tgtEl>
                                        <p:attrNameLst>
                                          <p:attrName>ppt_x</p:attrName>
                                        </p:attrNameLst>
                                      </p:cBhvr>
                                      <p:tavLst>
                                        <p:tav tm="0">
                                          <p:val>
                                            <p:strVal val="ppt_x"/>
                                          </p:val>
                                        </p:tav>
                                        <p:tav tm="100000">
                                          <p:val>
                                            <p:strVal val="ppt_x-ppt_w/2"/>
                                          </p:val>
                                        </p:tav>
                                      </p:tavLst>
                                    </p:anim>
                                    <p:anim calcmode="lin" valueType="num">
                                      <p:cBhvr>
                                        <p:cTn id="31" dur="4000"/>
                                        <p:tgtEl>
                                          <p:spTgt spid="6"/>
                                        </p:tgtEl>
                                        <p:attrNameLst>
                                          <p:attrName>ppt_y</p:attrName>
                                        </p:attrNameLst>
                                      </p:cBhvr>
                                      <p:tavLst>
                                        <p:tav tm="0">
                                          <p:val>
                                            <p:strVal val="ppt_y"/>
                                          </p:val>
                                        </p:tav>
                                        <p:tav tm="100000">
                                          <p:val>
                                            <p:strVal val="ppt_y"/>
                                          </p:val>
                                        </p:tav>
                                      </p:tavLst>
                                    </p:anim>
                                    <p:anim calcmode="lin" valueType="num">
                                      <p:cBhvr>
                                        <p:cTn id="32" dur="4000"/>
                                        <p:tgtEl>
                                          <p:spTgt spid="6"/>
                                        </p:tgtEl>
                                        <p:attrNameLst>
                                          <p:attrName>ppt_w</p:attrName>
                                        </p:attrNameLst>
                                      </p:cBhvr>
                                      <p:tavLst>
                                        <p:tav tm="0">
                                          <p:val>
                                            <p:strVal val="ppt_w"/>
                                          </p:val>
                                        </p:tav>
                                        <p:tav tm="100000">
                                          <p:val>
                                            <p:fltVal val="0"/>
                                          </p:val>
                                        </p:tav>
                                      </p:tavLst>
                                    </p:anim>
                                    <p:anim calcmode="lin" valueType="num">
                                      <p:cBhvr>
                                        <p:cTn id="33" dur="4000"/>
                                        <p:tgtEl>
                                          <p:spTgt spid="6"/>
                                        </p:tgtEl>
                                        <p:attrNameLst>
                                          <p:attrName>ppt_h</p:attrName>
                                        </p:attrNameLst>
                                      </p:cBhvr>
                                      <p:tavLst>
                                        <p:tav tm="0">
                                          <p:val>
                                            <p:strVal val="ppt_h"/>
                                          </p:val>
                                        </p:tav>
                                        <p:tav tm="100000">
                                          <p:val>
                                            <p:strVal val="ppt_h"/>
                                          </p:val>
                                        </p:tav>
                                      </p:tavLst>
                                    </p:anim>
                                    <p:set>
                                      <p:cBhvr>
                                        <p:cTn id="34" dur="1" fill="hold">
                                          <p:stCondLst>
                                            <p:cond delay="3999"/>
                                          </p:stCondLst>
                                        </p:cTn>
                                        <p:tgtEl>
                                          <p:spTgt spid="6"/>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4000"/>
                                        <p:tgtEl>
                                          <p:spTgt spid="5"/>
                                        </p:tgtEl>
                                        <p:attrNameLst>
                                          <p:attrName>ppt_x</p:attrName>
                                        </p:attrNameLst>
                                      </p:cBhvr>
                                      <p:tavLst>
                                        <p:tav tm="0">
                                          <p:val>
                                            <p:strVal val="ppt_x"/>
                                          </p:val>
                                        </p:tav>
                                        <p:tav tm="100000">
                                          <p:val>
                                            <p:strVal val="ppt_x-ppt_w/2"/>
                                          </p:val>
                                        </p:tav>
                                      </p:tavLst>
                                    </p:anim>
                                    <p:anim calcmode="lin" valueType="num">
                                      <p:cBhvr>
                                        <p:cTn id="37" dur="4000"/>
                                        <p:tgtEl>
                                          <p:spTgt spid="5"/>
                                        </p:tgtEl>
                                        <p:attrNameLst>
                                          <p:attrName>ppt_y</p:attrName>
                                        </p:attrNameLst>
                                      </p:cBhvr>
                                      <p:tavLst>
                                        <p:tav tm="0">
                                          <p:val>
                                            <p:strVal val="ppt_y"/>
                                          </p:val>
                                        </p:tav>
                                        <p:tav tm="100000">
                                          <p:val>
                                            <p:strVal val="ppt_y"/>
                                          </p:val>
                                        </p:tav>
                                      </p:tavLst>
                                    </p:anim>
                                    <p:anim calcmode="lin" valueType="num">
                                      <p:cBhvr>
                                        <p:cTn id="38" dur="4000"/>
                                        <p:tgtEl>
                                          <p:spTgt spid="5"/>
                                        </p:tgtEl>
                                        <p:attrNameLst>
                                          <p:attrName>ppt_w</p:attrName>
                                        </p:attrNameLst>
                                      </p:cBhvr>
                                      <p:tavLst>
                                        <p:tav tm="0">
                                          <p:val>
                                            <p:strVal val="ppt_w"/>
                                          </p:val>
                                        </p:tav>
                                        <p:tav tm="100000">
                                          <p:val>
                                            <p:fltVal val="0"/>
                                          </p:val>
                                        </p:tav>
                                      </p:tavLst>
                                    </p:anim>
                                    <p:anim calcmode="lin" valueType="num">
                                      <p:cBhvr>
                                        <p:cTn id="39" dur="4000"/>
                                        <p:tgtEl>
                                          <p:spTgt spid="5"/>
                                        </p:tgtEl>
                                        <p:attrNameLst>
                                          <p:attrName>ppt_h</p:attrName>
                                        </p:attrNameLst>
                                      </p:cBhvr>
                                      <p:tavLst>
                                        <p:tav tm="0">
                                          <p:val>
                                            <p:strVal val="ppt_h"/>
                                          </p:val>
                                        </p:tav>
                                        <p:tav tm="100000">
                                          <p:val>
                                            <p:strVal val="ppt_h"/>
                                          </p:val>
                                        </p:tav>
                                      </p:tavLst>
                                    </p:anim>
                                    <p:set>
                                      <p:cBhvr>
                                        <p:cTn id="40" dur="1" fill="hold">
                                          <p:stCondLst>
                                            <p:cond delay="3999"/>
                                          </p:stCondLst>
                                        </p:cTn>
                                        <p:tgtEl>
                                          <p:spTgt spid="5"/>
                                        </p:tgtEl>
                                        <p:attrNameLst>
                                          <p:attrName>style.visibility</p:attrName>
                                        </p:attrNameLst>
                                      </p:cBhvr>
                                      <p:to>
                                        <p:strVal val="hidden"/>
                                      </p:to>
                                    </p:set>
                                  </p:childTnLst>
                                </p:cTn>
                              </p:par>
                              <p:par>
                                <p:cTn id="41" presetID="16" presetClass="entr" presetSubtype="4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Horizontal)">
                                      <p:cBhvr>
                                        <p:cTn id="43" dur="4000"/>
                                        <p:tgtEl>
                                          <p:spTgt spid="4"/>
                                        </p:tgtEl>
                                      </p:cBhvr>
                                    </p:animEffect>
                                  </p:childTnLst>
                                </p:cTn>
                              </p:par>
                              <p:par>
                                <p:cTn id="44" presetID="23" presetClass="entr" presetSubtype="27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4000" fill="hold"/>
                                        <p:tgtEl>
                                          <p:spTgt spid="4"/>
                                        </p:tgtEl>
                                        <p:attrNameLst>
                                          <p:attrName>ppt_w</p:attrName>
                                        </p:attrNameLst>
                                      </p:cBhvr>
                                      <p:tavLst>
                                        <p:tav tm="0">
                                          <p:val>
                                            <p:strVal val="2/3*#ppt_w"/>
                                          </p:val>
                                        </p:tav>
                                        <p:tav tm="100000">
                                          <p:val>
                                            <p:strVal val="#ppt_w"/>
                                          </p:val>
                                        </p:tav>
                                      </p:tavLst>
                                    </p:anim>
                                    <p:anim calcmode="lin" valueType="num">
                                      <p:cBhvr>
                                        <p:cTn id="47" dur="4000" fill="hold"/>
                                        <p:tgtEl>
                                          <p:spTgt spid="4"/>
                                        </p:tgtEl>
                                        <p:attrNameLst>
                                          <p:attrName>ppt_h</p:attrName>
                                        </p:attrNameLst>
                                      </p:cBhvr>
                                      <p:tavLst>
                                        <p:tav tm="0">
                                          <p:val>
                                            <p:strVal val="2/3*#ppt_h"/>
                                          </p:val>
                                        </p:tav>
                                        <p:tav tm="100000">
                                          <p:val>
                                            <p:strVal val="#ppt_h"/>
                                          </p:val>
                                        </p:tav>
                                      </p:tavLst>
                                    </p:anim>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1"/>
                                          </p:val>
                                        </p:tav>
                                        <p:tav tm="100000">
                                          <p:val>
                                            <p:strVal val="#ppt_x"/>
                                          </p:val>
                                        </p:tav>
                                      </p:tavLst>
                                    </p:anim>
                                    <p:anim calcmode="lin" valueType="num">
                                      <p:cBhvr>
                                        <p:cTn id="5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00px-Mueck-head.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60000"/>
              <a:lumOff val="4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95536" y="265212"/>
            <a:ext cx="8352928" cy="5184576"/>
          </a:xfrm>
          <a:prstGeom prst="rect">
            <a:avLst/>
          </a:prstGeom>
          <a:solidFill>
            <a:schemeClr val="accent3">
              <a:lumMod val="75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una humedad que absorbe este auténtico bosque esponja. Al final, de los 600 litros por metro cuadrado de precipitaciones que se registran al año en el Parque Nacional, un tercio, 200 litros, proceden de esa milagrosa lluvia horizontal.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gallery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6688916147_4b728d1b18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accent3">
              <a:lumMod val="5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qué se diferencian los bosques de </a:t>
            </a:r>
            <a:r>
              <a:rPr lang="es-ES" i="1" dirty="0" err="1" smtClean="0">
                <a:effectLst>
                  <a:glow rad="101600">
                    <a:srgbClr val="C00000">
                      <a:alpha val="60000"/>
                    </a:srgbClr>
                  </a:glow>
                  <a:outerShdw blurRad="38100" dist="38100" dir="2700000" algn="tl">
                    <a:srgbClr val="000000">
                      <a:alpha val="43137"/>
                    </a:srgbClr>
                  </a:outerShdw>
                </a:effectLst>
              </a:rPr>
              <a:t>laurisilva</a:t>
            </a:r>
            <a:r>
              <a:rPr lang="es-ES" i="1" dirty="0" smtClean="0">
                <a:effectLst>
                  <a:glow rad="101600">
                    <a:srgbClr val="C00000">
                      <a:alpha val="60000"/>
                    </a:srgbClr>
                  </a:glow>
                  <a:outerShdw blurRad="38100" dist="38100" dir="2700000" algn="tl">
                    <a:srgbClr val="000000">
                      <a:alpha val="43137"/>
                    </a:srgbClr>
                  </a:outerShdw>
                </a:effectLst>
              </a:rPr>
              <a:t> canaria de nuestros bosques peninsulares? No se parecen prácticamente en nada a los bosques europeos actuales, pero sí mucho a los que había en los cálidos tiempos de los dinosaurios.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flip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500"/>
                                        <p:tgtEl>
                                          <p:spTgt spid="8"/>
                                        </p:tgtEl>
                                      </p:cBhvr>
                                    </p:animEffect>
                                    <p:set>
                                      <p:cBhvr>
                                        <p:cTn id="7" dur="1" fill="hold">
                                          <p:stCondLst>
                                            <p:cond delay="3499"/>
                                          </p:stCondLst>
                                        </p:cTn>
                                        <p:tgtEl>
                                          <p:spTgt spid="8"/>
                                        </p:tgtEl>
                                        <p:attrNameLst>
                                          <p:attrName>style.visibility</p:attrName>
                                        </p:attrNameLst>
                                      </p:cBhvr>
                                      <p:to>
                                        <p:strVal val="hidden"/>
                                      </p:to>
                                    </p:se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4000"/>
                                        <p:tgtEl>
                                          <p:spTgt spid="4"/>
                                        </p:tgtEl>
                                      </p:cBhvr>
                                    </p:animEffect>
                                  </p:childTnLst>
                                </p:cTn>
                              </p:par>
                              <p:par>
                                <p:cTn id="15" presetID="4"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4000"/>
                                        <p:tgtEl>
                                          <p:spTgt spid="7"/>
                                        </p:tgtEl>
                                      </p:cBhvr>
                                    </p:animEffect>
                                  </p:childTnLst>
                                </p:cTn>
                              </p:par>
                              <p:par>
                                <p:cTn id="18" presetID="23" presetClass="entr" presetSubtype="272"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4000" fill="hold"/>
                                        <p:tgtEl>
                                          <p:spTgt spid="7"/>
                                        </p:tgtEl>
                                        <p:attrNameLst>
                                          <p:attrName>ppt_w</p:attrName>
                                        </p:attrNameLst>
                                      </p:cBhvr>
                                      <p:tavLst>
                                        <p:tav tm="0">
                                          <p:val>
                                            <p:strVal val="2/3*#ppt_w"/>
                                          </p:val>
                                        </p:tav>
                                        <p:tav tm="100000">
                                          <p:val>
                                            <p:strVal val="#ppt_w"/>
                                          </p:val>
                                        </p:tav>
                                      </p:tavLst>
                                    </p:anim>
                                    <p:anim calcmode="lin" valueType="num">
                                      <p:cBhvr>
                                        <p:cTn id="21" dur="4000" fill="hold"/>
                                        <p:tgtEl>
                                          <p:spTgt spid="7"/>
                                        </p:tgtEl>
                                        <p:attrNameLst>
                                          <p:attrName>ppt_h</p:attrName>
                                        </p:attrNameLst>
                                      </p:cBhvr>
                                      <p:tavLst>
                                        <p:tav tm="0">
                                          <p:val>
                                            <p:strVal val="2/3*#ppt_h"/>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riángulo rectángulo"/>
          <p:cNvSpPr/>
          <p:nvPr/>
        </p:nvSpPr>
        <p:spPr>
          <a:xfrm>
            <a:off x="-1071563" y="-296863"/>
            <a:ext cx="9144001" cy="5715001"/>
          </a:xfrm>
          <a:prstGeom prst="r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flipV="1">
            <a:off x="0" y="0"/>
            <a:ext cx="9144000" cy="5715000"/>
          </a:xfrm>
          <a:prstGeom prst="rtTriangl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atardecer a orillas  del ma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atardecer a orillas  del ma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7544"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i="1" dirty="0" err="1" smtClean="0">
                <a:effectLst>
                  <a:glow rad="101600">
                    <a:srgbClr val="C00000">
                      <a:alpha val="60000"/>
                    </a:srgbClr>
                  </a:glow>
                  <a:outerShdw blurRad="38100" dist="38100" dir="2700000" algn="tl">
                    <a:srgbClr val="000000">
                      <a:alpha val="43137"/>
                    </a:srgbClr>
                  </a:outerShdw>
                </a:effectLst>
              </a:rPr>
              <a:t>laurisilva</a:t>
            </a:r>
            <a:r>
              <a:rPr lang="es-ES" i="1" dirty="0" smtClean="0">
                <a:effectLst>
                  <a:glow rad="101600">
                    <a:srgbClr val="C00000">
                      <a:alpha val="60000"/>
                    </a:srgbClr>
                  </a:glow>
                  <a:outerShdw blurRad="38100" dist="38100" dir="2700000" algn="tl">
                    <a:srgbClr val="000000">
                      <a:alpha val="43137"/>
                    </a:srgbClr>
                  </a:outerShdw>
                </a:effectLst>
              </a:rPr>
              <a:t> es una reliquia viva de los bosques húmedos del Terciario que hace millones de años cubrían prácticamente toda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flip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0" fill="hold"/>
                                        <p:tgtEl>
                                          <p:spTgt spid="7"/>
                                        </p:tgtEl>
                                        <p:attrNameLst>
                                          <p:attrName>ppt_w</p:attrName>
                                        </p:attrNameLst>
                                      </p:cBhvr>
                                      <p:tavLst>
                                        <p:tav tm="0">
                                          <p:val>
                                            <p:strVal val="4/3*#ppt_w"/>
                                          </p:val>
                                        </p:tav>
                                        <p:tav tm="100000">
                                          <p:val>
                                            <p:strVal val="#ppt_w"/>
                                          </p:val>
                                        </p:tav>
                                      </p:tavLst>
                                    </p:anim>
                                    <p:anim calcmode="lin" valueType="num">
                                      <p:cBhvr>
                                        <p:cTn id="8" dur="4000" fill="hold"/>
                                        <p:tgtEl>
                                          <p:spTgt spid="7"/>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heckerboard(across)">
                                      <p:cBhvr>
                                        <p:cTn id="11" dur="4000"/>
                                        <p:tgtEl>
                                          <p:spTgt spid="7"/>
                                        </p:tgtEl>
                                      </p:cBhvr>
                                    </p:animEffect>
                                  </p:childTnLst>
                                </p:cTn>
                              </p:par>
                              <p:par>
                                <p:cTn id="12" presetID="23" presetClass="entr" presetSubtype="28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4000" fill="hold"/>
                                        <p:tgtEl>
                                          <p:spTgt spid="10"/>
                                        </p:tgtEl>
                                        <p:attrNameLst>
                                          <p:attrName>ppt_w</p:attrName>
                                        </p:attrNameLst>
                                      </p:cBhvr>
                                      <p:tavLst>
                                        <p:tav tm="0">
                                          <p:val>
                                            <p:strVal val="4/3*#ppt_w"/>
                                          </p:val>
                                        </p:tav>
                                        <p:tav tm="100000">
                                          <p:val>
                                            <p:strVal val="#ppt_w"/>
                                          </p:val>
                                        </p:tav>
                                      </p:tavLst>
                                    </p:anim>
                                    <p:anim calcmode="lin" valueType="num">
                                      <p:cBhvr>
                                        <p:cTn id="15" dur="4000" fill="hold"/>
                                        <p:tgtEl>
                                          <p:spTgt spid="10"/>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checkerboard(down)">
                                      <p:cBhvr>
                                        <p:cTn id="18" dur="4000"/>
                                        <p:tgtEl>
                                          <p:spTgt spid="1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452_7dafe58c41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323528" y="337220"/>
            <a:ext cx="8496944" cy="5112568"/>
          </a:xfrm>
          <a:prstGeom prst="rect">
            <a:avLst/>
          </a:prstGeom>
          <a:solidFill>
            <a:schemeClr val="accent3">
              <a:lumMod val="50000"/>
              <a:alpha val="61961"/>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por qué se llama </a:t>
            </a:r>
            <a:r>
              <a:rPr lang="es-ES" i="1" dirty="0" err="1" smtClean="0">
                <a:effectLst>
                  <a:glow rad="101600">
                    <a:srgbClr val="C00000">
                      <a:alpha val="60000"/>
                    </a:srgbClr>
                  </a:glow>
                  <a:outerShdw blurRad="38100" dist="38100" dir="2700000" algn="tl">
                    <a:srgbClr val="000000">
                      <a:alpha val="43137"/>
                    </a:srgbClr>
                  </a:outerShdw>
                </a:effectLst>
              </a:rPr>
              <a:t>laurisilva</a:t>
            </a:r>
            <a:r>
              <a:rPr lang="es-ES" i="1" dirty="0" smtClean="0">
                <a:effectLst>
                  <a:glow rad="101600">
                    <a:srgbClr val="C00000">
                      <a:alpha val="60000"/>
                    </a:srgbClr>
                  </a:glow>
                  <a:outerShdw blurRad="38100" dist="38100" dir="2700000" algn="tl">
                    <a:srgbClr val="000000">
                      <a:alpha val="43137"/>
                    </a:srgbClr>
                  </a:outerShdw>
                </a:effectLst>
              </a:rPr>
              <a:t>? En Canarias siempre se llamó Monteverde. Pero los científicos la denominan </a:t>
            </a:r>
            <a:r>
              <a:rPr lang="es-ES" i="1" dirty="0" err="1" smtClean="0">
                <a:effectLst>
                  <a:glow rad="101600">
                    <a:srgbClr val="C00000">
                      <a:alpha val="60000"/>
                    </a:srgbClr>
                  </a:glow>
                  <a:outerShdw blurRad="38100" dist="38100" dir="2700000" algn="tl">
                    <a:srgbClr val="000000">
                      <a:alpha val="43137"/>
                    </a:srgbClr>
                  </a:outerShdw>
                </a:effectLst>
              </a:rPr>
              <a:t>Laurisilva</a:t>
            </a:r>
            <a:r>
              <a:rPr lang="es-ES" i="1" dirty="0" smtClean="0">
                <a:effectLst>
                  <a:glow rad="101600">
                    <a:srgbClr val="C00000">
                      <a:alpha val="60000"/>
                    </a:srgbClr>
                  </a:glow>
                  <a:outerShdw blurRad="38100" dist="38100" dir="2700000" algn="tl">
                    <a:srgbClr val="000000">
                      <a:alpha val="43137"/>
                    </a:srgbClr>
                  </a:outerShdw>
                </a:effectLst>
              </a:rPr>
              <a:t> porque las especies de árboles más representativas pertenecen a la familia de las lauráceas, como el laurel canario, cuyas hojas no son olorosas como las del laurel europeo.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4000">
        <p15:prstTrans prst="wind"/>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each_vacation-dsc0438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Marco"/>
          <p:cNvSpPr/>
          <p:nvPr/>
        </p:nvSpPr>
        <p:spPr>
          <a:xfrm>
            <a:off x="0" y="0"/>
            <a:ext cx="928688" cy="5715000"/>
          </a:xfrm>
          <a:prstGeom prst="frame">
            <a:avLst>
              <a:gd name="adj1" fmla="val 28910"/>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928688" y="0"/>
            <a:ext cx="928687" cy="5715000"/>
          </a:xfrm>
          <a:prstGeom prst="frame">
            <a:avLst>
              <a:gd name="adj1" fmla="val 28910"/>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1857375" y="0"/>
            <a:ext cx="928688" cy="5715000"/>
          </a:xfrm>
          <a:prstGeom prst="frame">
            <a:avLst>
              <a:gd name="adj1" fmla="val 27543"/>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2786063" y="0"/>
            <a:ext cx="928687" cy="5715000"/>
          </a:xfrm>
          <a:prstGeom prst="frame">
            <a:avLst>
              <a:gd name="adj1" fmla="val 24808"/>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714750" y="0"/>
            <a:ext cx="928688" cy="5715000"/>
          </a:xfrm>
          <a:prstGeom prst="frame">
            <a:avLst>
              <a:gd name="adj1" fmla="val 24807"/>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4643438" y="0"/>
            <a:ext cx="928687" cy="5715000"/>
          </a:xfrm>
          <a:prstGeom prst="frame">
            <a:avLst>
              <a:gd name="adj1" fmla="val 24808"/>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5572125" y="0"/>
            <a:ext cx="928688" cy="5715000"/>
          </a:xfrm>
          <a:prstGeom prst="frame">
            <a:avLst>
              <a:gd name="adj1" fmla="val 24808"/>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6500813" y="0"/>
            <a:ext cx="928687" cy="5715000"/>
          </a:xfrm>
          <a:prstGeom prst="frame">
            <a:avLst>
              <a:gd name="adj1" fmla="val 26175"/>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7429500" y="0"/>
            <a:ext cx="928688" cy="5715000"/>
          </a:xfrm>
          <a:prstGeom prst="frame">
            <a:avLst>
              <a:gd name="adj1" fmla="val 20705"/>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8143875" y="0"/>
            <a:ext cx="1000125" cy="5715000"/>
          </a:xfrm>
          <a:prstGeom prst="frame">
            <a:avLst>
              <a:gd name="adj1" fmla="val 25198"/>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251520"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Otros árboles increíblemente raros son el tilo canario, que no tiene nada que ver con el de la relajante tila, la faya (nada que ver con nuestras hayas), el </a:t>
            </a:r>
            <a:r>
              <a:rPr lang="es-ES" i="1" dirty="0" err="1" smtClean="0">
                <a:effectLst>
                  <a:glow rad="101600">
                    <a:srgbClr val="C00000">
                      <a:alpha val="60000"/>
                    </a:srgbClr>
                  </a:glow>
                  <a:outerShdw blurRad="38100" dist="38100" dir="2700000" algn="tl">
                    <a:srgbClr val="000000">
                      <a:alpha val="43137"/>
                    </a:srgbClr>
                  </a:outerShdw>
                </a:effectLst>
              </a:rPr>
              <a:t>viñátigo</a:t>
            </a:r>
            <a:r>
              <a:rPr lang="es-ES" i="1" dirty="0" smtClean="0">
                <a:effectLst>
                  <a:glow rad="101600">
                    <a:srgbClr val="C00000">
                      <a:alpha val="60000"/>
                    </a:srgbClr>
                  </a:glow>
                  <a:outerShdw blurRad="38100" dist="38100" dir="2700000" algn="tl">
                    <a:srgbClr val="000000">
                      <a:alpha val="43137"/>
                    </a:srgbClr>
                  </a:outerShdw>
                </a:effectLst>
              </a:rPr>
              <a:t>, el palo blanco o el madroño canario, también muy diferente al mediterráneo.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switch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21" presetClass="exit" presetSubtype="2" fill="hold" nodeType="withEffect">
                                  <p:stCondLst>
                                    <p:cond delay="0"/>
                                  </p:stCondLst>
                                  <p:childTnLst>
                                    <p:animEffect transition="out" filter="wheel(2)">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21" presetClass="exit" presetSubtype="2" fill="hold" nodeType="withEffect">
                                  <p:stCondLst>
                                    <p:cond delay="0"/>
                                  </p:stCondLst>
                                  <p:childTnLst>
                                    <p:animEffect transition="out" filter="wheel(2)">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4000"/>
                                        <p:tgtEl>
                                          <p:spTgt spid="12"/>
                                        </p:tgtEl>
                                      </p:cBhvr>
                                    </p:animEffect>
                                    <p:set>
                                      <p:cBhvr>
                                        <p:cTn id="22" dur="1" fill="hold">
                                          <p:stCondLst>
                                            <p:cond delay="3999"/>
                                          </p:stCondLst>
                                        </p:cTn>
                                        <p:tgtEl>
                                          <p:spTgt spid="12"/>
                                        </p:tgtEl>
                                        <p:attrNameLst>
                                          <p:attrName>style.visibility</p:attrName>
                                        </p:attrNameLst>
                                      </p:cBhvr>
                                      <p:to>
                                        <p:strVal val="hidden"/>
                                      </p:to>
                                    </p:set>
                                  </p:childTnLst>
                                </p:cTn>
                              </p:par>
                              <p:par>
                                <p:cTn id="23" presetID="21" presetClass="exit" presetSubtype="2" fill="hold" nodeType="withEffect">
                                  <p:stCondLst>
                                    <p:cond delay="0"/>
                                  </p:stCondLst>
                                  <p:childTnLst>
                                    <p:animEffect transition="out" filter="wheel(2)">
                                      <p:cBhvr>
                                        <p:cTn id="24" dur="4000"/>
                                        <p:tgtEl>
                                          <p:spTgt spid="13"/>
                                        </p:tgtEl>
                                      </p:cBhvr>
                                    </p:animEffect>
                                    <p:set>
                                      <p:cBhvr>
                                        <p:cTn id="25" dur="1" fill="hold">
                                          <p:stCondLst>
                                            <p:cond delay="3999"/>
                                          </p:stCondLst>
                                        </p:cTn>
                                        <p:tgtEl>
                                          <p:spTgt spid="13"/>
                                        </p:tgtEl>
                                        <p:attrNameLst>
                                          <p:attrName>style.visibility</p:attrName>
                                        </p:attrNameLst>
                                      </p:cBhvr>
                                      <p:to>
                                        <p:strVal val="hidden"/>
                                      </p:to>
                                    </p:set>
                                  </p:childTnLst>
                                </p:cTn>
                              </p:par>
                              <p:par>
                                <p:cTn id="26" presetID="21" presetClass="exit" presetSubtype="2" fill="hold" nodeType="withEffect">
                                  <p:stCondLst>
                                    <p:cond delay="0"/>
                                  </p:stCondLst>
                                  <p:childTnLst>
                                    <p:animEffect transition="out" filter="wheel(2)">
                                      <p:cBhvr>
                                        <p:cTn id="27" dur="4000"/>
                                        <p:tgtEl>
                                          <p:spTgt spid="14"/>
                                        </p:tgtEl>
                                      </p:cBhvr>
                                    </p:animEffect>
                                    <p:set>
                                      <p:cBhvr>
                                        <p:cTn id="28" dur="1" fill="hold">
                                          <p:stCondLst>
                                            <p:cond delay="3999"/>
                                          </p:stCondLst>
                                        </p:cTn>
                                        <p:tgtEl>
                                          <p:spTgt spid="14"/>
                                        </p:tgtEl>
                                        <p:attrNameLst>
                                          <p:attrName>style.visibility</p:attrName>
                                        </p:attrNameLst>
                                      </p:cBhvr>
                                      <p:to>
                                        <p:strVal val="hidden"/>
                                      </p:to>
                                    </p:set>
                                  </p:childTnLst>
                                </p:cTn>
                              </p:par>
                              <p:par>
                                <p:cTn id="29" presetID="21" presetClass="exit" presetSubtype="2" fill="hold" nodeType="withEffect">
                                  <p:stCondLst>
                                    <p:cond delay="0"/>
                                  </p:stCondLst>
                                  <p:childTnLst>
                                    <p:animEffect transition="out" filter="wheel(2)">
                                      <p:cBhvr>
                                        <p:cTn id="30" dur="4000"/>
                                        <p:tgtEl>
                                          <p:spTgt spid="15"/>
                                        </p:tgtEl>
                                      </p:cBhvr>
                                    </p:animEffect>
                                    <p:set>
                                      <p:cBhvr>
                                        <p:cTn id="31" dur="1" fill="hold">
                                          <p:stCondLst>
                                            <p:cond delay="3999"/>
                                          </p:stCondLst>
                                        </p:cTn>
                                        <p:tgtEl>
                                          <p:spTgt spid="15"/>
                                        </p:tgtEl>
                                        <p:attrNameLst>
                                          <p:attrName>style.visibility</p:attrName>
                                        </p:attrNameLst>
                                      </p:cBhvr>
                                      <p:to>
                                        <p:strVal val="hidden"/>
                                      </p:to>
                                    </p:set>
                                  </p:childTnLst>
                                </p:cTn>
                              </p:par>
                              <p:par>
                                <p:cTn id="32" presetID="21" presetClass="exit" presetSubtype="2" fill="hold" nodeType="withEffect">
                                  <p:stCondLst>
                                    <p:cond delay="0"/>
                                  </p:stCondLst>
                                  <p:childTnLst>
                                    <p:animEffect transition="out" filter="wheel(2)">
                                      <p:cBhvr>
                                        <p:cTn id="33" dur="4000"/>
                                        <p:tgtEl>
                                          <p:spTgt spid="16"/>
                                        </p:tgtEl>
                                      </p:cBhvr>
                                    </p:animEffect>
                                    <p:set>
                                      <p:cBhvr>
                                        <p:cTn id="34" dur="1" fill="hold">
                                          <p:stCondLst>
                                            <p:cond delay="3999"/>
                                          </p:stCondLst>
                                        </p:cTn>
                                        <p:tgtEl>
                                          <p:spTgt spid="16"/>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4000" fill="hold"/>
                                        <p:tgtEl>
                                          <p:spTgt spid="5"/>
                                        </p:tgtEl>
                                        <p:attrNameLst>
                                          <p:attrName>ppt_w</p:attrName>
                                        </p:attrNameLst>
                                      </p:cBhvr>
                                      <p:tavLst>
                                        <p:tav tm="0">
                                          <p:val>
                                            <p:strVal val="4/3*#ppt_w"/>
                                          </p:val>
                                        </p:tav>
                                        <p:tav tm="100000">
                                          <p:val>
                                            <p:strVal val="#ppt_w"/>
                                          </p:val>
                                        </p:tav>
                                      </p:tavLst>
                                    </p:anim>
                                    <p:anim calcmode="lin" valueType="num">
                                      <p:cBhvr>
                                        <p:cTn id="38" dur="4000" fill="hold"/>
                                        <p:tgtEl>
                                          <p:spTgt spid="5"/>
                                        </p:tgtEl>
                                        <p:attrNameLst>
                                          <p:attrName>ppt_h</p:attrName>
                                        </p:attrNameLst>
                                      </p:cBhvr>
                                      <p:tavLst>
                                        <p:tav tm="0">
                                          <p:val>
                                            <p:strVal val="4/3*#ppt_h"/>
                                          </p:val>
                                        </p:tav>
                                        <p:tav tm="100000">
                                          <p:val>
                                            <p:strVal val="#ppt_h"/>
                                          </p:val>
                                        </p:tav>
                                      </p:tavLst>
                                    </p:anim>
                                  </p:childTnLst>
                                </p:cTn>
                              </p:par>
                            </p:childTnLst>
                          </p:cTn>
                        </p:par>
                        <p:par>
                          <p:cTn id="39" fill="hold">
                            <p:stCondLst>
                              <p:cond delay="4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7"/>
                                        </p:tgtEl>
                                        <p:attrNameLst>
                                          <p:attrName>style.visibility</p:attrName>
                                        </p:attrNameLst>
                                      </p:cBhvr>
                                      <p:to>
                                        <p:strVal val="visible"/>
                                      </p:to>
                                    </p:set>
                                    <p:animEffect transition="in" filter="fade">
                                      <p:cBhvr>
                                        <p:cTn id="42" dur="1000"/>
                                        <p:tgtEl>
                                          <p:spTgt spid="17"/>
                                        </p:tgtEl>
                                      </p:cBhvr>
                                    </p:animEffect>
                                    <p:anim calcmode="lin" valueType="num">
                                      <p:cBhvr>
                                        <p:cTn id="43" dur="1000" fill="hold"/>
                                        <p:tgtEl>
                                          <p:spTgt spid="17"/>
                                        </p:tgtEl>
                                        <p:attrNameLst>
                                          <p:attrName>ppt_x</p:attrName>
                                        </p:attrNameLst>
                                      </p:cBhvr>
                                      <p:tavLst>
                                        <p:tav tm="0">
                                          <p:val>
                                            <p:strVal val="#ppt_x-.1"/>
                                          </p:val>
                                        </p:tav>
                                        <p:tav tm="100000">
                                          <p:val>
                                            <p:strVal val="#ppt_x"/>
                                          </p:val>
                                        </p:tav>
                                      </p:tavLst>
                                    </p:anim>
                                    <p:anim calcmode="lin" valueType="num">
                                      <p:cBhvr>
                                        <p:cTn id="44"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6352matirpourdraguerlolllllllllll.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483768"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1921396"/>
            <a:ext cx="248376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3793605"/>
            <a:ext cx="241176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411760" y="0"/>
            <a:ext cx="216024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411760" y="1921396"/>
            <a:ext cx="223224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411760" y="3793605"/>
            <a:ext cx="216024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4572000" y="0"/>
            <a:ext cx="216024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572000" y="1905000"/>
            <a:ext cx="216024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4572000" y="3793605"/>
            <a:ext cx="216024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6660232" y="0"/>
            <a:ext cx="2483768"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732240" y="1921396"/>
            <a:ext cx="241176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732240" y="3793605"/>
            <a:ext cx="241176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Nacional de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(La Gomera) ocupa el 10% de superficie de la isla y posee una de las mejores muestras conocidas de </a:t>
            </a:r>
            <a:r>
              <a:rPr lang="es-ES" i="1" dirty="0" err="1" smtClean="0">
                <a:effectLst>
                  <a:glow rad="101600">
                    <a:srgbClr val="C00000">
                      <a:alpha val="60000"/>
                    </a:srgbClr>
                  </a:glow>
                  <a:outerShdw blurRad="38100" dist="38100" dir="2700000" algn="tl">
                    <a:srgbClr val="000000">
                      <a:alpha val="43137"/>
                    </a:srgbClr>
                  </a:outerShdw>
                </a:effectLst>
              </a:rPr>
              <a:t>laurisilva</a:t>
            </a:r>
            <a:r>
              <a:rPr lang="es-ES" i="1" dirty="0" smtClean="0">
                <a:effectLst>
                  <a:glow rad="101600">
                    <a:srgbClr val="C00000">
                      <a:alpha val="60000"/>
                    </a:srgbClr>
                  </a:glow>
                  <a:outerShdw blurRad="38100" dist="38100" dir="2700000" algn="tl">
                    <a:srgbClr val="000000">
                      <a:alpha val="43137"/>
                    </a:srgbClr>
                  </a:outerShdw>
                </a:effectLst>
              </a:rPr>
              <a:t>, un bosque    húmedo de variadas especies de hoja perenne que, en el Terciario, cubría prácticamente toda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switch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4000"/>
                                        <p:tgtEl>
                                          <p:spTgt spid="10"/>
                                        </p:tgtEl>
                                      </p:cBhvr>
                                    </p:animEffect>
                                    <p:set>
                                      <p:cBhvr>
                                        <p:cTn id="22" dur="1" fill="hold">
                                          <p:stCondLst>
                                            <p:cond delay="3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4000"/>
                                        <p:tgtEl>
                                          <p:spTgt spid="11"/>
                                        </p:tgtEl>
                                      </p:cBhvr>
                                    </p:animEffect>
                                    <p:set>
                                      <p:cBhvr>
                                        <p:cTn id="25" dur="1" fill="hold">
                                          <p:stCondLst>
                                            <p:cond delay="3999"/>
                                          </p:stCondLst>
                                        </p:cTn>
                                        <p:tgtEl>
                                          <p:spTgt spid="11"/>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4000"/>
                                        <p:tgtEl>
                                          <p:spTgt spid="12"/>
                                        </p:tgtEl>
                                      </p:cBhvr>
                                    </p:animEffect>
                                    <p:set>
                                      <p:cBhvr>
                                        <p:cTn id="28" dur="1" fill="hold">
                                          <p:stCondLst>
                                            <p:cond delay="3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4000"/>
                                        <p:tgtEl>
                                          <p:spTgt spid="13"/>
                                        </p:tgtEl>
                                      </p:cBhvr>
                                    </p:animEffect>
                                    <p:set>
                                      <p:cBhvr>
                                        <p:cTn id="31" dur="1" fill="hold">
                                          <p:stCondLst>
                                            <p:cond delay="3999"/>
                                          </p:stCondLst>
                                        </p:cTn>
                                        <p:tgtEl>
                                          <p:spTgt spid="13"/>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4000"/>
                                        <p:tgtEl>
                                          <p:spTgt spid="14"/>
                                        </p:tgtEl>
                                      </p:cBhvr>
                                    </p:animEffect>
                                    <p:set>
                                      <p:cBhvr>
                                        <p:cTn id="34" dur="1" fill="hold">
                                          <p:stCondLst>
                                            <p:cond delay="3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4000"/>
                                        <p:tgtEl>
                                          <p:spTgt spid="15"/>
                                        </p:tgtEl>
                                      </p:cBhvr>
                                    </p:animEffect>
                                    <p:set>
                                      <p:cBhvr>
                                        <p:cTn id="37" dur="1" fill="hold">
                                          <p:stCondLst>
                                            <p:cond delay="3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4000"/>
                                        <p:tgtEl>
                                          <p:spTgt spid="16"/>
                                        </p:tgtEl>
                                      </p:cBhvr>
                                    </p:animEffect>
                                    <p:set>
                                      <p:cBhvr>
                                        <p:cTn id="40" dur="1" fill="hold">
                                          <p:stCondLst>
                                            <p:cond delay="3999"/>
                                          </p:stCondLst>
                                        </p:cTn>
                                        <p:tgtEl>
                                          <p:spTgt spid="16"/>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4000" fill="hold"/>
                                        <p:tgtEl>
                                          <p:spTgt spid="4"/>
                                        </p:tgtEl>
                                        <p:attrNameLst>
                                          <p:attrName>ppt_w</p:attrName>
                                        </p:attrNameLst>
                                      </p:cBhvr>
                                      <p:tavLst>
                                        <p:tav tm="0">
                                          <p:val>
                                            <p:strVal val="4/3*#ppt_w"/>
                                          </p:val>
                                        </p:tav>
                                        <p:tav tm="100000">
                                          <p:val>
                                            <p:strVal val="#ppt_w"/>
                                          </p:val>
                                        </p:tav>
                                      </p:tavLst>
                                    </p:anim>
                                    <p:anim calcmode="lin" valueType="num">
                                      <p:cBhvr>
                                        <p:cTn id="44" dur="4000" fill="hold"/>
                                        <p:tgtEl>
                                          <p:spTgt spid="4"/>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1"/>
                                          </p:val>
                                        </p:tav>
                                        <p:tav tm="100000">
                                          <p:val>
                                            <p:strVal val="#ppt_x"/>
                                          </p:val>
                                        </p:tav>
                                      </p:tavLst>
                                    </p:anim>
                                    <p:anim calcmode="lin" valueType="num">
                                      <p:cBhvr>
                                        <p:cTn id="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7911_210637458975286_100000871004858_577429_6075450_n.jpg"/>
          <p:cNvPicPr>
            <a:picLocks noChangeAspect="1"/>
          </p:cNvPicPr>
          <p:nvPr/>
        </p:nvPicPr>
        <p:blipFill>
          <a:blip r:embed="rId2" cstate="print"/>
          <a:stretch>
            <a:fillRect/>
          </a:stretch>
        </p:blipFill>
        <p:spPr bwMode="auto">
          <a:xfrm>
            <a:off x="0" y="19050"/>
            <a:ext cx="9144000" cy="56769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1520" y="265212"/>
            <a:ext cx="8640960" cy="5184576"/>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lugar que fue declarado Patrimonio de la Humanidad por la UNESCO y que impresiona por su belleza y misticismo.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18000">
        <p14:shred pattern="rectang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4455417_643997e945_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3999" cy="5715000"/>
          </a:xfrm>
          <a:prstGeom prst="rect">
            <a:avLst/>
          </a:prstGeom>
          <a:solidFill>
            <a:schemeClr val="tx2">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3999" cy="5715000"/>
          </a:xfrm>
          <a:prstGeom prst="rect">
            <a:avLst/>
          </a:prstGeom>
          <a:solidFill>
            <a:schemeClr val="bg1">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ruta descubriremos los secretos de la </a:t>
            </a:r>
            <a:r>
              <a:rPr lang="es-ES" i="1" dirty="0" err="1" smtClean="0">
                <a:effectLst>
                  <a:glow rad="101600">
                    <a:srgbClr val="C00000">
                      <a:alpha val="60000"/>
                    </a:srgbClr>
                  </a:glow>
                  <a:outerShdw blurRad="38100" dist="38100" dir="2700000" algn="tl">
                    <a:srgbClr val="000000">
                      <a:alpha val="43137"/>
                    </a:srgbClr>
                  </a:outerShdw>
                </a:effectLst>
              </a:rPr>
              <a:t>laurisilva</a:t>
            </a:r>
            <a:r>
              <a:rPr lang="es-ES" i="1" dirty="0" smtClean="0">
                <a:effectLst>
                  <a:glow rad="101600">
                    <a:srgbClr val="C00000">
                      <a:alpha val="60000"/>
                    </a:srgbClr>
                  </a:glow>
                  <a:outerShdw blurRad="38100" dist="38100" dir="2700000" algn="tl">
                    <a:srgbClr val="000000">
                      <a:alpha val="43137"/>
                    </a:srgbClr>
                  </a:outerShdw>
                </a:effectLst>
              </a:rPr>
              <a:t>, un tipo de bosque que en la actualidad se puede encontrar en la cara norte de las Islas Canarias, entre los 600 y los 1.400 metros del altitud, excepto en Fuerteventura y Lanzarote.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9000">
        <p14:shred pattern="rectangle" dir="out"/>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MIHRAB_0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MEZQUITA_CATEDRAL_MIHRAB_0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657700"/>
            <a:ext cx="88204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Significa “Bosque de Laureles”, ya que la mayoría de especies tienen características similares al laurel. Se pueden llegar hasta 20 especies diferentes de árboles, entre las que destacan el laurel y la haya.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250825" y="157163"/>
            <a:ext cx="8713788" cy="5400675"/>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539750" y="396875"/>
            <a:ext cx="8135938" cy="4860925"/>
          </a:xfrm>
          <a:prstGeom prst="rect">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origen se remonta a las antiguas selvas que cubrían la cuenca del Mediterráneo (sur de Europa y Norte de África) en el Terciario, hace algunos millones de años. Llegaron a Canarias gracias al viento, a las corrientes marinas y a las aves.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2500"/>
                                        <p:tgtEl>
                                          <p:spTgt spid="5"/>
                                        </p:tgtEl>
                                      </p:cBhvr>
                                    </p:animEffect>
                                    <p:set>
                                      <p:cBhvr>
                                        <p:cTn id="7" dur="1" fill="hold">
                                          <p:stCondLst>
                                            <p:cond delay="2499"/>
                                          </p:stCondLst>
                                        </p:cTn>
                                        <p:tgtEl>
                                          <p:spTgt spid="5"/>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4000" fill="hold"/>
                                        <p:tgtEl>
                                          <p:spTgt spid="4"/>
                                        </p:tgtEl>
                                        <p:attrNameLst>
                                          <p:attrName>r</p:attrName>
                                        </p:attrNameLst>
                                      </p:cBhvr>
                                    </p:animRot>
                                  </p:childTnLst>
                                </p:cTn>
                              </p:par>
                              <p:par>
                                <p:cTn id="13" presetID="25"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6" dur="2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7" dur="2000" accel="50000" fill="hold">
                                          <p:stCondLst>
                                            <p:cond delay="2000"/>
                                          </p:stCondLst>
                                        </p:cTn>
                                        <p:tgtEl>
                                          <p:spTgt spid="4"/>
                                        </p:tgtEl>
                                        <p:attrNameLst>
                                          <p:attrName>ppt_w</p:attrName>
                                        </p:attrNameLst>
                                      </p:cBhvr>
                                      <p:tavLst>
                                        <p:tav tm="0">
                                          <p:val>
                                            <p:strVal val="#ppt_w*.05"/>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anim calcmode="lin" valueType="num">
                                      <p:cBhvr>
                                        <p:cTn id="19" dur="2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0" dur="2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1" dur="2000" accel="50000" fill="hold">
                                          <p:stCondLst>
                                            <p:cond delay="2000"/>
                                          </p:stCondLst>
                                        </p:cTn>
                                        <p:tgtEl>
                                          <p:spTgt spid="4"/>
                                        </p:tgtEl>
                                        <p:attrNameLst>
                                          <p:attrName>ppt_y</p:attrName>
                                        </p:attrNameLst>
                                      </p:cBhvr>
                                      <p:tavLst>
                                        <p:tav tm="0">
                                          <p:val>
                                            <p:strVal val="#ppt_y+.1"/>
                                          </p:val>
                                        </p:tav>
                                        <p:tav tm="100000">
                                          <p:val>
                                            <p:strVal val="#ppt_y"/>
                                          </p:val>
                                        </p:tav>
                                      </p:tavLst>
                                    </p:anim>
                                    <p:animEffect transition="in" filter="fade">
                                      <p:cBhvr>
                                        <p:cTn id="22" dur="4000" decel="50000">
                                          <p:stCondLst>
                                            <p:cond delay="0"/>
                                          </p:stCondLst>
                                        </p:cTn>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886529 pensand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417513"/>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417513"/>
            <a:ext cx="9144000" cy="415925"/>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833438"/>
            <a:ext cx="9144000" cy="417512"/>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190625"/>
            <a:ext cx="9144000" cy="417513"/>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1608138"/>
            <a:ext cx="9144000" cy="415925"/>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2024063"/>
            <a:ext cx="9144000" cy="417512"/>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2381250"/>
            <a:ext cx="9144000" cy="417513"/>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2798763"/>
            <a:ext cx="9144000" cy="415925"/>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3214688"/>
            <a:ext cx="9144000" cy="417512"/>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3571875"/>
            <a:ext cx="9144000" cy="417513"/>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0" y="3989388"/>
            <a:ext cx="9144000" cy="415925"/>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0" y="4405313"/>
            <a:ext cx="9144000" cy="417512"/>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0" y="4822825"/>
            <a:ext cx="9144000" cy="476250"/>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0" y="5299075"/>
            <a:ext cx="9144000" cy="415925"/>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uadroTexto"/>
          <p:cNvSpPr txBox="1"/>
          <p:nvPr/>
        </p:nvSpPr>
        <p:spPr>
          <a:xfrm>
            <a:off x="251520"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gran tesoro natural de La Gomera son sus bosques de árboles semejantes al laurel, frondosos y de un verde intenso, que coronan el escarpado centro de la isla. La </a:t>
            </a:r>
            <a:r>
              <a:rPr lang="es-ES" i="1" dirty="0" err="1" smtClean="0">
                <a:effectLst>
                  <a:glow rad="101600">
                    <a:srgbClr val="C00000">
                      <a:alpha val="60000"/>
                    </a:srgbClr>
                  </a:glow>
                  <a:outerShdw blurRad="38100" dist="38100" dir="2700000" algn="tl">
                    <a:srgbClr val="000000">
                      <a:alpha val="43137"/>
                    </a:srgbClr>
                  </a:outerShdw>
                </a:effectLst>
              </a:rPr>
              <a:t>laurisilva</a:t>
            </a:r>
            <a:r>
              <a:rPr lang="es-ES" i="1" dirty="0" smtClean="0">
                <a:effectLst>
                  <a:glow rad="101600">
                    <a:srgbClr val="C00000">
                      <a:alpha val="60000"/>
                    </a:srgbClr>
                  </a:glow>
                  <a:outerShdw blurRad="38100" dist="38100" dir="2700000" algn="tl">
                    <a:srgbClr val="000000">
                      <a:alpha val="43137"/>
                    </a:srgbClr>
                  </a:outerShdw>
                </a:effectLst>
              </a:rPr>
              <a:t>, abundante hace millones de años, se encuentra ahora en muy pocos lugares del mundo. Uno de ellos es las Islas Canarias.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4000">
        <p14:glitter pattern="hexago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4000"/>
                                        <p:tgtEl>
                                          <p:spTgt spid="5"/>
                                        </p:tgtEl>
                                        <p:attrNameLst>
                                          <p:attrName>ppt_x</p:attrName>
                                        </p:attrNameLst>
                                      </p:cBhvr>
                                      <p:tavLst>
                                        <p:tav tm="0">
                                          <p:val>
                                            <p:strVal val="ppt_x"/>
                                          </p:val>
                                        </p:tav>
                                        <p:tav tm="100000">
                                          <p:val>
                                            <p:strVal val="ppt_x"/>
                                          </p:val>
                                        </p:tav>
                                      </p:tavLst>
                                    </p:anim>
                                    <p:anim calcmode="lin" valueType="num">
                                      <p:cBhvr additive="base">
                                        <p:cTn id="7" dur="4000"/>
                                        <p:tgtEl>
                                          <p:spTgt spid="5"/>
                                        </p:tgtEl>
                                        <p:attrNameLst>
                                          <p:attrName>ppt_y</p:attrName>
                                        </p:attrNameLst>
                                      </p:cBhvr>
                                      <p:tavLst>
                                        <p:tav tm="0">
                                          <p:val>
                                            <p:strVal val="ppt_y"/>
                                          </p:val>
                                        </p:tav>
                                        <p:tav tm="100000">
                                          <p:val>
                                            <p:strVal val="1+ppt_h/2"/>
                                          </p:val>
                                        </p:tav>
                                      </p:tavLst>
                                    </p:anim>
                                    <p:set>
                                      <p:cBhvr>
                                        <p:cTn id="8" dur="1" fill="hold">
                                          <p:stCondLst>
                                            <p:cond delay="3999"/>
                                          </p:stCondLst>
                                        </p:cTn>
                                        <p:tgtEl>
                                          <p:spTgt spid="5"/>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4000"/>
                                        <p:tgtEl>
                                          <p:spTgt spid="6"/>
                                        </p:tgtEl>
                                        <p:attrNameLst>
                                          <p:attrName>ppt_x</p:attrName>
                                        </p:attrNameLst>
                                      </p:cBhvr>
                                      <p:tavLst>
                                        <p:tav tm="0">
                                          <p:val>
                                            <p:strVal val="ppt_x"/>
                                          </p:val>
                                        </p:tav>
                                        <p:tav tm="100000">
                                          <p:val>
                                            <p:strVal val="ppt_x"/>
                                          </p:val>
                                        </p:tav>
                                      </p:tavLst>
                                    </p:anim>
                                    <p:anim calcmode="lin" valueType="num">
                                      <p:cBhvr additive="base">
                                        <p:cTn id="11" dur="4000"/>
                                        <p:tgtEl>
                                          <p:spTgt spid="6"/>
                                        </p:tgtEl>
                                        <p:attrNameLst>
                                          <p:attrName>ppt_y</p:attrName>
                                        </p:attrNameLst>
                                      </p:cBhvr>
                                      <p:tavLst>
                                        <p:tav tm="0">
                                          <p:val>
                                            <p:strVal val="ppt_y"/>
                                          </p:val>
                                        </p:tav>
                                        <p:tav tm="100000">
                                          <p:val>
                                            <p:strVal val="0-ppt_h/2"/>
                                          </p:val>
                                        </p:tav>
                                      </p:tavLst>
                                    </p:anim>
                                    <p:set>
                                      <p:cBhvr>
                                        <p:cTn id="12" dur="1" fill="hold">
                                          <p:stCondLst>
                                            <p:cond delay="3999"/>
                                          </p:stCondLst>
                                        </p:cTn>
                                        <p:tgtEl>
                                          <p:spTgt spid="6"/>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4000"/>
                                        <p:tgtEl>
                                          <p:spTgt spid="7"/>
                                        </p:tgtEl>
                                        <p:attrNameLst>
                                          <p:attrName>ppt_x</p:attrName>
                                        </p:attrNameLst>
                                      </p:cBhvr>
                                      <p:tavLst>
                                        <p:tav tm="0">
                                          <p:val>
                                            <p:strVal val="ppt_x"/>
                                          </p:val>
                                        </p:tav>
                                        <p:tav tm="100000">
                                          <p:val>
                                            <p:strVal val="ppt_x"/>
                                          </p:val>
                                        </p:tav>
                                      </p:tavLst>
                                    </p:anim>
                                    <p:anim calcmode="lin" valueType="num">
                                      <p:cBhvr additive="base">
                                        <p:cTn id="15" dur="4000"/>
                                        <p:tgtEl>
                                          <p:spTgt spid="7"/>
                                        </p:tgtEl>
                                        <p:attrNameLst>
                                          <p:attrName>ppt_y</p:attrName>
                                        </p:attrNameLst>
                                      </p:cBhvr>
                                      <p:tavLst>
                                        <p:tav tm="0">
                                          <p:val>
                                            <p:strVal val="ppt_y"/>
                                          </p:val>
                                        </p:tav>
                                        <p:tav tm="100000">
                                          <p:val>
                                            <p:strVal val="1+ppt_h/2"/>
                                          </p:val>
                                        </p:tav>
                                      </p:tavLst>
                                    </p:anim>
                                    <p:set>
                                      <p:cBhvr>
                                        <p:cTn id="16" dur="1" fill="hold">
                                          <p:stCondLst>
                                            <p:cond delay="3999"/>
                                          </p:stCondLst>
                                        </p:cTn>
                                        <p:tgtEl>
                                          <p:spTgt spid="7"/>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4000"/>
                                        <p:tgtEl>
                                          <p:spTgt spid="8"/>
                                        </p:tgtEl>
                                        <p:attrNameLst>
                                          <p:attrName>ppt_x</p:attrName>
                                        </p:attrNameLst>
                                      </p:cBhvr>
                                      <p:tavLst>
                                        <p:tav tm="0">
                                          <p:val>
                                            <p:strVal val="ppt_x"/>
                                          </p:val>
                                        </p:tav>
                                        <p:tav tm="100000">
                                          <p:val>
                                            <p:strVal val="ppt_x"/>
                                          </p:val>
                                        </p:tav>
                                      </p:tavLst>
                                    </p:anim>
                                    <p:anim calcmode="lin" valueType="num">
                                      <p:cBhvr additive="base">
                                        <p:cTn id="19" dur="4000"/>
                                        <p:tgtEl>
                                          <p:spTgt spid="8"/>
                                        </p:tgtEl>
                                        <p:attrNameLst>
                                          <p:attrName>ppt_y</p:attrName>
                                        </p:attrNameLst>
                                      </p:cBhvr>
                                      <p:tavLst>
                                        <p:tav tm="0">
                                          <p:val>
                                            <p:strVal val="ppt_y"/>
                                          </p:val>
                                        </p:tav>
                                        <p:tav tm="100000">
                                          <p:val>
                                            <p:strVal val="0-ppt_h/2"/>
                                          </p:val>
                                        </p:tav>
                                      </p:tavLst>
                                    </p:anim>
                                    <p:set>
                                      <p:cBhvr>
                                        <p:cTn id="20" dur="1" fill="hold">
                                          <p:stCondLst>
                                            <p:cond delay="3999"/>
                                          </p:stCondLst>
                                        </p:cTn>
                                        <p:tgtEl>
                                          <p:spTgt spid="8"/>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4000"/>
                                        <p:tgtEl>
                                          <p:spTgt spid="9"/>
                                        </p:tgtEl>
                                        <p:attrNameLst>
                                          <p:attrName>ppt_x</p:attrName>
                                        </p:attrNameLst>
                                      </p:cBhvr>
                                      <p:tavLst>
                                        <p:tav tm="0">
                                          <p:val>
                                            <p:strVal val="ppt_x"/>
                                          </p:val>
                                        </p:tav>
                                        <p:tav tm="100000">
                                          <p:val>
                                            <p:strVal val="ppt_x"/>
                                          </p:val>
                                        </p:tav>
                                      </p:tavLst>
                                    </p:anim>
                                    <p:anim calcmode="lin" valueType="num">
                                      <p:cBhvr additive="base">
                                        <p:cTn id="23" dur="4000"/>
                                        <p:tgtEl>
                                          <p:spTgt spid="9"/>
                                        </p:tgtEl>
                                        <p:attrNameLst>
                                          <p:attrName>ppt_y</p:attrName>
                                        </p:attrNameLst>
                                      </p:cBhvr>
                                      <p:tavLst>
                                        <p:tav tm="0">
                                          <p:val>
                                            <p:strVal val="ppt_y"/>
                                          </p:val>
                                        </p:tav>
                                        <p:tav tm="100000">
                                          <p:val>
                                            <p:strVal val="1+ppt_h/2"/>
                                          </p:val>
                                        </p:tav>
                                      </p:tavLst>
                                    </p:anim>
                                    <p:set>
                                      <p:cBhvr>
                                        <p:cTn id="24" dur="1" fill="hold">
                                          <p:stCondLst>
                                            <p:cond delay="3999"/>
                                          </p:stCondLst>
                                        </p:cTn>
                                        <p:tgtEl>
                                          <p:spTgt spid="9"/>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4000"/>
                                        <p:tgtEl>
                                          <p:spTgt spid="10"/>
                                        </p:tgtEl>
                                        <p:attrNameLst>
                                          <p:attrName>ppt_x</p:attrName>
                                        </p:attrNameLst>
                                      </p:cBhvr>
                                      <p:tavLst>
                                        <p:tav tm="0">
                                          <p:val>
                                            <p:strVal val="ppt_x"/>
                                          </p:val>
                                        </p:tav>
                                        <p:tav tm="100000">
                                          <p:val>
                                            <p:strVal val="ppt_x"/>
                                          </p:val>
                                        </p:tav>
                                      </p:tavLst>
                                    </p:anim>
                                    <p:anim calcmode="lin" valueType="num">
                                      <p:cBhvr additive="base">
                                        <p:cTn id="27" dur="4000"/>
                                        <p:tgtEl>
                                          <p:spTgt spid="10"/>
                                        </p:tgtEl>
                                        <p:attrNameLst>
                                          <p:attrName>ppt_y</p:attrName>
                                        </p:attrNameLst>
                                      </p:cBhvr>
                                      <p:tavLst>
                                        <p:tav tm="0">
                                          <p:val>
                                            <p:strVal val="ppt_y"/>
                                          </p:val>
                                        </p:tav>
                                        <p:tav tm="100000">
                                          <p:val>
                                            <p:strVal val="0-ppt_h/2"/>
                                          </p:val>
                                        </p:tav>
                                      </p:tavLst>
                                    </p:anim>
                                    <p:set>
                                      <p:cBhvr>
                                        <p:cTn id="28" dur="1" fill="hold">
                                          <p:stCondLst>
                                            <p:cond delay="3999"/>
                                          </p:stCondLst>
                                        </p:cTn>
                                        <p:tgtEl>
                                          <p:spTgt spid="10"/>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4000"/>
                                        <p:tgtEl>
                                          <p:spTgt spid="11"/>
                                        </p:tgtEl>
                                        <p:attrNameLst>
                                          <p:attrName>ppt_x</p:attrName>
                                        </p:attrNameLst>
                                      </p:cBhvr>
                                      <p:tavLst>
                                        <p:tav tm="0">
                                          <p:val>
                                            <p:strVal val="ppt_x"/>
                                          </p:val>
                                        </p:tav>
                                        <p:tav tm="100000">
                                          <p:val>
                                            <p:strVal val="ppt_x"/>
                                          </p:val>
                                        </p:tav>
                                      </p:tavLst>
                                    </p:anim>
                                    <p:anim calcmode="lin" valueType="num">
                                      <p:cBhvr additive="base">
                                        <p:cTn id="31" dur="4000"/>
                                        <p:tgtEl>
                                          <p:spTgt spid="11"/>
                                        </p:tgtEl>
                                        <p:attrNameLst>
                                          <p:attrName>ppt_y</p:attrName>
                                        </p:attrNameLst>
                                      </p:cBhvr>
                                      <p:tavLst>
                                        <p:tav tm="0">
                                          <p:val>
                                            <p:strVal val="ppt_y"/>
                                          </p:val>
                                        </p:tav>
                                        <p:tav tm="100000">
                                          <p:val>
                                            <p:strVal val="1+ppt_h/2"/>
                                          </p:val>
                                        </p:tav>
                                      </p:tavLst>
                                    </p:anim>
                                    <p:set>
                                      <p:cBhvr>
                                        <p:cTn id="32" dur="1" fill="hold">
                                          <p:stCondLst>
                                            <p:cond delay="3999"/>
                                          </p:stCondLst>
                                        </p:cTn>
                                        <p:tgtEl>
                                          <p:spTgt spid="11"/>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4000"/>
                                        <p:tgtEl>
                                          <p:spTgt spid="12"/>
                                        </p:tgtEl>
                                        <p:attrNameLst>
                                          <p:attrName>ppt_x</p:attrName>
                                        </p:attrNameLst>
                                      </p:cBhvr>
                                      <p:tavLst>
                                        <p:tav tm="0">
                                          <p:val>
                                            <p:strVal val="ppt_x"/>
                                          </p:val>
                                        </p:tav>
                                        <p:tav tm="100000">
                                          <p:val>
                                            <p:strVal val="ppt_x"/>
                                          </p:val>
                                        </p:tav>
                                      </p:tavLst>
                                    </p:anim>
                                    <p:anim calcmode="lin" valueType="num">
                                      <p:cBhvr additive="base">
                                        <p:cTn id="35" dur="4000"/>
                                        <p:tgtEl>
                                          <p:spTgt spid="12"/>
                                        </p:tgtEl>
                                        <p:attrNameLst>
                                          <p:attrName>ppt_y</p:attrName>
                                        </p:attrNameLst>
                                      </p:cBhvr>
                                      <p:tavLst>
                                        <p:tav tm="0">
                                          <p:val>
                                            <p:strVal val="ppt_y"/>
                                          </p:val>
                                        </p:tav>
                                        <p:tav tm="100000">
                                          <p:val>
                                            <p:strVal val="0-ppt_h/2"/>
                                          </p:val>
                                        </p:tav>
                                      </p:tavLst>
                                    </p:anim>
                                    <p:set>
                                      <p:cBhvr>
                                        <p:cTn id="36" dur="1" fill="hold">
                                          <p:stCondLst>
                                            <p:cond delay="3999"/>
                                          </p:stCondLst>
                                        </p:cTn>
                                        <p:tgtEl>
                                          <p:spTgt spid="12"/>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4000"/>
                                        <p:tgtEl>
                                          <p:spTgt spid="13"/>
                                        </p:tgtEl>
                                        <p:attrNameLst>
                                          <p:attrName>ppt_x</p:attrName>
                                        </p:attrNameLst>
                                      </p:cBhvr>
                                      <p:tavLst>
                                        <p:tav tm="0">
                                          <p:val>
                                            <p:strVal val="ppt_x"/>
                                          </p:val>
                                        </p:tav>
                                        <p:tav tm="100000">
                                          <p:val>
                                            <p:strVal val="ppt_x"/>
                                          </p:val>
                                        </p:tav>
                                      </p:tavLst>
                                    </p:anim>
                                    <p:anim calcmode="lin" valueType="num">
                                      <p:cBhvr additive="base">
                                        <p:cTn id="39" dur="4000"/>
                                        <p:tgtEl>
                                          <p:spTgt spid="13"/>
                                        </p:tgtEl>
                                        <p:attrNameLst>
                                          <p:attrName>ppt_y</p:attrName>
                                        </p:attrNameLst>
                                      </p:cBhvr>
                                      <p:tavLst>
                                        <p:tav tm="0">
                                          <p:val>
                                            <p:strVal val="ppt_y"/>
                                          </p:val>
                                        </p:tav>
                                        <p:tav tm="100000">
                                          <p:val>
                                            <p:strVal val="1+ppt_h/2"/>
                                          </p:val>
                                        </p:tav>
                                      </p:tavLst>
                                    </p:anim>
                                    <p:set>
                                      <p:cBhvr>
                                        <p:cTn id="40" dur="1" fill="hold">
                                          <p:stCondLst>
                                            <p:cond delay="3999"/>
                                          </p:stCondLst>
                                        </p:cTn>
                                        <p:tgtEl>
                                          <p:spTgt spid="13"/>
                                        </p:tgtEl>
                                        <p:attrNameLst>
                                          <p:attrName>style.visibility</p:attrName>
                                        </p:attrNameLst>
                                      </p:cBhvr>
                                      <p:to>
                                        <p:strVal val="hidden"/>
                                      </p:to>
                                    </p:set>
                                  </p:childTnLst>
                                </p:cTn>
                              </p:par>
                              <p:par>
                                <p:cTn id="41" presetID="2" presetClass="exit" presetSubtype="1" fill="hold" nodeType="withEffect">
                                  <p:stCondLst>
                                    <p:cond delay="0"/>
                                  </p:stCondLst>
                                  <p:childTnLst>
                                    <p:anim calcmode="lin" valueType="num">
                                      <p:cBhvr additive="base">
                                        <p:cTn id="42" dur="4000"/>
                                        <p:tgtEl>
                                          <p:spTgt spid="14"/>
                                        </p:tgtEl>
                                        <p:attrNameLst>
                                          <p:attrName>ppt_x</p:attrName>
                                        </p:attrNameLst>
                                      </p:cBhvr>
                                      <p:tavLst>
                                        <p:tav tm="0">
                                          <p:val>
                                            <p:strVal val="ppt_x"/>
                                          </p:val>
                                        </p:tav>
                                        <p:tav tm="100000">
                                          <p:val>
                                            <p:strVal val="ppt_x"/>
                                          </p:val>
                                        </p:tav>
                                      </p:tavLst>
                                    </p:anim>
                                    <p:anim calcmode="lin" valueType="num">
                                      <p:cBhvr additive="base">
                                        <p:cTn id="43" dur="4000"/>
                                        <p:tgtEl>
                                          <p:spTgt spid="14"/>
                                        </p:tgtEl>
                                        <p:attrNameLst>
                                          <p:attrName>ppt_y</p:attrName>
                                        </p:attrNameLst>
                                      </p:cBhvr>
                                      <p:tavLst>
                                        <p:tav tm="0">
                                          <p:val>
                                            <p:strVal val="ppt_y"/>
                                          </p:val>
                                        </p:tav>
                                        <p:tav tm="100000">
                                          <p:val>
                                            <p:strVal val="0-ppt_h/2"/>
                                          </p:val>
                                        </p:tav>
                                      </p:tavLst>
                                    </p:anim>
                                    <p:set>
                                      <p:cBhvr>
                                        <p:cTn id="44" dur="1" fill="hold">
                                          <p:stCondLst>
                                            <p:cond delay="3999"/>
                                          </p:stCondLst>
                                        </p:cTn>
                                        <p:tgtEl>
                                          <p:spTgt spid="14"/>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4000"/>
                                        <p:tgtEl>
                                          <p:spTgt spid="15"/>
                                        </p:tgtEl>
                                        <p:attrNameLst>
                                          <p:attrName>ppt_x</p:attrName>
                                        </p:attrNameLst>
                                      </p:cBhvr>
                                      <p:tavLst>
                                        <p:tav tm="0">
                                          <p:val>
                                            <p:strVal val="ppt_x"/>
                                          </p:val>
                                        </p:tav>
                                        <p:tav tm="100000">
                                          <p:val>
                                            <p:strVal val="ppt_x"/>
                                          </p:val>
                                        </p:tav>
                                      </p:tavLst>
                                    </p:anim>
                                    <p:anim calcmode="lin" valueType="num">
                                      <p:cBhvr additive="base">
                                        <p:cTn id="47" dur="4000"/>
                                        <p:tgtEl>
                                          <p:spTgt spid="15"/>
                                        </p:tgtEl>
                                        <p:attrNameLst>
                                          <p:attrName>ppt_y</p:attrName>
                                        </p:attrNameLst>
                                      </p:cBhvr>
                                      <p:tavLst>
                                        <p:tav tm="0">
                                          <p:val>
                                            <p:strVal val="ppt_y"/>
                                          </p:val>
                                        </p:tav>
                                        <p:tav tm="100000">
                                          <p:val>
                                            <p:strVal val="1+ppt_h/2"/>
                                          </p:val>
                                        </p:tav>
                                      </p:tavLst>
                                    </p:anim>
                                    <p:set>
                                      <p:cBhvr>
                                        <p:cTn id="48" dur="1" fill="hold">
                                          <p:stCondLst>
                                            <p:cond delay="3999"/>
                                          </p:stCondLst>
                                        </p:cTn>
                                        <p:tgtEl>
                                          <p:spTgt spid="15"/>
                                        </p:tgtEl>
                                        <p:attrNameLst>
                                          <p:attrName>style.visibility</p:attrName>
                                        </p:attrNameLst>
                                      </p:cBhvr>
                                      <p:to>
                                        <p:strVal val="hidden"/>
                                      </p:to>
                                    </p:set>
                                  </p:childTnLst>
                                </p:cTn>
                              </p:par>
                              <p:par>
                                <p:cTn id="49" presetID="2" presetClass="exit" presetSubtype="1" fill="hold" nodeType="withEffect">
                                  <p:stCondLst>
                                    <p:cond delay="0"/>
                                  </p:stCondLst>
                                  <p:childTnLst>
                                    <p:anim calcmode="lin" valueType="num">
                                      <p:cBhvr additive="base">
                                        <p:cTn id="50" dur="4000"/>
                                        <p:tgtEl>
                                          <p:spTgt spid="16"/>
                                        </p:tgtEl>
                                        <p:attrNameLst>
                                          <p:attrName>ppt_x</p:attrName>
                                        </p:attrNameLst>
                                      </p:cBhvr>
                                      <p:tavLst>
                                        <p:tav tm="0">
                                          <p:val>
                                            <p:strVal val="ppt_x"/>
                                          </p:val>
                                        </p:tav>
                                        <p:tav tm="100000">
                                          <p:val>
                                            <p:strVal val="ppt_x"/>
                                          </p:val>
                                        </p:tav>
                                      </p:tavLst>
                                    </p:anim>
                                    <p:anim calcmode="lin" valueType="num">
                                      <p:cBhvr additive="base">
                                        <p:cTn id="51" dur="4000"/>
                                        <p:tgtEl>
                                          <p:spTgt spid="16"/>
                                        </p:tgtEl>
                                        <p:attrNameLst>
                                          <p:attrName>ppt_y</p:attrName>
                                        </p:attrNameLst>
                                      </p:cBhvr>
                                      <p:tavLst>
                                        <p:tav tm="0">
                                          <p:val>
                                            <p:strVal val="ppt_y"/>
                                          </p:val>
                                        </p:tav>
                                        <p:tav tm="100000">
                                          <p:val>
                                            <p:strVal val="0-ppt_h/2"/>
                                          </p:val>
                                        </p:tav>
                                      </p:tavLst>
                                    </p:anim>
                                    <p:set>
                                      <p:cBhvr>
                                        <p:cTn id="52" dur="1" fill="hold">
                                          <p:stCondLst>
                                            <p:cond delay="3999"/>
                                          </p:stCondLst>
                                        </p:cTn>
                                        <p:tgtEl>
                                          <p:spTgt spid="16"/>
                                        </p:tgtEl>
                                        <p:attrNameLst>
                                          <p:attrName>style.visibility</p:attrName>
                                        </p:attrNameLst>
                                      </p:cBhvr>
                                      <p:to>
                                        <p:strVal val="hidden"/>
                                      </p:to>
                                    </p:set>
                                  </p:childTnLst>
                                </p:cTn>
                              </p:par>
                              <p:par>
                                <p:cTn id="53" presetID="2" presetClass="exit" presetSubtype="4" fill="hold" nodeType="withEffect">
                                  <p:stCondLst>
                                    <p:cond delay="0"/>
                                  </p:stCondLst>
                                  <p:childTnLst>
                                    <p:anim calcmode="lin" valueType="num">
                                      <p:cBhvr additive="base">
                                        <p:cTn id="54" dur="4000"/>
                                        <p:tgtEl>
                                          <p:spTgt spid="17"/>
                                        </p:tgtEl>
                                        <p:attrNameLst>
                                          <p:attrName>ppt_x</p:attrName>
                                        </p:attrNameLst>
                                      </p:cBhvr>
                                      <p:tavLst>
                                        <p:tav tm="0">
                                          <p:val>
                                            <p:strVal val="ppt_x"/>
                                          </p:val>
                                        </p:tav>
                                        <p:tav tm="100000">
                                          <p:val>
                                            <p:strVal val="ppt_x"/>
                                          </p:val>
                                        </p:tav>
                                      </p:tavLst>
                                    </p:anim>
                                    <p:anim calcmode="lin" valueType="num">
                                      <p:cBhvr additive="base">
                                        <p:cTn id="55" dur="4000"/>
                                        <p:tgtEl>
                                          <p:spTgt spid="17"/>
                                        </p:tgtEl>
                                        <p:attrNameLst>
                                          <p:attrName>ppt_y</p:attrName>
                                        </p:attrNameLst>
                                      </p:cBhvr>
                                      <p:tavLst>
                                        <p:tav tm="0">
                                          <p:val>
                                            <p:strVal val="ppt_y"/>
                                          </p:val>
                                        </p:tav>
                                        <p:tav tm="100000">
                                          <p:val>
                                            <p:strVal val="1+ppt_h/2"/>
                                          </p:val>
                                        </p:tav>
                                      </p:tavLst>
                                    </p:anim>
                                    <p:set>
                                      <p:cBhvr>
                                        <p:cTn id="56" dur="1" fill="hold">
                                          <p:stCondLst>
                                            <p:cond delay="3999"/>
                                          </p:stCondLst>
                                        </p:cTn>
                                        <p:tgtEl>
                                          <p:spTgt spid="17"/>
                                        </p:tgtEl>
                                        <p:attrNameLst>
                                          <p:attrName>style.visibility</p:attrName>
                                        </p:attrNameLst>
                                      </p:cBhvr>
                                      <p:to>
                                        <p:strVal val="hidden"/>
                                      </p:to>
                                    </p:set>
                                  </p:childTnLst>
                                </p:cTn>
                              </p:par>
                              <p:par>
                                <p:cTn id="57" presetID="2" presetClass="exit" presetSubtype="1" fill="hold" nodeType="withEffect">
                                  <p:stCondLst>
                                    <p:cond delay="0"/>
                                  </p:stCondLst>
                                  <p:childTnLst>
                                    <p:anim calcmode="lin" valueType="num">
                                      <p:cBhvr additive="base">
                                        <p:cTn id="58" dur="4000"/>
                                        <p:tgtEl>
                                          <p:spTgt spid="18"/>
                                        </p:tgtEl>
                                        <p:attrNameLst>
                                          <p:attrName>ppt_x</p:attrName>
                                        </p:attrNameLst>
                                      </p:cBhvr>
                                      <p:tavLst>
                                        <p:tav tm="0">
                                          <p:val>
                                            <p:strVal val="ppt_x"/>
                                          </p:val>
                                        </p:tav>
                                        <p:tav tm="100000">
                                          <p:val>
                                            <p:strVal val="ppt_x"/>
                                          </p:val>
                                        </p:tav>
                                      </p:tavLst>
                                    </p:anim>
                                    <p:anim calcmode="lin" valueType="num">
                                      <p:cBhvr additive="base">
                                        <p:cTn id="59" dur="4000"/>
                                        <p:tgtEl>
                                          <p:spTgt spid="18"/>
                                        </p:tgtEl>
                                        <p:attrNameLst>
                                          <p:attrName>ppt_y</p:attrName>
                                        </p:attrNameLst>
                                      </p:cBhvr>
                                      <p:tavLst>
                                        <p:tav tm="0">
                                          <p:val>
                                            <p:strVal val="ppt_y"/>
                                          </p:val>
                                        </p:tav>
                                        <p:tav tm="100000">
                                          <p:val>
                                            <p:strVal val="0-ppt_h/2"/>
                                          </p:val>
                                        </p:tav>
                                      </p:tavLst>
                                    </p:anim>
                                    <p:set>
                                      <p:cBhvr>
                                        <p:cTn id="60" dur="1" fill="hold">
                                          <p:stCondLst>
                                            <p:cond delay="3999"/>
                                          </p:stCondLst>
                                        </p:cTn>
                                        <p:tgtEl>
                                          <p:spTgt spid="18"/>
                                        </p:tgtEl>
                                        <p:attrNameLst>
                                          <p:attrName>style.visibility</p:attrName>
                                        </p:attrNameLst>
                                      </p:cBhvr>
                                      <p:to>
                                        <p:strVal val="hidden"/>
                                      </p:to>
                                    </p:set>
                                  </p:childTnLst>
                                </p:cTn>
                              </p:par>
                              <p:par>
                                <p:cTn id="61" presetID="16" presetClass="entr" presetSubtype="4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arn(outHorizontal)">
                                      <p:cBhvr>
                                        <p:cTn id="63" dur="4000"/>
                                        <p:tgtEl>
                                          <p:spTgt spid="4"/>
                                        </p:tgtEl>
                                      </p:cBhvr>
                                    </p:animEffect>
                                  </p:childTnLst>
                                </p:cTn>
                              </p:par>
                              <p:par>
                                <p:cTn id="64" presetID="23" presetClass="entr" presetSubtype="27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4000" fill="hold"/>
                                        <p:tgtEl>
                                          <p:spTgt spid="4"/>
                                        </p:tgtEl>
                                        <p:attrNameLst>
                                          <p:attrName>ppt_w</p:attrName>
                                        </p:attrNameLst>
                                      </p:cBhvr>
                                      <p:tavLst>
                                        <p:tav tm="0">
                                          <p:val>
                                            <p:strVal val="2/3*#ppt_w"/>
                                          </p:val>
                                        </p:tav>
                                        <p:tav tm="100000">
                                          <p:val>
                                            <p:strVal val="#ppt_w"/>
                                          </p:val>
                                        </p:tav>
                                      </p:tavLst>
                                    </p:anim>
                                    <p:anim calcmode="lin" valueType="num">
                                      <p:cBhvr>
                                        <p:cTn id="67" dur="4000" fill="hold"/>
                                        <p:tgtEl>
                                          <p:spTgt spid="4"/>
                                        </p:tgtEl>
                                        <p:attrNameLst>
                                          <p:attrName>ppt_h</p:attrName>
                                        </p:attrNameLst>
                                      </p:cBhvr>
                                      <p:tavLst>
                                        <p:tav tm="0">
                                          <p:val>
                                            <p:strVal val="2/3*#ppt_h"/>
                                          </p:val>
                                        </p:tav>
                                        <p:tav tm="100000">
                                          <p:val>
                                            <p:strVal val="#ppt_h"/>
                                          </p:val>
                                        </p:tav>
                                      </p:tavLst>
                                    </p:anim>
                                  </p:childTnLst>
                                </p:cTn>
                              </p:par>
                            </p:childTnLst>
                          </p:cTn>
                        </p:par>
                        <p:par>
                          <p:cTn id="68" fill="hold">
                            <p:stCondLst>
                              <p:cond delay="4000"/>
                            </p:stCondLst>
                            <p:childTnLst>
                              <p:par>
                                <p:cTn id="69" presetID="40" presetClass="entr" presetSubtype="0" fill="hold" grpId="0" nodeType="afterEffect">
                                  <p:stCondLst>
                                    <p:cond delay="0"/>
                                  </p:stCondLst>
                                  <p:iterate type="lt">
                                    <p:tmPct val="10000"/>
                                  </p:iterate>
                                  <p:childTnLst>
                                    <p:set>
                                      <p:cBhvr>
                                        <p:cTn id="70" dur="1" fill="hold">
                                          <p:stCondLst>
                                            <p:cond delay="0"/>
                                          </p:stCondLst>
                                        </p:cTn>
                                        <p:tgtEl>
                                          <p:spTgt spid="19"/>
                                        </p:tgtEl>
                                        <p:attrNameLst>
                                          <p:attrName>style.visibility</p:attrName>
                                        </p:attrNameLst>
                                      </p:cBhvr>
                                      <p:to>
                                        <p:strVal val="visible"/>
                                      </p:to>
                                    </p:set>
                                    <p:animEffect transition="in" filter="fade">
                                      <p:cBhvr>
                                        <p:cTn id="71" dur="1000"/>
                                        <p:tgtEl>
                                          <p:spTgt spid="19"/>
                                        </p:tgtEl>
                                      </p:cBhvr>
                                    </p:animEffect>
                                    <p:anim calcmode="lin" valueType="num">
                                      <p:cBhvr>
                                        <p:cTn id="72" dur="1000" fill="hold"/>
                                        <p:tgtEl>
                                          <p:spTgt spid="19"/>
                                        </p:tgtEl>
                                        <p:attrNameLst>
                                          <p:attrName>ppt_x</p:attrName>
                                        </p:attrNameLst>
                                      </p:cBhvr>
                                      <p:tavLst>
                                        <p:tav tm="0">
                                          <p:val>
                                            <p:strVal val="#ppt_x-.1"/>
                                          </p:val>
                                        </p:tav>
                                        <p:tav tm="100000">
                                          <p:val>
                                            <p:strVal val="#ppt_x"/>
                                          </p:val>
                                        </p:tav>
                                      </p:tavLst>
                                    </p:anim>
                                    <p:anim calcmode="lin" valueType="num">
                                      <p:cBhvr>
                                        <p:cTn id="73"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APILLA_SANTATERESA_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MEZQUITA_CATEDRAL_CAPILLA_SANTATERESA_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251519" y="265212"/>
            <a:ext cx="8640961" cy="5184576"/>
          </a:xfrm>
          <a:prstGeom prst="rect">
            <a:avLst/>
          </a:prstGeom>
          <a:solidFill>
            <a:schemeClr val="accent3">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su mejor representación está protegida dentro de las casi 4.000 hectáreas de barrancos con arroyos y lomos escarpados del Parque Nacional de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un lugar donde la naturaleza sigue reinando.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6000">
        <p14:glitter dir="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4000"/>
                                        <p:tgtEl>
                                          <p:spTgt spid="4"/>
                                        </p:tgtEl>
                                      </p:cBhvr>
                                    </p:animEffect>
                                  </p:childTnLst>
                                </p:cTn>
                              </p:par>
                              <p:par>
                                <p:cTn id="11" presetID="4"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4000"/>
                                        <p:tgtEl>
                                          <p:spTgt spid="8"/>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stronautas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4999"/>
          </a:xfrm>
          <a:prstGeom prst="rect">
            <a:avLst/>
          </a:prstGeom>
          <a:solidFill>
            <a:schemeClr val="accent3">
              <a:lumMod val="50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323528" y="337220"/>
            <a:ext cx="8496944" cy="5040560"/>
          </a:xfrm>
          <a:prstGeom prst="rect">
            <a:avLst/>
          </a:prstGeom>
          <a:solidFill>
            <a:schemeClr val="accent3">
              <a:lumMod val="75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Entrar en el parque es sencillo gracias a sus múltiples accesos y a las carreteras bien acondicionadas que lo atraviesan. El centro de visitantes de Juego de Bolas mostrará todo lo que estos bosques, declarados Patrimonio Mundial por la Unesco, tienen que ofrecer, que es mucho.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33000">
        <p15:prstTrans prst="curtains"/>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APILLA_MAYOR_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0" y="0"/>
            <a:ext cx="9144000" cy="57150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siguiente paso es ponerse calzado y ropa adecuada y salir a caminar por esta selva inofensiva aunque intrigante, sentir el frescor de la tierra húmeda y escuchar el susurro de las copas de los árboles meciéndose lentamente.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honeycomb/>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grpId="0" nodeType="withEffect">
                                  <p:stCondLst>
                                    <p:cond delay="0"/>
                                  </p:stCondLst>
                                  <p:childTnLst>
                                    <p:animEffect transition="out" filter="wheel(2)">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3)">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yKKhscfnK.jpg"/>
          <p:cNvPicPr>
            <a:picLocks noGrp="1" noChangeAspect="1"/>
          </p:cNvPicPr>
          <p:nvPr>
            <p:ph idx="1"/>
          </p:nvPr>
        </p:nvPicPr>
        <p:blipFill>
          <a:blip r:embed="rId2" cstate="print"/>
          <a:stretch>
            <a:fillRect/>
          </a:stretch>
        </p:blipFill>
        <p:spPr>
          <a:xfrm>
            <a:off x="0" y="0"/>
            <a:ext cx="9143999"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3 Marcador de contenido" descr="fyKKhscfnK.jpg"/>
          <p:cNvPicPr>
            <a:picLocks noChangeAspect="1"/>
          </p:cNvPicPr>
          <p:nvPr/>
        </p:nvPicPr>
        <p:blipFill>
          <a:blip r:embed="rId2" cstate="print"/>
          <a:stretch>
            <a:fillRect/>
          </a:stretch>
        </p:blipFill>
        <p:spPr bwMode="auto">
          <a:xfrm>
            <a:off x="251520" y="193204"/>
            <a:ext cx="8640960" cy="54006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467544" y="409228"/>
            <a:ext cx="8208911" cy="4948585"/>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todo el Parque de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podremos observar la naturaleza en su estado puro, es una meseta muy grande, con suaves, ligeras ondulaciones y pendientes, preciosos barrancos y escalonamientos espectaculares de grandes desniveles,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honeycomb/>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noticia_20110714074706_5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Rectángulo"/>
          <p:cNvSpPr/>
          <p:nvPr/>
        </p:nvSpPr>
        <p:spPr>
          <a:xfrm>
            <a:off x="251520" y="179388"/>
            <a:ext cx="8640960" cy="5378450"/>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3" name="12 Imagen" descr="fotonoticia_20110714074706_500.jpg"/>
          <p:cNvPicPr>
            <a:picLocks noChangeAspect="1"/>
          </p:cNvPicPr>
          <p:nvPr/>
        </p:nvPicPr>
        <p:blipFill>
          <a:blip r:embed="rId2" cstate="print"/>
          <a:stretch>
            <a:fillRect/>
          </a:stretch>
        </p:blipFill>
        <p:spPr bwMode="auto">
          <a:xfrm>
            <a:off x="539552" y="357188"/>
            <a:ext cx="8064895" cy="502126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Rectángulo"/>
          <p:cNvSpPr/>
          <p:nvPr/>
        </p:nvSpPr>
        <p:spPr>
          <a:xfrm>
            <a:off x="755576" y="476250"/>
            <a:ext cx="7632848" cy="4757514"/>
          </a:xfrm>
          <a:prstGeom prst="rect">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23528"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Dispone de un clima fresco y húmedo, envidiable en las islas. En cuanto a su fauna, en él habitan una gran cantidad de animales vertebrados, como por ejemplo el gavilán, las palomas </a:t>
            </a:r>
            <a:r>
              <a:rPr lang="es-ES" i="1" dirty="0" err="1" smtClean="0">
                <a:effectLst>
                  <a:glow rad="101600">
                    <a:srgbClr val="C00000">
                      <a:alpha val="60000"/>
                    </a:srgbClr>
                  </a:glow>
                  <a:outerShdw blurRad="38100" dist="38100" dir="2700000" algn="tl">
                    <a:srgbClr val="000000">
                      <a:alpha val="43137"/>
                    </a:srgbClr>
                  </a:outerShdw>
                </a:effectLst>
              </a:rPr>
              <a:t>turqué</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rabiche</a:t>
            </a:r>
            <a:r>
              <a:rPr lang="es-ES" i="1" dirty="0" smtClean="0">
                <a:effectLst>
                  <a:glow rad="101600">
                    <a:srgbClr val="C00000">
                      <a:alpha val="60000"/>
                    </a:srgbClr>
                  </a:glow>
                  <a:outerShdw blurRad="38100" dist="38100" dir="2700000" algn="tl">
                    <a:srgbClr val="000000">
                      <a:alpha val="43137"/>
                    </a:srgbClr>
                  </a:outerShdw>
                </a:effectLst>
              </a:rPr>
              <a:t>; y la gallinuela.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doors dir="vert"/>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14"/>
                                        </p:tgtEl>
                                      </p:cBhvr>
                                    </p:animEffect>
                                    <p:set>
                                      <p:cBhvr>
                                        <p:cTn id="7" dur="1" fill="hold">
                                          <p:stCondLst>
                                            <p:cond delay="3999"/>
                                          </p:stCondLst>
                                        </p:cTn>
                                        <p:tgtEl>
                                          <p:spTgt spid="14"/>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13"/>
                                        </p:tgtEl>
                                      </p:cBhvr>
                                    </p:animEffect>
                                    <p:set>
                                      <p:cBhvr>
                                        <p:cTn id="10" dur="1" fill="hold">
                                          <p:stCondLst>
                                            <p:cond delay="3999"/>
                                          </p:stCondLst>
                                        </p:cTn>
                                        <p:tgtEl>
                                          <p:spTgt spid="13"/>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par>
                                <p:cTn id="18" presetID="2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edge">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5211856_bc8eebc999_z - copi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75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1520" y="265212"/>
            <a:ext cx="8568952" cy="5256584"/>
          </a:xfrm>
          <a:prstGeom prst="rect">
            <a:avLst/>
          </a:prstGeom>
          <a:solidFill>
            <a:schemeClr val="accent3">
              <a:lumMod val="5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ecosistema es uno de los puntos de interés más destacables del Parque Nacional de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Las características de la vegetación permiten que, en períodos de sequía, la humedad se mantenga prácticamente constante.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doors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122011025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0" y="0"/>
            <a:ext cx="9144000" cy="5715000"/>
          </a:xfrm>
          <a:prstGeom prst="rect">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4" name="13 Imagen" descr="01122011025b.jpg"/>
          <p:cNvPicPr>
            <a:picLocks noChangeAspect="1"/>
          </p:cNvPicPr>
          <p:nvPr/>
        </p:nvPicPr>
        <p:blipFill>
          <a:blip r:embed="rId2" cstate="print"/>
          <a:stretch>
            <a:fillRect/>
          </a:stretch>
        </p:blipFill>
        <p:spPr bwMode="auto">
          <a:xfrm>
            <a:off x="323528" y="265212"/>
            <a:ext cx="8496943" cy="51845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Rectángulo"/>
          <p:cNvSpPr/>
          <p:nvPr/>
        </p:nvSpPr>
        <p:spPr>
          <a:xfrm>
            <a:off x="611560" y="481237"/>
            <a:ext cx="7920880" cy="4752527"/>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67544"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árboles captan la humedad de la niebla típica de la zona generando gotas que actúan como lluvia y empapan el suelo. Esto permite que en todo el parque pueda observarse un suelo mullido o “esponjoso”, como se conoce comúnmente en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isInverted="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15"/>
                                        </p:tgtEl>
                                      </p:cBhvr>
                                    </p:animEffect>
                                    <p:set>
                                      <p:cBhvr>
                                        <p:cTn id="7" dur="1" fill="hold">
                                          <p:stCondLst>
                                            <p:cond delay="3999"/>
                                          </p:stCondLst>
                                        </p:cTn>
                                        <p:tgtEl>
                                          <p:spTgt spid="15"/>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14"/>
                                        </p:tgtEl>
                                      </p:cBhvr>
                                    </p:animEffect>
                                    <p:set>
                                      <p:cBhvr>
                                        <p:cTn id="10" dur="1" fill="hold">
                                          <p:stCondLst>
                                            <p:cond delay="3999"/>
                                          </p:stCondLst>
                                        </p:cTn>
                                        <p:tgtEl>
                                          <p:spTgt spid="1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4000"/>
                                        <p:tgtEl>
                                          <p:spTgt spid="13"/>
                                        </p:tgtEl>
                                      </p:cBhvr>
                                    </p:animEffect>
                                    <p:set>
                                      <p:cBhvr>
                                        <p:cTn id="13" dur="1" fill="hold">
                                          <p:stCondLst>
                                            <p:cond delay="3999"/>
                                          </p:stCondLst>
                                        </p:cTn>
                                        <p:tgtEl>
                                          <p:spTgt spid="1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6519916_e5beec314f_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323528" y="265212"/>
            <a:ext cx="8496944" cy="5184576"/>
          </a:xfrm>
          <a:prstGeom prst="rect">
            <a:avLst/>
          </a:prstGeom>
          <a:solidFill>
            <a:schemeClr val="tx1">
              <a:lumMod val="95000"/>
              <a:alpha val="61961"/>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recorrido del Parque Natural de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cuenta con numerosos miradores con vistas panorámicas. En ellos pueden encontrarse carteles didácticos que hacen posible que los visitantes entiendan las características del paisaje que se observan.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dir="r"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auty-II-a26019973.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258888" cy="5715000"/>
          </a:xfrm>
          <a:prstGeom prst="rect">
            <a:avLst/>
          </a:prstGeom>
          <a:solidFill>
            <a:schemeClr val="accent3">
              <a:lumMod val="50000"/>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258888" y="0"/>
            <a:ext cx="1225550" cy="5715000"/>
          </a:xfrm>
          <a:prstGeom prst="rect">
            <a:avLst/>
          </a:prstGeom>
          <a:solidFill>
            <a:schemeClr val="bg1">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484438" y="0"/>
            <a:ext cx="1230312" cy="5715000"/>
          </a:xfrm>
          <a:prstGeom prst="rect">
            <a:avLst/>
          </a:prstGeom>
          <a:solidFill>
            <a:schemeClr val="accent3">
              <a:lumMod val="50000"/>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3714750" y="0"/>
            <a:ext cx="1357313" cy="5715000"/>
          </a:xfrm>
          <a:prstGeom prst="rect">
            <a:avLst/>
          </a:prstGeom>
          <a:solidFill>
            <a:schemeClr val="bg1">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5072063" y="0"/>
            <a:ext cx="1357312" cy="5715000"/>
          </a:xfrm>
          <a:prstGeom prst="rect">
            <a:avLst/>
          </a:prstGeom>
          <a:solidFill>
            <a:schemeClr val="accent3">
              <a:lumMod val="50000"/>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6429375" y="0"/>
            <a:ext cx="1357313" cy="5715000"/>
          </a:xfrm>
          <a:prstGeom prst="rect">
            <a:avLst/>
          </a:prstGeom>
          <a:solidFill>
            <a:schemeClr val="bg1">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7786688" y="0"/>
            <a:ext cx="1357312" cy="5715000"/>
          </a:xfrm>
          <a:prstGeom prst="rect">
            <a:avLst/>
          </a:prstGeom>
          <a:solidFill>
            <a:schemeClr val="accent3">
              <a:lumMod val="50000"/>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tipología de flora que podemos encontrar en el Parque Nacional de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es de tipo bosque subtropical. Esto es posible gracias al ecosistema de la </a:t>
            </a:r>
            <a:r>
              <a:rPr lang="es-ES" i="1" dirty="0" err="1" smtClean="0">
                <a:effectLst>
                  <a:glow rad="101600">
                    <a:srgbClr val="C00000">
                      <a:alpha val="60000"/>
                    </a:srgbClr>
                  </a:glow>
                  <a:outerShdw blurRad="38100" dist="38100" dir="2700000" algn="tl">
                    <a:srgbClr val="000000">
                      <a:alpha val="43137"/>
                    </a:srgbClr>
                  </a:outerShdw>
                </a:effectLst>
              </a:rPr>
              <a:t>laurisilva</a:t>
            </a:r>
            <a:r>
              <a:rPr lang="es-ES" i="1" dirty="0" smtClean="0">
                <a:effectLst>
                  <a:glow rad="101600">
                    <a:srgbClr val="C00000">
                      <a:alpha val="60000"/>
                    </a:srgbClr>
                  </a:glow>
                  <a:outerShdw blurRad="38100" dist="38100" dir="2700000" algn="tl">
                    <a:srgbClr val="000000">
                      <a:alpha val="43137"/>
                    </a:srgbClr>
                  </a:outerShdw>
                </a:effectLst>
              </a:rPr>
              <a:t> canaria que caracteriza a esta zona y el motivo por el que es de tan suma importancia su conservación.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comb/>
      </p:transition>
    </mc:Choice>
    <mc:Fallback xmlns="">
      <p:transition spd="slow" advTm="32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4000"/>
                                        <p:tgtEl>
                                          <p:spTgt spid="5"/>
                                        </p:tgtEl>
                                        <p:attrNameLst>
                                          <p:attrName>ppt_h</p:attrName>
                                        </p:attrNameLst>
                                      </p:cBhvr>
                                      <p:tavLst>
                                        <p:tav tm="0">
                                          <p:val>
                                            <p:strVal val="ppt_h"/>
                                          </p:val>
                                        </p:tav>
                                        <p:tav tm="100000">
                                          <p:val>
                                            <p:strVal val="ppt_h"/>
                                          </p:val>
                                        </p:tav>
                                      </p:tavLst>
                                    </p:anim>
                                    <p:anim calcmode="lin" valueType="num">
                                      <p:cBhvr>
                                        <p:cTn id="7"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4000"/>
                                        <p:tgtEl>
                                          <p:spTgt spid="6"/>
                                        </p:tgtEl>
                                        <p:attrNameLst>
                                          <p:attrName>ppt_h</p:attrName>
                                        </p:attrNameLst>
                                      </p:cBhvr>
                                      <p:tavLst>
                                        <p:tav tm="0">
                                          <p:val>
                                            <p:strVal val="ppt_h"/>
                                          </p:val>
                                        </p:tav>
                                        <p:tav tm="100000">
                                          <p:val>
                                            <p:strVal val="ppt_h"/>
                                          </p:val>
                                        </p:tav>
                                      </p:tavLst>
                                    </p:anim>
                                    <p:anim calcmode="lin" valueType="num">
                                      <p:cBhvr>
                                        <p:cTn id="11"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3999"/>
                                          </p:stCondLst>
                                        </p:cTn>
                                        <p:tgtEl>
                                          <p:spTgt spid="6"/>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4000"/>
                                        <p:tgtEl>
                                          <p:spTgt spid="7"/>
                                        </p:tgtEl>
                                        <p:attrNameLst>
                                          <p:attrName>ppt_h</p:attrName>
                                        </p:attrNameLst>
                                      </p:cBhvr>
                                      <p:tavLst>
                                        <p:tav tm="0">
                                          <p:val>
                                            <p:strVal val="ppt_h"/>
                                          </p:val>
                                        </p:tav>
                                        <p:tav tm="100000">
                                          <p:val>
                                            <p:strVal val="ppt_h"/>
                                          </p:val>
                                        </p:tav>
                                      </p:tavLst>
                                    </p:anim>
                                    <p:anim calcmode="lin" valueType="num">
                                      <p:cBhvr>
                                        <p:cTn id="15"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3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4000"/>
                                        <p:tgtEl>
                                          <p:spTgt spid="8"/>
                                        </p:tgtEl>
                                        <p:attrNameLst>
                                          <p:attrName>ppt_h</p:attrName>
                                        </p:attrNameLst>
                                      </p:cBhvr>
                                      <p:tavLst>
                                        <p:tav tm="0">
                                          <p:val>
                                            <p:strVal val="ppt_h"/>
                                          </p:val>
                                        </p:tav>
                                        <p:tav tm="100000">
                                          <p:val>
                                            <p:strVal val="ppt_h"/>
                                          </p:val>
                                        </p:tav>
                                      </p:tavLst>
                                    </p:anim>
                                    <p:anim calcmode="lin" valueType="num">
                                      <p:cBhvr>
                                        <p:cTn id="19"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3999"/>
                                          </p:stCondLst>
                                        </p:cTn>
                                        <p:tgtEl>
                                          <p:spTgt spid="8"/>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4000"/>
                                        <p:tgtEl>
                                          <p:spTgt spid="9"/>
                                        </p:tgtEl>
                                        <p:attrNameLst>
                                          <p:attrName>ppt_h</p:attrName>
                                        </p:attrNameLst>
                                      </p:cBhvr>
                                      <p:tavLst>
                                        <p:tav tm="0">
                                          <p:val>
                                            <p:strVal val="ppt_h"/>
                                          </p:val>
                                        </p:tav>
                                        <p:tav tm="100000">
                                          <p:val>
                                            <p:strVal val="ppt_h"/>
                                          </p:val>
                                        </p:tav>
                                      </p:tavLst>
                                    </p:anim>
                                    <p:anim calcmode="lin" valueType="num">
                                      <p:cBhvr>
                                        <p:cTn id="23"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3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4000"/>
                                        <p:tgtEl>
                                          <p:spTgt spid="10"/>
                                        </p:tgtEl>
                                        <p:attrNameLst>
                                          <p:attrName>ppt_h</p:attrName>
                                        </p:attrNameLst>
                                      </p:cBhvr>
                                      <p:tavLst>
                                        <p:tav tm="0">
                                          <p:val>
                                            <p:strVal val="ppt_h"/>
                                          </p:val>
                                        </p:tav>
                                        <p:tav tm="100000">
                                          <p:val>
                                            <p:strVal val="ppt_h"/>
                                          </p:val>
                                        </p:tav>
                                      </p:tavLst>
                                    </p:anim>
                                    <p:anim calcmode="lin" valueType="num">
                                      <p:cBhvr>
                                        <p:cTn id="27"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3999"/>
                                          </p:stCondLst>
                                        </p:cTn>
                                        <p:tgtEl>
                                          <p:spTgt spid="10"/>
                                        </p:tgtEl>
                                        <p:attrNameLst>
                                          <p:attrName>style.visibility</p:attrName>
                                        </p:attrNameLst>
                                      </p:cBhvr>
                                      <p:to>
                                        <p:strVal val="hidden"/>
                                      </p:to>
                                    </p:set>
                                  </p:childTnLst>
                                </p:cTn>
                              </p:par>
                              <p:par>
                                <p:cTn id="29" presetID="19" presetClass="exit" presetSubtype="10" fill="hold" nodeType="withEffect">
                                  <p:stCondLst>
                                    <p:cond delay="0"/>
                                  </p:stCondLst>
                                  <p:childTnLst>
                                    <p:anim calcmode="lin" valueType="num">
                                      <p:cBhvr>
                                        <p:cTn id="30" dur="4000"/>
                                        <p:tgtEl>
                                          <p:spTgt spid="11"/>
                                        </p:tgtEl>
                                        <p:attrNameLst>
                                          <p:attrName>ppt_h</p:attrName>
                                        </p:attrNameLst>
                                      </p:cBhvr>
                                      <p:tavLst>
                                        <p:tav tm="0">
                                          <p:val>
                                            <p:strVal val="ppt_h"/>
                                          </p:val>
                                        </p:tav>
                                        <p:tav tm="100000">
                                          <p:val>
                                            <p:strVal val="ppt_h"/>
                                          </p:val>
                                        </p:tav>
                                      </p:tavLst>
                                    </p:anim>
                                    <p:anim calcmode="lin" valueType="num">
                                      <p:cBhvr>
                                        <p:cTn id="31"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3999"/>
                                          </p:stCondLst>
                                        </p:cTn>
                                        <p:tgtEl>
                                          <p:spTgt spid="11"/>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4000" fill="hold"/>
                                        <p:tgtEl>
                                          <p:spTgt spid="4"/>
                                        </p:tgtEl>
                                        <p:attrNameLst>
                                          <p:attrName>ppt_w</p:attrName>
                                        </p:attrNameLst>
                                      </p:cBhvr>
                                      <p:tavLst>
                                        <p:tav tm="0">
                                          <p:val>
                                            <p:strVal val="2/3*#ppt_w"/>
                                          </p:val>
                                        </p:tav>
                                        <p:tav tm="100000">
                                          <p:val>
                                            <p:strVal val="#ppt_w"/>
                                          </p:val>
                                        </p:tav>
                                      </p:tavLst>
                                    </p:anim>
                                    <p:anim calcmode="lin" valueType="num">
                                      <p:cBhvr>
                                        <p:cTn id="36" dur="4000" fill="hold"/>
                                        <p:tgtEl>
                                          <p:spTgt spid="4"/>
                                        </p:tgtEl>
                                        <p:attrNameLst>
                                          <p:attrName>ppt_h</p:attrName>
                                        </p:attrNameLst>
                                      </p:cBhvr>
                                      <p:tavLst>
                                        <p:tav tm="0">
                                          <p:val>
                                            <p:strVal val="2/3*#ppt_h"/>
                                          </p:val>
                                        </p:tav>
                                        <p:tav tm="100000">
                                          <p:val>
                                            <p:strVal val="#ppt_h"/>
                                          </p:val>
                                        </p:tav>
                                      </p:tavLst>
                                    </p:anim>
                                  </p:childTnLst>
                                </p:cTn>
                              </p:par>
                              <p:par>
                                <p:cTn id="37" presetID="3" presetClass="entr" presetSubtype="10"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linds(horizontal)">
                                      <p:cBhvr>
                                        <p:cTn id="39" dur="4000"/>
                                        <p:tgtEl>
                                          <p:spTgt spid="4"/>
                                        </p:tgtEl>
                                      </p:cBhvr>
                                    </p:animEffect>
                                  </p:childTnLst>
                                </p:cTn>
                              </p:par>
                            </p:childTnLst>
                          </p:cTn>
                        </p:par>
                        <p:par>
                          <p:cTn id="40" fill="hold">
                            <p:stCondLst>
                              <p:cond delay="4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1"/>
                                          </p:val>
                                        </p:tav>
                                        <p:tav tm="100000">
                                          <p:val>
                                            <p:strVal val="#ppt_x"/>
                                          </p:val>
                                        </p:tav>
                                      </p:tavLst>
                                    </p:anim>
                                    <p:anim calcmode="lin" valueType="num">
                                      <p:cBhvr>
                                        <p:cTn id="4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BORA.BORA.png"/>
          <p:cNvPicPr>
            <a:picLocks noChangeAspect="1"/>
          </p:cNvPicPr>
          <p:nvPr/>
        </p:nvPicPr>
        <p:blipFill>
          <a:blip r:embed="rId2" cstate="print"/>
          <a:stretch>
            <a:fillRect/>
          </a:stretch>
        </p:blipFill>
        <p:spPr bwMode="auto">
          <a:xfrm>
            <a:off x="4763" y="0"/>
            <a:ext cx="91392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Marco"/>
          <p:cNvSpPr/>
          <p:nvPr/>
        </p:nvSpPr>
        <p:spPr>
          <a:xfrm>
            <a:off x="0" y="5238750"/>
            <a:ext cx="9144000" cy="476250"/>
          </a:xfrm>
          <a:prstGeom prst="frame">
            <a:avLst>
              <a:gd name="adj1" fmla="val 3383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4822825"/>
            <a:ext cx="9144000" cy="476250"/>
          </a:xfrm>
          <a:prstGeom prst="frame">
            <a:avLst>
              <a:gd name="adj1" fmla="val 39167"/>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4346575"/>
            <a:ext cx="9144000" cy="476250"/>
          </a:xfrm>
          <a:prstGeom prst="frame">
            <a:avLst>
              <a:gd name="adj1" fmla="val 31167"/>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0" y="3870325"/>
            <a:ext cx="9144000" cy="476250"/>
          </a:xfrm>
          <a:prstGeom prst="frame">
            <a:avLst>
              <a:gd name="adj1" fmla="val 31167"/>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3394075"/>
            <a:ext cx="9144000" cy="476250"/>
          </a:xfrm>
          <a:prstGeom prst="frame">
            <a:avLst>
              <a:gd name="adj1" fmla="val 36500"/>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0" y="2917825"/>
            <a:ext cx="9144000" cy="476250"/>
          </a:xfrm>
          <a:prstGeom prst="frame">
            <a:avLst>
              <a:gd name="adj1" fmla="val 36500"/>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0" y="2441575"/>
            <a:ext cx="9144000" cy="476250"/>
          </a:xfrm>
          <a:prstGeom prst="frame">
            <a:avLst>
              <a:gd name="adj1" fmla="val 28500"/>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0" y="1965325"/>
            <a:ext cx="9144000" cy="476250"/>
          </a:xfrm>
          <a:prstGeom prst="frame">
            <a:avLst>
              <a:gd name="adj1" fmla="val 31167"/>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0" y="1547813"/>
            <a:ext cx="9144000" cy="476250"/>
          </a:xfrm>
          <a:prstGeom prst="frame">
            <a:avLst>
              <a:gd name="adj1" fmla="val 33833"/>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0" y="952500"/>
            <a:ext cx="9144000" cy="595313"/>
          </a:xfrm>
          <a:prstGeom prst="frame">
            <a:avLst>
              <a:gd name="adj1" fmla="val 35967"/>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0" y="476250"/>
            <a:ext cx="9144000" cy="536575"/>
          </a:xfrm>
          <a:prstGeom prst="frame">
            <a:avLst>
              <a:gd name="adj1" fmla="val 31435"/>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arco"/>
          <p:cNvSpPr/>
          <p:nvPr/>
        </p:nvSpPr>
        <p:spPr>
          <a:xfrm>
            <a:off x="0" y="0"/>
            <a:ext cx="9144000" cy="476250"/>
          </a:xfrm>
          <a:prstGeom prst="frame">
            <a:avLst>
              <a:gd name="adj1" fmla="val 31167"/>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uadroTexto"/>
          <p:cNvSpPr txBox="1"/>
          <p:nvPr/>
        </p:nvSpPr>
        <p:spPr>
          <a:xfrm>
            <a:off x="323528" y="4513684"/>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entre las aproximadamente 400 especies que encontramos en el Parque, los estudios informan de que más de la mitad son especies autóctonas canarias, algunas de ellas incluso exclusivas del Parque Nacional.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comb/>
      </p:transition>
    </mc:Choice>
    <mc:Fallback xmlns="">
      <p:transition spd="slow" advTm="26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20" presetClass="exit" presetSubtype="0" fill="hold" nodeType="withEffect">
                                  <p:stCondLst>
                                    <p:cond delay="0"/>
                                  </p:stCondLst>
                                  <p:childTnLst>
                                    <p:animEffect transition="out" filter="wedge">
                                      <p:cBhvr>
                                        <p:cTn id="18" dur="4000"/>
                                        <p:tgtEl>
                                          <p:spTgt spid="10"/>
                                        </p:tgtEl>
                                      </p:cBhvr>
                                    </p:animEffect>
                                    <p:set>
                                      <p:cBhvr>
                                        <p:cTn id="19" dur="1" fill="hold">
                                          <p:stCondLst>
                                            <p:cond delay="3999"/>
                                          </p:stCondLst>
                                        </p:cTn>
                                        <p:tgtEl>
                                          <p:spTgt spid="10"/>
                                        </p:tgtEl>
                                        <p:attrNameLst>
                                          <p:attrName>style.visibility</p:attrName>
                                        </p:attrNameLst>
                                      </p:cBhvr>
                                      <p:to>
                                        <p:strVal val="hidden"/>
                                      </p:to>
                                    </p:set>
                                  </p:childTnLst>
                                </p:cTn>
                              </p:par>
                              <p:par>
                                <p:cTn id="20" presetID="20" presetClass="exit" presetSubtype="0" fill="hold" nodeType="withEffect">
                                  <p:stCondLst>
                                    <p:cond delay="0"/>
                                  </p:stCondLst>
                                  <p:childTnLst>
                                    <p:animEffect transition="out" filter="wedge">
                                      <p:cBhvr>
                                        <p:cTn id="21" dur="4000"/>
                                        <p:tgtEl>
                                          <p:spTgt spid="11"/>
                                        </p:tgtEl>
                                      </p:cBhvr>
                                    </p:animEffect>
                                    <p:set>
                                      <p:cBhvr>
                                        <p:cTn id="22" dur="1" fill="hold">
                                          <p:stCondLst>
                                            <p:cond delay="3999"/>
                                          </p:stCondLst>
                                        </p:cTn>
                                        <p:tgtEl>
                                          <p:spTgt spid="11"/>
                                        </p:tgtEl>
                                        <p:attrNameLst>
                                          <p:attrName>style.visibility</p:attrName>
                                        </p:attrNameLst>
                                      </p:cBhvr>
                                      <p:to>
                                        <p:strVal val="hidden"/>
                                      </p:to>
                                    </p:set>
                                  </p:childTnLst>
                                </p:cTn>
                              </p:par>
                              <p:par>
                                <p:cTn id="23" presetID="20" presetClass="exit" presetSubtype="0" fill="hold" nodeType="withEffect">
                                  <p:stCondLst>
                                    <p:cond delay="0"/>
                                  </p:stCondLst>
                                  <p:childTnLst>
                                    <p:animEffect transition="out" filter="wedge">
                                      <p:cBhvr>
                                        <p:cTn id="24" dur="4000"/>
                                        <p:tgtEl>
                                          <p:spTgt spid="12"/>
                                        </p:tgtEl>
                                      </p:cBhvr>
                                    </p:animEffect>
                                    <p:set>
                                      <p:cBhvr>
                                        <p:cTn id="25" dur="1" fill="hold">
                                          <p:stCondLst>
                                            <p:cond delay="3999"/>
                                          </p:stCondLst>
                                        </p:cTn>
                                        <p:tgtEl>
                                          <p:spTgt spid="12"/>
                                        </p:tgtEl>
                                        <p:attrNameLst>
                                          <p:attrName>style.visibility</p:attrName>
                                        </p:attrNameLst>
                                      </p:cBhvr>
                                      <p:to>
                                        <p:strVal val="hidden"/>
                                      </p:to>
                                    </p:set>
                                  </p:childTnLst>
                                </p:cTn>
                              </p:par>
                              <p:par>
                                <p:cTn id="26" presetID="20" presetClass="exit" presetSubtype="0" fill="hold" nodeType="withEffect">
                                  <p:stCondLst>
                                    <p:cond delay="0"/>
                                  </p:stCondLst>
                                  <p:childTnLst>
                                    <p:animEffect transition="out" filter="wedge">
                                      <p:cBhvr>
                                        <p:cTn id="27" dur="4000"/>
                                        <p:tgtEl>
                                          <p:spTgt spid="13"/>
                                        </p:tgtEl>
                                      </p:cBhvr>
                                    </p:animEffect>
                                    <p:set>
                                      <p:cBhvr>
                                        <p:cTn id="28" dur="1" fill="hold">
                                          <p:stCondLst>
                                            <p:cond delay="3999"/>
                                          </p:stCondLst>
                                        </p:cTn>
                                        <p:tgtEl>
                                          <p:spTgt spid="13"/>
                                        </p:tgtEl>
                                        <p:attrNameLst>
                                          <p:attrName>style.visibility</p:attrName>
                                        </p:attrNameLst>
                                      </p:cBhvr>
                                      <p:to>
                                        <p:strVal val="hidden"/>
                                      </p:to>
                                    </p:set>
                                  </p:childTnLst>
                                </p:cTn>
                              </p:par>
                              <p:par>
                                <p:cTn id="29" presetID="20" presetClass="exit" presetSubtype="0" fill="hold" nodeType="withEffect">
                                  <p:stCondLst>
                                    <p:cond delay="0"/>
                                  </p:stCondLst>
                                  <p:childTnLst>
                                    <p:animEffect transition="out" filter="wedge">
                                      <p:cBhvr>
                                        <p:cTn id="30" dur="4000"/>
                                        <p:tgtEl>
                                          <p:spTgt spid="14"/>
                                        </p:tgtEl>
                                      </p:cBhvr>
                                    </p:animEffect>
                                    <p:set>
                                      <p:cBhvr>
                                        <p:cTn id="31" dur="1" fill="hold">
                                          <p:stCondLst>
                                            <p:cond delay="3999"/>
                                          </p:stCondLst>
                                        </p:cTn>
                                        <p:tgtEl>
                                          <p:spTgt spid="14"/>
                                        </p:tgtEl>
                                        <p:attrNameLst>
                                          <p:attrName>style.visibility</p:attrName>
                                        </p:attrNameLst>
                                      </p:cBhvr>
                                      <p:to>
                                        <p:strVal val="hidden"/>
                                      </p:to>
                                    </p:set>
                                  </p:childTnLst>
                                </p:cTn>
                              </p:par>
                              <p:par>
                                <p:cTn id="32" presetID="20" presetClass="exit" presetSubtype="0" fill="hold" nodeType="withEffect">
                                  <p:stCondLst>
                                    <p:cond delay="0"/>
                                  </p:stCondLst>
                                  <p:childTnLst>
                                    <p:animEffect transition="out" filter="wedge">
                                      <p:cBhvr>
                                        <p:cTn id="33" dur="4000"/>
                                        <p:tgtEl>
                                          <p:spTgt spid="15"/>
                                        </p:tgtEl>
                                      </p:cBhvr>
                                    </p:animEffect>
                                    <p:set>
                                      <p:cBhvr>
                                        <p:cTn id="34" dur="1" fill="hold">
                                          <p:stCondLst>
                                            <p:cond delay="3999"/>
                                          </p:stCondLst>
                                        </p:cTn>
                                        <p:tgtEl>
                                          <p:spTgt spid="15"/>
                                        </p:tgtEl>
                                        <p:attrNameLst>
                                          <p:attrName>style.visibility</p:attrName>
                                        </p:attrNameLst>
                                      </p:cBhvr>
                                      <p:to>
                                        <p:strVal val="hidden"/>
                                      </p:to>
                                    </p:set>
                                  </p:childTnLst>
                                </p:cTn>
                              </p:par>
                              <p:par>
                                <p:cTn id="35" presetID="20" presetClass="exit" presetSubtype="0" fill="hold" nodeType="withEffect">
                                  <p:stCondLst>
                                    <p:cond delay="0"/>
                                  </p:stCondLst>
                                  <p:childTnLst>
                                    <p:animEffect transition="out" filter="wedge">
                                      <p:cBhvr>
                                        <p:cTn id="36" dur="4000"/>
                                        <p:tgtEl>
                                          <p:spTgt spid="16"/>
                                        </p:tgtEl>
                                      </p:cBhvr>
                                    </p:animEffect>
                                    <p:set>
                                      <p:cBhvr>
                                        <p:cTn id="37" dur="1" fill="hold">
                                          <p:stCondLst>
                                            <p:cond delay="3999"/>
                                          </p:stCondLst>
                                        </p:cTn>
                                        <p:tgtEl>
                                          <p:spTgt spid="16"/>
                                        </p:tgtEl>
                                        <p:attrNameLst>
                                          <p:attrName>style.visibility</p:attrName>
                                        </p:attrNameLst>
                                      </p:cBhvr>
                                      <p:to>
                                        <p:strVal val="hidden"/>
                                      </p:to>
                                    </p:set>
                                  </p:childTnLst>
                                </p:cTn>
                              </p:par>
                              <p:par>
                                <p:cTn id="38" presetID="20" presetClass="exit" presetSubtype="0" fill="hold" nodeType="withEffect">
                                  <p:stCondLst>
                                    <p:cond delay="0"/>
                                  </p:stCondLst>
                                  <p:childTnLst>
                                    <p:animEffect transition="out" filter="wedge">
                                      <p:cBhvr>
                                        <p:cTn id="39" dur="4000"/>
                                        <p:tgtEl>
                                          <p:spTgt spid="17"/>
                                        </p:tgtEl>
                                      </p:cBhvr>
                                    </p:animEffect>
                                    <p:set>
                                      <p:cBhvr>
                                        <p:cTn id="40" dur="1" fill="hold">
                                          <p:stCondLst>
                                            <p:cond delay="3999"/>
                                          </p:stCondLst>
                                        </p:cTn>
                                        <p:tgtEl>
                                          <p:spTgt spid="17"/>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4000" fill="hold"/>
                                        <p:tgtEl>
                                          <p:spTgt spid="5"/>
                                        </p:tgtEl>
                                        <p:attrNameLst>
                                          <p:attrName>ppt_w</p:attrName>
                                        </p:attrNameLst>
                                      </p:cBhvr>
                                      <p:tavLst>
                                        <p:tav tm="0">
                                          <p:val>
                                            <p:strVal val="4/3*#ppt_w"/>
                                          </p:val>
                                        </p:tav>
                                        <p:tav tm="100000">
                                          <p:val>
                                            <p:strVal val="#ppt_w"/>
                                          </p:val>
                                        </p:tav>
                                      </p:tavLst>
                                    </p:anim>
                                    <p:anim calcmode="lin" valueType="num">
                                      <p:cBhvr>
                                        <p:cTn id="44" dur="4000" fill="hold"/>
                                        <p:tgtEl>
                                          <p:spTgt spid="5"/>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8"/>
                                        </p:tgtEl>
                                        <p:attrNameLst>
                                          <p:attrName>style.visibility</p:attrName>
                                        </p:attrNameLst>
                                      </p:cBhvr>
                                      <p:to>
                                        <p:strVal val="visible"/>
                                      </p:to>
                                    </p:set>
                                    <p:animEffect transition="in" filter="fade">
                                      <p:cBhvr>
                                        <p:cTn id="48" dur="1000"/>
                                        <p:tgtEl>
                                          <p:spTgt spid="18"/>
                                        </p:tgtEl>
                                      </p:cBhvr>
                                    </p:animEffect>
                                    <p:anim calcmode="lin" valueType="num">
                                      <p:cBhvr>
                                        <p:cTn id="49" dur="1000" fill="hold"/>
                                        <p:tgtEl>
                                          <p:spTgt spid="18"/>
                                        </p:tgtEl>
                                        <p:attrNameLst>
                                          <p:attrName>ppt_x</p:attrName>
                                        </p:attrNameLst>
                                      </p:cBhvr>
                                      <p:tavLst>
                                        <p:tav tm="0">
                                          <p:val>
                                            <p:strVal val="#ppt_x-.1"/>
                                          </p:val>
                                        </p:tav>
                                        <p:tav tm="100000">
                                          <p:val>
                                            <p:strVal val="#ppt_x"/>
                                          </p:val>
                                        </p:tav>
                                      </p:tavLst>
                                    </p:anim>
                                    <p:anim calcmode="lin" valueType="num">
                                      <p:cBhvr>
                                        <p:cTn id="5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rot="575757">
            <a:off x="-625475" y="-615950"/>
            <a:ext cx="10369550" cy="6954838"/>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rot="228741">
            <a:off x="-279400" y="-219075"/>
            <a:ext cx="9837738" cy="6262688"/>
          </a:xfrm>
          <a:prstGeom prst="rect">
            <a:avLst/>
          </a:prstGeom>
          <a:solidFill>
            <a:schemeClr val="accent3">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rot="21290409">
            <a:off x="231775" y="-12700"/>
            <a:ext cx="8934450" cy="6007100"/>
          </a:xfrm>
          <a:prstGeom prst="rect">
            <a:avLst/>
          </a:prstGeom>
          <a:solidFill>
            <a:schemeClr val="accent3">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20789798">
            <a:off x="714375" y="115888"/>
            <a:ext cx="7999413" cy="5951537"/>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20264225">
            <a:off x="1009650" y="404813"/>
            <a:ext cx="7207250" cy="5226050"/>
          </a:xfrm>
          <a:prstGeom prst="rect">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1" name="10 Imagen" descr="36.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especies destacan los helechos, por su fácil reproducción por esporas, y especialmente el helecho macho y la doradilla negra. Además, por la humedad presente en el Parque, también son dignos de mención los hongos y musgos, que viven en el suelo, rocas o corteza de árboles principalmente.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6000">
        <p14:warp dir="in"/>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grpId="0" nodeType="withEffect">
                                  <p:stCondLst>
                                    <p:cond delay="0"/>
                                  </p:stCondLst>
                                  <p:childTnLst>
                                    <p:animEffect transition="out" filter="wheel(1)">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xit" presetSubtype="1" fill="hold" grpId="0" nodeType="withEffect">
                                  <p:stCondLst>
                                    <p:cond delay="300"/>
                                  </p:stCondLst>
                                  <p:childTnLst>
                                    <p:animEffect transition="out" filter="wheel(1)">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1" presetClass="exit" presetSubtype="1" fill="hold" grpId="0" nodeType="withEffect">
                                  <p:stCondLst>
                                    <p:cond delay="500"/>
                                  </p:stCondLst>
                                  <p:childTnLst>
                                    <p:animEffect transition="out" filter="wheel(1)">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1" presetClass="exit" presetSubtype="1" fill="hold" grpId="0" nodeType="withEffect">
                                  <p:stCondLst>
                                    <p:cond delay="800"/>
                                  </p:stCondLst>
                                  <p:childTnLst>
                                    <p:animEffect transition="out" filter="wheel(1)">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21" presetClass="exit" presetSubtype="1" fill="hold" grpId="0" nodeType="withEffect">
                                  <p:stCondLst>
                                    <p:cond delay="1000"/>
                                  </p:stCondLst>
                                  <p:childTnLst>
                                    <p:animEffect transition="out" filter="wheel(1)">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53" presetClass="entr" presetSubtype="0" fill="hold" nodeType="withEffect">
                                  <p:stCondLst>
                                    <p:cond delay="1500"/>
                                  </p:stCondLst>
                                  <p:childTnLst>
                                    <p:set>
                                      <p:cBhvr>
                                        <p:cTn id="21" dur="1" fill="hold">
                                          <p:stCondLst>
                                            <p:cond delay="0"/>
                                          </p:stCondLst>
                                        </p:cTn>
                                        <p:tgtEl>
                                          <p:spTgt spid="11"/>
                                        </p:tgtEl>
                                        <p:attrNameLst>
                                          <p:attrName>style.visibility</p:attrName>
                                        </p:attrNameLst>
                                      </p:cBhvr>
                                      <p:to>
                                        <p:strVal val="visible"/>
                                      </p:to>
                                    </p:set>
                                    <p:anim calcmode="lin" valueType="num">
                                      <p:cBhvr>
                                        <p:cTn id="22" dur="4000" fill="hold"/>
                                        <p:tgtEl>
                                          <p:spTgt spid="11"/>
                                        </p:tgtEl>
                                        <p:attrNameLst>
                                          <p:attrName>ppt_w</p:attrName>
                                        </p:attrNameLst>
                                      </p:cBhvr>
                                      <p:tavLst>
                                        <p:tav tm="0">
                                          <p:val>
                                            <p:fltVal val="0"/>
                                          </p:val>
                                        </p:tav>
                                        <p:tav tm="100000">
                                          <p:val>
                                            <p:strVal val="#ppt_w"/>
                                          </p:val>
                                        </p:tav>
                                      </p:tavLst>
                                    </p:anim>
                                    <p:anim calcmode="lin" valueType="num">
                                      <p:cBhvr>
                                        <p:cTn id="23" dur="4000" fill="hold"/>
                                        <p:tgtEl>
                                          <p:spTgt spid="11"/>
                                        </p:tgtEl>
                                        <p:attrNameLst>
                                          <p:attrName>ppt_h</p:attrName>
                                        </p:attrNameLst>
                                      </p:cBhvr>
                                      <p:tavLst>
                                        <p:tav tm="0">
                                          <p:val>
                                            <p:fltVal val="0"/>
                                          </p:val>
                                        </p:tav>
                                        <p:tav tm="100000">
                                          <p:val>
                                            <p:strVal val="#ppt_h"/>
                                          </p:val>
                                        </p:tav>
                                      </p:tavLst>
                                    </p:anim>
                                    <p:animEffect transition="in" filter="fade">
                                      <p:cBhvr>
                                        <p:cTn id="24" dur="4000"/>
                                        <p:tgtEl>
                                          <p:spTgt spid="11"/>
                                        </p:tgtEl>
                                      </p:cBhvr>
                                    </p:animEffect>
                                  </p:childTnLst>
                                </p:cTn>
                              </p:par>
                              <p:par>
                                <p:cTn id="25" presetID="8" presetClass="emph" presetSubtype="0" fill="hold" nodeType="withEffect">
                                  <p:stCondLst>
                                    <p:cond delay="1500"/>
                                  </p:stCondLst>
                                  <p:childTnLst>
                                    <p:animRot by="21600000">
                                      <p:cBhvr>
                                        <p:cTn id="26" dur="4000" fill="hold"/>
                                        <p:tgtEl>
                                          <p:spTgt spid="11"/>
                                        </p:tgtEl>
                                        <p:attrNameLst>
                                          <p:attrName>r</p:attrName>
                                        </p:attrNameLst>
                                      </p:cBhvr>
                                    </p:animRot>
                                  </p:childTnLst>
                                </p:cTn>
                              </p:par>
                            </p:childTnLst>
                          </p:cTn>
                        </p:par>
                        <p:par>
                          <p:cTn id="27" fill="hold">
                            <p:stCondLst>
                              <p:cond delay="6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20110718150509847319573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 y="0"/>
            <a:ext cx="4427984" cy="2857500"/>
          </a:xfrm>
          <a:prstGeom prst="rect">
            <a:avLst/>
          </a:prstGeom>
          <a:solidFill>
            <a:schemeClr val="accent3">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399887" y="2857500"/>
            <a:ext cx="4744113" cy="2857500"/>
          </a:xfrm>
          <a:prstGeom prst="rect">
            <a:avLst/>
          </a:prstGeom>
          <a:solidFill>
            <a:schemeClr val="accent3">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399887" y="0"/>
            <a:ext cx="4744113" cy="2857500"/>
          </a:xfrm>
          <a:prstGeom prst="rect">
            <a:avLst/>
          </a:prstGeom>
          <a:solidFill>
            <a:schemeClr val="accent3">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 y="2857500"/>
            <a:ext cx="4427984" cy="2857500"/>
          </a:xfrm>
          <a:prstGeom prst="rect">
            <a:avLst/>
          </a:prstGeom>
          <a:solidFill>
            <a:schemeClr val="accent3">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827584" y="4945732"/>
            <a:ext cx="720080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especies arbóreas destacan el  haya, el </a:t>
            </a:r>
            <a:r>
              <a:rPr lang="es-ES" i="1" dirty="0" err="1" smtClean="0">
                <a:effectLst>
                  <a:glow rad="101600">
                    <a:srgbClr val="C00000">
                      <a:alpha val="60000"/>
                    </a:srgbClr>
                  </a:glow>
                  <a:outerShdw blurRad="38100" dist="38100" dir="2700000" algn="tl">
                    <a:srgbClr val="000000">
                      <a:alpha val="43137"/>
                    </a:srgbClr>
                  </a:outerShdw>
                </a:effectLst>
              </a:rPr>
              <a:t>acebiño</a:t>
            </a:r>
            <a:r>
              <a:rPr lang="es-ES" i="1" dirty="0" smtClean="0">
                <a:effectLst>
                  <a:glow rad="101600">
                    <a:srgbClr val="C00000">
                      <a:alpha val="60000"/>
                    </a:srgbClr>
                  </a:glow>
                  <a:outerShdw blurRad="38100" dist="38100" dir="2700000" algn="tl">
                    <a:srgbClr val="000000">
                      <a:alpha val="43137"/>
                    </a:srgbClr>
                  </a:outerShdw>
                </a:effectLst>
              </a:rPr>
              <a:t>, el loro, el </a:t>
            </a:r>
            <a:r>
              <a:rPr lang="es-ES" i="1" dirty="0" err="1" smtClean="0">
                <a:effectLst>
                  <a:glow rad="101600">
                    <a:srgbClr val="C00000">
                      <a:alpha val="60000"/>
                    </a:srgbClr>
                  </a:glow>
                  <a:outerShdw blurRad="38100" dist="38100" dir="2700000" algn="tl">
                    <a:srgbClr val="000000">
                      <a:alpha val="43137"/>
                    </a:srgbClr>
                  </a:outerShdw>
                </a:effectLst>
              </a:rPr>
              <a:t>viñátigo</a:t>
            </a:r>
            <a:r>
              <a:rPr lang="es-ES" i="1" dirty="0" smtClean="0">
                <a:effectLst>
                  <a:glow rad="101600">
                    <a:srgbClr val="C00000">
                      <a:alpha val="60000"/>
                    </a:srgbClr>
                  </a:glow>
                  <a:outerShdw blurRad="38100" dist="38100" dir="2700000" algn="tl">
                    <a:srgbClr val="000000">
                      <a:alpha val="43137"/>
                    </a:srgbClr>
                  </a:outerShdw>
                </a:effectLst>
              </a:rPr>
              <a:t>, el palo blanco y el brezo arbóreo.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newsflash/>
      </p:transition>
    </mc:Choice>
    <mc:Fallback xmlns="">
      <p:transition spd="slow" advTm="18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bora-bor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2857500" cy="1905000"/>
          </a:xfrm>
          <a:prstGeom prst="rect">
            <a:avLst/>
          </a:prstGeom>
          <a:solidFill>
            <a:schemeClr val="accent3">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857500" y="0"/>
            <a:ext cx="3286125" cy="1897063"/>
          </a:xfrm>
          <a:prstGeom prst="rect">
            <a:avLst/>
          </a:prstGeom>
          <a:solidFill>
            <a:schemeClr val="accent3">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6143625" y="0"/>
            <a:ext cx="3000375" cy="1905000"/>
          </a:xfrm>
          <a:prstGeom prst="rect">
            <a:avLst/>
          </a:prstGeom>
          <a:solidFill>
            <a:schemeClr val="accent3">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1905000"/>
            <a:ext cx="2857500" cy="1905000"/>
          </a:xfrm>
          <a:prstGeom prst="rect">
            <a:avLst/>
          </a:prstGeom>
          <a:solidFill>
            <a:schemeClr val="accent3">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3810000"/>
            <a:ext cx="2857500" cy="1905000"/>
          </a:xfrm>
          <a:prstGeom prst="rect">
            <a:avLst/>
          </a:prstGeom>
          <a:solidFill>
            <a:schemeClr val="accent3">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857500" y="3810000"/>
            <a:ext cx="3286125" cy="1905000"/>
          </a:xfrm>
          <a:prstGeom prst="rect">
            <a:avLst/>
          </a:prstGeom>
          <a:solidFill>
            <a:schemeClr val="accent3">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2857500" y="1897063"/>
            <a:ext cx="3286125" cy="1912937"/>
          </a:xfrm>
          <a:prstGeom prst="rect">
            <a:avLst/>
          </a:prstGeom>
          <a:solidFill>
            <a:schemeClr val="accent3">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143625" y="1905000"/>
            <a:ext cx="3000375" cy="1905000"/>
          </a:xfrm>
          <a:prstGeom prst="rect">
            <a:avLst/>
          </a:prstGeom>
          <a:solidFill>
            <a:schemeClr val="accent3">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6143625" y="3810000"/>
            <a:ext cx="3000375" cy="1905000"/>
          </a:xfrm>
          <a:prstGeom prst="rect">
            <a:avLst/>
          </a:prstGeom>
          <a:solidFill>
            <a:schemeClr val="accent3">
              <a:lumMod val="50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539552" y="4657700"/>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se entremezcla la niebla húmeda de las cumbres con la sequedad y la aridez del periodo estival y de los alrededores, que hace que se vea un paisaje idílico.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3000">
        <p15:prstTrans prst="fallOve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4000"/>
                                        <p:tgtEl>
                                          <p:spTgt spid="10"/>
                                        </p:tgtEl>
                                      </p:cBhvr>
                                    </p:animEffect>
                                    <p:set>
                                      <p:cBhvr>
                                        <p:cTn id="19" dur="1" fill="hold">
                                          <p:stCondLst>
                                            <p:cond delay="3999"/>
                                          </p:stCondLst>
                                        </p:cTn>
                                        <p:tgtEl>
                                          <p:spTgt spid="10"/>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4000"/>
                                        <p:tgtEl>
                                          <p:spTgt spid="11"/>
                                        </p:tgtEl>
                                      </p:cBhvr>
                                    </p:animEffect>
                                    <p:set>
                                      <p:cBhvr>
                                        <p:cTn id="22" dur="1" fill="hold">
                                          <p:stCondLst>
                                            <p:cond delay="3999"/>
                                          </p:stCondLst>
                                        </p:cTn>
                                        <p:tgtEl>
                                          <p:spTgt spid="11"/>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4000"/>
                                        <p:tgtEl>
                                          <p:spTgt spid="12"/>
                                        </p:tgtEl>
                                      </p:cBhvr>
                                    </p:animEffect>
                                    <p:set>
                                      <p:cBhvr>
                                        <p:cTn id="25" dur="1" fill="hold">
                                          <p:stCondLst>
                                            <p:cond delay="3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4000"/>
                                        <p:tgtEl>
                                          <p:spTgt spid="13"/>
                                        </p:tgtEl>
                                      </p:cBhvr>
                                    </p:animEffect>
                                    <p:set>
                                      <p:cBhvr>
                                        <p:cTn id="28" dur="1" fill="hold">
                                          <p:stCondLst>
                                            <p:cond delay="3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4000"/>
                                        <p:tgtEl>
                                          <p:spTgt spid="14"/>
                                        </p:tgtEl>
                                      </p:cBhvr>
                                    </p:animEffect>
                                    <p:set>
                                      <p:cBhvr>
                                        <p:cTn id="31" dur="1" fill="hold">
                                          <p:stCondLst>
                                            <p:cond delay="3999"/>
                                          </p:stCondLst>
                                        </p:cTn>
                                        <p:tgtEl>
                                          <p:spTgt spid="14"/>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4000" fill="hold"/>
                                        <p:tgtEl>
                                          <p:spTgt spid="5"/>
                                        </p:tgtEl>
                                        <p:attrNameLst>
                                          <p:attrName>ppt_w</p:attrName>
                                        </p:attrNameLst>
                                      </p:cBhvr>
                                      <p:tavLst>
                                        <p:tav tm="0">
                                          <p:val>
                                            <p:strVal val="4/3*#ppt_w"/>
                                          </p:val>
                                        </p:tav>
                                        <p:tav tm="100000">
                                          <p:val>
                                            <p:strVal val="#ppt_w"/>
                                          </p:val>
                                        </p:tav>
                                      </p:tavLst>
                                    </p:anim>
                                    <p:anim calcmode="lin" valueType="num">
                                      <p:cBhvr>
                                        <p:cTn id="35" dur="4000" fill="hold"/>
                                        <p:tgtEl>
                                          <p:spTgt spid="5"/>
                                        </p:tgtEl>
                                        <p:attrNameLst>
                                          <p:attrName>ppt_h</p:attrName>
                                        </p:attrNameLst>
                                      </p:cBhvr>
                                      <p:tavLst>
                                        <p:tav tm="0">
                                          <p:val>
                                            <p:strVal val="4/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5"/>
                                        </p:tgtEl>
                                        <p:attrNameLst>
                                          <p:attrName>style.visibility</p:attrName>
                                        </p:attrNameLst>
                                      </p:cBhvr>
                                      <p:to>
                                        <p:strVal val="visible"/>
                                      </p:to>
                                    </p:set>
                                    <p:animEffect transition="in" filter="fade">
                                      <p:cBhvr>
                                        <p:cTn id="39" dur="1000"/>
                                        <p:tgtEl>
                                          <p:spTgt spid="15"/>
                                        </p:tgtEl>
                                      </p:cBhvr>
                                    </p:animEffect>
                                    <p:anim calcmode="lin" valueType="num">
                                      <p:cBhvr>
                                        <p:cTn id="40" dur="1000" fill="hold"/>
                                        <p:tgtEl>
                                          <p:spTgt spid="15"/>
                                        </p:tgtEl>
                                        <p:attrNameLst>
                                          <p:attrName>ppt_x</p:attrName>
                                        </p:attrNameLst>
                                      </p:cBhvr>
                                      <p:tavLst>
                                        <p:tav tm="0">
                                          <p:val>
                                            <p:strVal val="#ppt_x-.1"/>
                                          </p:val>
                                        </p:tav>
                                        <p:tav tm="100000">
                                          <p:val>
                                            <p:strVal val="#ppt_x"/>
                                          </p:val>
                                        </p:tav>
                                      </p:tavLst>
                                    </p:anim>
                                    <p:anim calcmode="lin" valueType="num">
                                      <p:cBhvr>
                                        <p:cTn id="41"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942303140_e24090a0b8_b.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1" y="0"/>
            <a:ext cx="9144000" cy="5715000"/>
          </a:xfrm>
          <a:prstGeom prst="rtTriangle">
            <a:avLst/>
          </a:prstGeom>
          <a:solidFill>
            <a:schemeClr val="accent3">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rot="5400000" flipV="1">
            <a:off x="1714502" y="-1714500"/>
            <a:ext cx="5714998" cy="9144002"/>
          </a:xfrm>
          <a:prstGeom prst="rtTriangle">
            <a:avLst/>
          </a:prstGeom>
          <a:solidFill>
            <a:schemeClr val="accent3">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cumbres centrales del Parque están normalmente cubiertas por la niebla, eso le da una tonalidad fascinante a las selvas tropicales y la abundante vegetación que tras ella se esconde, con contrastes entre el verde de la vegetación y el color desértico de los alrededores y de otras zonas.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ferris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9144000" cy="5715000"/>
          </a:xfrm>
          <a:prstGeom prst="rtTriangle">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flipV="1">
            <a:off x="-3" y="0"/>
            <a:ext cx="9143999" cy="5715000"/>
          </a:xfrm>
          <a:prstGeom prst="rtTriangle">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mayoría de la vegetación de este lugar se llama </a:t>
            </a:r>
            <a:r>
              <a:rPr lang="es-ES" i="1" dirty="0" err="1" smtClean="0">
                <a:effectLst>
                  <a:glow rad="101600">
                    <a:srgbClr val="C00000">
                      <a:alpha val="60000"/>
                    </a:srgbClr>
                  </a:glow>
                  <a:outerShdw blurRad="38100" dist="38100" dir="2700000" algn="tl">
                    <a:srgbClr val="000000">
                      <a:alpha val="43137"/>
                    </a:srgbClr>
                  </a:outerShdw>
                </a:effectLst>
              </a:rPr>
              <a:t>Laurisilva</a:t>
            </a:r>
            <a:r>
              <a:rPr lang="es-ES" i="1" dirty="0" smtClean="0">
                <a:effectLst>
                  <a:glow rad="101600">
                    <a:srgbClr val="C00000">
                      <a:alpha val="60000"/>
                    </a:srgbClr>
                  </a:glow>
                  <a:outerShdw blurRad="38100" dist="38100" dir="2700000" algn="tl">
                    <a:srgbClr val="000000">
                      <a:alpha val="43137"/>
                    </a:srgbClr>
                  </a:outerShdw>
                </a:effectLst>
              </a:rPr>
              <a:t>, es una gran variedad de especies de árboles que hacen de esta zona un lugar muy similar al del árbol del laurel.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ferris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10137-1024x768-smallbay-1920x10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ectángulo"/>
          <p:cNvSpPr/>
          <p:nvPr/>
        </p:nvSpPr>
        <p:spPr>
          <a:xfrm>
            <a:off x="0" y="0"/>
            <a:ext cx="9144000" cy="5715000"/>
          </a:xfrm>
          <a:prstGeom prst="rect">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50825" y="217488"/>
            <a:ext cx="8642350" cy="5280025"/>
          </a:xfrm>
          <a:prstGeom prst="rect">
            <a:avLst/>
          </a:prstGeom>
          <a:solidFill>
            <a:schemeClr val="accent3">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23528"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bosques canarios de Laurel han despertado un gran interés en el mundo científico a nivel mundial. En La Gomera encontramos especies animales y vegetales que no se encuentran en ningún otro punto del planeta.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conveyor dir="l"/>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4/3*#ppt_w"/>
                                          </p:val>
                                        </p:tav>
                                        <p:tav tm="100000">
                                          <p:val>
                                            <p:strVal val="#ppt_w"/>
                                          </p:val>
                                        </p:tav>
                                      </p:tavLst>
                                    </p:anim>
                                    <p:anim calcmode="lin" valueType="num">
                                      <p:cBhvr>
                                        <p:cTn id="14" dur="4000" fill="hold"/>
                                        <p:tgtEl>
                                          <p:spTgt spid="5"/>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xing-008.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3">
              <a:lumMod val="7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51520" y="265212"/>
            <a:ext cx="8640960" cy="5184576"/>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bosques que aquí se asientan han ido creciendo a lo largo de un enorme periodo de tiempo y se han asentado a lo largo de periodos geológicos, algunas de esas especies llevan millones de años aquí, y dan a esta zona un aíre mediterráneo.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conveyor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34237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accent3">
              <a:lumMod val="5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9144000" cy="5715000"/>
          </a:xfrm>
          <a:prstGeom prst="rect">
            <a:avLst/>
          </a:prstGeom>
          <a:solidFill>
            <a:schemeClr val="bg1">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467544" y="494573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Estos bosques han sido transformados con el paso de los años, por la intensa explotación maderera, en nuestros días, la mayoría de ellos están protegidos.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prism isContent="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3 Imagen" descr="4362323046_0485a12716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ectángulo"/>
          <p:cNvSpPr/>
          <p:nvPr/>
        </p:nvSpPr>
        <p:spPr>
          <a:xfrm>
            <a:off x="1" y="0"/>
            <a:ext cx="9144000" cy="5715000"/>
          </a:xfrm>
          <a:prstGeom prst="rect">
            <a:avLst/>
          </a:pr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Nacional de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es un ejemplo de esa preservación actual, está considerado como el parque mejor protegido y con su ecosistema más intacto de las Islas Canarias.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dir="r" isContent="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Effect transition="in" filter="plus(out)">
                                      <p:cBhvr>
                                        <p:cTn id="10" dur="4000"/>
                                        <p:tgtEl>
                                          <p:spTgt spid="26626"/>
                                        </p:tgtEl>
                                      </p:cBhvr>
                                    </p:animEffect>
                                  </p:childTnLst>
                                </p:cTn>
                              </p:par>
                              <p:par>
                                <p:cTn id="11" presetID="23" presetClass="entr" presetSubtype="272" fill="hold" nodeType="withEffect">
                                  <p:stCondLst>
                                    <p:cond delay="0"/>
                                  </p:stCondLst>
                                  <p:childTnLst>
                                    <p:set>
                                      <p:cBhvr>
                                        <p:cTn id="12" dur="1" fill="hold">
                                          <p:stCondLst>
                                            <p:cond delay="0"/>
                                          </p:stCondLst>
                                        </p:cTn>
                                        <p:tgtEl>
                                          <p:spTgt spid="26626"/>
                                        </p:tgtEl>
                                        <p:attrNameLst>
                                          <p:attrName>style.visibility</p:attrName>
                                        </p:attrNameLst>
                                      </p:cBhvr>
                                      <p:to>
                                        <p:strVal val="visible"/>
                                      </p:to>
                                    </p:set>
                                    <p:anim calcmode="lin" valueType="num">
                                      <p:cBhvr>
                                        <p:cTn id="13" dur="4000" fill="hold"/>
                                        <p:tgtEl>
                                          <p:spTgt spid="26626"/>
                                        </p:tgtEl>
                                        <p:attrNameLst>
                                          <p:attrName>ppt_w</p:attrName>
                                        </p:attrNameLst>
                                      </p:cBhvr>
                                      <p:tavLst>
                                        <p:tav tm="0">
                                          <p:val>
                                            <p:strVal val="2/3*#ppt_w"/>
                                          </p:val>
                                        </p:tav>
                                        <p:tav tm="100000">
                                          <p:val>
                                            <p:strVal val="#ppt_w"/>
                                          </p:val>
                                        </p:tav>
                                      </p:tavLst>
                                    </p:anim>
                                    <p:anim calcmode="lin" valueType="num">
                                      <p:cBhvr>
                                        <p:cTn id="14" dur="4000" fill="hold"/>
                                        <p:tgtEl>
                                          <p:spTgt spid="26626"/>
                                        </p:tgtEl>
                                        <p:attrNameLst>
                                          <p:attrName>ppt_h</p:attrName>
                                        </p:attrNameLst>
                                      </p:cBhvr>
                                      <p:tavLst>
                                        <p:tav tm="0">
                                          <p:val>
                                            <p:strVal val="2/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Color 02.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arron oscur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45.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declaración como Parque Nacional en 1981 y Patrimonio Mundial por la UNESCO 5 años más tarde, reconocen el valor del Monteverde canario como uno de los bosques más antiguos de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window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ppt_w"/>
                                          </p:val>
                                        </p:tav>
                                      </p:tavLst>
                                    </p:anim>
                                    <p:anim calcmode="lin" valueType="num">
                                      <p:cBhvr>
                                        <p:cTn id="7" dur="4000"/>
                                        <p:tgtEl>
                                          <p:spTgt spid="5"/>
                                        </p:tgtEl>
                                        <p:attrNameLst>
                                          <p:attrName>ppt_h</p:attrName>
                                        </p:attrNameLst>
                                      </p:cBhvr>
                                      <p:tavLst>
                                        <p:tav tm="0">
                                          <p:val>
                                            <p:strVal val="ppt_h"/>
                                          </p:val>
                                        </p:tav>
                                        <p:tav tm="100000">
                                          <p:val>
                                            <p:strVal val="4*ppt_h"/>
                                          </p:val>
                                        </p:tav>
                                      </p:tavLst>
                                    </p:anim>
                                    <p:set>
                                      <p:cBhvr>
                                        <p:cTn id="8" dur="1" fill="hold">
                                          <p:stCondLst>
                                            <p:cond delay="3999"/>
                                          </p:stCondLst>
                                        </p:cTn>
                                        <p:tgtEl>
                                          <p:spTgt spid="5"/>
                                        </p:tgtEl>
                                        <p:attrNameLst>
                                          <p:attrName>style.visibility</p:attrName>
                                        </p:attrNameLst>
                                      </p:cBhvr>
                                      <p:to>
                                        <p:strVal val="hidden"/>
                                      </p:to>
                                    </p:set>
                                  </p:childTnLst>
                                </p:cTn>
                              </p:par>
                              <p:par>
                                <p:cTn id="9" presetID="9" presetClass="exit" presetSubtype="0" fill="hold" nodeType="withEffect">
                                  <p:stCondLst>
                                    <p:cond delay="0"/>
                                  </p:stCondLst>
                                  <p:childTnLst>
                                    <p:animEffect transition="out" filter="dissolv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4000"/>
                                        <p:tgtEl>
                                          <p:spTgt spid="7"/>
                                        </p:tgtEl>
                                        <p:attrNameLst>
                                          <p:attrName>ppt_w</p:attrName>
                                        </p:attrNameLst>
                                      </p:cBhvr>
                                      <p:tavLst>
                                        <p:tav tm="0">
                                          <p:val>
                                            <p:strVal val="ppt_w"/>
                                          </p:val>
                                        </p:tav>
                                        <p:tav tm="100000">
                                          <p:val>
                                            <p:fltVal val="0"/>
                                          </p:val>
                                        </p:tav>
                                      </p:tavLst>
                                    </p:anim>
                                    <p:anim calcmode="lin" valueType="num">
                                      <p:cBhvr>
                                        <p:cTn id="14" dur="4000"/>
                                        <p:tgtEl>
                                          <p:spTgt spid="7"/>
                                        </p:tgtEl>
                                        <p:attrNameLst>
                                          <p:attrName>ppt_h</p:attrName>
                                        </p:attrNameLst>
                                      </p:cBhvr>
                                      <p:tavLst>
                                        <p:tav tm="0">
                                          <p:val>
                                            <p:strVal val="ppt_h"/>
                                          </p:val>
                                        </p:tav>
                                        <p:tav tm="100000">
                                          <p:val>
                                            <p:fltVal val="0"/>
                                          </p:val>
                                        </p:tav>
                                      </p:tavLst>
                                    </p:anim>
                                    <p:set>
                                      <p:cBhvr>
                                        <p:cTn id="15" dur="1" fill="hold">
                                          <p:stCondLst>
                                            <p:cond delay="3999"/>
                                          </p:stCondLst>
                                        </p:cTn>
                                        <p:tgtEl>
                                          <p:spTgt spid="7"/>
                                        </p:tgtEl>
                                        <p:attrNameLst>
                                          <p:attrName>style.visibility</p:attrName>
                                        </p:attrNameLst>
                                      </p:cBhvr>
                                      <p:to>
                                        <p:strVal val="hidden"/>
                                      </p:to>
                                    </p:set>
                                  </p:childTnLst>
                                </p:cTn>
                              </p:par>
                              <p:par>
                                <p:cTn id="16" presetID="9" presetClass="exit" presetSubtype="0" fill="hold" nodeType="withEffect">
                                  <p:stCondLst>
                                    <p:cond delay="0"/>
                                  </p:stCondLst>
                                  <p:childTnLst>
                                    <p:animEffect transition="out" filter="dissolve">
                                      <p:cBhvr>
                                        <p:cTn id="17" dur="4000"/>
                                        <p:tgtEl>
                                          <p:spTgt spid="7"/>
                                        </p:tgtEl>
                                      </p:cBhvr>
                                    </p:animEffect>
                                    <p:set>
                                      <p:cBhvr>
                                        <p:cTn id="18" dur="1" fill="hold">
                                          <p:stCondLst>
                                            <p:cond delay="3999"/>
                                          </p:stCondLst>
                                        </p:cTn>
                                        <p:tgtEl>
                                          <p:spTgt spid="7"/>
                                        </p:tgtEl>
                                        <p:attrNameLst>
                                          <p:attrName>style.visibility</p:attrName>
                                        </p:attrNameLst>
                                      </p:cBhvr>
                                      <p:to>
                                        <p:strVal val="hidden"/>
                                      </p:to>
                                    </p:set>
                                  </p:childTnLst>
                                </p:cTn>
                              </p:par>
                              <p:par>
                                <p:cTn id="19" presetID="55" presetClass="entr" presetSubtype="0" fill="hold" nodeType="withEffect">
                                  <p:stCondLst>
                                    <p:cond delay="0"/>
                                  </p:stCondLst>
                                  <p:childTnLst>
                                    <p:set>
                                      <p:cBhvr>
                                        <p:cTn id="20" dur="1" fill="hold">
                                          <p:stCondLst>
                                            <p:cond delay="0"/>
                                          </p:stCondLst>
                                        </p:cTn>
                                        <p:tgtEl>
                                          <p:spTgt spid="5122"/>
                                        </p:tgtEl>
                                        <p:attrNameLst>
                                          <p:attrName>style.visibility</p:attrName>
                                        </p:attrNameLst>
                                      </p:cBhvr>
                                      <p:to>
                                        <p:strVal val="visible"/>
                                      </p:to>
                                    </p:set>
                                    <p:anim calcmode="lin" valueType="num">
                                      <p:cBhvr>
                                        <p:cTn id="21" dur="4000" fill="hold"/>
                                        <p:tgtEl>
                                          <p:spTgt spid="5122"/>
                                        </p:tgtEl>
                                        <p:attrNameLst>
                                          <p:attrName>ppt_w</p:attrName>
                                        </p:attrNameLst>
                                      </p:cBhvr>
                                      <p:tavLst>
                                        <p:tav tm="0">
                                          <p:val>
                                            <p:strVal val="#ppt_w*0.70"/>
                                          </p:val>
                                        </p:tav>
                                        <p:tav tm="100000">
                                          <p:val>
                                            <p:strVal val="#ppt_w"/>
                                          </p:val>
                                        </p:tav>
                                      </p:tavLst>
                                    </p:anim>
                                    <p:anim calcmode="lin" valueType="num">
                                      <p:cBhvr>
                                        <p:cTn id="22" dur="4000" fill="hold"/>
                                        <p:tgtEl>
                                          <p:spTgt spid="5122"/>
                                        </p:tgtEl>
                                        <p:attrNameLst>
                                          <p:attrName>ppt_h</p:attrName>
                                        </p:attrNameLst>
                                      </p:cBhvr>
                                      <p:tavLst>
                                        <p:tav tm="0">
                                          <p:val>
                                            <p:strVal val="#ppt_h"/>
                                          </p:val>
                                        </p:tav>
                                        <p:tav tm="100000">
                                          <p:val>
                                            <p:strVal val="#ppt_h"/>
                                          </p:val>
                                        </p:tav>
                                      </p:tavLst>
                                    </p:anim>
                                    <p:animEffect transition="in" filter="fade">
                                      <p:cBhvr>
                                        <p:cTn id="23" dur="4000"/>
                                        <p:tgtEl>
                                          <p:spTgt spid="5122"/>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olor 02.jpg"/>
          <p:cNvPicPr>
            <a:picLocks noChangeAspect="1"/>
          </p:cNvPicPr>
          <p:nvPr/>
        </p:nvPicPr>
        <p:blipFill>
          <a:blip r:embed="rId2" cstate="print"/>
          <a:stretch>
            <a:fillRect/>
          </a:stretch>
        </p:blipFill>
        <p:spPr bwMode="auto">
          <a:xfrm>
            <a:off x="635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2">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Frecuentes nieblas traídas por los vientos alisios han permitido su existencia, inimaginable sin la presencia casi permanente de la humedad aportada por las nubes.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window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1" presetClass="exit" presetSubtype="4" fill="hold" grpId="1" nodeType="withEffect">
                                  <p:stCondLst>
                                    <p:cond delay="0"/>
                                  </p:stCondLst>
                                  <p:childTnLst>
                                    <p:animEffect transition="out" filter="wheel(4)">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2/3*#ppt_w"/>
                                          </p:val>
                                        </p:tav>
                                        <p:tav tm="100000">
                                          <p:val>
                                            <p:strVal val="#ppt_w"/>
                                          </p:val>
                                        </p:tav>
                                      </p:tavLst>
                                    </p:anim>
                                    <p:anim calcmode="lin" valueType="num">
                                      <p:cBhvr>
                                        <p:cTn id="14" dur="4000" fill="hold"/>
                                        <p:tgtEl>
                                          <p:spTgt spid="5"/>
                                        </p:tgtEl>
                                        <p:attrNameLst>
                                          <p:attrName>ppt_h</p:attrName>
                                        </p:attrNameLst>
                                      </p:cBhvr>
                                      <p:tavLst>
                                        <p:tav tm="0">
                                          <p:val>
                                            <p:strVal val="2/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out)">
                                      <p:cBhvr>
                                        <p:cTn id="17" dur="4000"/>
                                        <p:tgtEl>
                                          <p:spTgt spid="5"/>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zador-cazado-a2560108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10 Imagen" descr="Cazador-cazado-a2560108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llamada lluvia horizontal empapa las hojas perennes de forma similar a la del laurel, que dan el nombre de </a:t>
            </a:r>
            <a:r>
              <a:rPr lang="es-ES" i="1" dirty="0" err="1" smtClean="0">
                <a:effectLst>
                  <a:glow rad="101600">
                    <a:srgbClr val="C00000">
                      <a:alpha val="60000"/>
                    </a:srgbClr>
                  </a:glow>
                  <a:outerShdw blurRad="38100" dist="38100" dir="2700000" algn="tl">
                    <a:srgbClr val="000000">
                      <a:alpha val="43137"/>
                    </a:srgbClr>
                  </a:outerShdw>
                </a:effectLst>
              </a:rPr>
              <a:t>laurisilva</a:t>
            </a:r>
            <a:r>
              <a:rPr lang="es-ES" i="1" dirty="0" smtClean="0">
                <a:effectLst>
                  <a:glow rad="101600">
                    <a:srgbClr val="C00000">
                      <a:alpha val="60000"/>
                    </a:srgbClr>
                  </a:glow>
                  <a:outerShdw blurRad="38100" dist="38100" dir="2700000" algn="tl">
                    <a:srgbClr val="000000">
                      <a:alpha val="43137"/>
                    </a:srgbClr>
                  </a:outerShdw>
                </a:effectLst>
              </a:rPr>
              <a:t> a este singular bosque-esponja.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se extiende entre los 800 y los 1.487 m de altitud, donde se halla la máxima altura de la isla.</a:t>
            </a:r>
          </a:p>
        </p:txBody>
      </p:sp>
    </p:spTree>
  </p:cSld>
  <p:clrMapOvr>
    <a:masterClrMapping/>
  </p:clrMapOvr>
  <mc:AlternateContent xmlns:mc="http://schemas.openxmlformats.org/markup-compatibility/2006" xmlns:p14="http://schemas.microsoft.com/office/powerpoint/2010/main">
    <mc:Choice Requires="p14">
      <p:transition spd="slow" p14:dur="2250" advTm="31000">
        <p14:prism isContent="1"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4000" fill="hold"/>
                                        <p:tgtEl>
                                          <p:spTgt spid="11"/>
                                        </p:tgtEl>
                                        <p:attrNameLst>
                                          <p:attrName>ppt_w</p:attrName>
                                        </p:attrNameLst>
                                      </p:cBhvr>
                                      <p:tavLst>
                                        <p:tav tm="0">
                                          <p:val>
                                            <p:strVal val="2/3*#ppt_w"/>
                                          </p:val>
                                        </p:tav>
                                        <p:tav tm="100000">
                                          <p:val>
                                            <p:strVal val="#ppt_w"/>
                                          </p:val>
                                        </p:tav>
                                      </p:tavLst>
                                    </p:anim>
                                    <p:anim calcmode="lin" valueType="num">
                                      <p:cBhvr>
                                        <p:cTn id="15" dur="4000" fill="hold"/>
                                        <p:tgtEl>
                                          <p:spTgt spid="11"/>
                                        </p:tgtEl>
                                        <p:attrNameLst>
                                          <p:attrName>ppt_h</p:attrName>
                                        </p:attrNameLst>
                                      </p:cBhvr>
                                      <p:tavLst>
                                        <p:tav tm="0">
                                          <p:val>
                                            <p:strVal val="2/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checkerboard(down)">
                                      <p:cBhvr>
                                        <p:cTn id="18" dur="4000"/>
                                        <p:tgtEl>
                                          <p:spTgt spid="11"/>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48.jpg"/>
          <p:cNvPicPr>
            <a:picLocks noChangeAspect="1"/>
          </p:cNvPicPr>
          <p:nvPr/>
        </p:nvPicPr>
        <p:blipFill>
          <a:blip r:embed="rId3" cstate="print"/>
          <a:stretch>
            <a:fillRect/>
          </a:stretch>
        </p:blipFill>
        <p:spPr>
          <a:xfrm>
            <a:off x="0" y="0"/>
            <a:ext cx="9144000" cy="571499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2" name="11 Imagen" descr="48.jpg"/>
          <p:cNvPicPr>
            <a:picLocks noChangeAspect="1"/>
          </p:cNvPicPr>
          <p:nvPr/>
        </p:nvPicPr>
        <p:blipFill>
          <a:blip r:embed="rId3"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Rectángulo"/>
          <p:cNvSpPr/>
          <p:nvPr/>
        </p:nvSpPr>
        <p:spPr>
          <a:xfrm>
            <a:off x="0" y="0"/>
            <a:ext cx="9144000" cy="57150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origen volcánico, la ausencia de actividad eruptiva en La Gomera durante los últimos 2 millones de años, y un clima que propicia la erosión, han creado un relieve surcado por profundos barrancos.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dir="r" isContent="1"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Horizontal)">
                                      <p:cBhvr>
                                        <p:cTn id="10" dur="4000"/>
                                        <p:tgtEl>
                                          <p:spTgt spid="11"/>
                                        </p:tgtEl>
                                      </p:cBhvr>
                                    </p:animEffect>
                                  </p:childTnLst>
                                </p:cTn>
                              </p:par>
                              <p:par>
                                <p:cTn id="11" presetID="23" presetClass="entr" presetSubtype="288"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4000" fill="hold"/>
                                        <p:tgtEl>
                                          <p:spTgt spid="11"/>
                                        </p:tgtEl>
                                        <p:attrNameLst>
                                          <p:attrName>ppt_w</p:attrName>
                                        </p:attrNameLst>
                                      </p:cBhvr>
                                      <p:tavLst>
                                        <p:tav tm="0">
                                          <p:val>
                                            <p:strVal val="4/3*#ppt_w"/>
                                          </p:val>
                                        </p:tav>
                                        <p:tav tm="100000">
                                          <p:val>
                                            <p:strVal val="#ppt_w"/>
                                          </p:val>
                                        </p:tav>
                                      </p:tavLst>
                                    </p:anim>
                                    <p:anim calcmode="lin" valueType="num">
                                      <p:cBhvr>
                                        <p:cTn id="14" dur="4000" fill="hold"/>
                                        <p:tgtEl>
                                          <p:spTgt spid="11"/>
                                        </p:tgtEl>
                                        <p:attrNameLst>
                                          <p:attrName>ppt_h</p:attrName>
                                        </p:attrNameLst>
                                      </p:cBhvr>
                                      <p:tavLst>
                                        <p:tav tm="0">
                                          <p:val>
                                            <p:strVal val="4/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outHorizontal)">
                                      <p:cBhvr>
                                        <p:cTn id="17" dur="4000"/>
                                        <p:tgtEl>
                                          <p:spTgt spid="12"/>
                                        </p:tgtEl>
                                      </p:cBhvr>
                                    </p:animEffect>
                                  </p:childTnLst>
                                </p:cTn>
                              </p:par>
                              <p:par>
                                <p:cTn id="18" presetID="23" presetClass="entr" presetSubtype="288"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4000" fill="hold"/>
                                        <p:tgtEl>
                                          <p:spTgt spid="12"/>
                                        </p:tgtEl>
                                        <p:attrNameLst>
                                          <p:attrName>ppt_w</p:attrName>
                                        </p:attrNameLst>
                                      </p:cBhvr>
                                      <p:tavLst>
                                        <p:tav tm="0">
                                          <p:val>
                                            <p:strVal val="4/3*#ppt_w"/>
                                          </p:val>
                                        </p:tav>
                                        <p:tav tm="100000">
                                          <p:val>
                                            <p:strVal val="#ppt_w"/>
                                          </p:val>
                                        </p:tav>
                                      </p:tavLst>
                                    </p:anim>
                                    <p:anim calcmode="lin" valueType="num">
                                      <p:cBhvr>
                                        <p:cTn id="21" dur="4000" fill="hold"/>
                                        <p:tgtEl>
                                          <p:spTgt spid="12"/>
                                        </p:tgtEl>
                                        <p:attrNameLst>
                                          <p:attrName>ppt_h</p:attrName>
                                        </p:attrNameLst>
                                      </p:cBhvr>
                                      <p:tavLst>
                                        <p:tav tm="0">
                                          <p:val>
                                            <p:strVal val="4/3*#ppt_h"/>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0" y="0"/>
            <a:ext cx="857250" cy="5715000"/>
          </a:xfrm>
          <a:prstGeom prst="diamond">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BORABORA--.pn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ombo"/>
          <p:cNvSpPr/>
          <p:nvPr/>
        </p:nvSpPr>
        <p:spPr>
          <a:xfrm>
            <a:off x="0" y="0"/>
            <a:ext cx="1116013" cy="5715000"/>
          </a:xfrm>
          <a:prstGeom prst="diamond">
            <a:avLst/>
          </a:prstGeom>
          <a:solidFill>
            <a:schemeClr val="accent3">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ombo"/>
          <p:cNvSpPr/>
          <p:nvPr/>
        </p:nvSpPr>
        <p:spPr>
          <a:xfrm>
            <a:off x="1116013" y="0"/>
            <a:ext cx="1168400" cy="5715000"/>
          </a:xfrm>
          <a:prstGeom prst="diamond">
            <a:avLst/>
          </a:prstGeom>
          <a:solidFill>
            <a:schemeClr val="accent3">
              <a:lumMod val="7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2268538" y="0"/>
            <a:ext cx="1089025" cy="5715000"/>
          </a:xfrm>
          <a:prstGeom prst="diamond">
            <a:avLst/>
          </a:prstGeom>
          <a:solidFill>
            <a:schemeClr val="accent3">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ombo"/>
          <p:cNvSpPr/>
          <p:nvPr/>
        </p:nvSpPr>
        <p:spPr>
          <a:xfrm>
            <a:off x="3276600" y="0"/>
            <a:ext cx="1081088" cy="5715000"/>
          </a:xfrm>
          <a:prstGeom prst="diamond">
            <a:avLst/>
          </a:prstGeom>
          <a:solidFill>
            <a:schemeClr val="accent3">
              <a:lumMod val="7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ombo"/>
          <p:cNvSpPr/>
          <p:nvPr/>
        </p:nvSpPr>
        <p:spPr>
          <a:xfrm>
            <a:off x="4286250" y="0"/>
            <a:ext cx="1149350" cy="5715000"/>
          </a:xfrm>
          <a:prstGeom prst="diamond">
            <a:avLst/>
          </a:prstGeom>
          <a:solidFill>
            <a:schemeClr val="accent3">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ombo"/>
          <p:cNvSpPr/>
          <p:nvPr/>
        </p:nvSpPr>
        <p:spPr>
          <a:xfrm>
            <a:off x="5435600" y="0"/>
            <a:ext cx="1230313" cy="5715000"/>
          </a:xfrm>
          <a:prstGeom prst="diamond">
            <a:avLst/>
          </a:prstGeom>
          <a:solidFill>
            <a:schemeClr val="accent3">
              <a:lumMod val="7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ombo"/>
          <p:cNvSpPr/>
          <p:nvPr/>
        </p:nvSpPr>
        <p:spPr>
          <a:xfrm>
            <a:off x="6659563" y="0"/>
            <a:ext cx="1238250" cy="5715000"/>
          </a:xfrm>
          <a:prstGeom prst="diamond">
            <a:avLst/>
          </a:prstGeom>
          <a:solidFill>
            <a:schemeClr val="accent3">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ombo"/>
          <p:cNvSpPr/>
          <p:nvPr/>
        </p:nvSpPr>
        <p:spPr>
          <a:xfrm>
            <a:off x="7885113" y="0"/>
            <a:ext cx="1258887" cy="5715000"/>
          </a:xfrm>
          <a:prstGeom prst="diamond">
            <a:avLst/>
          </a:prstGeom>
          <a:solidFill>
            <a:schemeClr val="accent3">
              <a:lumMod val="7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ellos se refugia un gran número de especies endémicas de flora y fauna, y sobresalen los espectaculares </a:t>
            </a:r>
            <a:r>
              <a:rPr lang="es-ES" i="1" dirty="0" err="1" smtClean="0">
                <a:effectLst>
                  <a:glow rad="101600">
                    <a:srgbClr val="C00000">
                      <a:alpha val="60000"/>
                    </a:srgbClr>
                  </a:glow>
                  <a:outerShdw blurRad="38100" dist="38100" dir="2700000" algn="tl">
                    <a:srgbClr val="000000">
                      <a:alpha val="43137"/>
                    </a:srgbClr>
                  </a:outerShdw>
                </a:effectLst>
              </a:rPr>
              <a:t>Roques</a:t>
            </a:r>
            <a:r>
              <a:rPr lang="es-ES" i="1" dirty="0" smtClean="0">
                <a:effectLst>
                  <a:glow rad="101600">
                    <a:srgbClr val="C00000">
                      <a:alpha val="60000"/>
                    </a:srgbClr>
                  </a:glow>
                  <a:outerShdw blurRad="38100" dist="38100" dir="2700000" algn="tl">
                    <a:srgbClr val="000000">
                      <a:alpha val="43137"/>
                    </a:srgbClr>
                  </a:outerShdw>
                </a:effectLst>
              </a:rPr>
              <a:t>, que apenas interrumpen el denso y verde manto vegetal.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23000">
        <p15:prstTrans prst="origami"/>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nodePh="1">
                                  <p:stCondLst>
                                    <p:cond delay="0"/>
                                  </p:stCondLst>
                                  <p:endCondLst>
                                    <p:cond evt="begin" delay="0">
                                      <p:tn val="5"/>
                                    </p:cond>
                                  </p:endCondLst>
                                  <p:childTnLst>
                                    <p:animEffect transition="out" filter="box(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4000"/>
                                        <p:tgtEl>
                                          <p:spTgt spid="12"/>
                                        </p:tgtEl>
                                      </p:cBhvr>
                                    </p:animEffect>
                                    <p:set>
                                      <p:cBhvr>
                                        <p:cTn id="22" dur="1" fill="hold">
                                          <p:stCondLst>
                                            <p:cond delay="3999"/>
                                          </p:stCondLst>
                                        </p:cTn>
                                        <p:tgtEl>
                                          <p:spTgt spid="12"/>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4000"/>
                                        <p:tgtEl>
                                          <p:spTgt spid="13"/>
                                        </p:tgtEl>
                                      </p:cBhvr>
                                    </p:animEffect>
                                    <p:set>
                                      <p:cBhvr>
                                        <p:cTn id="25" dur="1" fill="hold">
                                          <p:stCondLst>
                                            <p:cond delay="3999"/>
                                          </p:stCondLst>
                                        </p:cTn>
                                        <p:tgtEl>
                                          <p:spTgt spid="13"/>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4000"/>
                                        <p:tgtEl>
                                          <p:spTgt spid="14"/>
                                        </p:tgtEl>
                                      </p:cBhvr>
                                    </p:animEffect>
                                    <p:set>
                                      <p:cBhvr>
                                        <p:cTn id="28" dur="1" fill="hold">
                                          <p:stCondLst>
                                            <p:cond delay="3999"/>
                                          </p:stCondLst>
                                        </p:cTn>
                                        <p:tgtEl>
                                          <p:spTgt spid="14"/>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4000"/>
                                        <p:tgtEl>
                                          <p:spTgt spid="16"/>
                                        </p:tgtEl>
                                      </p:cBhvr>
                                    </p:animEffect>
                                    <p:set>
                                      <p:cBhvr>
                                        <p:cTn id="31" dur="1" fill="hold">
                                          <p:stCondLst>
                                            <p:cond delay="3999"/>
                                          </p:stCondLst>
                                        </p:cTn>
                                        <p:tgtEl>
                                          <p:spTgt spid="16"/>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4000" fill="hold"/>
                                        <p:tgtEl>
                                          <p:spTgt spid="6"/>
                                        </p:tgtEl>
                                        <p:attrNameLst>
                                          <p:attrName>ppt_w</p:attrName>
                                        </p:attrNameLst>
                                      </p:cBhvr>
                                      <p:tavLst>
                                        <p:tav tm="0">
                                          <p:val>
                                            <p:strVal val="4/3*#ppt_w"/>
                                          </p:val>
                                        </p:tav>
                                        <p:tav tm="100000">
                                          <p:val>
                                            <p:strVal val="#ppt_w"/>
                                          </p:val>
                                        </p:tav>
                                      </p:tavLst>
                                    </p:anim>
                                    <p:anim calcmode="lin" valueType="num">
                                      <p:cBhvr>
                                        <p:cTn id="35" dur="4000" fill="hold"/>
                                        <p:tgtEl>
                                          <p:spTgt spid="6"/>
                                        </p:tgtEl>
                                        <p:attrNameLst>
                                          <p:attrName>ppt_h</p:attrName>
                                        </p:attrNameLst>
                                      </p:cBhvr>
                                      <p:tavLst>
                                        <p:tav tm="0">
                                          <p:val>
                                            <p:strVal val="4/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5"/>
                                        </p:tgtEl>
                                        <p:attrNameLst>
                                          <p:attrName>style.visibility</p:attrName>
                                        </p:attrNameLst>
                                      </p:cBhvr>
                                      <p:to>
                                        <p:strVal val="visible"/>
                                      </p:to>
                                    </p:set>
                                    <p:animEffect transition="in" filter="fade">
                                      <p:cBhvr>
                                        <p:cTn id="39" dur="1000"/>
                                        <p:tgtEl>
                                          <p:spTgt spid="15"/>
                                        </p:tgtEl>
                                      </p:cBhvr>
                                    </p:animEffect>
                                    <p:anim calcmode="lin" valueType="num">
                                      <p:cBhvr>
                                        <p:cTn id="40" dur="1000" fill="hold"/>
                                        <p:tgtEl>
                                          <p:spTgt spid="15"/>
                                        </p:tgtEl>
                                        <p:attrNameLst>
                                          <p:attrName>ppt_x</p:attrName>
                                        </p:attrNameLst>
                                      </p:cBhvr>
                                      <p:tavLst>
                                        <p:tav tm="0">
                                          <p:val>
                                            <p:strVal val="#ppt_x-.1"/>
                                          </p:val>
                                        </p:tav>
                                        <p:tav tm="100000">
                                          <p:val>
                                            <p:strVal val="#ppt_x"/>
                                          </p:val>
                                        </p:tav>
                                      </p:tavLst>
                                    </p:anim>
                                    <p:anim calcmode="lin" valueType="num">
                                      <p:cBhvr>
                                        <p:cTn id="41"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9" grpId="0" animBg="1"/>
      <p:bldP spid="10" grpId="0" animBg="1"/>
      <p:bldP spid="11" grpId="0" animBg="1"/>
      <p:bldP spid="12" grpId="0" animBg="1"/>
      <p:bldP spid="13" grpId="0" animBg="1"/>
      <p:bldP spid="14" grpId="0" animBg="1"/>
      <p:bldP spid="16" grpId="0" animBg="1"/>
      <p:bldP spid="1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3 Marcador de contenido" descr="4381772573_09d571da0e_o.jpg"/>
          <p:cNvPicPr>
            <a:picLocks noGrp="1" noChangeAspect="1"/>
          </p:cNvPicPr>
          <p:nvPr>
            <p:ph idx="1"/>
          </p:nvPr>
        </p:nvPicPr>
        <p:blipFill>
          <a:blip r:embed="rId2" cstate="print"/>
          <a:stretch>
            <a:fillRect/>
          </a:stretch>
        </p:blipFill>
        <p:spPr>
          <a:xfrm>
            <a:off x="-540568" y="0"/>
            <a:ext cx="10297144" cy="5714999"/>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3 Marcador de contenido" descr="4381772573_09d571da0e_o.jpg"/>
          <p:cNvPicPr>
            <a:picLocks noChangeAspect="1"/>
          </p:cNvPicPr>
          <p:nvPr/>
        </p:nvPicPr>
        <p:blipFill>
          <a:blip r:embed="rId2" cstate="print"/>
          <a:stretch>
            <a:fillRect/>
          </a:stretch>
        </p:blipFill>
        <p:spPr bwMode="auto">
          <a:xfrm>
            <a:off x="-540568" y="0"/>
            <a:ext cx="1029714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pregunta que se hacen muchos visitantes de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es ¿porqué no hay animales grandes? La respuesta es que la fauna nativa de las islas está limitada por el aislamiento del continente, que impide la colonización de estos animales.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flythrough/>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linds(horizontal)">
                                      <p:cBhvr>
                                        <p:cTn id="7" dur="4000"/>
                                        <p:tgtEl>
                                          <p:spTgt spid="28674"/>
                                        </p:tgtEl>
                                      </p:cBhvr>
                                    </p:animEffect>
                                  </p:childTnLst>
                                </p:cTn>
                              </p:par>
                              <p:par>
                                <p:cTn id="8" presetID="23" presetClass="entr" presetSubtype="272"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 calcmode="lin" valueType="num">
                                      <p:cBhvr>
                                        <p:cTn id="10" dur="4000" fill="hold"/>
                                        <p:tgtEl>
                                          <p:spTgt spid="28674"/>
                                        </p:tgtEl>
                                        <p:attrNameLst>
                                          <p:attrName>ppt_w</p:attrName>
                                        </p:attrNameLst>
                                      </p:cBhvr>
                                      <p:tavLst>
                                        <p:tav tm="0">
                                          <p:val>
                                            <p:strVal val="2/3*#ppt_w"/>
                                          </p:val>
                                        </p:tav>
                                        <p:tav tm="100000">
                                          <p:val>
                                            <p:strVal val="#ppt_w"/>
                                          </p:val>
                                        </p:tav>
                                      </p:tavLst>
                                    </p:anim>
                                    <p:anim calcmode="lin" valueType="num">
                                      <p:cBhvr>
                                        <p:cTn id="11" dur="4000" fill="hold"/>
                                        <p:tgtEl>
                                          <p:spTgt spid="28674"/>
                                        </p:tgtEl>
                                        <p:attrNameLst>
                                          <p:attrName>ppt_h</p:attrName>
                                        </p:attrNameLst>
                                      </p:cBhvr>
                                      <p:tavLst>
                                        <p:tav tm="0">
                                          <p:val>
                                            <p:strVal val="2/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blinds(vertical)">
                                      <p:cBhvr>
                                        <p:cTn id="14" dur="4000"/>
                                        <p:tgtEl>
                                          <p:spTgt spid="11"/>
                                        </p:tgtEl>
                                      </p:cBhvr>
                                    </p:animEffect>
                                  </p:childTnLst>
                                </p:cTn>
                              </p:par>
                              <p:par>
                                <p:cTn id="15" presetID="23" presetClass="entr" presetSubtype="272"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4000" fill="hold"/>
                                        <p:tgtEl>
                                          <p:spTgt spid="11"/>
                                        </p:tgtEl>
                                        <p:attrNameLst>
                                          <p:attrName>ppt_w</p:attrName>
                                        </p:attrNameLst>
                                      </p:cBhvr>
                                      <p:tavLst>
                                        <p:tav tm="0">
                                          <p:val>
                                            <p:strVal val="2/3*#ppt_w"/>
                                          </p:val>
                                        </p:tav>
                                        <p:tav tm="100000">
                                          <p:val>
                                            <p:strVal val="#ppt_w"/>
                                          </p:val>
                                        </p:tav>
                                      </p:tavLst>
                                    </p:anim>
                                    <p:anim calcmode="lin" valueType="num">
                                      <p:cBhvr>
                                        <p:cTn id="18" dur="4000" fill="hold"/>
                                        <p:tgtEl>
                                          <p:spTgt spid="11"/>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Elipse"/>
          <p:cNvSpPr/>
          <p:nvPr/>
        </p:nvSpPr>
        <p:spPr>
          <a:xfrm>
            <a:off x="214313" y="0"/>
            <a:ext cx="1357312"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Elipse"/>
          <p:cNvSpPr/>
          <p:nvPr/>
        </p:nvSpPr>
        <p:spPr>
          <a:xfrm>
            <a:off x="1857375" y="0"/>
            <a:ext cx="1357313"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BORA-BORA,.pn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Elipse"/>
          <p:cNvSpPr/>
          <p:nvPr/>
        </p:nvSpPr>
        <p:spPr>
          <a:xfrm>
            <a:off x="0" y="0"/>
            <a:ext cx="1143000" cy="5715000"/>
          </a:xfrm>
          <a:prstGeom prst="ellipse">
            <a:avLst/>
          </a:prstGeom>
          <a:solidFill>
            <a:schemeClr val="accent3">
              <a:lumMod val="7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Elipse"/>
          <p:cNvSpPr/>
          <p:nvPr/>
        </p:nvSpPr>
        <p:spPr>
          <a:xfrm>
            <a:off x="1143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Elipse"/>
          <p:cNvSpPr/>
          <p:nvPr/>
        </p:nvSpPr>
        <p:spPr>
          <a:xfrm>
            <a:off x="2286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Elipse"/>
          <p:cNvSpPr/>
          <p:nvPr/>
        </p:nvSpPr>
        <p:spPr>
          <a:xfrm>
            <a:off x="3429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Elipse"/>
          <p:cNvSpPr/>
          <p:nvPr/>
        </p:nvSpPr>
        <p:spPr>
          <a:xfrm>
            <a:off x="4572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Elipse"/>
          <p:cNvSpPr/>
          <p:nvPr/>
        </p:nvSpPr>
        <p:spPr>
          <a:xfrm>
            <a:off x="5715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Elipse"/>
          <p:cNvSpPr/>
          <p:nvPr/>
        </p:nvSpPr>
        <p:spPr>
          <a:xfrm>
            <a:off x="6858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Elipse"/>
          <p:cNvSpPr/>
          <p:nvPr/>
        </p:nvSpPr>
        <p:spPr>
          <a:xfrm>
            <a:off x="8001000" y="0"/>
            <a:ext cx="1143000" cy="5715000"/>
          </a:xfrm>
          <a:prstGeom prst="ellipse">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Elipse"/>
          <p:cNvSpPr/>
          <p:nvPr/>
        </p:nvSpPr>
        <p:spPr>
          <a:xfrm>
            <a:off x="1143000" y="0"/>
            <a:ext cx="1143000" cy="5715000"/>
          </a:xfrm>
          <a:prstGeom prst="ellipse">
            <a:avLst/>
          </a:prstGeom>
          <a:solidFill>
            <a:schemeClr val="accent3">
              <a:lumMod val="7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Elipse"/>
          <p:cNvSpPr/>
          <p:nvPr/>
        </p:nvSpPr>
        <p:spPr>
          <a:xfrm>
            <a:off x="2286000" y="0"/>
            <a:ext cx="1143000" cy="5715000"/>
          </a:xfrm>
          <a:prstGeom prst="ellipse">
            <a:avLst/>
          </a:prstGeom>
          <a:solidFill>
            <a:schemeClr val="accent3">
              <a:lumMod val="7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Elipse"/>
          <p:cNvSpPr/>
          <p:nvPr/>
        </p:nvSpPr>
        <p:spPr>
          <a:xfrm>
            <a:off x="3429000" y="0"/>
            <a:ext cx="1143000" cy="5715000"/>
          </a:xfrm>
          <a:prstGeom prst="ellipse">
            <a:avLst/>
          </a:prstGeom>
          <a:solidFill>
            <a:schemeClr val="accent3">
              <a:lumMod val="7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Elipse"/>
          <p:cNvSpPr/>
          <p:nvPr/>
        </p:nvSpPr>
        <p:spPr>
          <a:xfrm>
            <a:off x="4572000" y="0"/>
            <a:ext cx="1143000" cy="5715000"/>
          </a:xfrm>
          <a:prstGeom prst="ellipse">
            <a:avLst/>
          </a:prstGeom>
          <a:solidFill>
            <a:schemeClr val="accent3">
              <a:lumMod val="7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Elipse"/>
          <p:cNvSpPr/>
          <p:nvPr/>
        </p:nvSpPr>
        <p:spPr>
          <a:xfrm>
            <a:off x="5715000" y="0"/>
            <a:ext cx="1143000" cy="5715000"/>
          </a:xfrm>
          <a:prstGeom prst="ellipse">
            <a:avLst/>
          </a:prstGeom>
          <a:solidFill>
            <a:schemeClr val="accent3">
              <a:lumMod val="7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Elipse"/>
          <p:cNvSpPr/>
          <p:nvPr/>
        </p:nvSpPr>
        <p:spPr>
          <a:xfrm>
            <a:off x="6858000" y="0"/>
            <a:ext cx="1143000" cy="5715000"/>
          </a:xfrm>
          <a:prstGeom prst="ellipse">
            <a:avLst/>
          </a:prstGeom>
          <a:solidFill>
            <a:schemeClr val="accent3">
              <a:lumMod val="7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Elipse"/>
          <p:cNvSpPr/>
          <p:nvPr/>
        </p:nvSpPr>
        <p:spPr>
          <a:xfrm>
            <a:off x="8001000" y="0"/>
            <a:ext cx="1143000" cy="5715000"/>
          </a:xfrm>
          <a:prstGeom prst="ellipse">
            <a:avLst/>
          </a:prstGeom>
          <a:solidFill>
            <a:schemeClr val="accent3">
              <a:lumMod val="75000"/>
              <a:alpha val="7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CuadroTexto"/>
          <p:cNvSpPr txBox="1"/>
          <p:nvPr/>
        </p:nvSpPr>
        <p:spPr>
          <a:xfrm>
            <a:off x="467544"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ello, la fauna vertebrada se limita a aves y murciélagos, que con su capacidad de vuelo si pudieron llegar hasta aquí. Las aves son, por lo tanto, los vertebrados más numerosos.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lythrough dir="ou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4/3*#ppt_w"/>
                                          </p:val>
                                        </p:tav>
                                        <p:tav tm="100000">
                                          <p:val>
                                            <p:strVal val="#ppt_w"/>
                                          </p:val>
                                        </p:tav>
                                      </p:tavLst>
                                    </p:anim>
                                    <p:anim calcmode="lin" valueType="num">
                                      <p:cBhvr>
                                        <p:cTn id="8" dur="4000" fill="hold"/>
                                        <p:tgtEl>
                                          <p:spTgt spid="8"/>
                                        </p:tgtEl>
                                        <p:attrNameLst>
                                          <p:attrName>ppt_h</p:attrName>
                                        </p:attrNameLst>
                                      </p:cBhvr>
                                      <p:tavLst>
                                        <p:tav tm="0">
                                          <p:val>
                                            <p:strVal val="4/3*#ppt_h"/>
                                          </p:val>
                                        </p:tav>
                                        <p:tav tm="100000">
                                          <p:val>
                                            <p:strVal val="#ppt_h"/>
                                          </p:val>
                                        </p:tav>
                                      </p:tavLst>
                                    </p:anim>
                                  </p:childTnLst>
                                </p:cTn>
                              </p:par>
                              <p:par>
                                <p:cTn id="9" presetID="6" presetClass="exit" presetSubtype="32" fill="hold" grpId="1" nodeType="withEffect">
                                  <p:stCondLst>
                                    <p:cond delay="0"/>
                                  </p:stCondLst>
                                  <p:childTnLst>
                                    <p:animEffect transition="out" filter="circle(out)">
                                      <p:cBhvr>
                                        <p:cTn id="10" dur="4000"/>
                                        <p:tgtEl>
                                          <p:spTgt spid="8"/>
                                        </p:tgtEl>
                                      </p:cBhvr>
                                    </p:animEffect>
                                    <p:set>
                                      <p:cBhvr>
                                        <p:cTn id="11" dur="1" fill="hold">
                                          <p:stCondLst>
                                            <p:cond delay="3999"/>
                                          </p:stCondLst>
                                        </p:cTn>
                                        <p:tgtEl>
                                          <p:spTgt spid="8"/>
                                        </p:tgtEl>
                                        <p:attrNameLst>
                                          <p:attrName>style.visibility</p:attrName>
                                        </p:attrNameLst>
                                      </p:cBhvr>
                                      <p:to>
                                        <p:strVal val="hidden"/>
                                      </p:to>
                                    </p:set>
                                  </p:childTnLst>
                                </p:cTn>
                              </p:par>
                              <p:par>
                                <p:cTn id="12" presetID="23" presetClass="entr" presetSubtype="28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4000" fill="hold"/>
                                        <p:tgtEl>
                                          <p:spTgt spid="16"/>
                                        </p:tgtEl>
                                        <p:attrNameLst>
                                          <p:attrName>ppt_w</p:attrName>
                                        </p:attrNameLst>
                                      </p:cBhvr>
                                      <p:tavLst>
                                        <p:tav tm="0">
                                          <p:val>
                                            <p:strVal val="4/3*#ppt_w"/>
                                          </p:val>
                                        </p:tav>
                                        <p:tav tm="100000">
                                          <p:val>
                                            <p:strVal val="#ppt_w"/>
                                          </p:val>
                                        </p:tav>
                                      </p:tavLst>
                                    </p:anim>
                                    <p:anim calcmode="lin" valueType="num">
                                      <p:cBhvr>
                                        <p:cTn id="15" dur="4000" fill="hold"/>
                                        <p:tgtEl>
                                          <p:spTgt spid="16"/>
                                        </p:tgtEl>
                                        <p:attrNameLst>
                                          <p:attrName>ppt_h</p:attrName>
                                        </p:attrNameLst>
                                      </p:cBhvr>
                                      <p:tavLst>
                                        <p:tav tm="0">
                                          <p:val>
                                            <p:strVal val="4/3*#ppt_h"/>
                                          </p:val>
                                        </p:tav>
                                        <p:tav tm="100000">
                                          <p:val>
                                            <p:strVal val="#ppt_h"/>
                                          </p:val>
                                        </p:tav>
                                      </p:tavLst>
                                    </p:anim>
                                  </p:childTnLst>
                                </p:cTn>
                              </p:par>
                              <p:par>
                                <p:cTn id="16" presetID="6" presetClass="exit" presetSubtype="32" fill="hold" grpId="1" nodeType="withEffect">
                                  <p:stCondLst>
                                    <p:cond delay="0"/>
                                  </p:stCondLst>
                                  <p:childTnLst>
                                    <p:animEffect transition="out" filter="circle(out)">
                                      <p:cBhvr>
                                        <p:cTn id="17" dur="4000"/>
                                        <p:tgtEl>
                                          <p:spTgt spid="16"/>
                                        </p:tgtEl>
                                      </p:cBhvr>
                                    </p:animEffect>
                                    <p:set>
                                      <p:cBhvr>
                                        <p:cTn id="18" dur="1" fill="hold">
                                          <p:stCondLst>
                                            <p:cond delay="3999"/>
                                          </p:stCondLst>
                                        </p:cTn>
                                        <p:tgtEl>
                                          <p:spTgt spid="16"/>
                                        </p:tgtEl>
                                        <p:attrNameLst>
                                          <p:attrName>style.visibility</p:attrName>
                                        </p:attrNameLst>
                                      </p:cBhvr>
                                      <p:to>
                                        <p:strVal val="hidden"/>
                                      </p:to>
                                    </p:set>
                                  </p:childTnLst>
                                </p:cTn>
                              </p:par>
                              <p:par>
                                <p:cTn id="19" presetID="23" presetClass="entr" presetSubtype="288"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4000" fill="hold"/>
                                        <p:tgtEl>
                                          <p:spTgt spid="17"/>
                                        </p:tgtEl>
                                        <p:attrNameLst>
                                          <p:attrName>ppt_w</p:attrName>
                                        </p:attrNameLst>
                                      </p:cBhvr>
                                      <p:tavLst>
                                        <p:tav tm="0">
                                          <p:val>
                                            <p:strVal val="4/3*#ppt_w"/>
                                          </p:val>
                                        </p:tav>
                                        <p:tav tm="100000">
                                          <p:val>
                                            <p:strVal val="#ppt_w"/>
                                          </p:val>
                                        </p:tav>
                                      </p:tavLst>
                                    </p:anim>
                                    <p:anim calcmode="lin" valueType="num">
                                      <p:cBhvr>
                                        <p:cTn id="22" dur="4000" fill="hold"/>
                                        <p:tgtEl>
                                          <p:spTgt spid="17"/>
                                        </p:tgtEl>
                                        <p:attrNameLst>
                                          <p:attrName>ppt_h</p:attrName>
                                        </p:attrNameLst>
                                      </p:cBhvr>
                                      <p:tavLst>
                                        <p:tav tm="0">
                                          <p:val>
                                            <p:strVal val="4/3*#ppt_h"/>
                                          </p:val>
                                        </p:tav>
                                        <p:tav tm="100000">
                                          <p:val>
                                            <p:strVal val="#ppt_h"/>
                                          </p:val>
                                        </p:tav>
                                      </p:tavLst>
                                    </p:anim>
                                  </p:childTnLst>
                                </p:cTn>
                              </p:par>
                              <p:par>
                                <p:cTn id="23" presetID="6" presetClass="exit" presetSubtype="32" fill="hold" grpId="1" nodeType="withEffect">
                                  <p:stCondLst>
                                    <p:cond delay="0"/>
                                  </p:stCondLst>
                                  <p:childTnLst>
                                    <p:animEffect transition="out" filter="circle(out)">
                                      <p:cBhvr>
                                        <p:cTn id="24" dur="4000"/>
                                        <p:tgtEl>
                                          <p:spTgt spid="17"/>
                                        </p:tgtEl>
                                      </p:cBhvr>
                                    </p:animEffect>
                                    <p:set>
                                      <p:cBhvr>
                                        <p:cTn id="25" dur="1" fill="hold">
                                          <p:stCondLst>
                                            <p:cond delay="3999"/>
                                          </p:stCondLst>
                                        </p:cTn>
                                        <p:tgtEl>
                                          <p:spTgt spid="17"/>
                                        </p:tgtEl>
                                        <p:attrNameLst>
                                          <p:attrName>style.visibility</p:attrName>
                                        </p:attrNameLst>
                                      </p:cBhvr>
                                      <p:to>
                                        <p:strVal val="hidden"/>
                                      </p:to>
                                    </p:set>
                                  </p:childTnLst>
                                </p:cTn>
                              </p:par>
                              <p:par>
                                <p:cTn id="26" presetID="23" presetClass="entr" presetSubtype="288"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4000" fill="hold"/>
                                        <p:tgtEl>
                                          <p:spTgt spid="18"/>
                                        </p:tgtEl>
                                        <p:attrNameLst>
                                          <p:attrName>ppt_w</p:attrName>
                                        </p:attrNameLst>
                                      </p:cBhvr>
                                      <p:tavLst>
                                        <p:tav tm="0">
                                          <p:val>
                                            <p:strVal val="4/3*#ppt_w"/>
                                          </p:val>
                                        </p:tav>
                                        <p:tav tm="100000">
                                          <p:val>
                                            <p:strVal val="#ppt_w"/>
                                          </p:val>
                                        </p:tav>
                                      </p:tavLst>
                                    </p:anim>
                                    <p:anim calcmode="lin" valueType="num">
                                      <p:cBhvr>
                                        <p:cTn id="29" dur="4000" fill="hold"/>
                                        <p:tgtEl>
                                          <p:spTgt spid="18"/>
                                        </p:tgtEl>
                                        <p:attrNameLst>
                                          <p:attrName>ppt_h</p:attrName>
                                        </p:attrNameLst>
                                      </p:cBhvr>
                                      <p:tavLst>
                                        <p:tav tm="0">
                                          <p:val>
                                            <p:strVal val="4/3*#ppt_h"/>
                                          </p:val>
                                        </p:tav>
                                        <p:tav tm="100000">
                                          <p:val>
                                            <p:strVal val="#ppt_h"/>
                                          </p:val>
                                        </p:tav>
                                      </p:tavLst>
                                    </p:anim>
                                  </p:childTnLst>
                                </p:cTn>
                              </p:par>
                              <p:par>
                                <p:cTn id="30" presetID="6" presetClass="exit" presetSubtype="32" fill="hold" grpId="1" nodeType="withEffect">
                                  <p:stCondLst>
                                    <p:cond delay="0"/>
                                  </p:stCondLst>
                                  <p:childTnLst>
                                    <p:animEffect transition="out" filter="circle(out)">
                                      <p:cBhvr>
                                        <p:cTn id="31" dur="4000"/>
                                        <p:tgtEl>
                                          <p:spTgt spid="18"/>
                                        </p:tgtEl>
                                      </p:cBhvr>
                                    </p:animEffect>
                                    <p:set>
                                      <p:cBhvr>
                                        <p:cTn id="32" dur="1" fill="hold">
                                          <p:stCondLst>
                                            <p:cond delay="3999"/>
                                          </p:stCondLst>
                                        </p:cTn>
                                        <p:tgtEl>
                                          <p:spTgt spid="18"/>
                                        </p:tgtEl>
                                        <p:attrNameLst>
                                          <p:attrName>style.visibility</p:attrName>
                                        </p:attrNameLst>
                                      </p:cBhvr>
                                      <p:to>
                                        <p:strVal val="hidden"/>
                                      </p:to>
                                    </p:set>
                                  </p:childTnLst>
                                </p:cTn>
                              </p:par>
                              <p:par>
                                <p:cTn id="33" presetID="23" presetClass="entr" presetSubtype="288"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4000" fill="hold"/>
                                        <p:tgtEl>
                                          <p:spTgt spid="19"/>
                                        </p:tgtEl>
                                        <p:attrNameLst>
                                          <p:attrName>ppt_w</p:attrName>
                                        </p:attrNameLst>
                                      </p:cBhvr>
                                      <p:tavLst>
                                        <p:tav tm="0">
                                          <p:val>
                                            <p:strVal val="4/3*#ppt_w"/>
                                          </p:val>
                                        </p:tav>
                                        <p:tav tm="100000">
                                          <p:val>
                                            <p:strVal val="#ppt_w"/>
                                          </p:val>
                                        </p:tav>
                                      </p:tavLst>
                                    </p:anim>
                                    <p:anim calcmode="lin" valueType="num">
                                      <p:cBhvr>
                                        <p:cTn id="36" dur="4000" fill="hold"/>
                                        <p:tgtEl>
                                          <p:spTgt spid="19"/>
                                        </p:tgtEl>
                                        <p:attrNameLst>
                                          <p:attrName>ppt_h</p:attrName>
                                        </p:attrNameLst>
                                      </p:cBhvr>
                                      <p:tavLst>
                                        <p:tav tm="0">
                                          <p:val>
                                            <p:strVal val="4/3*#ppt_h"/>
                                          </p:val>
                                        </p:tav>
                                        <p:tav tm="100000">
                                          <p:val>
                                            <p:strVal val="#ppt_h"/>
                                          </p:val>
                                        </p:tav>
                                      </p:tavLst>
                                    </p:anim>
                                  </p:childTnLst>
                                </p:cTn>
                              </p:par>
                              <p:par>
                                <p:cTn id="37" presetID="6" presetClass="exit" presetSubtype="32" fill="hold" grpId="1" nodeType="withEffect">
                                  <p:stCondLst>
                                    <p:cond delay="0"/>
                                  </p:stCondLst>
                                  <p:childTnLst>
                                    <p:animEffect transition="out" filter="circle(out)">
                                      <p:cBhvr>
                                        <p:cTn id="38" dur="4000"/>
                                        <p:tgtEl>
                                          <p:spTgt spid="19"/>
                                        </p:tgtEl>
                                      </p:cBhvr>
                                    </p:animEffect>
                                    <p:set>
                                      <p:cBhvr>
                                        <p:cTn id="39" dur="1" fill="hold">
                                          <p:stCondLst>
                                            <p:cond delay="3999"/>
                                          </p:stCondLst>
                                        </p:cTn>
                                        <p:tgtEl>
                                          <p:spTgt spid="19"/>
                                        </p:tgtEl>
                                        <p:attrNameLst>
                                          <p:attrName>style.visibility</p:attrName>
                                        </p:attrNameLst>
                                      </p:cBhvr>
                                      <p:to>
                                        <p:strVal val="hidden"/>
                                      </p:to>
                                    </p:set>
                                  </p:childTnLst>
                                </p:cTn>
                              </p:par>
                              <p:par>
                                <p:cTn id="40" presetID="23" presetClass="entr" presetSubtype="288"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p:cTn id="42" dur="4000" fill="hold"/>
                                        <p:tgtEl>
                                          <p:spTgt spid="20"/>
                                        </p:tgtEl>
                                        <p:attrNameLst>
                                          <p:attrName>ppt_w</p:attrName>
                                        </p:attrNameLst>
                                      </p:cBhvr>
                                      <p:tavLst>
                                        <p:tav tm="0">
                                          <p:val>
                                            <p:strVal val="4/3*#ppt_w"/>
                                          </p:val>
                                        </p:tav>
                                        <p:tav tm="100000">
                                          <p:val>
                                            <p:strVal val="#ppt_w"/>
                                          </p:val>
                                        </p:tav>
                                      </p:tavLst>
                                    </p:anim>
                                    <p:anim calcmode="lin" valueType="num">
                                      <p:cBhvr>
                                        <p:cTn id="43" dur="4000" fill="hold"/>
                                        <p:tgtEl>
                                          <p:spTgt spid="20"/>
                                        </p:tgtEl>
                                        <p:attrNameLst>
                                          <p:attrName>ppt_h</p:attrName>
                                        </p:attrNameLst>
                                      </p:cBhvr>
                                      <p:tavLst>
                                        <p:tav tm="0">
                                          <p:val>
                                            <p:strVal val="4/3*#ppt_h"/>
                                          </p:val>
                                        </p:tav>
                                        <p:tav tm="100000">
                                          <p:val>
                                            <p:strVal val="#ppt_h"/>
                                          </p:val>
                                        </p:tav>
                                      </p:tavLst>
                                    </p:anim>
                                  </p:childTnLst>
                                </p:cTn>
                              </p:par>
                              <p:par>
                                <p:cTn id="44" presetID="6" presetClass="exit" presetSubtype="32" fill="hold" grpId="1" nodeType="withEffect">
                                  <p:stCondLst>
                                    <p:cond delay="0"/>
                                  </p:stCondLst>
                                  <p:childTnLst>
                                    <p:animEffect transition="out" filter="circle(out)">
                                      <p:cBhvr>
                                        <p:cTn id="45" dur="4000"/>
                                        <p:tgtEl>
                                          <p:spTgt spid="20"/>
                                        </p:tgtEl>
                                      </p:cBhvr>
                                    </p:animEffect>
                                    <p:set>
                                      <p:cBhvr>
                                        <p:cTn id="46" dur="1" fill="hold">
                                          <p:stCondLst>
                                            <p:cond delay="3999"/>
                                          </p:stCondLst>
                                        </p:cTn>
                                        <p:tgtEl>
                                          <p:spTgt spid="20"/>
                                        </p:tgtEl>
                                        <p:attrNameLst>
                                          <p:attrName>style.visibility</p:attrName>
                                        </p:attrNameLst>
                                      </p:cBhvr>
                                      <p:to>
                                        <p:strVal val="hidden"/>
                                      </p:to>
                                    </p:set>
                                  </p:childTnLst>
                                </p:cTn>
                              </p:par>
                              <p:par>
                                <p:cTn id="47" presetID="23" presetClass="entr" presetSubtype="288"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4000" fill="hold"/>
                                        <p:tgtEl>
                                          <p:spTgt spid="21"/>
                                        </p:tgtEl>
                                        <p:attrNameLst>
                                          <p:attrName>ppt_w</p:attrName>
                                        </p:attrNameLst>
                                      </p:cBhvr>
                                      <p:tavLst>
                                        <p:tav tm="0">
                                          <p:val>
                                            <p:strVal val="4/3*#ppt_w"/>
                                          </p:val>
                                        </p:tav>
                                        <p:tav tm="100000">
                                          <p:val>
                                            <p:strVal val="#ppt_w"/>
                                          </p:val>
                                        </p:tav>
                                      </p:tavLst>
                                    </p:anim>
                                    <p:anim calcmode="lin" valueType="num">
                                      <p:cBhvr>
                                        <p:cTn id="50" dur="4000" fill="hold"/>
                                        <p:tgtEl>
                                          <p:spTgt spid="21"/>
                                        </p:tgtEl>
                                        <p:attrNameLst>
                                          <p:attrName>ppt_h</p:attrName>
                                        </p:attrNameLst>
                                      </p:cBhvr>
                                      <p:tavLst>
                                        <p:tav tm="0">
                                          <p:val>
                                            <p:strVal val="4/3*#ppt_h"/>
                                          </p:val>
                                        </p:tav>
                                        <p:tav tm="100000">
                                          <p:val>
                                            <p:strVal val="#ppt_h"/>
                                          </p:val>
                                        </p:tav>
                                      </p:tavLst>
                                    </p:anim>
                                  </p:childTnLst>
                                </p:cTn>
                              </p:par>
                              <p:par>
                                <p:cTn id="51" presetID="6" presetClass="exit" presetSubtype="32" fill="hold" grpId="1" nodeType="withEffect">
                                  <p:stCondLst>
                                    <p:cond delay="0"/>
                                  </p:stCondLst>
                                  <p:childTnLst>
                                    <p:animEffect transition="out" filter="circle(out)">
                                      <p:cBhvr>
                                        <p:cTn id="52" dur="4000"/>
                                        <p:tgtEl>
                                          <p:spTgt spid="21"/>
                                        </p:tgtEl>
                                      </p:cBhvr>
                                    </p:animEffect>
                                    <p:set>
                                      <p:cBhvr>
                                        <p:cTn id="53" dur="1" fill="hold">
                                          <p:stCondLst>
                                            <p:cond delay="3999"/>
                                          </p:stCondLst>
                                        </p:cTn>
                                        <p:tgtEl>
                                          <p:spTgt spid="21"/>
                                        </p:tgtEl>
                                        <p:attrNameLst>
                                          <p:attrName>style.visibility</p:attrName>
                                        </p:attrNameLst>
                                      </p:cBhvr>
                                      <p:to>
                                        <p:strVal val="hidden"/>
                                      </p:to>
                                    </p:set>
                                  </p:childTnLst>
                                </p:cTn>
                              </p:par>
                              <p:par>
                                <p:cTn id="54" presetID="23" presetClass="entr" presetSubtype="288" fill="hold" grpId="0"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4000" fill="hold"/>
                                        <p:tgtEl>
                                          <p:spTgt spid="22"/>
                                        </p:tgtEl>
                                        <p:attrNameLst>
                                          <p:attrName>ppt_w</p:attrName>
                                        </p:attrNameLst>
                                      </p:cBhvr>
                                      <p:tavLst>
                                        <p:tav tm="0">
                                          <p:val>
                                            <p:strVal val="4/3*#ppt_w"/>
                                          </p:val>
                                        </p:tav>
                                        <p:tav tm="100000">
                                          <p:val>
                                            <p:strVal val="#ppt_w"/>
                                          </p:val>
                                        </p:tav>
                                      </p:tavLst>
                                    </p:anim>
                                    <p:anim calcmode="lin" valueType="num">
                                      <p:cBhvr>
                                        <p:cTn id="57" dur="4000" fill="hold"/>
                                        <p:tgtEl>
                                          <p:spTgt spid="22"/>
                                        </p:tgtEl>
                                        <p:attrNameLst>
                                          <p:attrName>ppt_h</p:attrName>
                                        </p:attrNameLst>
                                      </p:cBhvr>
                                      <p:tavLst>
                                        <p:tav tm="0">
                                          <p:val>
                                            <p:strVal val="4/3*#ppt_h"/>
                                          </p:val>
                                        </p:tav>
                                        <p:tav tm="100000">
                                          <p:val>
                                            <p:strVal val="#ppt_h"/>
                                          </p:val>
                                        </p:tav>
                                      </p:tavLst>
                                    </p:anim>
                                  </p:childTnLst>
                                </p:cTn>
                              </p:par>
                              <p:par>
                                <p:cTn id="58" presetID="6" presetClass="exit" presetSubtype="32" fill="hold" grpId="1" nodeType="withEffect">
                                  <p:stCondLst>
                                    <p:cond delay="0"/>
                                  </p:stCondLst>
                                  <p:childTnLst>
                                    <p:animEffect transition="out" filter="circle(out)">
                                      <p:cBhvr>
                                        <p:cTn id="59" dur="4000"/>
                                        <p:tgtEl>
                                          <p:spTgt spid="22"/>
                                        </p:tgtEl>
                                      </p:cBhvr>
                                    </p:animEffect>
                                    <p:set>
                                      <p:cBhvr>
                                        <p:cTn id="60" dur="1" fill="hold">
                                          <p:stCondLst>
                                            <p:cond delay="3999"/>
                                          </p:stCondLst>
                                        </p:cTn>
                                        <p:tgtEl>
                                          <p:spTgt spid="22"/>
                                        </p:tgtEl>
                                        <p:attrNameLst>
                                          <p:attrName>style.visibility</p:attrName>
                                        </p:attrNameLst>
                                      </p:cBhvr>
                                      <p:to>
                                        <p:strVal val="hidden"/>
                                      </p:to>
                                    </p:set>
                                  </p:childTnLst>
                                </p:cTn>
                              </p:par>
                              <p:par>
                                <p:cTn id="61" presetID="23" presetClass="entr" presetSubtype="288"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4000" fill="hold"/>
                                        <p:tgtEl>
                                          <p:spTgt spid="7"/>
                                        </p:tgtEl>
                                        <p:attrNameLst>
                                          <p:attrName>ppt_w</p:attrName>
                                        </p:attrNameLst>
                                      </p:cBhvr>
                                      <p:tavLst>
                                        <p:tav tm="0">
                                          <p:val>
                                            <p:strVal val="4/3*#ppt_w"/>
                                          </p:val>
                                        </p:tav>
                                        <p:tav tm="100000">
                                          <p:val>
                                            <p:strVal val="#ppt_w"/>
                                          </p:val>
                                        </p:tav>
                                      </p:tavLst>
                                    </p:anim>
                                    <p:anim calcmode="lin" valueType="num">
                                      <p:cBhvr>
                                        <p:cTn id="64" dur="4000" fill="hold"/>
                                        <p:tgtEl>
                                          <p:spTgt spid="7"/>
                                        </p:tgtEl>
                                        <p:attrNameLst>
                                          <p:attrName>ppt_h</p:attrName>
                                        </p:attrNameLst>
                                      </p:cBhvr>
                                      <p:tavLst>
                                        <p:tav tm="0">
                                          <p:val>
                                            <p:strVal val="4/3*#ppt_h"/>
                                          </p:val>
                                        </p:tav>
                                        <p:tav tm="100000">
                                          <p:val>
                                            <p:strVal val="#ppt_h"/>
                                          </p:val>
                                        </p:tav>
                                      </p:tavLst>
                                    </p:anim>
                                  </p:childTnLst>
                                </p:cTn>
                              </p:par>
                            </p:childTnLst>
                          </p:cTn>
                        </p:par>
                        <p:par>
                          <p:cTn id="65" fill="hold">
                            <p:stCondLst>
                              <p:cond delay="4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23"/>
                                        </p:tgtEl>
                                        <p:attrNameLst>
                                          <p:attrName>style.visibility</p:attrName>
                                        </p:attrNameLst>
                                      </p:cBhvr>
                                      <p:to>
                                        <p:strVal val="visible"/>
                                      </p:to>
                                    </p:set>
                                    <p:animEffect transition="in" filter="fade">
                                      <p:cBhvr>
                                        <p:cTn id="68" dur="1000"/>
                                        <p:tgtEl>
                                          <p:spTgt spid="23"/>
                                        </p:tgtEl>
                                      </p:cBhvr>
                                    </p:animEffect>
                                    <p:anim calcmode="lin" valueType="num">
                                      <p:cBhvr>
                                        <p:cTn id="69" dur="1000" fill="hold"/>
                                        <p:tgtEl>
                                          <p:spTgt spid="23"/>
                                        </p:tgtEl>
                                        <p:attrNameLst>
                                          <p:attrName>ppt_x</p:attrName>
                                        </p:attrNameLst>
                                      </p:cBhvr>
                                      <p:tavLst>
                                        <p:tav tm="0">
                                          <p:val>
                                            <p:strVal val="#ppt_x-.1"/>
                                          </p:val>
                                        </p:tav>
                                        <p:tav tm="100000">
                                          <p:val>
                                            <p:strVal val="#ppt_x"/>
                                          </p:val>
                                        </p:tav>
                                      </p:tavLst>
                                    </p:anim>
                                    <p:anim calcmode="lin" valueType="num">
                                      <p:cBhvr>
                                        <p:cTn id="7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iebevoll-a201525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Liebevoll-a201525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total de 28 especies de aves crían en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Es frecuente escuchar y ver al mirlo común entre la espesura, y avistar de forma fugaz a pinzones, mosquiteros, herrerillos y reyezuelos.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an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4000" fill="hold"/>
                                        <p:tgtEl>
                                          <p:spTgt spid="9"/>
                                        </p:tgtEl>
                                        <p:attrNameLst>
                                          <p:attrName>ppt_w</p:attrName>
                                        </p:attrNameLst>
                                      </p:cBhvr>
                                      <p:tavLst>
                                        <p:tav tm="0">
                                          <p:val>
                                            <p:strVal val="2/3*#ppt_w"/>
                                          </p:val>
                                        </p:tav>
                                        <p:tav tm="100000">
                                          <p:val>
                                            <p:strVal val="#ppt_w"/>
                                          </p:val>
                                        </p:tav>
                                      </p:tavLst>
                                    </p:anim>
                                    <p:anim calcmode="lin" valueType="num">
                                      <p:cBhvr>
                                        <p:cTn id="15" dur="4000" fill="hold"/>
                                        <p:tgtEl>
                                          <p:spTgt spid="9"/>
                                        </p:tgtEl>
                                        <p:attrNameLst>
                                          <p:attrName>ppt_h</p:attrName>
                                        </p:attrNameLst>
                                      </p:cBhvr>
                                      <p:tavLst>
                                        <p:tav tm="0">
                                          <p:val>
                                            <p:strVal val="2/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Horizontal)">
                                      <p:cBhvr>
                                        <p:cTn id="18" dur="4000"/>
                                        <p:tgtEl>
                                          <p:spTgt spid="9"/>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14925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9149253.jpg"/>
          <p:cNvPicPr>
            <a:picLocks noChangeAspect="1"/>
          </p:cNvPicPr>
          <p:nvPr/>
        </p:nvPicPr>
        <p:blipFill>
          <a:blip r:embed="rId2" cstate="print"/>
          <a:stretch>
            <a:fillRect/>
          </a:stretch>
        </p:blipFill>
        <p:spPr bwMode="auto">
          <a:xfrm>
            <a:off x="1" y="0"/>
            <a:ext cx="9144000" cy="5715000"/>
          </a:xfrm>
          <a:prstGeom prst="rect">
            <a:avLst/>
          </a:prstGeom>
          <a:solidFill>
            <a:srgbClr val="F5D3B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5357813" y="2857500"/>
            <a:ext cx="3786187" cy="2857500"/>
          </a:xfrm>
          <a:prstGeom prst="rect">
            <a:avLst/>
          </a:prstGeom>
          <a:solidFill>
            <a:schemeClr val="bg2">
              <a:lumMod val="40000"/>
              <a:lumOff val="60000"/>
              <a:alpha val="7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2857500"/>
            <a:ext cx="3786188" cy="2857500"/>
          </a:xfrm>
          <a:prstGeom prst="rect">
            <a:avLst/>
          </a:prstGeom>
          <a:solidFill>
            <a:schemeClr val="bg2">
              <a:lumMod val="40000"/>
              <a:lumOff val="60000"/>
              <a:alpha val="7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5357813" y="0"/>
            <a:ext cx="3786187" cy="2857500"/>
          </a:xfrm>
          <a:prstGeom prst="rect">
            <a:avLst/>
          </a:prstGeom>
          <a:solidFill>
            <a:schemeClr val="bg2">
              <a:lumMod val="40000"/>
              <a:lumOff val="60000"/>
              <a:alpha val="7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3779912" y="0"/>
            <a:ext cx="1577901" cy="5715000"/>
          </a:xfrm>
          <a:prstGeom prst="diamond">
            <a:avLst/>
          </a:prstGeom>
          <a:solidFill>
            <a:schemeClr val="bg2">
              <a:lumMod val="60000"/>
              <a:lumOff val="4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0"/>
            <a:ext cx="3786187" cy="2857500"/>
          </a:xfrm>
          <a:prstGeom prst="rect">
            <a:avLst/>
          </a:prstGeom>
          <a:solidFill>
            <a:schemeClr val="bg2">
              <a:lumMod val="40000"/>
              <a:lumOff val="60000"/>
              <a:alpha val="7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variedad de aves en la Gomera es muy destacable, por lo que no son pocos los amantes de la ornitología que visitan este Parque Natural. En los acantilados pueden observarse aves en peligro de extinción como son el guincho, el águila pescadora o el halcón de Berbería.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a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4000"/>
                                        <p:tgtEl>
                                          <p:spTgt spid="5"/>
                                        </p:tgtEl>
                                      </p:cBhvr>
                                    </p:animEffect>
                                    <p:set>
                                      <p:cBhvr>
                                        <p:cTn id="19" dur="1" fill="hold">
                                          <p:stCondLst>
                                            <p:cond delay="3999"/>
                                          </p:stCondLst>
                                        </p:cTn>
                                        <p:tgtEl>
                                          <p:spTgt spid="5"/>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fltVal val="0"/>
                                          </p:val>
                                        </p:tav>
                                        <p:tav tm="100000">
                                          <p:val>
                                            <p:strVal val="#ppt_w"/>
                                          </p:val>
                                        </p:tav>
                                      </p:tavLst>
                                    </p:anim>
                                    <p:anim calcmode="lin" valueType="num">
                                      <p:cBhvr>
                                        <p:cTn id="23" dur="4000" fill="hold"/>
                                        <p:tgtEl>
                                          <p:spTgt spid="4"/>
                                        </p:tgtEl>
                                        <p:attrNameLst>
                                          <p:attrName>ppt_h</p:attrName>
                                        </p:attrNameLst>
                                      </p:cBhvr>
                                      <p:tavLst>
                                        <p:tav tm="0">
                                          <p:val>
                                            <p:strVal val="#ppt_h"/>
                                          </p:val>
                                        </p:tav>
                                        <p:tav tm="100000">
                                          <p:val>
                                            <p:strVal val="#ppt_h"/>
                                          </p:val>
                                        </p:tav>
                                      </p:tavLst>
                                    </p:anim>
                                  </p:childTnLst>
                                </p:cTn>
                              </p:par>
                              <p:par>
                                <p:cTn id="24" presetID="8"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amond(out)">
                                      <p:cBhvr>
                                        <p:cTn id="26" dur="4000"/>
                                        <p:tgtEl>
                                          <p:spTgt spid="4"/>
                                        </p:tgtEl>
                                      </p:cBhvr>
                                    </p:animEffect>
                                  </p:childTnLst>
                                </p:cTn>
                              </p:par>
                              <p:par>
                                <p:cTn id="27" presetID="23" presetClass="entr" presetSubtype="288"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4000" fill="hold"/>
                                        <p:tgtEl>
                                          <p:spTgt spid="5"/>
                                        </p:tgtEl>
                                        <p:attrNameLst>
                                          <p:attrName>ppt_w</p:attrName>
                                        </p:attrNameLst>
                                      </p:cBhvr>
                                      <p:tavLst>
                                        <p:tav tm="0">
                                          <p:val>
                                            <p:strVal val="4/3*#ppt_w"/>
                                          </p:val>
                                        </p:tav>
                                        <p:tav tm="100000">
                                          <p:val>
                                            <p:strVal val="#ppt_w"/>
                                          </p:val>
                                        </p:tav>
                                      </p:tavLst>
                                    </p:anim>
                                    <p:anim calcmode="lin" valueType="num">
                                      <p:cBhvr>
                                        <p:cTn id="30" dur="4000" fill="hold"/>
                                        <p:tgtEl>
                                          <p:spTgt spid="5"/>
                                        </p:tgtEl>
                                        <p:attrNameLst>
                                          <p:attrName>ppt_h</p:attrName>
                                        </p:attrNameLst>
                                      </p:cBhvr>
                                      <p:tavLst>
                                        <p:tav tm="0">
                                          <p:val>
                                            <p:strVal val="4/3*#ppt_h"/>
                                          </p:val>
                                        </p:tav>
                                        <p:tav tm="100000">
                                          <p:val>
                                            <p:strVal val="#ppt_h"/>
                                          </p:val>
                                        </p:tav>
                                      </p:tavLst>
                                    </p:anim>
                                  </p:childTnLst>
                                </p:cTn>
                              </p:par>
                              <p:par>
                                <p:cTn id="31" presetID="6" presetClass="exit" presetSubtype="32" fill="hold" nodeType="withEffect">
                                  <p:stCondLst>
                                    <p:cond delay="0"/>
                                  </p:stCondLst>
                                  <p:childTnLst>
                                    <p:animEffect transition="out" filter="circle(out)">
                                      <p:cBhvr>
                                        <p:cTn id="32" dur="4000"/>
                                        <p:tgtEl>
                                          <p:spTgt spid="13"/>
                                        </p:tgtEl>
                                      </p:cBhvr>
                                    </p:animEffect>
                                    <p:set>
                                      <p:cBhvr>
                                        <p:cTn id="33" dur="1" fill="hold">
                                          <p:stCondLst>
                                            <p:cond delay="3999"/>
                                          </p:stCondLst>
                                        </p:cTn>
                                        <p:tgtEl>
                                          <p:spTgt spid="13"/>
                                        </p:tgtEl>
                                        <p:attrNameLst>
                                          <p:attrName>style.visibility</p:attrName>
                                        </p:attrNameLst>
                                      </p:cBhvr>
                                      <p:to>
                                        <p:strVal val="hidden"/>
                                      </p:to>
                                    </p:set>
                                  </p:childTnLst>
                                </p:cTn>
                              </p:par>
                            </p:childTnLst>
                          </p:cTn>
                        </p:par>
                        <p:par>
                          <p:cTn id="34" fill="hold">
                            <p:stCondLst>
                              <p:cond delay="4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1"/>
                                          </p:val>
                                        </p:tav>
                                        <p:tav tm="100000">
                                          <p:val>
                                            <p:strVal val="#ppt_x"/>
                                          </p:val>
                                        </p:tav>
                                      </p:tavLst>
                                    </p:anim>
                                    <p:anim calcmode="lin" valueType="num">
                                      <p:cBhvr>
                                        <p:cTn id="3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as-el-muro-a2428017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Anillo"/>
          <p:cNvSpPr/>
          <p:nvPr/>
        </p:nvSpPr>
        <p:spPr>
          <a:xfrm>
            <a:off x="2483768" y="769268"/>
            <a:ext cx="4176464" cy="4176464"/>
          </a:xfrm>
          <a:prstGeom prst="donut">
            <a:avLst>
              <a:gd name="adj" fmla="val 14500"/>
            </a:avLst>
          </a:prstGeom>
          <a:blipFill dpi="0" rotWithShape="1">
            <a:blip r:embed="rId2" cstate="print"/>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3059832" y="1345332"/>
            <a:ext cx="3024336" cy="3024336"/>
          </a:xfrm>
          <a:prstGeom prst="donut">
            <a:avLst>
              <a:gd name="adj" fmla="val 14500"/>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491880" y="1777380"/>
            <a:ext cx="2160240" cy="2160240"/>
          </a:xfrm>
          <a:prstGeom prst="donut">
            <a:avLst>
              <a:gd name="adj" fmla="val 17102"/>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3851920" y="2138363"/>
            <a:ext cx="1440160" cy="1428750"/>
          </a:xfrm>
          <a:prstGeom prst="donut">
            <a:avLst>
              <a:gd name="adj" fmla="val 23955"/>
            </a:avLst>
          </a:prstGeom>
          <a:blipFill>
            <a:blip r:embed="rId3"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hablamos de especies emblemáticas del parque no podemos olvidarnos de la paloma </a:t>
            </a:r>
            <a:r>
              <a:rPr lang="es-ES" i="1" dirty="0" err="1" smtClean="0">
                <a:effectLst>
                  <a:glow rad="101600">
                    <a:srgbClr val="C00000">
                      <a:alpha val="60000"/>
                    </a:srgbClr>
                  </a:glow>
                  <a:outerShdw blurRad="38100" dist="38100" dir="2700000" algn="tl">
                    <a:srgbClr val="000000">
                      <a:alpha val="43137"/>
                    </a:srgbClr>
                  </a:outerShdw>
                </a:effectLst>
              </a:rPr>
              <a:t>turqué</a:t>
            </a:r>
            <a:r>
              <a:rPr lang="es-ES" i="1" dirty="0" smtClean="0">
                <a:effectLst>
                  <a:glow rad="101600">
                    <a:srgbClr val="C00000">
                      <a:alpha val="60000"/>
                    </a:srgbClr>
                  </a:glow>
                  <a:outerShdw blurRad="38100" dist="38100" dir="2700000" algn="tl">
                    <a:srgbClr val="000000">
                      <a:alpha val="43137"/>
                    </a:srgbClr>
                  </a:outerShdw>
                </a:effectLst>
              </a:rPr>
              <a:t>, ave que se encuentra más comúnmente en ecosistemas de </a:t>
            </a:r>
            <a:r>
              <a:rPr lang="es-ES" i="1" dirty="0" err="1" smtClean="0">
                <a:effectLst>
                  <a:glow rad="101600">
                    <a:srgbClr val="C00000">
                      <a:alpha val="60000"/>
                    </a:srgbClr>
                  </a:glow>
                  <a:outerShdw blurRad="38100" dist="38100" dir="2700000" algn="tl">
                    <a:srgbClr val="000000">
                      <a:alpha val="43137"/>
                    </a:srgbClr>
                  </a:outerShdw>
                </a:effectLst>
              </a:rPr>
              <a:t>laurisilva</a:t>
            </a:r>
            <a:r>
              <a:rPr lang="es-ES" i="1" dirty="0" smtClean="0">
                <a:effectLst>
                  <a:glow rad="101600">
                    <a:srgbClr val="C00000">
                      <a:alpha val="60000"/>
                    </a:srgbClr>
                  </a:glow>
                  <a:outerShdw blurRad="38100" dist="38100" dir="2700000" algn="tl">
                    <a:srgbClr val="000000">
                      <a:alpha val="43137"/>
                    </a:srgbClr>
                  </a:outerShdw>
                </a:effectLst>
              </a:rPr>
              <a:t>. Su colorido es grisáceo y tiene ligeros reflejos verdosos.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ripp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6"/>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7"/>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8"/>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9"/>
                                        </p:tgtEl>
                                        <p:attrNameLst>
                                          <p:attrName>r</p:attrName>
                                        </p:attrNameLst>
                                      </p:cBhvr>
                                    </p:animRot>
                                  </p:childTnLst>
                                </p:cTn>
                              </p:par>
                            </p:childTnLst>
                          </p:cTn>
                        </p:par>
                        <p:par>
                          <p:cTn id="13" fill="hold">
                            <p:stCondLst>
                              <p:cond delay="3000"/>
                            </p:stCondLst>
                            <p:childTnLst>
                              <p:par>
                                <p:cTn id="14" presetID="20" presetClass="exit" presetSubtype="0" fill="hold" nodeType="afterEffect">
                                  <p:stCondLst>
                                    <p:cond delay="0"/>
                                  </p:stCondLst>
                                  <p:childTnLst>
                                    <p:animEffect transition="out" filter="wedge">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20" presetClass="exit" presetSubtype="0" fill="hold" nodeType="withEffect">
                                  <p:stCondLst>
                                    <p:cond delay="0"/>
                                  </p:stCondLst>
                                  <p:childTnLst>
                                    <p:animEffect transition="out" filter="wedge">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20" presetClass="exit" presetSubtype="0" fill="hold" nodeType="withEffect">
                                  <p:stCondLst>
                                    <p:cond delay="0"/>
                                  </p:stCondLst>
                                  <p:childTnLst>
                                    <p:animEffect transition="out" filter="wedge">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20" presetClass="exit" presetSubtype="0" fill="hold" nodeType="withEffect">
                                  <p:stCondLst>
                                    <p:cond delay="0"/>
                                  </p:stCondLst>
                                  <p:childTnLst>
                                    <p:animEffect transition="out" filter="wedge">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par>
                                <p:cTn id="30" presetID="6"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ircle(out)">
                                      <p:cBhvr>
                                        <p:cTn id="32" dur="3000"/>
                                        <p:tgtEl>
                                          <p:spTgt spid="4"/>
                                        </p:tgtEl>
                                      </p:cBhvr>
                                    </p:animEffect>
                                  </p:childTnLst>
                                </p:cTn>
                              </p:par>
                            </p:childTnLst>
                          </p:cTn>
                        </p:par>
                        <p:par>
                          <p:cTn id="33" fill="hold">
                            <p:stCondLst>
                              <p:cond delay="6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1"/>
                                          </p:val>
                                        </p:tav>
                                        <p:tav tm="100000">
                                          <p:val>
                                            <p:strVal val="#ppt_x"/>
                                          </p:val>
                                        </p:tav>
                                      </p:tavLst>
                                    </p:anim>
                                    <p:anim calcmode="lin" valueType="num">
                                      <p:cBhvr>
                                        <p:cTn id="3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3 Imagen" descr="4389815077_76d02014c1_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3999" cy="57150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755576" y="4945732"/>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anfibios destaca la especie conocida como ranita verde, famosa por el ruido que emana desde enero hasta finales de la primavera.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ripple dir="ru"/>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diamond(out)">
                                      <p:cBhvr>
                                        <p:cTn id="7" dur="4000"/>
                                        <p:tgtEl>
                                          <p:spTgt spid="29698"/>
                                        </p:tgtEl>
                                      </p:cBhvr>
                                    </p:animEffect>
                                  </p:childTnLst>
                                </p:cTn>
                              </p:par>
                              <p:par>
                                <p:cTn id="8" presetID="19" presetClass="entr" presetSubtype="10"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 calcmode="lin" valueType="num">
                                      <p:cBhvr>
                                        <p:cTn id="10" dur="4000" fill="hold"/>
                                        <p:tgtEl>
                                          <p:spTgt spid="29698"/>
                                        </p:tgtEl>
                                        <p:attrNameLst>
                                          <p:attrName>ppt_w</p:attrName>
                                        </p:attrNameLst>
                                      </p:cBhvr>
                                      <p:tavLst>
                                        <p:tav tm="0" fmla="#ppt_w*sin(2.5*pi*$)">
                                          <p:val>
                                            <p:fltVal val="0"/>
                                          </p:val>
                                        </p:tav>
                                        <p:tav tm="100000">
                                          <p:val>
                                            <p:fltVal val="1"/>
                                          </p:val>
                                        </p:tav>
                                      </p:tavLst>
                                    </p:anim>
                                    <p:anim calcmode="lin" valueType="num">
                                      <p:cBhvr>
                                        <p:cTn id="11" dur="4000" fill="hold"/>
                                        <p:tgtEl>
                                          <p:spTgt spid="29698"/>
                                        </p:tgtEl>
                                        <p:attrNameLst>
                                          <p:attrName>ppt_h</p:attrName>
                                        </p:attrNameLst>
                                      </p:cBhvr>
                                      <p:tavLst>
                                        <p:tav tm="0">
                                          <p:val>
                                            <p:strVal val="#ppt_h"/>
                                          </p:val>
                                        </p:tav>
                                        <p:tav tm="100000">
                                          <p:val>
                                            <p:strVal val="#ppt_h"/>
                                          </p:val>
                                        </p:tav>
                                      </p:tavLst>
                                    </p:anim>
                                  </p:childTnLst>
                                </p:cTn>
                              </p:par>
                              <p:par>
                                <p:cTn id="12" presetID="19" presetClass="exit" presetSubtype="10" fill="hold" grpId="0" nodeType="withEffect">
                                  <p:stCondLst>
                                    <p:cond delay="0"/>
                                  </p:stCondLst>
                                  <p:childTnLst>
                                    <p:anim calcmode="lin" valueType="num">
                                      <p:cBhvr>
                                        <p:cTn id="13" dur="4000"/>
                                        <p:tgtEl>
                                          <p:spTgt spid="7"/>
                                        </p:tgtEl>
                                        <p:attrNameLst>
                                          <p:attrName>ppt_h</p:attrName>
                                        </p:attrNameLst>
                                      </p:cBhvr>
                                      <p:tavLst>
                                        <p:tav tm="0">
                                          <p:val>
                                            <p:strVal val="ppt_h"/>
                                          </p:val>
                                        </p:tav>
                                        <p:tav tm="100000">
                                          <p:val>
                                            <p:strVal val="ppt_h"/>
                                          </p:val>
                                        </p:tav>
                                      </p:tavLst>
                                    </p:anim>
                                    <p:anim calcmode="lin" valueType="num">
                                      <p:cBhvr>
                                        <p:cTn id="14"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3999"/>
                                          </p:stCondLst>
                                        </p:cTn>
                                        <p:tgtEl>
                                          <p:spTgt spid="7"/>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4000"/>
                                        <p:tgtEl>
                                          <p:spTgt spid="7"/>
                                        </p:tgtEl>
                                      </p:cBhvr>
                                    </p:animEffect>
                                    <p:set>
                                      <p:cBhvr>
                                        <p:cTn id="18" dur="1" fill="hold">
                                          <p:stCondLst>
                                            <p:cond delay="3999"/>
                                          </p:stCondLst>
                                        </p:cTn>
                                        <p:tgtEl>
                                          <p:spTgt spid="7"/>
                                        </p:tgtEl>
                                        <p:attrNameLst>
                                          <p:attrName>style.visibility</p:attrName>
                                        </p:attrNameLst>
                                      </p:cBhvr>
                                      <p:to>
                                        <p:strVal val="hidden"/>
                                      </p:to>
                                    </p:se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00715-215325_Full.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Luna"/>
          <p:cNvSpPr/>
          <p:nvPr/>
        </p:nvSpPr>
        <p:spPr>
          <a:xfrm>
            <a:off x="-2500362" y="178575"/>
            <a:ext cx="3714744" cy="5715000"/>
          </a:xfrm>
          <a:prstGeom prst="moon">
            <a:avLst>
              <a:gd name="adj" fmla="val 28462"/>
            </a:avLst>
          </a:prstGeom>
          <a:no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flipH="1">
            <a:off x="4714876" y="1"/>
            <a:ext cx="142876" cy="38099"/>
          </a:xfrm>
          <a:prstGeom prst="moon">
            <a:avLst>
              <a:gd name="adj" fmla="val 26599"/>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5929290" y="0"/>
            <a:ext cx="142908" cy="952487"/>
          </a:xfrm>
          <a:prstGeom prst="moon">
            <a:avLst>
              <a:gd name="adj" fmla="val 28462"/>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a:off x="3714744" y="-714400"/>
            <a:ext cx="71438" cy="178595"/>
          </a:xfrm>
          <a:prstGeom prst="moon">
            <a:avLst>
              <a:gd name="adj" fmla="val 26599"/>
            </a:avLst>
          </a:prstGeom>
          <a:no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0" name="9 Imagen" descr="20100715-215325_Full.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0" y="0"/>
            <a:ext cx="9144000" cy="5715000"/>
          </a:xfrm>
          <a:prstGeom prst="rect">
            <a:avLst/>
          </a:prstGeom>
          <a:solidFill>
            <a:schemeClr val="accent3">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de todas las especies de aves de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 las más representativas son las palomas endémicas de Canarias, las palomas </a:t>
            </a:r>
            <a:r>
              <a:rPr lang="es-ES" i="1" dirty="0" err="1" smtClean="0">
                <a:effectLst>
                  <a:glow rad="101600">
                    <a:srgbClr val="C00000">
                      <a:alpha val="60000"/>
                    </a:srgbClr>
                  </a:glow>
                  <a:outerShdw blurRad="38100" dist="38100" dir="2700000" algn="tl">
                    <a:srgbClr val="000000">
                      <a:alpha val="43137"/>
                    </a:srgbClr>
                  </a:outerShdw>
                </a:effectLst>
              </a:rPr>
              <a:t>turqué</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rabiche</a:t>
            </a:r>
            <a:r>
              <a:rPr lang="es-ES" i="1" dirty="0" smtClean="0">
                <a:effectLst>
                  <a:glow rad="101600">
                    <a:srgbClr val="C00000">
                      <a:alpha val="60000"/>
                    </a:srgbClr>
                  </a:glow>
                  <a:outerShdw blurRad="38100" dist="38100" dir="2700000" algn="tl">
                    <a:srgbClr val="000000">
                      <a:alpha val="43137"/>
                    </a:srgbClr>
                  </a:outerShdw>
                </a:effectLst>
              </a:rPr>
              <a:t>, que se alimentan de los frutos de los árboles del bosque.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ripple dir="lu"/>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7"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ppt_x</p:attrName>
                                        </p:attrNameLst>
                                      </p:cBhvr>
                                      <p:tavLst>
                                        <p:tav tm="0">
                                          <p:val>
                                            <p:strVal val="#ppt_x-#ppt_w/2"/>
                                          </p:val>
                                        </p:tav>
                                        <p:tav tm="100000">
                                          <p:val>
                                            <p:strVal val="#ppt_x"/>
                                          </p:val>
                                        </p:tav>
                                      </p:tavLst>
                                    </p:anim>
                                    <p:anim calcmode="lin" valueType="num">
                                      <p:cBhvr>
                                        <p:cTn id="18" dur="4000" fill="hold"/>
                                        <p:tgtEl>
                                          <p:spTgt spid="4"/>
                                        </p:tgtEl>
                                        <p:attrNameLst>
                                          <p:attrName>ppt_y</p:attrName>
                                        </p:attrNameLst>
                                      </p:cBhvr>
                                      <p:tavLst>
                                        <p:tav tm="0">
                                          <p:val>
                                            <p:strVal val="#ppt_y"/>
                                          </p:val>
                                        </p:tav>
                                        <p:tav tm="100000">
                                          <p:val>
                                            <p:strVal val="#ppt_y"/>
                                          </p:val>
                                        </p:tav>
                                      </p:tavLst>
                                    </p:anim>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strVal val="#ppt_h"/>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1"/>
                                          </p:val>
                                        </p:tav>
                                        <p:tav tm="100000">
                                          <p:val>
                                            <p:strVal val="#ppt_x"/>
                                          </p:val>
                                        </p:tav>
                                      </p:tavLst>
                                    </p:anim>
                                    <p:anim calcmode="lin" valueType="num">
                                      <p:cBhvr>
                                        <p:cTn id="2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2cc11810a19.jpg"/>
          <p:cNvPicPr>
            <a:picLocks noGrp="1" noChangeAspect="1"/>
          </p:cNvPicPr>
          <p:nvPr>
            <p:ph idx="1"/>
          </p:nvPr>
        </p:nvPicPr>
        <p:blipFill>
          <a:blip r:embed="rId2" cstate="print"/>
          <a:stretch>
            <a:fillRect/>
          </a:stretch>
        </p:blipFill>
        <p:spPr>
          <a:xfrm>
            <a:off x="0" y="0"/>
            <a:ext cx="9144000" cy="5714999"/>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Lágrima"/>
          <p:cNvSpPr/>
          <p:nvPr/>
        </p:nvSpPr>
        <p:spPr>
          <a:xfrm rot="18937742" flipH="1" flipV="1">
            <a:off x="-3811224" y="1853950"/>
            <a:ext cx="49957" cy="42554"/>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ágrima"/>
          <p:cNvSpPr/>
          <p:nvPr/>
        </p:nvSpPr>
        <p:spPr>
          <a:xfrm rot="20689045" flipV="1">
            <a:off x="12034245" y="-32444"/>
            <a:ext cx="45719" cy="380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ágrima"/>
          <p:cNvSpPr/>
          <p:nvPr/>
        </p:nvSpPr>
        <p:spPr>
          <a:xfrm rot="16871572" flipV="1">
            <a:off x="-2630390" y="-21219"/>
            <a:ext cx="38099" cy="686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ágrima"/>
          <p:cNvSpPr/>
          <p:nvPr/>
        </p:nvSpPr>
        <p:spPr>
          <a:xfrm rot="19055765">
            <a:off x="-7570725" y="372561"/>
            <a:ext cx="5050822" cy="4509053"/>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0" y="0"/>
            <a:ext cx="9144000" cy="571500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51519" y="265212"/>
            <a:ext cx="8568953" cy="5184576"/>
          </a:xfrm>
          <a:prstGeom prst="rect">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51519" y="4585692"/>
            <a:ext cx="8424937"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las áreas más lluviosas del Parque, las precipitaciones superan los 900 mm anuales, propiciando un paisaje de bosques densos surcado por pequeñas y grandes caídas de agua y riachuelos que descienden hacia los fondos del valle.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17"/>
                                        </p:tgtEl>
                                      </p:cBhvr>
                                    </p:animEffect>
                                    <p:set>
                                      <p:cBhvr>
                                        <p:cTn id="7" dur="1" fill="hold">
                                          <p:stCondLst>
                                            <p:cond delay="3999"/>
                                          </p:stCondLst>
                                        </p:cTn>
                                        <p:tgtEl>
                                          <p:spTgt spid="17"/>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20"/>
                                        </p:tgtEl>
                                      </p:cBhvr>
                                    </p:animEffect>
                                    <p:set>
                                      <p:cBhvr>
                                        <p:cTn id="10" dur="1" fill="hold">
                                          <p:stCondLst>
                                            <p:cond delay="3999"/>
                                          </p:stCondLst>
                                        </p:cTn>
                                        <p:tgtEl>
                                          <p:spTgt spid="20"/>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7" grpId="0" animBg="1"/>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374688.jpg"/>
          <p:cNvPicPr>
            <a:picLocks noChangeAspect="1"/>
          </p:cNvPicPr>
          <p:nvPr/>
        </p:nvPicPr>
        <p:blipFill>
          <a:blip r:embed="rId2" cstate="print"/>
          <a:stretch>
            <a:fillRect/>
          </a:stretch>
        </p:blipFill>
        <p:spPr bwMode="auto">
          <a:xfrm>
            <a:off x="-468560" y="0"/>
            <a:ext cx="1008112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7715250" y="112344"/>
            <a:ext cx="1428750" cy="560265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7 Imagen" descr="55374688.jpg"/>
          <p:cNvPicPr>
            <a:picLocks noChangeAspect="1"/>
          </p:cNvPicPr>
          <p:nvPr/>
        </p:nvPicPr>
        <p:blipFill>
          <a:blip r:embed="rId2" cstate="print"/>
          <a:stretch>
            <a:fillRect/>
          </a:stretch>
        </p:blipFill>
        <p:spPr bwMode="auto">
          <a:xfrm>
            <a:off x="-468560" y="0"/>
            <a:ext cx="1008112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accent4">
              <a:lumMod val="7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hace miles de años se cuenta esta historia –no se sabe si producto de la imaginación de algún aborigen canario o inspirada en hechos verídicos- de un amor imposible entre </a:t>
            </a:r>
            <a:r>
              <a:rPr lang="es-ES" i="1" dirty="0" err="1" smtClean="0">
                <a:effectLst>
                  <a:glow rad="101600">
                    <a:srgbClr val="C00000">
                      <a:alpha val="60000"/>
                    </a:srgbClr>
                  </a:glow>
                  <a:outerShdw blurRad="38100" dist="38100" dir="2700000" algn="tl">
                    <a:srgbClr val="000000">
                      <a:alpha val="43137"/>
                    </a:srgbClr>
                  </a:outerShdw>
                </a:effectLst>
              </a:rPr>
              <a:t>Gara</a:t>
            </a:r>
            <a:r>
              <a:rPr lang="es-ES" i="1" dirty="0" smtClean="0">
                <a:effectLst>
                  <a:glow rad="101600">
                    <a:srgbClr val="C00000">
                      <a:alpha val="60000"/>
                    </a:srgbClr>
                  </a:glow>
                  <a:outerShdw blurRad="38100" dist="38100" dir="2700000" algn="tl">
                    <a:srgbClr val="000000">
                      <a:alpha val="43137"/>
                    </a:srgbClr>
                  </a:outerShdw>
                </a:effectLst>
              </a:rPr>
              <a:t>, princesa gomera, y </a:t>
            </a:r>
            <a:r>
              <a:rPr lang="es-ES" i="1" dirty="0" err="1" smtClean="0">
                <a:effectLst>
                  <a:glow rad="101600">
                    <a:srgbClr val="C00000">
                      <a:alpha val="60000"/>
                    </a:srgbClr>
                  </a:glow>
                  <a:outerShdw blurRad="38100" dist="38100" dir="2700000" algn="tl">
                    <a:srgbClr val="000000">
                      <a:alpha val="43137"/>
                    </a:srgbClr>
                  </a:outerShdw>
                </a:effectLst>
              </a:rPr>
              <a:t>Jonay</a:t>
            </a:r>
            <a:r>
              <a:rPr lang="es-ES" i="1" dirty="0" smtClean="0">
                <a:effectLst>
                  <a:glow rad="101600">
                    <a:srgbClr val="C00000">
                      <a:alpha val="60000"/>
                    </a:srgbClr>
                  </a:glow>
                  <a:outerShdw blurRad="38100" dist="38100" dir="2700000" algn="tl">
                    <a:srgbClr val="000000">
                      <a:alpha val="43137"/>
                    </a:srgbClr>
                  </a:outerShdw>
                </a:effectLst>
              </a:rPr>
              <a:t>, príncipe de Tenerife. De su relación surgió el nombre de </a:t>
            </a:r>
            <a:r>
              <a:rPr lang="es-ES" i="1" dirty="0" err="1" smtClean="0">
                <a:effectLst>
                  <a:glow rad="101600">
                    <a:srgbClr val="C00000">
                      <a:alpha val="60000"/>
                    </a:srgbClr>
                  </a:glow>
                  <a:outerShdw blurRad="38100" dist="38100" dir="2700000" algn="tl">
                    <a:srgbClr val="000000">
                      <a:alpha val="43137"/>
                    </a:srgbClr>
                  </a:outerShdw>
                </a:effectLst>
              </a:rPr>
              <a:t>Garajonay</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3000">
        <p15:prstTrans prst="pageCurlDoubl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fltVal val="0"/>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down)">
                                      <p:cBhvr>
                                        <p:cTn id="14" dur="4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4000" fill="hold"/>
                                        <p:tgtEl>
                                          <p:spTgt spid="8"/>
                                        </p:tgtEl>
                                        <p:attrNameLst>
                                          <p:attrName>ppt_w</p:attrName>
                                        </p:attrNameLst>
                                      </p:cBhvr>
                                      <p:tavLst>
                                        <p:tav tm="0">
                                          <p:val>
                                            <p:fltVal val="0"/>
                                          </p:val>
                                        </p:tav>
                                        <p:tav tm="100000">
                                          <p:val>
                                            <p:strVal val="#ppt_w"/>
                                          </p:val>
                                        </p:tav>
                                      </p:tavLst>
                                    </p:anim>
                                    <p:anim calcmode="lin" valueType="num">
                                      <p:cBhvr>
                                        <p:cTn id="18" dur="4000" fill="hold"/>
                                        <p:tgtEl>
                                          <p:spTgt spid="8"/>
                                        </p:tgtEl>
                                        <p:attrNameLst>
                                          <p:attrName>ppt_h</p:attrName>
                                        </p:attrNameLst>
                                      </p:cBhvr>
                                      <p:tavLst>
                                        <p:tav tm="0">
                                          <p:val>
                                            <p:strVal val="#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heckerboard(across)">
                                      <p:cBhvr>
                                        <p:cTn id="21" dur="4000"/>
                                        <p:tgtEl>
                                          <p:spTgt spid="8"/>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Leyenda de Garajonay.jpg"/>
          <p:cNvPicPr>
            <a:picLocks noChangeAspect="1"/>
          </p:cNvPicPr>
          <p:nvPr/>
        </p:nvPicPr>
        <p:blipFill>
          <a:blip r:embed="rId2" cstate="print"/>
          <a:stretch>
            <a:fillRect/>
          </a:stretch>
        </p:blipFill>
        <p:spPr>
          <a:xfrm>
            <a:off x="0" y="0"/>
            <a:ext cx="9144000" cy="5715000"/>
          </a:xfrm>
          <a:prstGeom prst="rect">
            <a:avLst/>
          </a:prstGeom>
        </p:spPr>
      </p:pic>
      <p:sp>
        <p:nvSpPr>
          <p:cNvPr id="11" name="10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403648" y="0"/>
            <a:ext cx="5555566" cy="720080"/>
          </a:xfrm>
          <a:prstGeom prst="rect">
            <a:avLst/>
          </a:prstGeom>
          <a:noFill/>
        </p:spPr>
        <p:txBody>
          <a:bodyPr wrap="none" lIns="91440" tIns="45720" rIns="91440" bIns="45720">
            <a:prstTxWarp prst="textDeflateTop">
              <a:avLst>
                <a:gd name="adj" fmla="val 30454"/>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200" b="1" cap="none" spc="0" dirty="0" smtClean="0">
                <a:ln/>
                <a:solidFill>
                  <a:schemeClr val="accent3"/>
                </a:solidFill>
                <a:effectLst>
                  <a:outerShdw blurRad="38100" dist="38100" dir="2700000" algn="tl">
                    <a:srgbClr val="000000">
                      <a:alpha val="43137"/>
                    </a:srgbClr>
                  </a:outerShdw>
                </a:effectLst>
              </a:rPr>
              <a:t> </a:t>
            </a:r>
            <a:r>
              <a:rPr lang="es-ES" sz="3200" b="1" cap="none" spc="0" dirty="0" smtClean="0">
                <a:ln/>
                <a:solidFill>
                  <a:schemeClr val="accent3"/>
                </a:solidFill>
                <a:effectLst>
                  <a:outerShdw blurRad="38100" dist="38100" dir="2700000" algn="tl">
                    <a:srgbClr val="000000">
                      <a:alpha val="43137"/>
                    </a:srgbClr>
                  </a:outerShdw>
                  <a:reflection blurRad="6350" stA="60000" endA="900" endPos="58000" dir="5400000" sy="-100000" algn="bl" rotWithShape="0"/>
                </a:effectLst>
              </a:rPr>
              <a:t>Leyenda de </a:t>
            </a:r>
            <a:r>
              <a:rPr lang="es-ES" sz="3200" b="1" cap="none" spc="0" dirty="0" err="1" smtClean="0">
                <a:ln/>
                <a:solidFill>
                  <a:schemeClr val="accent3"/>
                </a:solidFill>
                <a:effectLst>
                  <a:outerShdw blurRad="38100" dist="38100" dir="2700000" algn="tl">
                    <a:srgbClr val="000000">
                      <a:alpha val="43137"/>
                    </a:srgbClr>
                  </a:outerShdw>
                  <a:reflection blurRad="6350" stA="60000" endA="900" endPos="58000" dir="5400000" sy="-100000" algn="bl" rotWithShape="0"/>
                </a:effectLst>
              </a:rPr>
              <a:t>Gara</a:t>
            </a:r>
            <a:r>
              <a:rPr lang="es-ES" sz="3200" b="1" cap="none" spc="0" dirty="0" smtClean="0">
                <a:ln/>
                <a:solidFill>
                  <a:schemeClr val="accent3"/>
                </a:solidFill>
                <a:effectLst>
                  <a:outerShdw blurRad="38100" dist="38100" dir="2700000" algn="tl">
                    <a:srgbClr val="000000">
                      <a:alpha val="43137"/>
                    </a:srgbClr>
                  </a:outerShdw>
                  <a:reflection blurRad="6350" stA="60000" endA="900" endPos="58000" dir="5400000" sy="-100000" algn="bl" rotWithShape="0"/>
                </a:effectLst>
              </a:rPr>
              <a:t> y </a:t>
            </a:r>
            <a:r>
              <a:rPr lang="es-ES" sz="3200" b="1" cap="none" spc="0" dirty="0" err="1" smtClean="0">
                <a:ln/>
                <a:solidFill>
                  <a:schemeClr val="accent3"/>
                </a:solidFill>
                <a:effectLst>
                  <a:outerShdw blurRad="38100" dist="38100" dir="2700000" algn="tl">
                    <a:srgbClr val="000000">
                      <a:alpha val="43137"/>
                    </a:srgbClr>
                  </a:outerShdw>
                  <a:reflection blurRad="6350" stA="60000" endA="900" endPos="58000" dir="5400000" sy="-100000" algn="bl" rotWithShape="0"/>
                </a:effectLst>
              </a:rPr>
              <a:t>Jonay</a:t>
            </a:r>
            <a:r>
              <a:rPr lang="es-ES" sz="3200" b="1" cap="none" spc="0" dirty="0" smtClean="0">
                <a:ln/>
                <a:solidFill>
                  <a:schemeClr val="accent3"/>
                </a:solidFill>
                <a:effectLst>
                  <a:outerShdw blurRad="38100" dist="38100" dir="2700000" algn="tl">
                    <a:srgbClr val="000000">
                      <a:alpha val="43137"/>
                    </a:srgbClr>
                  </a:outerShdw>
                  <a:reflection blurRad="6350" stA="60000" endA="900" endPos="58000" dir="5400000" sy="-100000" algn="bl" rotWithShape="0"/>
                </a:effectLst>
              </a:rPr>
              <a:t> </a:t>
            </a:r>
            <a:endParaRPr lang="es-ES" sz="3200" b="1" cap="none" spc="0" dirty="0">
              <a:ln/>
              <a:solidFill>
                <a:schemeClr val="accent3"/>
              </a:solidFill>
              <a:effectLst>
                <a:outerShdw blurRad="38100" dist="38100" dir="2700000" algn="tl">
                  <a:srgbClr val="000000">
                    <a:alpha val="43137"/>
                  </a:srgbClr>
                </a:outerShdw>
                <a:reflection blurRad="6350" stA="60000" endA="900" endPos="58000" dir="5400000" sy="-100000" algn="bl" rotWithShape="0"/>
              </a:effectLst>
            </a:endParaRPr>
          </a:p>
        </p:txBody>
      </p:sp>
      <p:sp>
        <p:nvSpPr>
          <p:cNvPr id="5" name="4 CuadroTexto"/>
          <p:cNvSpPr txBox="1"/>
          <p:nvPr/>
        </p:nvSpPr>
        <p:spPr>
          <a:xfrm>
            <a:off x="323528" y="1057300"/>
            <a:ext cx="8352928" cy="1938992"/>
          </a:xfrm>
          <a:prstGeom prst="rect">
            <a:avLst/>
          </a:prstGeom>
          <a:noFill/>
        </p:spPr>
        <p:txBody>
          <a:bodyPr wrap="square" rtlCol="0">
            <a:spAutoFit/>
          </a:bodyPr>
          <a:lstStyle/>
          <a:p>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Según cuenta una leyenda. El caso es que ambos se enamoran perdidamente en las fiestas de </a:t>
            </a:r>
            <a:r>
              <a:rPr lang="es-ES" sz="20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Beñesmén</a:t>
            </a:r>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(el año nuevo guanche), pero por diversas circunstancias -hay varias versiones al respecto- tienen que separarse y </a:t>
            </a:r>
            <a:r>
              <a:rPr lang="es-ES" sz="20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Jonay</a:t>
            </a:r>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 debe regresar a su isla. Al poco tiempo, desesperado de pasión, vuelve nadando hasta La Gomera en busca de su amada.</a:t>
            </a:r>
          </a:p>
        </p:txBody>
      </p:sp>
      <p:sp>
        <p:nvSpPr>
          <p:cNvPr id="8" name="7 CuadroTexto"/>
          <p:cNvSpPr txBox="1"/>
          <p:nvPr/>
        </p:nvSpPr>
        <p:spPr>
          <a:xfrm>
            <a:off x="323528" y="3433564"/>
            <a:ext cx="8496944" cy="1938992"/>
          </a:xfrm>
          <a:prstGeom prst="rect">
            <a:avLst/>
          </a:prstGeom>
          <a:noFill/>
        </p:spPr>
        <p:txBody>
          <a:bodyPr wrap="square" rtlCol="0">
            <a:spAutoFit/>
          </a:bodyPr>
          <a:lstStyle/>
          <a:p>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Juntos huyen hasta lo más alto de El Cedro y, viendo que su amor no tenía futuro, deciden atravesar sus corazones con una afilada vara de cedro, fundiéndose en un abrazo eterno. Y, desde entonces, esta tragedia ha pasado de generación en generación -oralmente y por escrito- y ha tenido el honor de darle nombre a este hermoso parque de </a:t>
            </a:r>
            <a:r>
              <a:rPr lang="es-ES" sz="2000" i="1" dirty="0" err="1"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Garajonay</a:t>
            </a:r>
            <a:r>
              <a:rPr lang="es-ES" sz="2000" i="1" dirty="0" smtClean="0">
                <a:solidFill>
                  <a:schemeClr val="accent3">
                    <a:lumMod val="60000"/>
                    <a:lumOff val="40000"/>
                  </a:schemeClr>
                </a:solidFill>
                <a:effectLst>
                  <a:outerShdw blurRad="38100" dist="38100" dir="2700000" algn="tl">
                    <a:srgbClr val="000000">
                      <a:alpha val="43137"/>
                    </a:srgbClr>
                  </a:outerShdw>
                </a:effectLst>
                <a:latin typeface="Lucida Bright" pitchFamily="18" charset="0"/>
              </a:rPr>
              <a:t>.</a:t>
            </a:r>
            <a:endParaRPr lang="es-ES" sz="2000" i="1" dirty="0">
              <a:solidFill>
                <a:schemeClr val="accent3">
                  <a:lumMod val="60000"/>
                  <a:lumOff val="4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65000">
        <p14:vortex dir="r"/>
      </p:transition>
    </mc:Choice>
    <mc:Fallback xmlns="">
      <p:transition spd="slow" advTm="6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ppt_w*0.7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animEffect transition="in" filter="fade">
                                      <p:cBhvr>
                                        <p:cTn id="9" dur="2000"/>
                                        <p:tgtEl>
                                          <p:spTgt spid="4"/>
                                        </p:tgtEl>
                                      </p:cBhvr>
                                    </p:animEffect>
                                  </p:childTnLst>
                                </p:cTn>
                              </p:par>
                            </p:childTnLst>
                          </p:cTn>
                        </p:par>
                        <p:par>
                          <p:cTn id="10" fill="hold">
                            <p:stCondLst>
                              <p:cond delay="2000"/>
                            </p:stCondLst>
                            <p:childTnLst>
                              <p:par>
                                <p:cTn id="11" presetID="40" presetClass="entr" presetSubtype="0" fill="hold" grpId="0" nodeType="afterEffect">
                                  <p:stCondLst>
                                    <p:cond delay="10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32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1"/>
                                          </p:val>
                                        </p:tav>
                                        <p:tav tm="100000">
                                          <p:val>
                                            <p:strVal val="#ppt_x"/>
                                          </p:val>
                                        </p:tav>
                                      </p:tavLst>
                                    </p:anim>
                                    <p:anim calcmode="lin" valueType="num">
                                      <p:cBhvr>
                                        <p:cTn id="2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WordArt 2"/>
          <p:cNvSpPr>
            <a:spLocks noChangeArrowheads="1" noChangeShapeType="1" noTextEdit="1"/>
          </p:cNvSpPr>
          <p:nvPr/>
        </p:nvSpPr>
        <p:spPr bwMode="auto">
          <a:xfrm>
            <a:off x="1475657" y="157163"/>
            <a:ext cx="6192688" cy="946150"/>
          </a:xfrm>
          <a:prstGeom prst="rect">
            <a:avLst/>
          </a:prstGeom>
        </p:spPr>
        <p:txBody>
          <a:bodyPr wrap="none" fromWordArt="1">
            <a:prstTxWarp prst="textChevron">
              <a:avLst>
                <a:gd name="adj" fmla="val 15604"/>
              </a:avLst>
            </a:prstTxWarp>
            <a:scene3d>
              <a:camera prst="perspectiveAbove"/>
              <a:lightRig rig="legacyHarsh3" dir="t"/>
            </a:scene3d>
            <a:sp3d extrusionH="887400" prstMaterial="legacyMatte">
              <a:bevelT w="38100" h="38100" prst="angle"/>
              <a:extrusionClr>
                <a:srgbClr val="FF6600"/>
              </a:extrusionClr>
            </a:sp3d>
          </a:bodyPr>
          <a:lstStyle/>
          <a:p>
            <a:pPr algn="ctr"/>
            <a:r>
              <a:rPr lang="es-ES" sz="3600" kern="10" dirty="0" smtClean="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65539" name="WordArt 3"/>
          <p:cNvSpPr>
            <a:spLocks noChangeArrowheads="1" noChangeShapeType="1" noTextEdit="1"/>
          </p:cNvSpPr>
          <p:nvPr/>
        </p:nvSpPr>
        <p:spPr bwMode="auto">
          <a:xfrm>
            <a:off x="1835696" y="1273324"/>
            <a:ext cx="5832475" cy="868362"/>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endPar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65540" name="WordArt 4"/>
          <p:cNvSpPr>
            <a:spLocks noChangeArrowheads="1" noChangeShapeType="1" noTextEdit="1"/>
          </p:cNvSpPr>
          <p:nvPr/>
        </p:nvSpPr>
        <p:spPr bwMode="auto">
          <a:xfrm>
            <a:off x="1234852" y="2281609"/>
            <a:ext cx="6769100" cy="580157"/>
          </a:xfrm>
          <a:prstGeom prst="rect">
            <a:avLst/>
          </a:prstGeom>
        </p:spPr>
        <p:txBody>
          <a:bodyPr wrap="none" fromWordArt="1">
            <a:prstTxWarp prst="textCanUp">
              <a:avLst>
                <a:gd name="adj" fmla="val 85713"/>
              </a:avLst>
            </a:prstTxWarp>
            <a:scene3d>
              <a:camera prst="perspectiveAbove"/>
              <a:lightRig rig="legacyHarsh3" dir="l"/>
            </a:scene3d>
            <a:sp3d extrusionH="430200" prstMaterial="legacyMatte">
              <a:bevelT w="38100" h="38100" prst="angle"/>
              <a:extrusionClr>
                <a:srgbClr val="C0C0C0"/>
              </a:extrusionClr>
            </a:sp3d>
          </a:bodyPr>
          <a:lstStyle/>
          <a:p>
            <a:pPr algn="ctr"/>
            <a:r>
              <a:rPr lang="es-ES" sz="3600" kern="10" dirty="0" smtClean="0">
                <a:ln w="9525">
                  <a:round/>
                  <a:headEnd/>
                  <a:tailEnd/>
                </a:ln>
                <a:gradFill rotWithShape="1">
                  <a:gsLst>
                    <a:gs pos="0">
                      <a:srgbClr val="5E9EFF"/>
                    </a:gs>
                    <a:gs pos="39999">
                      <a:srgbClr val="85C2FF"/>
                    </a:gs>
                    <a:gs pos="70000">
                      <a:srgbClr val="C4D6EB"/>
                    </a:gs>
                    <a:gs pos="100000">
                      <a:srgbClr val="FFEBFA"/>
                    </a:gs>
                  </a:gsLst>
                  <a:lin ang="5400000" scaled="1"/>
                </a:gradFill>
                <a:latin typeface="High Tower Text"/>
              </a:rPr>
              <a:t> </a:t>
            </a:r>
            <a:r>
              <a:rPr lang="es-ES" sz="3600" b="1" kern="10" dirty="0" smtClean="0">
                <a:ln w="9525">
                  <a:round/>
                  <a:headEnd/>
                  <a:tailEnd/>
                </a:ln>
                <a:gradFill rotWithShape="1">
                  <a:gsLst>
                    <a:gs pos="0">
                      <a:srgbClr val="5E9EFF"/>
                    </a:gs>
                    <a:gs pos="39999">
                      <a:srgbClr val="85C2FF"/>
                    </a:gs>
                    <a:gs pos="70000">
                      <a:srgbClr val="C4D6EB"/>
                    </a:gs>
                    <a:gs pos="100000">
                      <a:srgbClr val="FFEBFA"/>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Alma llanera </a:t>
            </a:r>
            <a:endParaRPr lang="es-ES" sz="3600" b="1" kern="10" dirty="0">
              <a:ln w="9525">
                <a:round/>
                <a:headEnd/>
                <a:tailEnd/>
              </a:ln>
              <a:gradFill rotWithShape="1">
                <a:gsLst>
                  <a:gs pos="0">
                    <a:srgbClr val="5E9EFF"/>
                  </a:gs>
                  <a:gs pos="39999">
                    <a:srgbClr val="85C2FF"/>
                  </a:gs>
                  <a:gs pos="70000">
                    <a:srgbClr val="C4D6EB"/>
                  </a:gs>
                  <a:gs pos="100000">
                    <a:srgbClr val="FFEBFA"/>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65541" name="WordArt 5"/>
          <p:cNvSpPr>
            <a:spLocks noChangeArrowheads="1" noChangeShapeType="1" noTextEdit="1"/>
          </p:cNvSpPr>
          <p:nvPr/>
        </p:nvSpPr>
        <p:spPr bwMode="auto">
          <a:xfrm>
            <a:off x="1259632" y="3157538"/>
            <a:ext cx="6192688" cy="660400"/>
          </a:xfrm>
          <a:prstGeom prst="rect">
            <a:avLst/>
          </a:prstGeom>
        </p:spPr>
        <p:txBody>
          <a:bodyPr wrap="none" fromWordArt="1">
            <a:prstTxWarp prst="textCanUp">
              <a:avLst>
                <a:gd name="adj" fmla="val 85713"/>
              </a:avLst>
            </a:prstTxWarp>
            <a:scene3d>
              <a:camera prst="perspectiveAbove"/>
              <a:lightRig rig="legacyHarsh3" dir="l"/>
            </a:scene3d>
            <a:sp3d extrusionH="430200" prstMaterial="legacyMatte">
              <a:bevelT w="38100" h="38100" prst="angle"/>
              <a:extrusionClr>
                <a:srgbClr val="C0C0C0"/>
              </a:extrusionClr>
            </a:sp3d>
          </a:bodyPr>
          <a:lstStyle/>
          <a:p>
            <a:pPr algn="ctr"/>
            <a:r>
              <a:rPr lang="es-ES" sz="3600" kern="10" dirty="0" smtClean="0">
                <a:ln w="9525">
                  <a:round/>
                  <a:headEnd/>
                  <a:tailEnd/>
                </a:ln>
                <a:gradFill rotWithShape="1">
                  <a:gsLst>
                    <a:gs pos="0">
                      <a:srgbClr val="03D4A8"/>
                    </a:gs>
                    <a:gs pos="25000">
                      <a:srgbClr val="21D6E0"/>
                    </a:gs>
                    <a:gs pos="75000">
                      <a:srgbClr val="0087E6"/>
                    </a:gs>
                    <a:gs pos="100000">
                      <a:srgbClr val="005CBF"/>
                    </a:gs>
                  </a:gsLst>
                  <a:lin ang="5400000" scaled="1"/>
                </a:gradFill>
                <a:latin typeface="High Tower Text"/>
              </a:rPr>
              <a:t> </a:t>
            </a:r>
            <a:r>
              <a:rPr lang="es-ES" sz="3600" b="1" kern="10" dirty="0" smtClean="0">
                <a:ln w="9525">
                  <a:round/>
                  <a:headEnd/>
                  <a:tailEnd/>
                </a:ln>
                <a:gradFill rotWithShape="1">
                  <a:gsLst>
                    <a:gs pos="0">
                      <a:srgbClr val="03D4A8"/>
                    </a:gs>
                    <a:gs pos="25000">
                      <a:srgbClr val="21D6E0"/>
                    </a:gs>
                    <a:gs pos="75000">
                      <a:srgbClr val="0087E6"/>
                    </a:gs>
                    <a:gs pos="100000">
                      <a:srgbClr val="005CBF"/>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gradFill rotWithShape="1">
                  <a:gsLst>
                    <a:gs pos="0">
                      <a:srgbClr val="03D4A8"/>
                    </a:gs>
                    <a:gs pos="25000">
                      <a:srgbClr val="21D6E0"/>
                    </a:gs>
                    <a:gs pos="75000">
                      <a:srgbClr val="0087E6"/>
                    </a:gs>
                    <a:gs pos="100000">
                      <a:srgbClr val="005CBF"/>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I`m</a:t>
            </a:r>
            <a:r>
              <a:rPr lang="es-ES" sz="3600" b="1" kern="10" dirty="0" smtClean="0">
                <a:ln w="9525">
                  <a:round/>
                  <a:headEnd/>
                  <a:tailEnd/>
                </a:ln>
                <a:gradFill rotWithShape="1">
                  <a:gsLst>
                    <a:gs pos="0">
                      <a:srgbClr val="03D4A8"/>
                    </a:gs>
                    <a:gs pos="25000">
                      <a:srgbClr val="21D6E0"/>
                    </a:gs>
                    <a:gs pos="75000">
                      <a:srgbClr val="0087E6"/>
                    </a:gs>
                    <a:gs pos="100000">
                      <a:srgbClr val="005CBF"/>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 </a:t>
            </a:r>
            <a:r>
              <a:rPr lang="es-ES" sz="3600" b="1" kern="10" dirty="0" err="1" smtClean="0">
                <a:ln w="9525">
                  <a:round/>
                  <a:headEnd/>
                  <a:tailEnd/>
                </a:ln>
                <a:gradFill rotWithShape="1">
                  <a:gsLst>
                    <a:gs pos="0">
                      <a:srgbClr val="03D4A8"/>
                    </a:gs>
                    <a:gs pos="25000">
                      <a:srgbClr val="21D6E0"/>
                    </a:gs>
                    <a:gs pos="75000">
                      <a:srgbClr val="0087E6"/>
                    </a:gs>
                    <a:gs pos="100000">
                      <a:srgbClr val="005CBF"/>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Believer</a:t>
            </a:r>
            <a:r>
              <a:rPr lang="es-ES" sz="3600" b="1" kern="10" dirty="0" smtClean="0">
                <a:ln w="9525">
                  <a:round/>
                  <a:headEnd/>
                  <a:tailEnd/>
                </a:ln>
                <a:gradFill rotWithShape="1">
                  <a:gsLst>
                    <a:gs pos="0">
                      <a:srgbClr val="03D4A8"/>
                    </a:gs>
                    <a:gs pos="25000">
                      <a:srgbClr val="21D6E0"/>
                    </a:gs>
                    <a:gs pos="75000">
                      <a:srgbClr val="0087E6"/>
                    </a:gs>
                    <a:gs pos="100000">
                      <a:srgbClr val="005CBF"/>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t>
            </a:r>
            <a:endParaRPr lang="es-ES" sz="3600" b="1" kern="10" dirty="0">
              <a:ln w="9525">
                <a:round/>
                <a:headEnd/>
                <a:tailEnd/>
              </a:ln>
              <a:gradFill rotWithShape="1">
                <a:gsLst>
                  <a:gs pos="0">
                    <a:srgbClr val="03D4A8"/>
                  </a:gs>
                  <a:gs pos="25000">
                    <a:srgbClr val="21D6E0"/>
                  </a:gs>
                  <a:gs pos="75000">
                    <a:srgbClr val="0087E6"/>
                  </a:gs>
                  <a:gs pos="100000">
                    <a:srgbClr val="005CBF"/>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65542" name="WordArt 6"/>
          <p:cNvSpPr>
            <a:spLocks noChangeArrowheads="1" noChangeShapeType="1" noTextEdit="1"/>
          </p:cNvSpPr>
          <p:nvPr/>
        </p:nvSpPr>
        <p:spPr bwMode="auto">
          <a:xfrm>
            <a:off x="1373634" y="3895130"/>
            <a:ext cx="5832648" cy="695746"/>
          </a:xfrm>
          <a:prstGeom prst="rect">
            <a:avLst/>
          </a:prstGeom>
        </p:spPr>
        <p:txBody>
          <a:bodyPr wrap="none" fromWordArt="1">
            <a:prstTxWarp prst="textCanUp">
              <a:avLst>
                <a:gd name="adj" fmla="val 85713"/>
              </a:avLst>
            </a:prstTxWarp>
            <a:scene3d>
              <a:camera prst="perspectiveAbove"/>
              <a:lightRig rig="legacyHarsh3" dir="l"/>
            </a:scene3d>
            <a:sp3d extrusionH="430200" prstMaterial="legacyMatte">
              <a:bevelT w="38100" h="38100" prst="angle"/>
              <a:extrusionClr>
                <a:srgbClr val="C0C0C0"/>
              </a:extrusionClr>
            </a:sp3d>
          </a:bodyPr>
          <a:lstStyle/>
          <a:p>
            <a:pPr algn="ctr"/>
            <a:r>
              <a:rPr lang="es-ES" sz="3600" kern="10" dirty="0"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latin typeface="High Tower Text"/>
              </a:rPr>
              <a:t> </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Walk</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 of </a:t>
            </a:r>
            <a:r>
              <a:rPr lang="es-ES" sz="3600" b="1" kern="10" dirty="0" err="1" smtClean="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Life</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 ( </a:t>
            </a:r>
            <a:r>
              <a:rPr lang="es-ES" sz="3600" b="1" kern="10" dirty="0" err="1" smtClean="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Svenn</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Otten</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rPr>
              <a:t> )  </a:t>
            </a:r>
            <a:endParaRPr lang="es-ES" sz="3600" b="1" kern="10" dirty="0">
              <a:ln w="9525">
                <a:round/>
                <a:headEnd/>
                <a:tailEnd/>
              </a:ln>
              <a:solidFill>
                <a:srgbClr val="FFC000"/>
              </a:soli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65543" name="WordArt 7"/>
          <p:cNvSpPr>
            <a:spLocks noChangeArrowheads="1" noChangeShapeType="1" noTextEdit="1"/>
          </p:cNvSpPr>
          <p:nvPr/>
        </p:nvSpPr>
        <p:spPr bwMode="auto">
          <a:xfrm>
            <a:off x="1403350" y="4585692"/>
            <a:ext cx="5760938" cy="73243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r>
              <a:rPr lang="es-ES" sz="3600" b="1" i="1" kern="10" dirty="0" smtClean="0">
                <a:ln w="9525">
                  <a:noFill/>
                  <a:round/>
                  <a:headEnd/>
                  <a:tailEnd/>
                </a:ln>
                <a:solidFill>
                  <a:srgbClr val="FFC000"/>
                </a:solidFill>
                <a:effectLst>
                  <a:prstShdw prst="shdw17" dist="17961" dir="13500000">
                    <a:srgbClr val="999999"/>
                  </a:prstShdw>
                  <a:reflection blurRad="6350" stA="60000" endA="900" endPos="58000" dir="5400000" sy="-100000" algn="bl" rotWithShape="0"/>
                </a:effectLst>
                <a:latin typeface="High Tower Text"/>
              </a:rPr>
              <a:t>- La camisa negra ( Juanes )  </a:t>
            </a:r>
            <a:endParaRPr lang="es-ES" sz="3600" b="1" i="1" kern="10" dirty="0">
              <a:ln w="9525">
                <a:noFill/>
                <a:round/>
                <a:headEnd/>
                <a:tailEnd/>
              </a:ln>
              <a:solidFill>
                <a:srgbClr val="FFC000"/>
              </a:solidFill>
              <a:effectLst>
                <a:prstShdw prst="shdw17" dist="17961" dir="13500000">
                  <a:srgbClr val="9999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fade">
                                      <p:cBhvr>
                                        <p:cTn id="7" dur="2000"/>
                                        <p:tgtEl>
                                          <p:spTgt spid="65538"/>
                                        </p:tgtEl>
                                      </p:cBhvr>
                                    </p:animEffect>
                                    <p:anim calcmode="lin" valueType="num">
                                      <p:cBhvr>
                                        <p:cTn id="8" dur="2000" fill="hold"/>
                                        <p:tgtEl>
                                          <p:spTgt spid="65538"/>
                                        </p:tgtEl>
                                        <p:attrNameLst>
                                          <p:attrName>ppt_x</p:attrName>
                                        </p:attrNameLst>
                                      </p:cBhvr>
                                      <p:tavLst>
                                        <p:tav tm="0">
                                          <p:val>
                                            <p:strVal val="#ppt_x"/>
                                          </p:val>
                                        </p:tav>
                                        <p:tav tm="100000">
                                          <p:val>
                                            <p:strVal val="#ppt_x"/>
                                          </p:val>
                                        </p:tav>
                                      </p:tavLst>
                                    </p:anim>
                                    <p:anim calcmode="lin" valueType="num">
                                      <p:cBhvr>
                                        <p:cTn id="9" dur="2000" fill="hold"/>
                                        <p:tgtEl>
                                          <p:spTgt spid="65538"/>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52" presetClass="entr" presetSubtype="0" fill="hold" grpId="0" nodeType="afterEffect">
                                  <p:stCondLst>
                                    <p:cond delay="500"/>
                                  </p:stCondLst>
                                  <p:childTnLst>
                                    <p:set>
                                      <p:cBhvr>
                                        <p:cTn id="12" dur="1" fill="hold">
                                          <p:stCondLst>
                                            <p:cond delay="0"/>
                                          </p:stCondLst>
                                        </p:cTn>
                                        <p:tgtEl>
                                          <p:spTgt spid="65539"/>
                                        </p:tgtEl>
                                        <p:attrNameLst>
                                          <p:attrName>style.visibility</p:attrName>
                                        </p:attrNameLst>
                                      </p:cBhvr>
                                      <p:to>
                                        <p:strVal val="visible"/>
                                      </p:to>
                                    </p:set>
                                    <p:animScale>
                                      <p:cBhvr>
                                        <p:cTn id="13" dur="2000" decel="50000" fill="hold">
                                          <p:stCondLst>
                                            <p:cond delay="0"/>
                                          </p:stCondLst>
                                        </p:cTn>
                                        <p:tgtEl>
                                          <p:spTgt spid="655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2000" decel="50000" fill="hold">
                                          <p:stCondLst>
                                            <p:cond delay="0"/>
                                          </p:stCondLst>
                                        </p:cTn>
                                        <p:tgtEl>
                                          <p:spTgt spid="65539"/>
                                        </p:tgtEl>
                                        <p:attrNameLst>
                                          <p:attrName>ppt_x</p:attrName>
                                          <p:attrName>ppt_y</p:attrName>
                                        </p:attrNameLst>
                                      </p:cBhvr>
                                    </p:animMotion>
                                    <p:animEffect transition="in" filter="fade">
                                      <p:cBhvr>
                                        <p:cTn id="15" dur="2000"/>
                                        <p:tgtEl>
                                          <p:spTgt spid="65539"/>
                                        </p:tgtEl>
                                      </p:cBhvr>
                                    </p:animEffect>
                                  </p:childTnLst>
                                </p:cTn>
                              </p:par>
                              <p:par>
                                <p:cTn id="16" presetID="23" presetClass="entr" presetSubtype="16" fill="hold" grpId="1" nodeType="withEffect">
                                  <p:stCondLst>
                                    <p:cond delay="500"/>
                                  </p:stCondLst>
                                  <p:childTnLst>
                                    <p:set>
                                      <p:cBhvr>
                                        <p:cTn id="17" dur="1" fill="hold">
                                          <p:stCondLst>
                                            <p:cond delay="0"/>
                                          </p:stCondLst>
                                        </p:cTn>
                                        <p:tgtEl>
                                          <p:spTgt spid="65539"/>
                                        </p:tgtEl>
                                        <p:attrNameLst>
                                          <p:attrName>style.visibility</p:attrName>
                                        </p:attrNameLst>
                                      </p:cBhvr>
                                      <p:to>
                                        <p:strVal val="visible"/>
                                      </p:to>
                                    </p:set>
                                    <p:anim calcmode="lin" valueType="num">
                                      <p:cBhvr>
                                        <p:cTn id="18" dur="3000" fill="hold"/>
                                        <p:tgtEl>
                                          <p:spTgt spid="65539"/>
                                        </p:tgtEl>
                                        <p:attrNameLst>
                                          <p:attrName>ppt_w</p:attrName>
                                        </p:attrNameLst>
                                      </p:cBhvr>
                                      <p:tavLst>
                                        <p:tav tm="0">
                                          <p:val>
                                            <p:fltVal val="0"/>
                                          </p:val>
                                        </p:tav>
                                        <p:tav tm="100000">
                                          <p:val>
                                            <p:strVal val="#ppt_w"/>
                                          </p:val>
                                        </p:tav>
                                      </p:tavLst>
                                    </p:anim>
                                    <p:anim calcmode="lin" valueType="num">
                                      <p:cBhvr>
                                        <p:cTn id="19" dur="3000" fill="hold"/>
                                        <p:tgtEl>
                                          <p:spTgt spid="65539"/>
                                        </p:tgtEl>
                                        <p:attrNameLst>
                                          <p:attrName>ppt_h</p:attrName>
                                        </p:attrNameLst>
                                      </p:cBhvr>
                                      <p:tavLst>
                                        <p:tav tm="0">
                                          <p:val>
                                            <p:fltVal val="0"/>
                                          </p:val>
                                        </p:tav>
                                        <p:tav tm="100000">
                                          <p:val>
                                            <p:strVal val="#ppt_h"/>
                                          </p:val>
                                        </p:tav>
                                      </p:tavLst>
                                    </p:anim>
                                  </p:childTnLst>
                                </p:cTn>
                              </p:par>
                            </p:childTnLst>
                          </p:cTn>
                        </p:par>
                        <p:par>
                          <p:cTn id="20" fill="hold">
                            <p:stCondLst>
                              <p:cond delay="5500"/>
                            </p:stCondLst>
                            <p:childTnLst>
                              <p:par>
                                <p:cTn id="21" presetID="17" presetClass="entr" presetSubtype="8" fill="hold" grpId="0" nodeType="afterEffect">
                                  <p:stCondLst>
                                    <p:cond delay="500"/>
                                  </p:stCondLst>
                                  <p:childTnLst>
                                    <p:set>
                                      <p:cBhvr>
                                        <p:cTn id="22" dur="1" fill="hold">
                                          <p:stCondLst>
                                            <p:cond delay="0"/>
                                          </p:stCondLst>
                                        </p:cTn>
                                        <p:tgtEl>
                                          <p:spTgt spid="65540"/>
                                        </p:tgtEl>
                                        <p:attrNameLst>
                                          <p:attrName>style.visibility</p:attrName>
                                        </p:attrNameLst>
                                      </p:cBhvr>
                                      <p:to>
                                        <p:strVal val="visible"/>
                                      </p:to>
                                    </p:set>
                                    <p:anim calcmode="lin" valueType="num">
                                      <p:cBhvr>
                                        <p:cTn id="23" dur="2000" fill="hold"/>
                                        <p:tgtEl>
                                          <p:spTgt spid="65540"/>
                                        </p:tgtEl>
                                        <p:attrNameLst>
                                          <p:attrName>ppt_x</p:attrName>
                                        </p:attrNameLst>
                                      </p:cBhvr>
                                      <p:tavLst>
                                        <p:tav tm="0">
                                          <p:val>
                                            <p:strVal val="#ppt_x-#ppt_w/2"/>
                                          </p:val>
                                        </p:tav>
                                        <p:tav tm="100000">
                                          <p:val>
                                            <p:strVal val="#ppt_x"/>
                                          </p:val>
                                        </p:tav>
                                      </p:tavLst>
                                    </p:anim>
                                    <p:anim calcmode="lin" valueType="num">
                                      <p:cBhvr>
                                        <p:cTn id="24" dur="2000" fill="hold"/>
                                        <p:tgtEl>
                                          <p:spTgt spid="65540"/>
                                        </p:tgtEl>
                                        <p:attrNameLst>
                                          <p:attrName>ppt_y</p:attrName>
                                        </p:attrNameLst>
                                      </p:cBhvr>
                                      <p:tavLst>
                                        <p:tav tm="0">
                                          <p:val>
                                            <p:strVal val="#ppt_y"/>
                                          </p:val>
                                        </p:tav>
                                        <p:tav tm="100000">
                                          <p:val>
                                            <p:strVal val="#ppt_y"/>
                                          </p:val>
                                        </p:tav>
                                      </p:tavLst>
                                    </p:anim>
                                    <p:anim calcmode="lin" valueType="num">
                                      <p:cBhvr>
                                        <p:cTn id="25" dur="2000" fill="hold"/>
                                        <p:tgtEl>
                                          <p:spTgt spid="65540"/>
                                        </p:tgtEl>
                                        <p:attrNameLst>
                                          <p:attrName>ppt_w</p:attrName>
                                        </p:attrNameLst>
                                      </p:cBhvr>
                                      <p:tavLst>
                                        <p:tav tm="0">
                                          <p:val>
                                            <p:fltVal val="0"/>
                                          </p:val>
                                        </p:tav>
                                        <p:tav tm="100000">
                                          <p:val>
                                            <p:strVal val="#ppt_w"/>
                                          </p:val>
                                        </p:tav>
                                      </p:tavLst>
                                    </p:anim>
                                    <p:anim calcmode="lin" valueType="num">
                                      <p:cBhvr>
                                        <p:cTn id="26" dur="2000" fill="hold"/>
                                        <p:tgtEl>
                                          <p:spTgt spid="65540"/>
                                        </p:tgtEl>
                                        <p:attrNameLst>
                                          <p:attrName>ppt_h</p:attrName>
                                        </p:attrNameLst>
                                      </p:cBhvr>
                                      <p:tavLst>
                                        <p:tav tm="0">
                                          <p:val>
                                            <p:strVal val="#ppt_h"/>
                                          </p:val>
                                        </p:tav>
                                        <p:tav tm="100000">
                                          <p:val>
                                            <p:strVal val="#ppt_h"/>
                                          </p:val>
                                        </p:tav>
                                      </p:tavLst>
                                    </p:anim>
                                  </p:childTnLst>
                                </p:cTn>
                              </p:par>
                            </p:childTnLst>
                          </p:cTn>
                        </p:par>
                        <p:par>
                          <p:cTn id="27" fill="hold">
                            <p:stCondLst>
                              <p:cond delay="8000"/>
                            </p:stCondLst>
                            <p:childTnLst>
                              <p:par>
                                <p:cTn id="28" presetID="17" presetClass="entr" presetSubtype="10" fill="hold" grpId="0" nodeType="afterEffect">
                                  <p:stCondLst>
                                    <p:cond delay="500"/>
                                  </p:stCondLst>
                                  <p:childTnLst>
                                    <p:set>
                                      <p:cBhvr>
                                        <p:cTn id="29" dur="1" fill="hold">
                                          <p:stCondLst>
                                            <p:cond delay="0"/>
                                          </p:stCondLst>
                                        </p:cTn>
                                        <p:tgtEl>
                                          <p:spTgt spid="65541"/>
                                        </p:tgtEl>
                                        <p:attrNameLst>
                                          <p:attrName>style.visibility</p:attrName>
                                        </p:attrNameLst>
                                      </p:cBhvr>
                                      <p:to>
                                        <p:strVal val="visible"/>
                                      </p:to>
                                    </p:set>
                                    <p:anim calcmode="lin" valueType="num">
                                      <p:cBhvr>
                                        <p:cTn id="30" dur="2000" fill="hold"/>
                                        <p:tgtEl>
                                          <p:spTgt spid="65541"/>
                                        </p:tgtEl>
                                        <p:attrNameLst>
                                          <p:attrName>ppt_w</p:attrName>
                                        </p:attrNameLst>
                                      </p:cBhvr>
                                      <p:tavLst>
                                        <p:tav tm="0">
                                          <p:val>
                                            <p:fltVal val="0"/>
                                          </p:val>
                                        </p:tav>
                                        <p:tav tm="100000">
                                          <p:val>
                                            <p:strVal val="#ppt_w"/>
                                          </p:val>
                                        </p:tav>
                                      </p:tavLst>
                                    </p:anim>
                                    <p:anim calcmode="lin" valueType="num">
                                      <p:cBhvr>
                                        <p:cTn id="31" dur="2000" fill="hold"/>
                                        <p:tgtEl>
                                          <p:spTgt spid="65541"/>
                                        </p:tgtEl>
                                        <p:attrNameLst>
                                          <p:attrName>ppt_h</p:attrName>
                                        </p:attrNameLst>
                                      </p:cBhvr>
                                      <p:tavLst>
                                        <p:tav tm="0">
                                          <p:val>
                                            <p:strVal val="#ppt_h"/>
                                          </p:val>
                                        </p:tav>
                                        <p:tav tm="100000">
                                          <p:val>
                                            <p:strVal val="#ppt_h"/>
                                          </p:val>
                                        </p:tav>
                                      </p:tavLst>
                                    </p:anim>
                                  </p:childTnLst>
                                </p:cTn>
                              </p:par>
                            </p:childTnLst>
                          </p:cTn>
                        </p:par>
                        <p:par>
                          <p:cTn id="32" fill="hold">
                            <p:stCondLst>
                              <p:cond delay="10500"/>
                            </p:stCondLst>
                            <p:childTnLst>
                              <p:par>
                                <p:cTn id="33" presetID="17" presetClass="entr" presetSubtype="2" fill="hold" grpId="0" nodeType="afterEffect">
                                  <p:stCondLst>
                                    <p:cond delay="500"/>
                                  </p:stCondLst>
                                  <p:childTnLst>
                                    <p:set>
                                      <p:cBhvr>
                                        <p:cTn id="34" dur="1" fill="hold">
                                          <p:stCondLst>
                                            <p:cond delay="0"/>
                                          </p:stCondLst>
                                        </p:cTn>
                                        <p:tgtEl>
                                          <p:spTgt spid="65542"/>
                                        </p:tgtEl>
                                        <p:attrNameLst>
                                          <p:attrName>style.visibility</p:attrName>
                                        </p:attrNameLst>
                                      </p:cBhvr>
                                      <p:to>
                                        <p:strVal val="visible"/>
                                      </p:to>
                                    </p:set>
                                    <p:anim calcmode="lin" valueType="num">
                                      <p:cBhvr>
                                        <p:cTn id="35" dur="2000" fill="hold"/>
                                        <p:tgtEl>
                                          <p:spTgt spid="65542"/>
                                        </p:tgtEl>
                                        <p:attrNameLst>
                                          <p:attrName>ppt_x</p:attrName>
                                        </p:attrNameLst>
                                      </p:cBhvr>
                                      <p:tavLst>
                                        <p:tav tm="0">
                                          <p:val>
                                            <p:strVal val="#ppt_x+#ppt_w/2"/>
                                          </p:val>
                                        </p:tav>
                                        <p:tav tm="100000">
                                          <p:val>
                                            <p:strVal val="#ppt_x"/>
                                          </p:val>
                                        </p:tav>
                                      </p:tavLst>
                                    </p:anim>
                                    <p:anim calcmode="lin" valueType="num">
                                      <p:cBhvr>
                                        <p:cTn id="36" dur="2000" fill="hold"/>
                                        <p:tgtEl>
                                          <p:spTgt spid="65542"/>
                                        </p:tgtEl>
                                        <p:attrNameLst>
                                          <p:attrName>ppt_y</p:attrName>
                                        </p:attrNameLst>
                                      </p:cBhvr>
                                      <p:tavLst>
                                        <p:tav tm="0">
                                          <p:val>
                                            <p:strVal val="#ppt_y"/>
                                          </p:val>
                                        </p:tav>
                                        <p:tav tm="100000">
                                          <p:val>
                                            <p:strVal val="#ppt_y"/>
                                          </p:val>
                                        </p:tav>
                                      </p:tavLst>
                                    </p:anim>
                                    <p:anim calcmode="lin" valueType="num">
                                      <p:cBhvr>
                                        <p:cTn id="37" dur="2000" fill="hold"/>
                                        <p:tgtEl>
                                          <p:spTgt spid="65542"/>
                                        </p:tgtEl>
                                        <p:attrNameLst>
                                          <p:attrName>ppt_w</p:attrName>
                                        </p:attrNameLst>
                                      </p:cBhvr>
                                      <p:tavLst>
                                        <p:tav tm="0">
                                          <p:val>
                                            <p:fltVal val="0"/>
                                          </p:val>
                                        </p:tav>
                                        <p:tav tm="100000">
                                          <p:val>
                                            <p:strVal val="#ppt_w"/>
                                          </p:val>
                                        </p:tav>
                                      </p:tavLst>
                                    </p:anim>
                                    <p:anim calcmode="lin" valueType="num">
                                      <p:cBhvr>
                                        <p:cTn id="38" dur="2000" fill="hold"/>
                                        <p:tgtEl>
                                          <p:spTgt spid="65542"/>
                                        </p:tgtEl>
                                        <p:attrNameLst>
                                          <p:attrName>ppt_h</p:attrName>
                                        </p:attrNameLst>
                                      </p:cBhvr>
                                      <p:tavLst>
                                        <p:tav tm="0">
                                          <p:val>
                                            <p:strVal val="#ppt_h"/>
                                          </p:val>
                                        </p:tav>
                                        <p:tav tm="100000">
                                          <p:val>
                                            <p:strVal val="#ppt_h"/>
                                          </p:val>
                                        </p:tav>
                                      </p:tavLst>
                                    </p:anim>
                                  </p:childTnLst>
                                </p:cTn>
                              </p:par>
                            </p:childTnLst>
                          </p:cTn>
                        </p:par>
                        <p:par>
                          <p:cTn id="39" fill="hold">
                            <p:stCondLst>
                              <p:cond delay="13000"/>
                            </p:stCondLst>
                            <p:childTnLst>
                              <p:par>
                                <p:cTn id="40" presetID="39" presetClass="entr" presetSubtype="0" accel="100000" fill="hold" grpId="0" nodeType="afterEffect">
                                  <p:stCondLst>
                                    <p:cond delay="500"/>
                                  </p:stCondLst>
                                  <p:childTnLst>
                                    <p:set>
                                      <p:cBhvr>
                                        <p:cTn id="41" dur="1" fill="hold">
                                          <p:stCondLst>
                                            <p:cond delay="0"/>
                                          </p:stCondLst>
                                        </p:cTn>
                                        <p:tgtEl>
                                          <p:spTgt spid="65543"/>
                                        </p:tgtEl>
                                        <p:attrNameLst>
                                          <p:attrName>style.visibility</p:attrName>
                                        </p:attrNameLst>
                                      </p:cBhvr>
                                      <p:to>
                                        <p:strVal val="visible"/>
                                      </p:to>
                                    </p:set>
                                    <p:anim calcmode="lin" valueType="num">
                                      <p:cBhvr>
                                        <p:cTn id="42" dur="2000" fill="hold"/>
                                        <p:tgtEl>
                                          <p:spTgt spid="65543"/>
                                        </p:tgtEl>
                                        <p:attrNameLst>
                                          <p:attrName>ppt_h</p:attrName>
                                        </p:attrNameLst>
                                      </p:cBhvr>
                                      <p:tavLst>
                                        <p:tav tm="0">
                                          <p:val>
                                            <p:strVal val="#ppt_h/20"/>
                                          </p:val>
                                        </p:tav>
                                        <p:tav tm="50000">
                                          <p:val>
                                            <p:strVal val="#ppt_h/20"/>
                                          </p:val>
                                        </p:tav>
                                        <p:tav tm="100000">
                                          <p:val>
                                            <p:strVal val="#ppt_h"/>
                                          </p:val>
                                        </p:tav>
                                      </p:tavLst>
                                    </p:anim>
                                    <p:anim calcmode="lin" valueType="num">
                                      <p:cBhvr>
                                        <p:cTn id="43" dur="2000" fill="hold"/>
                                        <p:tgtEl>
                                          <p:spTgt spid="65543"/>
                                        </p:tgtEl>
                                        <p:attrNameLst>
                                          <p:attrName>ppt_w</p:attrName>
                                        </p:attrNameLst>
                                      </p:cBhvr>
                                      <p:tavLst>
                                        <p:tav tm="0">
                                          <p:val>
                                            <p:strVal val="#ppt_w+.3"/>
                                          </p:val>
                                        </p:tav>
                                        <p:tav tm="50000">
                                          <p:val>
                                            <p:strVal val="#ppt_w+.3"/>
                                          </p:val>
                                        </p:tav>
                                        <p:tav tm="100000">
                                          <p:val>
                                            <p:strVal val="#ppt_w"/>
                                          </p:val>
                                        </p:tav>
                                      </p:tavLst>
                                    </p:anim>
                                    <p:anim calcmode="lin" valueType="num">
                                      <p:cBhvr>
                                        <p:cTn id="44" dur="2000" fill="hold"/>
                                        <p:tgtEl>
                                          <p:spTgt spid="65543"/>
                                        </p:tgtEl>
                                        <p:attrNameLst>
                                          <p:attrName>ppt_x</p:attrName>
                                        </p:attrNameLst>
                                      </p:cBhvr>
                                      <p:tavLst>
                                        <p:tav tm="0">
                                          <p:val>
                                            <p:strVal val="#ppt_x-.3"/>
                                          </p:val>
                                        </p:tav>
                                        <p:tav tm="50000">
                                          <p:val>
                                            <p:strVal val="#ppt_x"/>
                                          </p:val>
                                        </p:tav>
                                        <p:tav tm="100000">
                                          <p:val>
                                            <p:strVal val="#ppt_x"/>
                                          </p:val>
                                        </p:tav>
                                      </p:tavLst>
                                    </p:anim>
                                    <p:anim calcmode="lin" valueType="num">
                                      <p:cBhvr>
                                        <p:cTn id="45" dur="2000" fill="hold"/>
                                        <p:tgtEl>
                                          <p:spTgt spid="655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animBg="1"/>
      <p:bldP spid="65539" grpId="0" animBg="1"/>
      <p:bldP spid="65539" grpId="1" animBg="1"/>
      <p:bldP spid="65540" grpId="0" animBg="1"/>
      <p:bldP spid="65541" grpId="0" animBg="1"/>
      <p:bldP spid="65542" grpId="0"/>
      <p:bldP spid="65543"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6051640"/>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2760</TotalTime>
  <Words>2777</Words>
  <Application>Microsoft Office PowerPoint</Application>
  <PresentationFormat>Presentación en pantalla (16:10)</PresentationFormat>
  <Paragraphs>80</Paragraphs>
  <Slides>63</Slides>
  <Notes>3</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63</vt:i4>
      </vt:variant>
    </vt:vector>
  </HeadingPairs>
  <TitlesOfParts>
    <vt:vector size="72"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290</cp:revision>
  <dcterms:created xsi:type="dcterms:W3CDTF">2013-04-18T18:11:31Z</dcterms:created>
  <dcterms:modified xsi:type="dcterms:W3CDTF">2024-07-06T14:27:13Z</dcterms:modified>
</cp:coreProperties>
</file>