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5" r:id="rId1"/>
    <p:sldMasterId id="2147484026" r:id="rId2"/>
  </p:sldMasterIdLst>
  <p:notesMasterIdLst>
    <p:notesMasterId r:id="rId61"/>
  </p:notesMasterIdLst>
  <p:sldIdLst>
    <p:sldId id="344" r:id="rId3"/>
    <p:sldId id="347" r:id="rId4"/>
    <p:sldId id="261" r:id="rId5"/>
    <p:sldId id="257" r:id="rId6"/>
    <p:sldId id="258" r:id="rId7"/>
    <p:sldId id="259" r:id="rId8"/>
    <p:sldId id="264" r:id="rId9"/>
    <p:sldId id="266" r:id="rId10"/>
    <p:sldId id="288" r:id="rId11"/>
    <p:sldId id="346" r:id="rId12"/>
    <p:sldId id="265" r:id="rId13"/>
    <p:sldId id="269" r:id="rId14"/>
    <p:sldId id="271" r:id="rId15"/>
    <p:sldId id="272" r:id="rId16"/>
    <p:sldId id="273" r:id="rId17"/>
    <p:sldId id="302" r:id="rId18"/>
    <p:sldId id="274" r:id="rId19"/>
    <p:sldId id="290" r:id="rId20"/>
    <p:sldId id="296" r:id="rId21"/>
    <p:sldId id="260" r:id="rId22"/>
    <p:sldId id="330" r:id="rId23"/>
    <p:sldId id="275" r:id="rId24"/>
    <p:sldId id="331" r:id="rId25"/>
    <p:sldId id="277" r:id="rId26"/>
    <p:sldId id="281" r:id="rId27"/>
    <p:sldId id="268" r:id="rId28"/>
    <p:sldId id="297" r:id="rId29"/>
    <p:sldId id="348" r:id="rId30"/>
    <p:sldId id="282" r:id="rId31"/>
    <p:sldId id="321" r:id="rId32"/>
    <p:sldId id="328" r:id="rId33"/>
    <p:sldId id="280" r:id="rId34"/>
    <p:sldId id="270" r:id="rId35"/>
    <p:sldId id="294" r:id="rId36"/>
    <p:sldId id="293" r:id="rId37"/>
    <p:sldId id="278" r:id="rId38"/>
    <p:sldId id="276" r:id="rId39"/>
    <p:sldId id="283" r:id="rId40"/>
    <p:sldId id="284" r:id="rId41"/>
    <p:sldId id="267" r:id="rId42"/>
    <p:sldId id="279" r:id="rId43"/>
    <p:sldId id="295" r:id="rId44"/>
    <p:sldId id="326" r:id="rId45"/>
    <p:sldId id="289" r:id="rId46"/>
    <p:sldId id="285" r:id="rId47"/>
    <p:sldId id="291" r:id="rId48"/>
    <p:sldId id="323" r:id="rId49"/>
    <p:sldId id="292" r:id="rId50"/>
    <p:sldId id="298" r:id="rId51"/>
    <p:sldId id="325" r:id="rId52"/>
    <p:sldId id="327" r:id="rId53"/>
    <p:sldId id="317" r:id="rId54"/>
    <p:sldId id="335" r:id="rId55"/>
    <p:sldId id="324" r:id="rId56"/>
    <p:sldId id="332" r:id="rId57"/>
    <p:sldId id="311" r:id="rId58"/>
    <p:sldId id="320" r:id="rId59"/>
    <p:sldId id="349" r:id="rId60"/>
  </p:sldIdLst>
  <p:sldSz cx="9144000" cy="5715000" type="screen16x10"/>
  <p:notesSz cx="6858000" cy="9144000"/>
  <p:photoAlbum/>
  <p:defaultTextStyle>
    <a:defPPr>
      <a:defRPr lang="es-P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4vs3xJqrvkBzDDsaoh3Nrw==" hashData="xC9Yidvc+O3oFL6vmOAtJfhsBc4="/>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9900"/>
    <a:srgbClr val="835017"/>
    <a:srgbClr val="E09A4E"/>
    <a:srgbClr val="663300"/>
    <a:srgbClr val="1750C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10" autoAdjust="0"/>
    <p:restoredTop sz="94660"/>
  </p:normalViewPr>
  <p:slideViewPr>
    <p:cSldViewPr>
      <p:cViewPr>
        <p:scale>
          <a:sx n="60" d="100"/>
          <a:sy n="60" d="100"/>
        </p:scale>
        <p:origin x="480"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8DFF5AE0-E766-4F4F-9E45-6FC49EA279BE}" type="datetimeFigureOut">
              <a:rPr lang="es-ES"/>
              <a:pPr>
                <a:defRPr/>
              </a:pPr>
              <a:t>18/05/2024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2C876FEC-0F75-4BC9-B707-6F36E88CC19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57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57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838A2BE1-9CF0-4E0E-A27C-F36B378A7EA3}" type="slidenum">
              <a:rPr lang="es-ES_tradnl" smtClean="0"/>
              <a:pPr defTabSz="912813"/>
              <a:t>43</a:t>
            </a:fld>
            <a:endParaRPr lang="es-ES_tradn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680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68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E05DFE68-AE90-460F-B767-3ED79E0D80B0}" type="slidenum">
              <a:rPr lang="es-ES_tradnl" smtClean="0">
                <a:solidFill>
                  <a:srgbClr val="000000"/>
                </a:solidFill>
              </a:rPr>
              <a:pPr defTabSz="912813"/>
              <a:t>50</a:t>
            </a:fld>
            <a:endParaRPr lang="es-ES_tradnl"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2" y="0"/>
            <a:ext cx="365125" cy="571182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4 Rectángulo"/>
          <p:cNvSpPr/>
          <p:nvPr/>
        </p:nvSpPr>
        <p:spPr>
          <a:xfrm>
            <a:off x="309565" y="566738"/>
            <a:ext cx="4603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6" name="5 Rectángulo"/>
          <p:cNvSpPr/>
          <p:nvPr/>
        </p:nvSpPr>
        <p:spPr>
          <a:xfrm>
            <a:off x="268290" y="566738"/>
            <a:ext cx="2857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7" name="6 Rectángulo"/>
          <p:cNvSpPr/>
          <p:nvPr/>
        </p:nvSpPr>
        <p:spPr>
          <a:xfrm>
            <a:off x="249240"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9 Rectángulo"/>
          <p:cNvSpPr/>
          <p:nvPr/>
        </p:nvSpPr>
        <p:spPr>
          <a:xfrm>
            <a:off x="222250" y="566738"/>
            <a:ext cx="793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1" name="10 Rectángulo"/>
          <p:cNvSpPr/>
          <p:nvPr/>
        </p:nvSpPr>
        <p:spPr>
          <a:xfrm>
            <a:off x="255590" y="4206876"/>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2" name="11 Rectángulo"/>
          <p:cNvSpPr/>
          <p:nvPr/>
        </p:nvSpPr>
        <p:spPr>
          <a:xfrm>
            <a:off x="255590" y="3997326"/>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12 Rectángulo"/>
          <p:cNvSpPr/>
          <p:nvPr/>
        </p:nvSpPr>
        <p:spPr>
          <a:xfrm>
            <a:off x="255590" y="3863976"/>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13 Rectángulo"/>
          <p:cNvSpPr/>
          <p:nvPr/>
        </p:nvSpPr>
        <p:spPr>
          <a:xfrm>
            <a:off x="255590"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8" name="7 Título"/>
          <p:cNvSpPr>
            <a:spLocks noGrp="1"/>
          </p:cNvSpPr>
          <p:nvPr>
            <p:ph type="ctrTitle"/>
          </p:nvPr>
        </p:nvSpPr>
        <p:spPr>
          <a:xfrm>
            <a:off x="914400" y="3619500"/>
            <a:ext cx="7772400" cy="1645920"/>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362200"/>
            <a:ext cx="7772400" cy="125730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a:lvl1pPr>
            <a:extLst/>
          </a:lstStyle>
          <a:p>
            <a:pPr>
              <a:defRPr/>
            </a:pPr>
            <a:fld id="{62DD8902-B3ED-43B2-9017-176FAAA0FB98}" type="datetimeFigureOut">
              <a:rPr lang="es-PE"/>
              <a:pPr>
                <a:defRPr/>
              </a:pPr>
              <a:t>18/05/2024</a:t>
            </a:fld>
            <a:endParaRPr lang="es-PE"/>
          </a:p>
        </p:txBody>
      </p:sp>
      <p:sp>
        <p:nvSpPr>
          <p:cNvPr id="16" name="16 Marcador de pie de página"/>
          <p:cNvSpPr>
            <a:spLocks noGrp="1"/>
          </p:cNvSpPr>
          <p:nvPr>
            <p:ph type="ftr" sz="quarter" idx="11"/>
          </p:nvPr>
        </p:nvSpPr>
        <p:spPr/>
        <p:txBody>
          <a:bodyPr/>
          <a:lstStyle>
            <a:lvl1pPr>
              <a:defRPr/>
            </a:lvl1pPr>
            <a:extLst/>
          </a:lstStyle>
          <a:p>
            <a:pPr>
              <a:defRPr/>
            </a:pPr>
            <a:endParaRPr lang="es-PE"/>
          </a:p>
        </p:txBody>
      </p:sp>
      <p:sp>
        <p:nvSpPr>
          <p:cNvPr id="17" name="28 Marcador de número de diapositiva"/>
          <p:cNvSpPr>
            <a:spLocks noGrp="1"/>
          </p:cNvSpPr>
          <p:nvPr>
            <p:ph type="sldNum" sz="quarter" idx="12"/>
          </p:nvPr>
        </p:nvSpPr>
        <p:spPr/>
        <p:txBody>
          <a:bodyPr/>
          <a:lstStyle>
            <a:lvl1pPr>
              <a:defRPr/>
            </a:lvl1pPr>
            <a:extLst/>
          </a:lstStyle>
          <a:p>
            <a:pPr>
              <a:defRPr/>
            </a:pPr>
            <a:fld id="{9E9CA952-2F3C-42C0-A4F1-68D9A4490F28}" type="slidenum">
              <a:rPr lang="es-PE"/>
              <a:pPr>
                <a:defRPr/>
              </a:pPr>
              <a:t>‹Nº›</a:t>
            </a:fld>
            <a:endParaRPr lang="es-PE"/>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35B59378-D5F1-45DF-A01F-ED6229F5D320}" type="datetimeFigureOut">
              <a:rPr lang="es-PE"/>
              <a:pPr>
                <a:defRPr/>
              </a:pPr>
              <a:t>18/05/2024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PE"/>
          </a:p>
        </p:txBody>
      </p:sp>
      <p:sp>
        <p:nvSpPr>
          <p:cNvPr id="6" name="22 Marcador de número de diapositiva"/>
          <p:cNvSpPr>
            <a:spLocks noGrp="1"/>
          </p:cNvSpPr>
          <p:nvPr>
            <p:ph type="sldNum" sz="quarter" idx="12"/>
          </p:nvPr>
        </p:nvSpPr>
        <p:spPr/>
        <p:txBody>
          <a:bodyPr/>
          <a:lstStyle>
            <a:lvl1pPr>
              <a:defRPr/>
            </a:lvl1pPr>
          </a:lstStyle>
          <a:p>
            <a:pPr>
              <a:defRPr/>
            </a:pPr>
            <a:fld id="{B264AE70-D888-4E48-B354-2467D8C72214}" type="slidenum">
              <a:rPr lang="es-PE"/>
              <a:pPr>
                <a:defRPr/>
              </a:pPr>
              <a:t>‹Nº›</a:t>
            </a:fld>
            <a:endParaRPr lang="es-PE"/>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7" y="893763"/>
            <a:ext cx="4321175" cy="48260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5" name="4 Forma libre"/>
          <p:cNvSpPr>
            <a:spLocks/>
          </p:cNvSpPr>
          <p:nvPr/>
        </p:nvSpPr>
        <p:spPr bwMode="auto">
          <a:xfrm>
            <a:off x="374650" y="0"/>
            <a:ext cx="5513388" cy="5511800"/>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6" name="5 Forma libre"/>
          <p:cNvSpPr>
            <a:spLocks/>
          </p:cNvSpPr>
          <p:nvPr/>
        </p:nvSpPr>
        <p:spPr bwMode="auto">
          <a:xfrm rot="5236414">
            <a:off x="4804569" y="1137444"/>
            <a:ext cx="34290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7" name="6 Forma libre"/>
          <p:cNvSpPr>
            <a:spLocks/>
          </p:cNvSpPr>
          <p:nvPr/>
        </p:nvSpPr>
        <p:spPr bwMode="auto">
          <a:xfrm>
            <a:off x="5943600" y="0"/>
            <a:ext cx="2743200" cy="35560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8" name="7 Forma libre"/>
          <p:cNvSpPr>
            <a:spLocks/>
          </p:cNvSpPr>
          <p:nvPr/>
        </p:nvSpPr>
        <p:spPr bwMode="auto">
          <a:xfrm>
            <a:off x="5943600" y="3556000"/>
            <a:ext cx="3200400" cy="9525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9" name="8 Forma libre"/>
          <p:cNvSpPr>
            <a:spLocks/>
          </p:cNvSpPr>
          <p:nvPr/>
        </p:nvSpPr>
        <p:spPr bwMode="auto">
          <a:xfrm>
            <a:off x="5943600" y="0"/>
            <a:ext cx="1371600" cy="35560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0" name="9 Forma libre"/>
          <p:cNvSpPr>
            <a:spLocks/>
          </p:cNvSpPr>
          <p:nvPr/>
        </p:nvSpPr>
        <p:spPr bwMode="auto">
          <a:xfrm>
            <a:off x="5948365" y="3538538"/>
            <a:ext cx="2090737" cy="2176462"/>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1" name="10 Forma libre"/>
          <p:cNvSpPr>
            <a:spLocks/>
          </p:cNvSpPr>
          <p:nvPr/>
        </p:nvSpPr>
        <p:spPr bwMode="auto">
          <a:xfrm>
            <a:off x="5943600" y="3556000"/>
            <a:ext cx="1600200" cy="21590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2" name="11 Forma libre"/>
          <p:cNvSpPr>
            <a:spLocks/>
          </p:cNvSpPr>
          <p:nvPr/>
        </p:nvSpPr>
        <p:spPr bwMode="auto">
          <a:xfrm>
            <a:off x="5943600" y="1143000"/>
            <a:ext cx="3200400" cy="24130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a:off x="5943600" y="1460500"/>
            <a:ext cx="3200400" cy="20955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4" name="13 Forma libre"/>
          <p:cNvSpPr>
            <a:spLocks/>
          </p:cNvSpPr>
          <p:nvPr/>
        </p:nvSpPr>
        <p:spPr bwMode="auto">
          <a:xfrm>
            <a:off x="990600" y="3556000"/>
            <a:ext cx="4953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5" name="14 Forma libre"/>
          <p:cNvSpPr>
            <a:spLocks/>
          </p:cNvSpPr>
          <p:nvPr/>
        </p:nvSpPr>
        <p:spPr bwMode="auto">
          <a:xfrm>
            <a:off x="533400" y="3556000"/>
            <a:ext cx="5334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6" name="15 Forma libre"/>
          <p:cNvSpPr>
            <a:spLocks/>
          </p:cNvSpPr>
          <p:nvPr/>
        </p:nvSpPr>
        <p:spPr bwMode="auto">
          <a:xfrm>
            <a:off x="366713" y="2032000"/>
            <a:ext cx="5638800" cy="15240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7" name="16 Forma libre"/>
          <p:cNvSpPr>
            <a:spLocks/>
          </p:cNvSpPr>
          <p:nvPr/>
        </p:nvSpPr>
        <p:spPr bwMode="auto">
          <a:xfrm>
            <a:off x="366713" y="1778000"/>
            <a:ext cx="5638800" cy="17780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8" name="17 Forma libre"/>
          <p:cNvSpPr>
            <a:spLocks/>
          </p:cNvSpPr>
          <p:nvPr/>
        </p:nvSpPr>
        <p:spPr bwMode="auto">
          <a:xfrm>
            <a:off x="4572000" y="3556000"/>
            <a:ext cx="1371600" cy="21590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9" name="18 Rectángulo"/>
          <p:cNvSpPr/>
          <p:nvPr/>
        </p:nvSpPr>
        <p:spPr>
          <a:xfrm>
            <a:off x="363540" y="334963"/>
            <a:ext cx="8504237" cy="739776"/>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0" name="19 Rectángulo"/>
          <p:cNvSpPr/>
          <p:nvPr/>
        </p:nvSpPr>
        <p:spPr>
          <a:xfrm flipH="1">
            <a:off x="371475" y="566738"/>
            <a:ext cx="2698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1" name="20 Rectángulo"/>
          <p:cNvSpPr/>
          <p:nvPr/>
        </p:nvSpPr>
        <p:spPr>
          <a:xfrm flipH="1">
            <a:off x="411165" y="566738"/>
            <a:ext cx="2698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2" name="21 Rectángulo"/>
          <p:cNvSpPr/>
          <p:nvPr/>
        </p:nvSpPr>
        <p:spPr>
          <a:xfrm flipH="1">
            <a:off x="447677"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3" name="22 Rectángulo"/>
          <p:cNvSpPr/>
          <p:nvPr/>
        </p:nvSpPr>
        <p:spPr>
          <a:xfrm flipH="1">
            <a:off x="476252"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4" name="23 Rectángulo"/>
          <p:cNvSpPr/>
          <p:nvPr/>
        </p:nvSpPr>
        <p:spPr>
          <a:xfrm>
            <a:off x="500063" y="566738"/>
            <a:ext cx="36512"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 name="2 Marcador de texto"/>
          <p:cNvSpPr>
            <a:spLocks noGrp="1"/>
          </p:cNvSpPr>
          <p:nvPr>
            <p:ph type="body" idx="1"/>
          </p:nvPr>
        </p:nvSpPr>
        <p:spPr>
          <a:xfrm>
            <a:off x="706902" y="1126395"/>
            <a:ext cx="5718048" cy="814572"/>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426720"/>
            <a:ext cx="8156448" cy="64770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a:lvl1pPr>
            <a:extLst/>
          </a:lstStyle>
          <a:p>
            <a:pPr>
              <a:defRPr/>
            </a:pPr>
            <a:fld id="{4203765F-7A3E-420F-B690-78D580E8BE7D}" type="datetimeFigureOut">
              <a:rPr lang="es-PE"/>
              <a:pPr>
                <a:defRPr/>
              </a:pPr>
              <a:t>18/05/2024</a:t>
            </a:fld>
            <a:endParaRPr lang="es-PE"/>
          </a:p>
        </p:txBody>
      </p:sp>
      <p:sp>
        <p:nvSpPr>
          <p:cNvPr id="26" name="4 Marcador de pie de página"/>
          <p:cNvSpPr>
            <a:spLocks noGrp="1"/>
          </p:cNvSpPr>
          <p:nvPr>
            <p:ph type="ftr" sz="quarter" idx="11"/>
          </p:nvPr>
        </p:nvSpPr>
        <p:spPr/>
        <p:txBody>
          <a:bodyPr/>
          <a:lstStyle>
            <a:lvl1pPr>
              <a:defRPr/>
            </a:lvl1pPr>
            <a:extLst/>
          </a:lstStyle>
          <a:p>
            <a:pPr>
              <a:defRPr/>
            </a:pPr>
            <a:endParaRPr lang="es-PE"/>
          </a:p>
        </p:txBody>
      </p:sp>
      <p:sp>
        <p:nvSpPr>
          <p:cNvPr id="27" name="5 Marcador de número de diapositiva"/>
          <p:cNvSpPr>
            <a:spLocks noGrp="1"/>
          </p:cNvSpPr>
          <p:nvPr>
            <p:ph type="sldNum" sz="quarter" idx="12"/>
          </p:nvPr>
        </p:nvSpPr>
        <p:spPr/>
        <p:txBody>
          <a:bodyPr/>
          <a:lstStyle>
            <a:lvl1pPr>
              <a:defRPr/>
            </a:lvl1pPr>
            <a:extLst/>
          </a:lstStyle>
          <a:p>
            <a:pPr>
              <a:defRPr/>
            </a:pPr>
            <a:fld id="{9B6CB1B6-3E94-48E5-8A1B-72DB3523481B}" type="slidenum">
              <a:rPr lang="es-PE"/>
              <a:pPr>
                <a:defRPr/>
              </a:pPr>
              <a:t>‹Nº›</a:t>
            </a:fld>
            <a:endParaRPr lang="es-PE"/>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426720"/>
            <a:ext cx="8229600" cy="762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fld id="{7E0E1B63-3289-4B22-9393-F9B71576A150}" type="datetimeFigureOut">
              <a:rPr lang="es-PE"/>
              <a:pPr>
                <a:defRPr/>
              </a:pPr>
              <a:t>18/05/2024</a:t>
            </a:fld>
            <a:endParaRPr lang="es-PE"/>
          </a:p>
        </p:txBody>
      </p:sp>
      <p:sp>
        <p:nvSpPr>
          <p:cNvPr id="6" name="5 Marcador de pie de página"/>
          <p:cNvSpPr>
            <a:spLocks noGrp="1"/>
          </p:cNvSpPr>
          <p:nvPr>
            <p:ph type="ftr" sz="quarter" idx="11"/>
          </p:nvPr>
        </p:nvSpPr>
        <p:spPr/>
        <p:txBody>
          <a:bodyPr/>
          <a:lstStyle>
            <a:lvl1pPr>
              <a:defRPr/>
            </a:lvl1pPr>
            <a:extLst/>
          </a:lstStyle>
          <a:p>
            <a:pPr>
              <a:defRPr/>
            </a:pPr>
            <a:endParaRPr lang="es-PE"/>
          </a:p>
        </p:txBody>
      </p:sp>
      <p:sp>
        <p:nvSpPr>
          <p:cNvPr id="7" name="6 Marcador de número de diapositiva"/>
          <p:cNvSpPr>
            <a:spLocks noGrp="1"/>
          </p:cNvSpPr>
          <p:nvPr>
            <p:ph type="sldNum" sz="quarter" idx="12"/>
          </p:nvPr>
        </p:nvSpPr>
        <p:spPr/>
        <p:txBody>
          <a:bodyPr/>
          <a:lstStyle>
            <a:lvl1pPr>
              <a:defRPr/>
            </a:lvl1pPr>
            <a:extLst/>
          </a:lstStyle>
          <a:p>
            <a:pPr>
              <a:defRPr/>
            </a:pPr>
            <a:fld id="{1110E8D7-001F-49A7-9161-A214E3CBB467}" type="slidenum">
              <a:rPr lang="es-PE"/>
              <a:pPr>
                <a:defRPr/>
              </a:pPr>
              <a:t>‹Nº›</a:t>
            </a:fld>
            <a:endParaRPr lang="es-PE"/>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2" y="334963"/>
            <a:ext cx="8867775" cy="739776"/>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7 Rectángulo"/>
          <p:cNvSpPr/>
          <p:nvPr/>
        </p:nvSpPr>
        <p:spPr>
          <a:xfrm>
            <a:off x="87315" y="566738"/>
            <a:ext cx="460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9" name="8 Rectángulo"/>
          <p:cNvSpPr/>
          <p:nvPr/>
        </p:nvSpPr>
        <p:spPr>
          <a:xfrm>
            <a:off x="47625" y="566738"/>
            <a:ext cx="26988"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0" name="9 Rectángulo"/>
          <p:cNvSpPr/>
          <p:nvPr/>
        </p:nvSpPr>
        <p:spPr>
          <a:xfrm>
            <a:off x="28577"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10 Rectángulo"/>
          <p:cNvSpPr/>
          <p:nvPr/>
        </p:nvSpPr>
        <p:spPr>
          <a:xfrm>
            <a:off x="2"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2" name="11 Rectángulo"/>
          <p:cNvSpPr/>
          <p:nvPr/>
        </p:nvSpPr>
        <p:spPr>
          <a:xfrm flipH="1">
            <a:off x="149227"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3" name="12 Rectángulo"/>
          <p:cNvSpPr/>
          <p:nvPr/>
        </p:nvSpPr>
        <p:spPr>
          <a:xfrm flipH="1">
            <a:off x="188915"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4" name="13 Rectángulo"/>
          <p:cNvSpPr/>
          <p:nvPr/>
        </p:nvSpPr>
        <p:spPr>
          <a:xfrm flipH="1">
            <a:off x="227015"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14 Rectángulo"/>
          <p:cNvSpPr/>
          <p:nvPr/>
        </p:nvSpPr>
        <p:spPr>
          <a:xfrm flipH="1">
            <a:off x="255590" y="566738"/>
            <a:ext cx="79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15 Rectángulo"/>
          <p:cNvSpPr/>
          <p:nvPr/>
        </p:nvSpPr>
        <p:spPr>
          <a:xfrm>
            <a:off x="279402" y="566738"/>
            <a:ext cx="36513"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1 Título"/>
          <p:cNvSpPr>
            <a:spLocks noGrp="1"/>
          </p:cNvSpPr>
          <p:nvPr>
            <p:ph type="title"/>
          </p:nvPr>
        </p:nvSpPr>
        <p:spPr>
          <a:xfrm>
            <a:off x="504824" y="426720"/>
            <a:ext cx="7772400" cy="7620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08124"/>
            <a:ext cx="4040188" cy="533136"/>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9" y="1508124"/>
            <a:ext cx="4041775" cy="533136"/>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049198"/>
            <a:ext cx="4040188"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9" y="2049198"/>
            <a:ext cx="4041775"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a:lvl1pPr>
            <a:extLst/>
          </a:lstStyle>
          <a:p>
            <a:pPr>
              <a:defRPr/>
            </a:pPr>
            <a:fld id="{56ED5608-E1B7-4ECF-B3EF-D42B52D2B264}" type="datetimeFigureOut">
              <a:rPr lang="es-PE"/>
              <a:pPr>
                <a:defRPr/>
              </a:pPr>
              <a:t>18/05/2024</a:t>
            </a:fld>
            <a:endParaRPr lang="es-PE"/>
          </a:p>
        </p:txBody>
      </p:sp>
      <p:sp>
        <p:nvSpPr>
          <p:cNvPr id="18" name="7 Marcador de pie de página"/>
          <p:cNvSpPr>
            <a:spLocks noGrp="1"/>
          </p:cNvSpPr>
          <p:nvPr>
            <p:ph type="ftr" sz="quarter" idx="11"/>
          </p:nvPr>
        </p:nvSpPr>
        <p:spPr/>
        <p:txBody>
          <a:bodyPr/>
          <a:lstStyle>
            <a:lvl1pPr>
              <a:defRPr/>
            </a:lvl1pPr>
            <a:extLst/>
          </a:lstStyle>
          <a:p>
            <a:pPr>
              <a:defRPr/>
            </a:pPr>
            <a:endParaRPr lang="es-PE"/>
          </a:p>
        </p:txBody>
      </p:sp>
      <p:sp>
        <p:nvSpPr>
          <p:cNvPr id="19" name="8 Marcador de número de diapositiva"/>
          <p:cNvSpPr>
            <a:spLocks noGrp="1"/>
          </p:cNvSpPr>
          <p:nvPr>
            <p:ph type="sldNum" sz="quarter" idx="12"/>
          </p:nvPr>
        </p:nvSpPr>
        <p:spPr/>
        <p:txBody>
          <a:bodyPr/>
          <a:lstStyle>
            <a:lvl1pPr>
              <a:defRPr/>
            </a:lvl1pPr>
            <a:extLst/>
          </a:lstStyle>
          <a:p>
            <a:pPr>
              <a:defRPr/>
            </a:pPr>
            <a:fld id="{07D84483-CA36-4627-863D-F9A7688C1BE2}" type="slidenum">
              <a:rPr lang="es-PE"/>
              <a:pPr>
                <a:defRPr/>
              </a:pPr>
              <a:t>‹Nº›</a:t>
            </a:fld>
            <a:endParaRPr lang="es-PE"/>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26720"/>
            <a:ext cx="7772400" cy="7620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fld id="{6663E521-C037-497E-B7CE-C67DF77817C4}" type="datetimeFigureOut">
              <a:rPr lang="es-PE"/>
              <a:pPr>
                <a:defRPr/>
              </a:pPr>
              <a:t>18/05/2024</a:t>
            </a:fld>
            <a:endParaRPr lang="es-PE"/>
          </a:p>
        </p:txBody>
      </p:sp>
      <p:sp>
        <p:nvSpPr>
          <p:cNvPr id="4" name="2 Marcador de pie de página"/>
          <p:cNvSpPr>
            <a:spLocks noGrp="1"/>
          </p:cNvSpPr>
          <p:nvPr>
            <p:ph type="ftr" sz="quarter" idx="11"/>
          </p:nvPr>
        </p:nvSpPr>
        <p:spPr/>
        <p:txBody>
          <a:bodyPr/>
          <a:lstStyle>
            <a:lvl1pPr>
              <a:defRPr/>
            </a:lvl1pPr>
          </a:lstStyle>
          <a:p>
            <a:pPr>
              <a:defRPr/>
            </a:pPr>
            <a:endParaRPr lang="es-PE"/>
          </a:p>
        </p:txBody>
      </p:sp>
      <p:sp>
        <p:nvSpPr>
          <p:cNvPr id="5" name="22 Marcador de número de diapositiva"/>
          <p:cNvSpPr>
            <a:spLocks noGrp="1"/>
          </p:cNvSpPr>
          <p:nvPr>
            <p:ph type="sldNum" sz="quarter" idx="12"/>
          </p:nvPr>
        </p:nvSpPr>
        <p:spPr/>
        <p:txBody>
          <a:bodyPr/>
          <a:lstStyle>
            <a:lvl1pPr>
              <a:defRPr/>
            </a:lvl1pPr>
          </a:lstStyle>
          <a:p>
            <a:pPr>
              <a:defRPr/>
            </a:pPr>
            <a:fld id="{496DC355-0969-475B-B50C-6F21887C332C}" type="slidenum">
              <a:rPr lang="es-PE"/>
              <a:pPr>
                <a:defRPr/>
              </a:pPr>
              <a:t>‹Nº›</a:t>
            </a:fld>
            <a:endParaRPr lang="es-PE"/>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extLst/>
          </a:lstStyle>
          <a:p>
            <a:pPr>
              <a:defRPr/>
            </a:pPr>
            <a:fld id="{E97F7263-6ADF-4A4B-92BD-08FD3355634C}" type="datetimeFigureOut">
              <a:rPr lang="es-PE"/>
              <a:pPr>
                <a:defRPr/>
              </a:pPr>
              <a:t>18/05/2024</a:t>
            </a:fld>
            <a:endParaRPr lang="es-PE"/>
          </a:p>
        </p:txBody>
      </p:sp>
      <p:sp>
        <p:nvSpPr>
          <p:cNvPr id="3" name="2 Marcador de pie de página"/>
          <p:cNvSpPr>
            <a:spLocks noGrp="1"/>
          </p:cNvSpPr>
          <p:nvPr>
            <p:ph type="ftr" sz="quarter" idx="11"/>
          </p:nvPr>
        </p:nvSpPr>
        <p:spPr/>
        <p:txBody>
          <a:bodyPr/>
          <a:lstStyle>
            <a:lvl1pPr>
              <a:defRPr/>
            </a:lvl1pPr>
            <a:extLst/>
          </a:lstStyle>
          <a:p>
            <a:pPr>
              <a:defRPr/>
            </a:pPr>
            <a:endParaRPr lang="es-PE"/>
          </a:p>
        </p:txBody>
      </p:sp>
      <p:sp>
        <p:nvSpPr>
          <p:cNvPr id="4" name="3 Marcador de número de diapositiva"/>
          <p:cNvSpPr>
            <a:spLocks noGrp="1"/>
          </p:cNvSpPr>
          <p:nvPr>
            <p:ph type="sldNum" sz="quarter" idx="12"/>
          </p:nvPr>
        </p:nvSpPr>
        <p:spPr/>
        <p:txBody>
          <a:bodyPr/>
          <a:lstStyle>
            <a:lvl1pPr>
              <a:defRPr/>
            </a:lvl1pPr>
            <a:extLst/>
          </a:lstStyle>
          <a:p>
            <a:pPr>
              <a:defRPr/>
            </a:pPr>
            <a:fld id="{6314F0A4-BC40-4C3E-81C1-7D2D1D3B6CF4}" type="slidenum">
              <a:rPr lang="es-PE"/>
              <a:pPr>
                <a:defRPr/>
              </a:pPr>
              <a:t>‹Nº›</a:t>
            </a:fld>
            <a:endParaRPr lang="es-PE"/>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27541"/>
            <a:ext cx="8229600" cy="968376"/>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195917"/>
            <a:ext cx="2514600" cy="3810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195917"/>
            <a:ext cx="5486400" cy="3810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fld id="{78729CF7-E7F2-43E0-806C-A624A0ED9239}" type="datetimeFigureOut">
              <a:rPr lang="es-PE"/>
              <a:pPr>
                <a:defRPr/>
              </a:pPr>
              <a:t>18/05/2024</a:t>
            </a:fld>
            <a:endParaRPr lang="es-PE"/>
          </a:p>
        </p:txBody>
      </p:sp>
      <p:sp>
        <p:nvSpPr>
          <p:cNvPr id="6" name="2 Marcador de pie de página"/>
          <p:cNvSpPr>
            <a:spLocks noGrp="1"/>
          </p:cNvSpPr>
          <p:nvPr>
            <p:ph type="ftr" sz="quarter" idx="11"/>
          </p:nvPr>
        </p:nvSpPr>
        <p:spPr/>
        <p:txBody>
          <a:bodyPr/>
          <a:lstStyle>
            <a:lvl1pPr>
              <a:defRPr/>
            </a:lvl1pPr>
          </a:lstStyle>
          <a:p>
            <a:pPr>
              <a:defRPr/>
            </a:pPr>
            <a:endParaRPr lang="es-PE"/>
          </a:p>
        </p:txBody>
      </p:sp>
      <p:sp>
        <p:nvSpPr>
          <p:cNvPr id="7" name="22 Marcador de número de diapositiva"/>
          <p:cNvSpPr>
            <a:spLocks noGrp="1"/>
          </p:cNvSpPr>
          <p:nvPr>
            <p:ph type="sldNum" sz="quarter" idx="12"/>
          </p:nvPr>
        </p:nvSpPr>
        <p:spPr/>
        <p:txBody>
          <a:bodyPr/>
          <a:lstStyle>
            <a:lvl1pPr>
              <a:defRPr/>
            </a:lvl1pPr>
          </a:lstStyle>
          <a:p>
            <a:pPr>
              <a:defRPr/>
            </a:pPr>
            <a:fld id="{505083CE-75EC-4E4E-91FA-68AC8011553E}" type="slidenum">
              <a:rPr lang="es-PE"/>
              <a:pPr>
                <a:defRPr/>
              </a:pPr>
              <a:t>‹Nº›</a:t>
            </a:fld>
            <a:endParaRPr lang="es-PE"/>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565276"/>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6" name="5 Conector recto"/>
          <p:cNvCxnSpPr/>
          <p:nvPr/>
        </p:nvCxnSpPr>
        <p:spPr>
          <a:xfrm flipV="1">
            <a:off x="363538" y="1571626"/>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25670" y="1005683"/>
            <a:ext cx="111126" cy="128587"/>
            <a:chOff x="6668087" y="1297746"/>
            <a:chExt cx="161840" cy="156602"/>
          </a:xfrm>
        </p:grpSpPr>
        <p:cxnSp>
          <p:nvCxnSpPr>
            <p:cNvPr id="8" name="7 Conector recto"/>
            <p:cNvCxnSpPr/>
            <p:nvPr/>
          </p:nvCxnSpPr>
          <p:spPr>
            <a:xfrm rot="16200000">
              <a:off x="6662924" y="1266175"/>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3844" y="1263863"/>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78070" y="1132683"/>
            <a:ext cx="111126" cy="128587"/>
            <a:chOff x="6668087" y="1297746"/>
            <a:chExt cx="161840" cy="156602"/>
          </a:xfrm>
        </p:grpSpPr>
        <p:cxnSp>
          <p:nvCxnSpPr>
            <p:cNvPr id="12" name="11 Conector recto"/>
            <p:cNvCxnSpPr/>
            <p:nvPr/>
          </p:nvCxnSpPr>
          <p:spPr>
            <a:xfrm rot="16200000">
              <a:off x="6662924" y="1266175"/>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3844" y="1263863"/>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31202" y="1217613"/>
            <a:ext cx="109537" cy="128588"/>
            <a:chOff x="6668087" y="1297746"/>
            <a:chExt cx="161840" cy="156602"/>
          </a:xfrm>
        </p:grpSpPr>
        <p:cxnSp>
          <p:nvCxnSpPr>
            <p:cNvPr id="16" name="15 Conector recto"/>
            <p:cNvCxnSpPr/>
            <p:nvPr/>
          </p:nvCxnSpPr>
          <p:spPr>
            <a:xfrm rot="16200000">
              <a:off x="6664665" y="1264433"/>
              <a:ext cx="88934" cy="8209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7344"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3240" y="1263260"/>
              <a:ext cx="88934" cy="84439"/>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367710"/>
            <a:ext cx="6858000" cy="584791"/>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578151"/>
            <a:ext cx="8778240" cy="4133453"/>
          </a:xfrm>
          <a:solidFill>
            <a:schemeClr val="bg2"/>
          </a:solidFill>
        </p:spPr>
        <p:txBody>
          <a:bodyPr>
            <a:normAutofit/>
          </a:bodyPr>
          <a:lstStyle>
            <a:lvl1pPr marL="0" indent="0">
              <a:buNone/>
              <a:defRPr sz="3200"/>
            </a:lvl1pPr>
            <a:extLst/>
          </a:lstStyle>
          <a:p>
            <a:pPr lvl="0"/>
            <a:r>
              <a:rPr lang="es-ES" noProof="0" smtClean="0"/>
              <a:t>Haga clic en el icono para agregar una imagen</a:t>
            </a:r>
            <a:endParaRPr lang="en-US" noProof="0"/>
          </a:p>
        </p:txBody>
      </p:sp>
      <p:sp>
        <p:nvSpPr>
          <p:cNvPr id="4" name="3 Marcador de texto"/>
          <p:cNvSpPr>
            <a:spLocks noGrp="1"/>
          </p:cNvSpPr>
          <p:nvPr>
            <p:ph type="body" sz="half" idx="2"/>
          </p:nvPr>
        </p:nvSpPr>
        <p:spPr bwMode="grayWhite">
          <a:xfrm>
            <a:off x="914400" y="958453"/>
            <a:ext cx="6858000" cy="5715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46038"/>
            <a:ext cx="2133600" cy="304800"/>
          </a:xfrm>
        </p:spPr>
        <p:txBody>
          <a:bodyPr/>
          <a:lstStyle>
            <a:lvl1pPr>
              <a:defRPr/>
            </a:lvl1pPr>
            <a:extLst/>
          </a:lstStyle>
          <a:p>
            <a:pPr>
              <a:defRPr/>
            </a:pPr>
            <a:fld id="{DBF07B20-2730-4240-811D-EDED74CF0ED6}" type="datetimeFigureOut">
              <a:rPr lang="es-PE"/>
              <a:pPr>
                <a:defRPr/>
              </a:pPr>
              <a:t>18/05/2024</a:t>
            </a:fld>
            <a:endParaRPr lang="es-PE"/>
          </a:p>
        </p:txBody>
      </p:sp>
      <p:sp>
        <p:nvSpPr>
          <p:cNvPr id="20" name="5 Marcador de pie de página"/>
          <p:cNvSpPr>
            <a:spLocks noGrp="1"/>
          </p:cNvSpPr>
          <p:nvPr>
            <p:ph type="ftr" sz="quarter" idx="11"/>
          </p:nvPr>
        </p:nvSpPr>
        <p:spPr>
          <a:xfrm>
            <a:off x="914400" y="46038"/>
            <a:ext cx="5562600" cy="304800"/>
          </a:xfrm>
        </p:spPr>
        <p:txBody>
          <a:bodyPr/>
          <a:lstStyle>
            <a:lvl1pPr>
              <a:defRPr/>
            </a:lvl1pPr>
            <a:extLst/>
          </a:lstStyle>
          <a:p>
            <a:pPr>
              <a:defRPr/>
            </a:pPr>
            <a:endParaRPr lang="es-PE"/>
          </a:p>
        </p:txBody>
      </p:sp>
      <p:sp>
        <p:nvSpPr>
          <p:cNvPr id="21" name="6 Marcador de número de diapositiva"/>
          <p:cNvSpPr>
            <a:spLocks noGrp="1"/>
          </p:cNvSpPr>
          <p:nvPr>
            <p:ph type="sldNum" sz="quarter" idx="12"/>
          </p:nvPr>
        </p:nvSpPr>
        <p:spPr>
          <a:xfrm>
            <a:off x="8610600" y="46038"/>
            <a:ext cx="457200" cy="304800"/>
          </a:xfrm>
        </p:spPr>
        <p:txBody>
          <a:bodyPr/>
          <a:lstStyle>
            <a:lvl1pPr>
              <a:defRPr/>
            </a:lvl1pPr>
            <a:extLst/>
          </a:lstStyle>
          <a:p>
            <a:pPr>
              <a:defRPr/>
            </a:pPr>
            <a:fld id="{D9AA616F-C174-44E5-8522-153F01A890FB}" type="slidenum">
              <a:rPr lang="es-PE"/>
              <a:pPr>
                <a:defRPr/>
              </a:pPr>
              <a:t>‹Nº›</a:t>
            </a:fld>
            <a:endParaRPr lang="es-PE"/>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A884E979-DAAB-4E39-BE89-800A0860BC8E}" type="datetimeFigureOut">
              <a:rPr lang="es-PE"/>
              <a:pPr>
                <a:defRPr/>
              </a:pPr>
              <a:t>18/05/2024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PE"/>
          </a:p>
        </p:txBody>
      </p:sp>
      <p:sp>
        <p:nvSpPr>
          <p:cNvPr id="6" name="22 Marcador de número de diapositiva"/>
          <p:cNvSpPr>
            <a:spLocks noGrp="1"/>
          </p:cNvSpPr>
          <p:nvPr>
            <p:ph type="sldNum" sz="quarter" idx="12"/>
          </p:nvPr>
        </p:nvSpPr>
        <p:spPr/>
        <p:txBody>
          <a:bodyPr/>
          <a:lstStyle>
            <a:lvl1pPr>
              <a:defRPr/>
            </a:lvl1pPr>
          </a:lstStyle>
          <a:p>
            <a:pPr>
              <a:defRPr/>
            </a:pPr>
            <a:fld id="{0E36DDCD-598F-4803-8DD5-CECF718A614E}" type="slidenum">
              <a:rPr lang="es-PE"/>
              <a:pPr>
                <a:defRPr/>
              </a:pPr>
              <a:t>‹Nº›</a:t>
            </a:fld>
            <a:endParaRPr lang="es-PE"/>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8"/>
            <a:ext cx="1981200" cy="4876271"/>
          </a:xfrm>
        </p:spPr>
        <p:txBody>
          <a:bodyPr vert="eaVert" anchor="ct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28868"/>
            <a:ext cx="58674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B1DF1D83-D36E-43AE-A844-956993A6502D}" type="datetimeFigureOut">
              <a:rPr lang="es-PE"/>
              <a:pPr>
                <a:defRPr/>
              </a:pPr>
              <a:t>18/05/2024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PE"/>
          </a:p>
        </p:txBody>
      </p:sp>
      <p:sp>
        <p:nvSpPr>
          <p:cNvPr id="6" name="22 Marcador de número de diapositiva"/>
          <p:cNvSpPr>
            <a:spLocks noGrp="1"/>
          </p:cNvSpPr>
          <p:nvPr>
            <p:ph type="sldNum" sz="quarter" idx="12"/>
          </p:nvPr>
        </p:nvSpPr>
        <p:spPr/>
        <p:txBody>
          <a:bodyPr/>
          <a:lstStyle>
            <a:lvl1pPr>
              <a:defRPr/>
            </a:lvl1pPr>
          </a:lstStyle>
          <a:p>
            <a:pPr>
              <a:defRPr/>
            </a:pPr>
            <a:fld id="{DCFDCB86-E97D-4AFE-9387-891ADA1ED1D4}" type="slidenum">
              <a:rPr lang="es-PE"/>
              <a:pPr>
                <a:defRPr/>
              </a:pPr>
              <a:t>‹Nº›</a:t>
            </a:fld>
            <a:endParaRPr lang="es-PE"/>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689493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6 Rectángulo"/>
          <p:cNvSpPr/>
          <p:nvPr/>
        </p:nvSpPr>
        <p:spPr>
          <a:xfrm>
            <a:off x="2" y="0"/>
            <a:ext cx="365125" cy="571182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7 Rectángulo"/>
          <p:cNvSpPr/>
          <p:nvPr/>
        </p:nvSpPr>
        <p:spPr>
          <a:xfrm>
            <a:off x="255590" y="4206876"/>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8 Rectángulo"/>
          <p:cNvSpPr/>
          <p:nvPr/>
        </p:nvSpPr>
        <p:spPr>
          <a:xfrm>
            <a:off x="255590" y="3997326"/>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9 Rectángulo"/>
          <p:cNvSpPr/>
          <p:nvPr/>
        </p:nvSpPr>
        <p:spPr>
          <a:xfrm>
            <a:off x="255590" y="3863976"/>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10 Rectángulo"/>
          <p:cNvSpPr/>
          <p:nvPr/>
        </p:nvSpPr>
        <p:spPr>
          <a:xfrm>
            <a:off x="255590"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2" name="11 Rectángulo"/>
          <p:cNvSpPr/>
          <p:nvPr/>
        </p:nvSpPr>
        <p:spPr>
          <a:xfrm>
            <a:off x="309565" y="566738"/>
            <a:ext cx="46037"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5" name="14 Rectángulo"/>
          <p:cNvSpPr/>
          <p:nvPr/>
        </p:nvSpPr>
        <p:spPr>
          <a:xfrm>
            <a:off x="268290" y="566738"/>
            <a:ext cx="2857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15 Rectángulo"/>
          <p:cNvSpPr/>
          <p:nvPr/>
        </p:nvSpPr>
        <p:spPr>
          <a:xfrm>
            <a:off x="249240" y="566738"/>
            <a:ext cx="952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7" name="16 Rectángulo"/>
          <p:cNvSpPr/>
          <p:nvPr/>
        </p:nvSpPr>
        <p:spPr>
          <a:xfrm>
            <a:off x="222250" y="566738"/>
            <a:ext cx="7938"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2" name="21 Marcador de título"/>
          <p:cNvSpPr>
            <a:spLocks noGrp="1"/>
          </p:cNvSpPr>
          <p:nvPr>
            <p:ph type="title"/>
          </p:nvPr>
        </p:nvSpPr>
        <p:spPr>
          <a:xfrm>
            <a:off x="914400" y="427038"/>
            <a:ext cx="7772400" cy="762000"/>
          </a:xfrm>
          <a:prstGeom prst="rect">
            <a:avLst/>
          </a:prstGeom>
        </p:spPr>
        <p:txBody>
          <a:bodyPr vert="horz" anchor="t">
            <a:noAutofit/>
          </a:bodyPr>
          <a:lstStyle/>
          <a:p>
            <a:r>
              <a:rPr lang="es-ES" smtClean="0"/>
              <a:t>Haga clic para modificar el estilo de título del patrón</a:t>
            </a:r>
            <a:endParaRPr lang="en-US"/>
          </a:p>
        </p:txBody>
      </p:sp>
      <p:sp>
        <p:nvSpPr>
          <p:cNvPr id="1036" name="12 Marcador de texto"/>
          <p:cNvSpPr>
            <a:spLocks noGrp="1"/>
          </p:cNvSpPr>
          <p:nvPr>
            <p:ph type="body" idx="1"/>
          </p:nvPr>
        </p:nvSpPr>
        <p:spPr bwMode="auto">
          <a:xfrm>
            <a:off x="914400" y="1487488"/>
            <a:ext cx="7772400" cy="3810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4" name="13 Marcador de fecha"/>
          <p:cNvSpPr>
            <a:spLocks noGrp="1"/>
          </p:cNvSpPr>
          <p:nvPr>
            <p:ph type="dt" sz="half" idx="2"/>
          </p:nvPr>
        </p:nvSpPr>
        <p:spPr>
          <a:xfrm>
            <a:off x="6477000" y="5348288"/>
            <a:ext cx="2133600" cy="303212"/>
          </a:xfrm>
          <a:prstGeom prst="rect">
            <a:avLst/>
          </a:prstGeom>
        </p:spPr>
        <p:txBody>
          <a:bodyPr vert="horz" anchor="b"/>
          <a:lstStyle>
            <a:lvl1pPr algn="l" eaLnBrk="1" latinLnBrk="0" hangingPunct="1">
              <a:defRPr kumimoji="0" sz="1100">
                <a:solidFill>
                  <a:schemeClr val="tx2"/>
                </a:solidFill>
                <a:latin typeface="Arial" charset="0"/>
                <a:cs typeface="Arial" charset="0"/>
              </a:defRPr>
            </a:lvl1pPr>
            <a:extLst/>
          </a:lstStyle>
          <a:p>
            <a:pPr>
              <a:defRPr/>
            </a:pPr>
            <a:fld id="{BC6DFD1C-8394-409F-BA5A-D1F396299F7A}" type="datetimeFigureOut">
              <a:rPr lang="es-PE"/>
              <a:pPr>
                <a:defRPr/>
              </a:pPr>
              <a:t>18/05/2024</a:t>
            </a:fld>
            <a:endParaRPr lang="es-PE"/>
          </a:p>
        </p:txBody>
      </p:sp>
      <p:sp>
        <p:nvSpPr>
          <p:cNvPr id="3" name="2 Marcador de pie de página"/>
          <p:cNvSpPr>
            <a:spLocks noGrp="1"/>
          </p:cNvSpPr>
          <p:nvPr>
            <p:ph type="ftr" sz="quarter" idx="3"/>
          </p:nvPr>
        </p:nvSpPr>
        <p:spPr>
          <a:xfrm>
            <a:off x="914400" y="5348288"/>
            <a:ext cx="5562600" cy="303212"/>
          </a:xfrm>
          <a:prstGeom prst="rect">
            <a:avLst/>
          </a:prstGeom>
        </p:spPr>
        <p:txBody>
          <a:bodyPr vert="horz" anchor="b"/>
          <a:lstStyle>
            <a:lvl1pPr algn="r" eaLnBrk="1" latinLnBrk="0" hangingPunct="1">
              <a:defRPr kumimoji="0" sz="1100">
                <a:solidFill>
                  <a:schemeClr val="tx2"/>
                </a:solidFill>
                <a:latin typeface="Arial" charset="0"/>
                <a:cs typeface="Arial" charset="0"/>
              </a:defRPr>
            </a:lvl1pPr>
            <a:extLst/>
          </a:lstStyle>
          <a:p>
            <a:pPr>
              <a:defRPr/>
            </a:pPr>
            <a:endParaRPr lang="es-PE"/>
          </a:p>
        </p:txBody>
      </p:sp>
      <p:sp>
        <p:nvSpPr>
          <p:cNvPr id="23" name="22 Marcador de número de diapositiva"/>
          <p:cNvSpPr>
            <a:spLocks noGrp="1"/>
          </p:cNvSpPr>
          <p:nvPr>
            <p:ph type="sldNum" sz="quarter" idx="4"/>
          </p:nvPr>
        </p:nvSpPr>
        <p:spPr>
          <a:xfrm>
            <a:off x="8610600" y="5348288"/>
            <a:ext cx="457200" cy="303212"/>
          </a:xfrm>
          <a:prstGeom prst="rect">
            <a:avLst/>
          </a:prstGeom>
        </p:spPr>
        <p:txBody>
          <a:bodyPr vert="horz" anchor="b"/>
          <a:lstStyle>
            <a:lvl1pPr algn="l" eaLnBrk="1" latinLnBrk="0" hangingPunct="1">
              <a:defRPr kumimoji="0" sz="1200">
                <a:solidFill>
                  <a:schemeClr val="tx2"/>
                </a:solidFill>
                <a:latin typeface="Arial" charset="0"/>
                <a:cs typeface="Arial" charset="0"/>
              </a:defRPr>
            </a:lvl1pPr>
            <a:extLst/>
          </a:lstStyle>
          <a:p>
            <a:pPr>
              <a:defRPr/>
            </a:pPr>
            <a:fld id="{EE45BD00-9639-45A2-86CD-E3C24010EDBF}" type="slidenum">
              <a:rPr lang="es-PE"/>
              <a:pPr>
                <a:defRPr/>
              </a:pPr>
              <a:t>‹Nº›</a:t>
            </a:fld>
            <a:endParaRPr lang="es-PE"/>
          </a:p>
        </p:txBody>
      </p:sp>
    </p:spTree>
  </p:cSld>
  <p:clrMap bg1="dk1" tx1="lt1" bg2="dk2" tx2="lt2" accent1="accent1" accent2="accent2" accent3="accent3" accent4="accent4" accent5="accent5" accent6="accent6" hlink="hlink" folHlink="folHlink"/>
  <p:sldLayoutIdLst>
    <p:sldLayoutId id="2147484020" r:id="rId1"/>
    <p:sldLayoutId id="2147484015" r:id="rId2"/>
    <p:sldLayoutId id="2147484021" r:id="rId3"/>
    <p:sldLayoutId id="2147484022" r:id="rId4"/>
    <p:sldLayoutId id="2147484023" r:id="rId5"/>
    <p:sldLayoutId id="2147484016" r:id="rId6"/>
    <p:sldLayoutId id="2147484024" r:id="rId7"/>
    <p:sldLayoutId id="2147484017" r:id="rId8"/>
    <p:sldLayoutId id="2147484025" r:id="rId9"/>
    <p:sldLayoutId id="2147484018" r:id="rId10"/>
    <p:sldLayoutId id="2147484019" r:id="rId11"/>
  </p:sldLayoutIdLst>
  <p:transition spd="slow" advTm="9000">
    <p:split orient="vert"/>
  </p:transition>
  <p:timing>
    <p:tnLst>
      <p:par>
        <p:cTn id="1" dur="indefinite" restart="never" nodeType="tmRoot"/>
      </p:par>
    </p:tnLst>
  </p:timing>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848738174"/>
      </p:ext>
    </p:extLst>
  </p:cSld>
  <p:clrMap bg1="lt1" tx1="dk1" bg2="lt2" tx2="dk2" accent1="accent1" accent2="accent2" accent3="accent3" accent4="accent4" accent5="accent5" accent6="accent6" hlink="hlink" folHlink="folHlink"/>
  <p:sldLayoutIdLst>
    <p:sldLayoutId id="2147484027"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57.jpeg"/><Relationship Id="rId1" Type="http://schemas.openxmlformats.org/officeDocument/2006/relationships/slideLayout" Target="../slideLayouts/slideLayout1.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4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image" Target="../media/image39.jpeg"/></Relationships>
</file>

<file path=ppt/slides/_rels/slide5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64.jpeg"/></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6.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64.jpeg"/></Relationships>
</file>

<file path=ppt/slides/_rels/slide5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7.jpeg"/><Relationship Id="rId1" Type="http://schemas.openxmlformats.org/officeDocument/2006/relationships/slideLayout" Target="../slideLayouts/slideLayout1.xml"/><Relationship Id="rId6" Type="http://schemas.openxmlformats.org/officeDocument/2006/relationships/image" Target="../media/image38.jpeg"/><Relationship Id="rId5" Type="http://schemas.openxmlformats.org/officeDocument/2006/relationships/image" Target="../media/image39.jpeg"/><Relationship Id="rId4" Type="http://schemas.openxmlformats.org/officeDocument/2006/relationships/image" Target="../media/image64.jpeg"/></Relationships>
</file>

<file path=ppt/slides/_rels/slide5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387" name="WordArt 3"/>
          <p:cNvSpPr>
            <a:spLocks noChangeArrowheads="1" noChangeShapeType="1" noTextEdit="1"/>
          </p:cNvSpPr>
          <p:nvPr/>
        </p:nvSpPr>
        <p:spPr bwMode="auto">
          <a:xfrm>
            <a:off x="899592" y="137198"/>
            <a:ext cx="7345362" cy="1079500"/>
          </a:xfrm>
          <a:prstGeom prst="rect">
            <a:avLst/>
          </a:prstGeom>
        </p:spPr>
        <p:txBody>
          <a:bodyPr wrap="none" fromWordArt="1">
            <a:prstTxWarp prst="textTriangle">
              <a:avLst>
                <a:gd name="adj" fmla="val 35188"/>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Parque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Gorky</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de Moscú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27584" y="1417340"/>
            <a:ext cx="7345362" cy="93662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rPr>
              <a:t>Fotografía 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55576" y="2697482"/>
            <a:ext cx="7704138" cy="719138"/>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835696" y="3737598"/>
            <a:ext cx="5472608" cy="67119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reflection blurRad="6350" stA="60000" endA="900" endPos="58000" dir="5400000" sy="-100000" algn="bl" rotWithShape="0"/>
                </a:effectLst>
                <a:latin typeface="High Tower Text"/>
              </a:rPr>
              <a:t>V I C E N T </a:t>
            </a:r>
            <a:r>
              <a:rPr lang="pt-BR" sz="3600" kern="10" dirty="0" smtClean="0">
                <a:ln w="9525">
                  <a:noFill/>
                  <a:round/>
                  <a:headEnd/>
                  <a:tailEnd/>
                </a:ln>
                <a:gradFill rotWithShape="1">
                  <a:gsLst>
                    <a:gs pos="0">
                      <a:srgbClr val="00FF00"/>
                    </a:gs>
                    <a:gs pos="100000">
                      <a:srgbClr val="009900"/>
                    </a:gs>
                  </a:gsLst>
                  <a:lin ang="5400000" scaled="1"/>
                </a:gradFill>
                <a:effectLst>
                  <a:reflection blurRad="6350" stA="60000" endA="900" endPos="58000" dir="5400000" sy="-100000" algn="bl" rotWithShape="0"/>
                </a:effectLst>
                <a:latin typeface="High Tower Text"/>
              </a:rPr>
              <a:t>E  G A R C Í A  </a:t>
            </a:r>
            <a:endParaRPr lang="es-ES" sz="3600" kern="10" dirty="0">
              <a:ln w="9525">
                <a:noFill/>
                <a:round/>
                <a:headEnd/>
                <a:tailEnd/>
              </a:ln>
              <a:gradFill rotWithShape="1">
                <a:gsLst>
                  <a:gs pos="0">
                    <a:srgbClr val="00FF00"/>
                  </a:gs>
                  <a:gs pos="100000">
                    <a:srgbClr val="009900"/>
                  </a:gs>
                </a:gsLst>
                <a:lin ang="5400000" scaled="1"/>
              </a:gradFill>
              <a:effectLst>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17696"/>
            <a:ext cx="3240087" cy="73535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21" y="0"/>
            <a:ext cx="9170021" cy="5709874"/>
          </a:xfrm>
          <a:prstGeom prst="rect">
            <a:avLst/>
          </a:prstGeom>
        </p:spPr>
      </p:pic>
      <p:sp>
        <p:nvSpPr>
          <p:cNvPr id="6" name="Rectángulo 5"/>
          <p:cNvSpPr/>
          <p:nvPr/>
        </p:nvSpPr>
        <p:spPr>
          <a:xfrm>
            <a:off x="-26021" y="0"/>
            <a:ext cx="9170021" cy="570987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683568" y="0"/>
            <a:ext cx="7879081" cy="923330"/>
          </a:xfrm>
          <a:prstGeom prst="rect">
            <a:avLst/>
          </a:prstGeom>
          <a:noFill/>
        </p:spPr>
        <p:txBody>
          <a:bodyPr wrap="none" lIns="91440" tIns="45720" rIns="91440" bIns="45720">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Parque Gorki – Moscú </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3" name="2 CuadroTexto"/>
          <p:cNvSpPr txBox="1"/>
          <p:nvPr/>
        </p:nvSpPr>
        <p:spPr>
          <a:xfrm>
            <a:off x="539552" y="1057300"/>
            <a:ext cx="8352928" cy="1785104"/>
          </a:xfrm>
          <a:prstGeom prst="rect">
            <a:avLst/>
          </a:prstGeom>
          <a:noFill/>
        </p:spPr>
        <p:txBody>
          <a:bodyPr wrap="square" rtlCol="0">
            <a:spAutoFit/>
          </a:bodyPr>
          <a:lstStyle/>
          <a:p>
            <a:r>
              <a:rPr lang="es-ES" sz="2200" i="1" dirty="0"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Situado en el corazón de la capital rusa, de 12 millones de habitantes, el parque vivió en los últimos años sus propios vientos de cambio y desde entonces se ha convertido casi en un santuario para los moscovitas, sobre todo los fines de semana.</a:t>
            </a:r>
            <a:endParaRPr lang="es-ES" sz="2200" i="1" dirty="0">
              <a:solidFill>
                <a:schemeClr val="accent1">
                  <a:lumMod val="40000"/>
                  <a:lumOff val="60000"/>
                </a:schemeClr>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39552" y="2929508"/>
            <a:ext cx="8352928" cy="2462213"/>
          </a:xfrm>
          <a:prstGeom prst="rect">
            <a:avLst/>
          </a:prstGeom>
          <a:noFill/>
        </p:spPr>
        <p:txBody>
          <a:bodyPr wrap="square" rtlCol="0">
            <a:spAutoFit/>
          </a:bodyPr>
          <a:lstStyle/>
          <a:p>
            <a:r>
              <a:rPr lang="es-ES" sz="2200" i="1" dirty="0"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Las zonas verdes escasean en el centro de Moscú y el propio parque está limitado por una carretera de varios carriles y por el macizo edificio soviético del Ministerio de Defensa. Fue inaugurado el 12 de agosto de 1928 para el disfrute del pueblo y poco después se le dio el nombre del escritor soviético </a:t>
            </a:r>
            <a:r>
              <a:rPr lang="es-ES" sz="2200" i="1" dirty="0" err="1"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Maxim</a:t>
            </a:r>
            <a:r>
              <a:rPr lang="es-ES" sz="2200" i="1" dirty="0" smtClean="0">
                <a:solidFill>
                  <a:schemeClr val="accent1">
                    <a:lumMod val="40000"/>
                    <a:lumOff val="60000"/>
                  </a:schemeClr>
                </a:solidFill>
                <a:effectLst>
                  <a:outerShdw blurRad="38100" dist="38100" dir="2700000" algn="tl">
                    <a:srgbClr val="000000">
                      <a:alpha val="43137"/>
                    </a:srgbClr>
                  </a:outerShdw>
                </a:effectLst>
                <a:latin typeface="Lucida Bright" pitchFamily="18" charset="0"/>
              </a:rPr>
              <a:t> Gorki. Desde entonces lo disfrutan hasta 26 millones de personas al año.</a:t>
            </a:r>
            <a:endParaRPr lang="es-ES" sz="2200" i="1" dirty="0">
              <a:solidFill>
                <a:schemeClr val="accent1">
                  <a:lumMod val="40000"/>
                  <a:lumOff val="6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2000">
        <p:wipe/>
      </p:transition>
    </mc:Choice>
    <mc:Fallback xmlns="">
      <p:transition spd="slow" advTm="6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par>
                                <p:cTn id="9" presetID="23" presetClass="entr" presetSubtype="16"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fltVal val="0"/>
                                          </p:val>
                                        </p:tav>
                                        <p:tav tm="100000">
                                          <p:val>
                                            <p:strVal val="#ppt_w"/>
                                          </p:val>
                                        </p:tav>
                                      </p:tavLst>
                                    </p:anim>
                                    <p:anim calcmode="lin" valueType="num">
                                      <p:cBhvr>
                                        <p:cTn id="12" dur="3000" fill="hold"/>
                                        <p:tgtEl>
                                          <p:spTgt spid="2"/>
                                        </p:tgtEl>
                                        <p:attrNameLst>
                                          <p:attrName>ppt_h</p:attrName>
                                        </p:attrNameLst>
                                      </p:cBhvr>
                                      <p:tavLst>
                                        <p:tav tm="0">
                                          <p:val>
                                            <p:fltVal val="0"/>
                                          </p:val>
                                        </p:tav>
                                        <p:tav tm="100000">
                                          <p:val>
                                            <p:strVal val="#ppt_h"/>
                                          </p:val>
                                        </p:tav>
                                      </p:tavLst>
                                    </p:anim>
                                  </p:childTnLst>
                                </p:cTn>
                              </p:par>
                            </p:childTnLst>
                          </p:cTn>
                        </p:par>
                        <p:par>
                          <p:cTn id="13" fill="hold">
                            <p:stCondLst>
                              <p:cond delay="3000"/>
                            </p:stCondLst>
                            <p:childTnLst>
                              <p:par>
                                <p:cTn id="14" presetID="40" presetClass="entr" presetSubtype="0" fill="hold" grpId="0" nodeType="afterEffect">
                                  <p:stCondLst>
                                    <p:cond delay="50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24600"/>
                            </p:stCondLst>
                            <p:childTnLst>
                              <p:par>
                                <p:cTn id="20" presetID="40" presetClass="entr" presetSubtype="0" fill="hold" grpId="0" nodeType="afterEffect">
                                  <p:stCondLst>
                                    <p:cond delay="100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16 Imagen" descr="01 venezia dall'alto venecia desde avion vistas.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hay un parque querido por los moscovitas este es el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(o Gorki), dado que combina naturaleza con una ubicación céntrica, lo que le convierte en el parque más visitado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circle/>
        <p:sndAc>
          <p:stSnd loop="1">
            <p:snd r:embed="rId2" name="Variadas.wav"/>
          </p:stSnd>
        </p:sndAc>
      </p:transition>
    </mc:Choice>
    <mc:Fallback>
      <p:transition spd="slow" advTm="26000">
        <p:circl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4000"/>
                                        <p:tgtEl>
                                          <p:spTgt spid="11"/>
                                        </p:tgtEl>
                                      </p:cBhvr>
                                    </p:animEffect>
                                    <p:set>
                                      <p:cBhvr>
                                        <p:cTn id="25" dur="1" fill="hold">
                                          <p:stCondLst>
                                            <p:cond delay="3999"/>
                                          </p:stCondLst>
                                        </p:cTn>
                                        <p:tgtEl>
                                          <p:spTgt spid="11"/>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4000"/>
                                        <p:tgtEl>
                                          <p:spTgt spid="12"/>
                                        </p:tgtEl>
                                      </p:cBhvr>
                                    </p:animEffect>
                                    <p:set>
                                      <p:cBhvr>
                                        <p:cTn id="28" dur="1" fill="hold">
                                          <p:stCondLst>
                                            <p:cond delay="3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4000"/>
                                        <p:tgtEl>
                                          <p:spTgt spid="13"/>
                                        </p:tgtEl>
                                      </p:cBhvr>
                                    </p:animEffect>
                                    <p:set>
                                      <p:cBhvr>
                                        <p:cTn id="31" dur="1" fill="hold">
                                          <p:stCondLst>
                                            <p:cond delay="3999"/>
                                          </p:stCondLst>
                                        </p:cTn>
                                        <p:tgtEl>
                                          <p:spTgt spid="13"/>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4000"/>
                                        <p:tgtEl>
                                          <p:spTgt spid="14"/>
                                        </p:tgtEl>
                                      </p:cBhvr>
                                    </p:animEffect>
                                    <p:set>
                                      <p:cBhvr>
                                        <p:cTn id="34" dur="1" fill="hold">
                                          <p:stCondLst>
                                            <p:cond delay="3999"/>
                                          </p:stCondLst>
                                        </p:cTn>
                                        <p:tgtEl>
                                          <p:spTgt spid="14"/>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4000"/>
                                        <p:tgtEl>
                                          <p:spTgt spid="15"/>
                                        </p:tgtEl>
                                      </p:cBhvr>
                                    </p:animEffect>
                                    <p:set>
                                      <p:cBhvr>
                                        <p:cTn id="37" dur="1" fill="hold">
                                          <p:stCondLst>
                                            <p:cond delay="3999"/>
                                          </p:stCondLst>
                                        </p:cTn>
                                        <p:tgtEl>
                                          <p:spTgt spid="15"/>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4000"/>
                                        <p:tgtEl>
                                          <p:spTgt spid="16"/>
                                        </p:tgtEl>
                                      </p:cBhvr>
                                    </p:animEffect>
                                    <p:set>
                                      <p:cBhvr>
                                        <p:cTn id="40" dur="1" fill="hold">
                                          <p:stCondLst>
                                            <p:cond delay="3999"/>
                                          </p:stCondLst>
                                        </p:cTn>
                                        <p:tgtEl>
                                          <p:spTgt spid="16"/>
                                        </p:tgtEl>
                                        <p:attrNameLst>
                                          <p:attrName>style.visibility</p:attrName>
                                        </p:attrNameLst>
                                      </p:cBhvr>
                                      <p:to>
                                        <p:strVal val="hidden"/>
                                      </p:to>
                                    </p:set>
                                  </p:childTnLst>
                                </p:cTn>
                              </p:par>
                              <p:par>
                                <p:cTn id="41" presetID="42" presetClass="entr" presetSubtype="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0"/>
                                        <p:tgtEl>
                                          <p:spTgt spid="17"/>
                                        </p:tgtEl>
                                      </p:cBhvr>
                                    </p:animEffect>
                                    <p:anim calcmode="lin" valueType="num">
                                      <p:cBhvr>
                                        <p:cTn id="44" dur="5000" fill="hold"/>
                                        <p:tgtEl>
                                          <p:spTgt spid="17"/>
                                        </p:tgtEl>
                                        <p:attrNameLst>
                                          <p:attrName>ppt_x</p:attrName>
                                        </p:attrNameLst>
                                      </p:cBhvr>
                                      <p:tavLst>
                                        <p:tav tm="0">
                                          <p:val>
                                            <p:strVal val="#ppt_x"/>
                                          </p:val>
                                        </p:tav>
                                        <p:tav tm="100000">
                                          <p:val>
                                            <p:strVal val="#ppt_x"/>
                                          </p:val>
                                        </p:tav>
                                      </p:tavLst>
                                    </p:anim>
                                    <p:anim calcmode="lin" valueType="num">
                                      <p:cBhvr>
                                        <p:cTn id="45" dur="5000" fill="hold"/>
                                        <p:tgtEl>
                                          <p:spTgt spid="17"/>
                                        </p:tgtEl>
                                        <p:attrNameLst>
                                          <p:attrName>ppt_y</p:attrName>
                                        </p:attrNameLst>
                                      </p:cBhvr>
                                      <p:tavLst>
                                        <p:tav tm="0">
                                          <p:val>
                                            <p:strVal val="#ppt_y+.1"/>
                                          </p:val>
                                        </p:tav>
                                        <p:tav tm="100000">
                                          <p:val>
                                            <p:strVal val="#ppt_y"/>
                                          </p:val>
                                        </p:tav>
                                      </p:tavLst>
                                    </p:anim>
                                  </p:childTnLst>
                                </p:cTn>
                              </p:par>
                              <p:par>
                                <p:cTn id="46" presetID="23" presetClass="entr" presetSubtype="288"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0" fill="hold"/>
                                        <p:tgtEl>
                                          <p:spTgt spid="17"/>
                                        </p:tgtEl>
                                        <p:attrNameLst>
                                          <p:attrName>ppt_w</p:attrName>
                                        </p:attrNameLst>
                                      </p:cBhvr>
                                      <p:tavLst>
                                        <p:tav tm="0">
                                          <p:val>
                                            <p:strVal val="4/3*#ppt_w"/>
                                          </p:val>
                                        </p:tav>
                                        <p:tav tm="100000">
                                          <p:val>
                                            <p:strVal val="#ppt_w"/>
                                          </p:val>
                                        </p:tav>
                                      </p:tavLst>
                                    </p:anim>
                                    <p:anim calcmode="lin" valueType="num">
                                      <p:cBhvr>
                                        <p:cTn id="49" dur="5000" fill="hold"/>
                                        <p:tgtEl>
                                          <p:spTgt spid="17"/>
                                        </p:tgtEl>
                                        <p:attrNameLst>
                                          <p:attrName>ppt_h</p:attrName>
                                        </p:attrNameLst>
                                      </p:cBhvr>
                                      <p:tavLst>
                                        <p:tav tm="0">
                                          <p:val>
                                            <p:strVal val="4/3*#ppt_h"/>
                                          </p:val>
                                        </p:tav>
                                        <p:tav tm="100000">
                                          <p:val>
                                            <p:strVal val="#ppt_h"/>
                                          </p:val>
                                        </p:tav>
                                      </p:tavLst>
                                    </p:anim>
                                  </p:childTnLst>
                                </p:cTn>
                              </p:par>
                            </p:childTnLst>
                          </p:cTn>
                        </p:par>
                        <p:par>
                          <p:cTn id="50" fill="hold">
                            <p:stCondLst>
                              <p:cond delay="5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1"/>
                                          </p:val>
                                        </p:tav>
                                        <p:tav tm="100000">
                                          <p:val>
                                            <p:strVal val="#ppt_x"/>
                                          </p:val>
                                        </p:tav>
                                      </p:tavLst>
                                    </p:anim>
                                    <p:anim calcmode="lin" valueType="num">
                                      <p:cBhvr>
                                        <p:cTn id="5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83568"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parque urbano a lo largo del río </a:t>
            </a:r>
            <a:r>
              <a:rPr lang="es-ES" i="1" dirty="0" err="1" smtClean="0">
                <a:effectLst>
                  <a:glow rad="101600">
                    <a:srgbClr val="C00000">
                      <a:alpha val="60000"/>
                    </a:srgbClr>
                  </a:glow>
                  <a:outerShdw blurRad="38100" dist="38100" dir="2700000" algn="tl">
                    <a:srgbClr val="000000">
                      <a:alpha val="43137"/>
                    </a:srgbClr>
                  </a:outerShdw>
                </a:effectLst>
              </a:rPr>
              <a:t>Moscova</a:t>
            </a:r>
            <a:r>
              <a:rPr lang="es-ES" i="1" dirty="0" smtClean="0">
                <a:effectLst>
                  <a:glow rad="101600">
                    <a:srgbClr val="C00000">
                      <a:alpha val="60000"/>
                    </a:srgbClr>
                  </a:glow>
                  <a:outerShdw blurRad="38100" dist="38100" dir="2700000" algn="tl">
                    <a:srgbClr val="000000">
                      <a:alpha val="43137"/>
                    </a:srgbClr>
                  </a:outerShdw>
                </a:effectLst>
              </a:rPr>
              <a:t> y que se encuentra ubicado en una zona bastante céntrica de la ciudad a unos 2 kilómetros al sur de la Plaza Roja.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randomBar dir="vert"/>
      </p:transition>
    </mc:Choice>
    <mc:Fallback xmlns="">
      <p:transition spd="slow" advTm="23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nombre oficial del parque es Parque Central de Cultura y Ocio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aunque suele conocerse de manera abreviada como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pull/>
      </p:transition>
    </mc:Choice>
    <mc:Fallback xmlns="">
      <p:transition spd="slow" advTm="2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2)">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4233"/>
            <a:ext cx="9144000" cy="57065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lleva el nombre del escritor soviético Máximo Gorki, fundador del movimiento literario del realismo socialista y nominado cinco veces para el Premio Nobel de Literatura.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4000"/>
                                        <p:tgtEl>
                                          <p:spTgt spid="12"/>
                                        </p:tgtEl>
                                      </p:cBhvr>
                                    </p:animEffect>
                                    <p:set>
                                      <p:cBhvr>
                                        <p:cTn id="28" dur="1" fill="hold">
                                          <p:stCondLst>
                                            <p:cond delay="3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4000"/>
                                        <p:tgtEl>
                                          <p:spTgt spid="13"/>
                                        </p:tgtEl>
                                      </p:cBhvr>
                                    </p:animEffect>
                                    <p:set>
                                      <p:cBhvr>
                                        <p:cTn id="34" dur="1" fill="hold">
                                          <p:stCondLst>
                                            <p:cond delay="3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4000"/>
                                        <p:tgtEl>
                                          <p:spTgt spid="14"/>
                                        </p:tgtEl>
                                      </p:cBhvr>
                                    </p:animEffect>
                                    <p:set>
                                      <p:cBhvr>
                                        <p:cTn id="37" dur="1" fill="hold">
                                          <p:stCondLst>
                                            <p:cond delay="3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396552" y="0"/>
            <a:ext cx="100091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Murió en 1936. Si visitas el Mausoleo de Lenin podrás ver su tumba en la necrópolis de la muralla del Kremlin. En el parque hay un monumento dedicado a su figura.</a:t>
            </a:r>
          </a:p>
        </p:txBody>
      </p:sp>
    </p:spTree>
  </p:cSld>
  <p:clrMapOvr>
    <a:masterClrMapping/>
  </p:clrMapOvr>
  <mc:AlternateContent xmlns:mc="http://schemas.openxmlformats.org/markup-compatibility/2006" xmlns:p14="http://schemas.microsoft.com/office/powerpoint/2010/main">
    <mc:Choice Requires="p14">
      <p:transition spd="slow" p14:dur="2250" advTm="22000">
        <p14:ripple dir="l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vertic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abrió sus puertas en 1928 y es obra del arquitecto constructivista </a:t>
            </a:r>
            <a:r>
              <a:rPr lang="es-ES" i="1" dirty="0" err="1" smtClean="0">
                <a:effectLst>
                  <a:glow rad="101600">
                    <a:srgbClr val="C00000">
                      <a:alpha val="60000"/>
                    </a:srgbClr>
                  </a:glow>
                  <a:outerShdw blurRad="38100" dist="38100" dir="2700000" algn="tl">
                    <a:srgbClr val="000000">
                      <a:alpha val="43137"/>
                    </a:srgbClr>
                  </a:outerShdw>
                </a:effectLst>
              </a:rPr>
              <a:t>Konstantín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Mélnikov</a:t>
            </a:r>
            <a:r>
              <a:rPr lang="es-ES" i="1" dirty="0" smtClean="0">
                <a:effectLst>
                  <a:glow rad="101600">
                    <a:srgbClr val="C00000">
                      <a:alpha val="60000"/>
                    </a:srgbClr>
                  </a:glow>
                  <a:outerShdw blurRad="38100" dist="38100" dir="2700000" algn="tl">
                    <a:srgbClr val="000000">
                      <a:alpha val="43137"/>
                    </a:srgbClr>
                  </a:outerShdw>
                </a:effectLst>
              </a:rPr>
              <a:t>. En 2011 fue sometido a una intensa rehabilitación puesto que se encontraba muy degradado.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l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0"/>
            <a:ext cx="9144000"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sus 220 hectáreas se emplazan variados jardines, lagunas, áreas de recreación, espacios deportivos, museos, restaurantes,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ripple dir="r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10 Imagen" descr="161056_piekny-ptak-maskonur.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3" name="32 Rectángulo"/>
          <p:cNvSpPr/>
          <p:nvPr/>
        </p:nvSpPr>
        <p:spPr>
          <a:xfrm>
            <a:off x="6804027" y="3810000"/>
            <a:ext cx="23399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2" name="31 Rectángulo"/>
          <p:cNvSpPr/>
          <p:nvPr/>
        </p:nvSpPr>
        <p:spPr>
          <a:xfrm>
            <a:off x="4500563" y="3810000"/>
            <a:ext cx="23749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1" name="30 Rectángulo"/>
          <p:cNvSpPr/>
          <p:nvPr/>
        </p:nvSpPr>
        <p:spPr>
          <a:xfrm>
            <a:off x="2268538"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0" name="29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9" name="18 Rectángulo"/>
          <p:cNvSpPr/>
          <p:nvPr/>
        </p:nvSpPr>
        <p:spPr>
          <a:xfrm>
            <a:off x="2268538"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0" name="19 Rectángulo"/>
          <p:cNvSpPr/>
          <p:nvPr/>
        </p:nvSpPr>
        <p:spPr>
          <a:xfrm>
            <a:off x="4500563" y="0"/>
            <a:ext cx="23749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1" name="20 Rectángulo"/>
          <p:cNvSpPr/>
          <p:nvPr/>
        </p:nvSpPr>
        <p:spPr>
          <a:xfrm>
            <a:off x="6804027" y="0"/>
            <a:ext cx="2339973"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4" name="33 Rectángulo"/>
          <p:cNvSpPr/>
          <p:nvPr/>
        </p:nvSpPr>
        <p:spPr>
          <a:xfrm>
            <a:off x="0" y="1849438"/>
            <a:ext cx="2286000" cy="20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5" name="34 Rectángulo"/>
          <p:cNvSpPr/>
          <p:nvPr/>
        </p:nvSpPr>
        <p:spPr>
          <a:xfrm>
            <a:off x="2268538" y="1849439"/>
            <a:ext cx="2286000"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6" name="35 Rectángulo"/>
          <p:cNvSpPr/>
          <p:nvPr/>
        </p:nvSpPr>
        <p:spPr>
          <a:xfrm>
            <a:off x="4500565" y="1849438"/>
            <a:ext cx="2357437" cy="20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7" name="36 Rectángulo"/>
          <p:cNvSpPr/>
          <p:nvPr/>
        </p:nvSpPr>
        <p:spPr>
          <a:xfrm>
            <a:off x="6804027" y="1849438"/>
            <a:ext cx="2339975" cy="20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Caminar por este parque de principio a fin, a lo largo del río </a:t>
            </a:r>
            <a:r>
              <a:rPr lang="es-ES" i="1" dirty="0" err="1" smtClean="0">
                <a:effectLst>
                  <a:glow rad="101600">
                    <a:srgbClr val="C00000">
                      <a:alpha val="60000"/>
                    </a:srgbClr>
                  </a:glow>
                  <a:outerShdw blurRad="38100" dist="38100" dir="2700000" algn="tl">
                    <a:srgbClr val="000000">
                      <a:alpha val="43137"/>
                    </a:srgbClr>
                  </a:outerShdw>
                </a:effectLst>
              </a:rPr>
              <a:t>Moscova</a:t>
            </a:r>
            <a:r>
              <a:rPr lang="es-ES" i="1" dirty="0" smtClean="0">
                <a:effectLst>
                  <a:glow rad="101600">
                    <a:srgbClr val="C00000">
                      <a:alpha val="60000"/>
                    </a:srgbClr>
                  </a:glow>
                  <a:outerShdw blurRad="38100" dist="38100" dir="2700000" algn="tl">
                    <a:srgbClr val="000000">
                      <a:alpha val="43137"/>
                    </a:srgbClr>
                  </a:outerShdw>
                </a:effectLst>
              </a:rPr>
              <a:t>, puede llevar varias horas. También puedes alquilar una bicicleta para recorrerlo de manera más rápida a través de </a:t>
            </a:r>
            <a:r>
              <a:rPr lang="es-ES" i="1" dirty="0" err="1" smtClean="0">
                <a:effectLst>
                  <a:glow rad="101600">
                    <a:srgbClr val="C00000">
                      <a:alpha val="60000"/>
                    </a:srgbClr>
                  </a:glow>
                  <a:outerShdw blurRad="38100" dist="38100" dir="2700000" algn="tl">
                    <a:srgbClr val="000000">
                      <a:alpha val="43137"/>
                    </a:srgbClr>
                  </a:outerShdw>
                </a:effectLst>
              </a:rPr>
              <a:t>Velobike</a:t>
            </a:r>
            <a:r>
              <a:rPr lang="es-ES" i="1" dirty="0" smtClean="0">
                <a:effectLst>
                  <a:glow rad="101600">
                    <a:srgbClr val="C00000">
                      <a:alpha val="60000"/>
                    </a:srgbClr>
                  </a:glow>
                  <a:outerShdw blurRad="38100" dist="38100" dir="2700000" algn="tl">
                    <a:srgbClr val="000000">
                      <a:alpha val="43137"/>
                    </a:srgbClr>
                  </a:outerShdw>
                </a:effectLst>
              </a:rPr>
              <a:t>, el servicio municipal de alquiler de bicicletas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9"/>
                                        </p:tgtEl>
                                      </p:cBhvr>
                                    </p:animEffect>
                                    <p:set>
                                      <p:cBhvr>
                                        <p:cTn id="10" dur="1" fill="hold">
                                          <p:stCondLst>
                                            <p:cond delay="2999"/>
                                          </p:stCondLst>
                                        </p:cTn>
                                        <p:tgtEl>
                                          <p:spTgt spid="1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20"/>
                                        </p:tgtEl>
                                      </p:cBhvr>
                                    </p:animEffect>
                                    <p:set>
                                      <p:cBhvr>
                                        <p:cTn id="13" dur="1" fill="hold">
                                          <p:stCondLst>
                                            <p:cond delay="2999"/>
                                          </p:stCondLst>
                                        </p:cTn>
                                        <p:tgtEl>
                                          <p:spTgt spid="2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21"/>
                                        </p:tgtEl>
                                      </p:cBhvr>
                                    </p:animEffect>
                                    <p:set>
                                      <p:cBhvr>
                                        <p:cTn id="16" dur="1" fill="hold">
                                          <p:stCondLst>
                                            <p:cond delay="2999"/>
                                          </p:stCondLst>
                                        </p:cTn>
                                        <p:tgtEl>
                                          <p:spTgt spid="21"/>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30"/>
                                        </p:tgtEl>
                                      </p:cBhvr>
                                    </p:animEffect>
                                    <p:set>
                                      <p:cBhvr>
                                        <p:cTn id="19" dur="1" fill="hold">
                                          <p:stCondLst>
                                            <p:cond delay="2999"/>
                                          </p:stCondLst>
                                        </p:cTn>
                                        <p:tgtEl>
                                          <p:spTgt spid="3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31"/>
                                        </p:tgtEl>
                                      </p:cBhvr>
                                    </p:animEffect>
                                    <p:set>
                                      <p:cBhvr>
                                        <p:cTn id="22" dur="1" fill="hold">
                                          <p:stCondLst>
                                            <p:cond delay="2999"/>
                                          </p:stCondLst>
                                        </p:cTn>
                                        <p:tgtEl>
                                          <p:spTgt spid="31"/>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32"/>
                                        </p:tgtEl>
                                      </p:cBhvr>
                                    </p:animEffect>
                                    <p:set>
                                      <p:cBhvr>
                                        <p:cTn id="25" dur="1" fill="hold">
                                          <p:stCondLst>
                                            <p:cond delay="2999"/>
                                          </p:stCondLst>
                                        </p:cTn>
                                        <p:tgtEl>
                                          <p:spTgt spid="32"/>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33"/>
                                        </p:tgtEl>
                                      </p:cBhvr>
                                    </p:animEffect>
                                    <p:set>
                                      <p:cBhvr>
                                        <p:cTn id="28" dur="1" fill="hold">
                                          <p:stCondLst>
                                            <p:cond delay="2999"/>
                                          </p:stCondLst>
                                        </p:cTn>
                                        <p:tgtEl>
                                          <p:spTgt spid="33"/>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34"/>
                                        </p:tgtEl>
                                      </p:cBhvr>
                                    </p:animEffect>
                                    <p:set>
                                      <p:cBhvr>
                                        <p:cTn id="31" dur="1" fill="hold">
                                          <p:stCondLst>
                                            <p:cond delay="2999"/>
                                          </p:stCondLst>
                                        </p:cTn>
                                        <p:tgtEl>
                                          <p:spTgt spid="34"/>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3000"/>
                                        <p:tgtEl>
                                          <p:spTgt spid="35"/>
                                        </p:tgtEl>
                                      </p:cBhvr>
                                    </p:animEffect>
                                    <p:set>
                                      <p:cBhvr>
                                        <p:cTn id="34" dur="1" fill="hold">
                                          <p:stCondLst>
                                            <p:cond delay="2999"/>
                                          </p:stCondLst>
                                        </p:cTn>
                                        <p:tgtEl>
                                          <p:spTgt spid="35"/>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3000"/>
                                        <p:tgtEl>
                                          <p:spTgt spid="36"/>
                                        </p:tgtEl>
                                      </p:cBhvr>
                                    </p:animEffect>
                                    <p:set>
                                      <p:cBhvr>
                                        <p:cTn id="37" dur="1" fill="hold">
                                          <p:stCondLst>
                                            <p:cond delay="2999"/>
                                          </p:stCondLst>
                                        </p:cTn>
                                        <p:tgtEl>
                                          <p:spTgt spid="36"/>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3000"/>
                                        <p:tgtEl>
                                          <p:spTgt spid="37"/>
                                        </p:tgtEl>
                                      </p:cBhvr>
                                    </p:animEffect>
                                    <p:set>
                                      <p:cBhvr>
                                        <p:cTn id="40" dur="1" fill="hold">
                                          <p:stCondLst>
                                            <p:cond delay="2999"/>
                                          </p:stCondLst>
                                        </p:cTn>
                                        <p:tgtEl>
                                          <p:spTgt spid="37"/>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4000" fill="hold"/>
                                        <p:tgtEl>
                                          <p:spTgt spid="11"/>
                                        </p:tgtEl>
                                        <p:attrNameLst>
                                          <p:attrName>ppt_w</p:attrName>
                                        </p:attrNameLst>
                                      </p:cBhvr>
                                      <p:tavLst>
                                        <p:tav tm="0">
                                          <p:val>
                                            <p:strVal val="4/3*#ppt_w"/>
                                          </p:val>
                                        </p:tav>
                                        <p:tav tm="100000">
                                          <p:val>
                                            <p:strVal val="#ppt_w"/>
                                          </p:val>
                                        </p:tav>
                                      </p:tavLst>
                                    </p:anim>
                                    <p:anim calcmode="lin" valueType="num">
                                      <p:cBhvr>
                                        <p:cTn id="44" dur="4000" fill="hold"/>
                                        <p:tgtEl>
                                          <p:spTgt spid="11"/>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P spid="18" grpId="0" animBg="1"/>
      <p:bldP spid="19" grpId="0" animBg="1"/>
      <p:bldP spid="20" grpId="0" animBg="1"/>
      <p:bldP spid="21" grpId="0" animBg="1"/>
      <p:bldP spid="34" grpId="0" animBg="1"/>
      <p:bldP spid="35" grpId="0" animBg="1"/>
      <p:bldP spid="36" grpId="0" animBg="1"/>
      <p:bldP spid="37" grpId="0" animBg="1"/>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visita al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la puedes realizar por la tarde, tras visitar alguna de las atracciones turísticas del centro de la ciudad como, por ejemplo, la Galería </a:t>
            </a:r>
            <a:r>
              <a:rPr lang="es-ES" i="1" dirty="0" err="1" smtClean="0">
                <a:effectLst>
                  <a:glow rad="101600">
                    <a:srgbClr val="C00000">
                      <a:alpha val="60000"/>
                    </a:srgbClr>
                  </a:glow>
                  <a:outerShdw blurRad="38100" dist="38100" dir="2700000" algn="tl">
                    <a:srgbClr val="000000">
                      <a:alpha val="43137"/>
                    </a:srgbClr>
                  </a:outerShdw>
                </a:effectLst>
              </a:rPr>
              <a:t>Tretyakov</a:t>
            </a:r>
            <a:r>
              <a:rPr lang="es-ES" i="1" dirty="0" smtClean="0">
                <a:effectLst>
                  <a:glow rad="101600">
                    <a:srgbClr val="C00000">
                      <a:alpha val="60000"/>
                    </a:srgbClr>
                  </a:glow>
                  <a:outerShdw blurRad="38100" dist="38100" dir="2700000" algn="tl">
                    <a:srgbClr val="000000">
                      <a:alpha val="43137"/>
                    </a:srgbClr>
                  </a:outerShdw>
                </a:effectLst>
              </a:rPr>
              <a:t> que se sitúa muy cercana a este parque o la Catedral de Cristo Salvador.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eelOff"/>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ámbito cinematográfico el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no es Central Park de Nueva York, pero se han rodado algunas películas entre las que cabe destacar el thriller americano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Park (1983), basado en la novela del mismo nombre de Martin Cruz Smith.</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heel spokes="1"/>
      </p:transition>
    </mc:Choice>
    <mc:Fallback xmlns="">
      <p:transition spd="slow" advTm="2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ámbito musical el parque se menciona en la famosa canción </a:t>
            </a:r>
            <a:r>
              <a:rPr lang="es-ES" i="1" dirty="0" err="1" smtClean="0">
                <a:effectLst>
                  <a:glow rad="101600">
                    <a:srgbClr val="C00000">
                      <a:alpha val="60000"/>
                    </a:srgbClr>
                  </a:glow>
                  <a:outerShdw blurRad="38100" dist="38100" dir="2700000" algn="tl">
                    <a:srgbClr val="000000">
                      <a:alpha val="43137"/>
                    </a:srgbClr>
                  </a:outerShdw>
                </a:effectLst>
              </a:rPr>
              <a:t>Wind</a:t>
            </a:r>
            <a:r>
              <a:rPr lang="es-ES" i="1" dirty="0" smtClean="0">
                <a:effectLst>
                  <a:glow rad="101600">
                    <a:srgbClr val="C00000">
                      <a:alpha val="60000"/>
                    </a:srgbClr>
                  </a:glow>
                  <a:outerShdw blurRad="38100" dist="38100" dir="2700000" algn="tl">
                    <a:srgbClr val="000000">
                      <a:alpha val="43137"/>
                    </a:srgbClr>
                  </a:outerShdw>
                </a:effectLst>
              </a:rPr>
              <a:t> of </a:t>
            </a:r>
            <a:r>
              <a:rPr lang="es-ES" i="1" dirty="0" err="1" smtClean="0">
                <a:effectLst>
                  <a:glow rad="101600">
                    <a:srgbClr val="C00000">
                      <a:alpha val="60000"/>
                    </a:srgbClr>
                  </a:glow>
                  <a:outerShdw blurRad="38100" dist="38100" dir="2700000" algn="tl">
                    <a:srgbClr val="000000">
                      <a:alpha val="43137"/>
                    </a:srgbClr>
                  </a:outerShdw>
                </a:effectLst>
              </a:rPr>
              <a:t>Change</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Scorpions</a:t>
            </a:r>
            <a:r>
              <a:rPr lang="es-ES" i="1" dirty="0" smtClean="0">
                <a:effectLst>
                  <a:glow rad="101600">
                    <a:srgbClr val="C00000">
                      <a:alpha val="60000"/>
                    </a:srgbClr>
                  </a:glow>
                  <a:outerShdw blurRad="38100" dist="38100" dir="2700000" algn="tl">
                    <a:srgbClr val="000000">
                      <a:alpha val="43137"/>
                    </a:srgbClr>
                  </a:outerShdw>
                </a:effectLst>
              </a:rPr>
              <a:t>, a la luz de los cambios sociales y políticos que estaban teniendo lugar en la Europa del Este en la década de los 90.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wheelReverse spokes="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93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20876"/>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971600"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recomendable iniciar el recorrido por la zona norte del parque que abarca aproximadamente desde el monumento a Pedro I el Grande hasta el puente </a:t>
            </a:r>
            <a:r>
              <a:rPr lang="es-ES" i="1" dirty="0" err="1" smtClean="0">
                <a:effectLst>
                  <a:glow rad="101600">
                    <a:srgbClr val="C00000">
                      <a:alpha val="60000"/>
                    </a:srgbClr>
                  </a:glow>
                  <a:outerShdw blurRad="38100" dist="38100" dir="2700000" algn="tl">
                    <a:srgbClr val="000000">
                      <a:alpha val="43137"/>
                    </a:srgbClr>
                  </a:outerShdw>
                </a:effectLst>
              </a:rPr>
              <a:t>Krimsky</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wedge/>
      </p:transition>
    </mc:Choice>
    <mc:Fallback xmlns="">
      <p:transition spd="slow" advTm="21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 name="15 Imagen" descr="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60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304256"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683568"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recorrido se inicia por la zona peatonal del terraplén </a:t>
            </a:r>
            <a:r>
              <a:rPr lang="es-ES" i="1" dirty="0" err="1" smtClean="0">
                <a:effectLst>
                  <a:glow rad="101600">
                    <a:srgbClr val="C00000">
                      <a:alpha val="60000"/>
                    </a:srgbClr>
                  </a:glow>
                  <a:outerShdw blurRad="38100" dist="38100" dir="2700000" algn="tl">
                    <a:srgbClr val="000000">
                      <a:alpha val="43137"/>
                    </a:srgbClr>
                  </a:outerShdw>
                </a:effectLst>
              </a:rPr>
              <a:t>Krymskaya</a:t>
            </a:r>
            <a:r>
              <a:rPr lang="es-ES" i="1" dirty="0" smtClean="0">
                <a:effectLst>
                  <a:glow rad="101600">
                    <a:srgbClr val="C00000">
                      <a:alpha val="60000"/>
                    </a:srgbClr>
                  </a:glow>
                  <a:outerShdw blurRad="38100" dist="38100" dir="2700000" algn="tl">
                    <a:srgbClr val="000000">
                      <a:alpha val="43137"/>
                    </a:srgbClr>
                  </a:outerShdw>
                </a:effectLst>
              </a:rPr>
              <a:t>, a la altura del monumento a Pedro I el Grande.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blinds dir="vert"/>
      </p:transition>
    </mc:Choice>
    <mc:Fallback xmlns="">
      <p:transition spd="slow" advTm="1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42" fill="hold" grpId="0" nodeType="withEffect">
                                  <p:stCondLst>
                                    <p:cond delay="0"/>
                                  </p:stCondLst>
                                  <p:childTnLst>
                                    <p:animEffect transition="out" filter="barn(out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42" fill="hold" grpId="0" nodeType="withEffect">
                                  <p:stCondLst>
                                    <p:cond delay="0"/>
                                  </p:stCondLst>
                                  <p:childTnLst>
                                    <p:animEffect transition="out" filter="barn(out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42" fill="hold" grpId="0" nodeType="withEffect">
                                  <p:stCondLst>
                                    <p:cond delay="0"/>
                                  </p:stCondLst>
                                  <p:childTnLst>
                                    <p:animEffect transition="out" filter="barn(out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42" fill="hold" grpId="0" nodeType="withEffect">
                                  <p:stCondLst>
                                    <p:cond delay="0"/>
                                  </p:stCondLst>
                                  <p:childTnLst>
                                    <p:animEffect transition="out" filter="barn(out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4000" fill="hold"/>
                                        <p:tgtEl>
                                          <p:spTgt spid="16"/>
                                        </p:tgtEl>
                                        <p:attrNameLst>
                                          <p:attrName>ppt_w</p:attrName>
                                        </p:attrNameLst>
                                      </p:cBhvr>
                                      <p:tavLst>
                                        <p:tav tm="0">
                                          <p:val>
                                            <p:strVal val="4/3*#ppt_w"/>
                                          </p:val>
                                        </p:tav>
                                        <p:tav tm="100000">
                                          <p:val>
                                            <p:strVal val="#ppt_w"/>
                                          </p:val>
                                        </p:tav>
                                      </p:tavLst>
                                    </p:anim>
                                    <p:anim calcmode="lin" valueType="num">
                                      <p:cBhvr>
                                        <p:cTn id="44" dur="4000" fill="hold"/>
                                        <p:tgtEl>
                                          <p:spTgt spid="16"/>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9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ST-8-a27030641.jpg"/>
          <p:cNvPicPr>
            <a:picLocks noChangeAspect="1"/>
          </p:cNvPicPr>
          <p:nvPr/>
        </p:nvPicPr>
        <p:blipFill>
          <a:blip r:embed="rId2" cstate="print"/>
          <a:stretch>
            <a:fillRect/>
          </a:stretch>
        </p:blipFill>
        <p:spPr bwMode="auto">
          <a:xfrm>
            <a:off x="2051720" y="0"/>
            <a:ext cx="504056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51050"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7092950" y="0"/>
            <a:ext cx="2051050"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2051050" y="0"/>
            <a:ext cx="50419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2051050" y="0"/>
            <a:ext cx="5041900" cy="5715000"/>
          </a:xfrm>
          <a:prstGeom prst="rect">
            <a:avLst/>
          </a:prstGeom>
          <a:solidFill>
            <a:schemeClr val="tx2">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monumento de 98 metros de altura, hecho de bronce, acero y cobre, se construyó en 1997 para conmemorar el 300 aniversario de la Flota Rusa y los 850 años de Moscú.</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blinds/>
      </p:transition>
    </mc:Choice>
    <mc:Fallback xmlns="">
      <p:transition spd="slow" advTm="22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 presetClass="entr" presetSubtype="10"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3000"/>
                                        <p:tgtEl>
                                          <p:spTgt spid="5"/>
                                        </p:tgtEl>
                                      </p:cBhvr>
                                    </p:animEffect>
                                  </p:childTnLst>
                                </p:cTn>
                              </p:par>
                              <p:par>
                                <p:cTn id="21" presetID="3" presetClass="entr" presetSubtype="10" fill="hold" grpId="1"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3000"/>
                                        <p:tgtEl>
                                          <p:spTgt spid="6"/>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1" animBg="1"/>
      <p:bldP spid="7" grpId="0" animBg="1"/>
      <p:bldP spid="8"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849439"/>
            <a:ext cx="2303462"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Algunas noticias publicadas en medios de comunicación rusos apuntaban que este monumento era una estatua modificada de Colón, que </a:t>
            </a:r>
            <a:r>
              <a:rPr lang="es-ES" i="1" dirty="0" err="1" smtClean="0">
                <a:effectLst>
                  <a:glow rad="101600">
                    <a:srgbClr val="C00000">
                      <a:alpha val="60000"/>
                    </a:srgbClr>
                  </a:glow>
                  <a:outerShdw blurRad="38100" dist="38100" dir="2700000" algn="tl">
                    <a:srgbClr val="000000">
                      <a:alpha val="43137"/>
                    </a:srgbClr>
                  </a:outerShdw>
                </a:effectLst>
              </a:rPr>
              <a:t>Tsereteli</a:t>
            </a:r>
            <a:r>
              <a:rPr lang="es-ES" i="1" dirty="0" smtClean="0">
                <a:effectLst>
                  <a:glow rad="101600">
                    <a:srgbClr val="C00000">
                      <a:alpha val="60000"/>
                    </a:srgbClr>
                  </a:glow>
                  <a:outerShdw blurRad="38100" dist="38100" dir="2700000" algn="tl">
                    <a:srgbClr val="000000">
                      <a:alpha val="43137"/>
                    </a:srgbClr>
                  </a:outerShdw>
                </a:effectLst>
              </a:rPr>
              <a:t> había intentado vender sin éxito a Estados Unidos, España y países de América Latina en 1991 – 1992, para celebrar el 500 aniversario del descubrimiento de América.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checker dir="vert"/>
      </p:transition>
    </mc:Choice>
    <mc:Fallback xmlns="">
      <p:transition spd="slow" advTm="35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2)">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2.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vayas dejando atrás este polémico monumento, puedes dirigirte al Parque de Arte </a:t>
            </a:r>
            <a:r>
              <a:rPr lang="es-ES" i="1" dirty="0" err="1" smtClean="0">
                <a:effectLst>
                  <a:glow rad="101600">
                    <a:srgbClr val="C00000">
                      <a:alpha val="60000"/>
                    </a:srgbClr>
                  </a:glow>
                  <a:outerShdw blurRad="38100" dist="38100" dir="2700000" algn="tl">
                    <a:srgbClr val="000000">
                      <a:alpha val="43137"/>
                    </a:srgbClr>
                  </a:outerShdw>
                </a:effectLst>
              </a:rPr>
              <a:t>Muzeon</a:t>
            </a:r>
            <a:r>
              <a:rPr lang="es-ES" i="1" dirty="0" smtClean="0">
                <a:effectLst>
                  <a:glow rad="101600">
                    <a:srgbClr val="C00000">
                      <a:alpha val="60000"/>
                    </a:srgbClr>
                  </a:glow>
                  <a:outerShdw blurRad="38100" dist="38100" dir="2700000" algn="tl">
                    <a:srgbClr val="000000">
                      <a:alpha val="43137"/>
                    </a:srgbClr>
                  </a:outerShdw>
                </a:effectLst>
              </a:rPr>
              <a:t>. Se trata de un parque en el que «descansan» numerosas estatuas de la época soviética retiradas de parques y plazas de toda Rusia tras el colapso del comunismo.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checker/>
      </p:transition>
    </mc:Choice>
    <mc:Fallback xmlns="">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tretch>
            <a:fillRect/>
          </a:stretch>
        </p:blipFill>
        <p:spPr bwMode="auto">
          <a:xfrm>
            <a:off x="0" y="0"/>
            <a:ext cx="9144000" cy="63138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parque ha estado acumulando monumentos desde 1992 y su colección comprende más de 1.000 esculturas, incluidas algunas piezas notables de Vera </a:t>
            </a:r>
            <a:r>
              <a:rPr lang="es-ES" i="1" dirty="0" err="1" smtClean="0">
                <a:effectLst>
                  <a:glow rad="101600">
                    <a:srgbClr val="C00000">
                      <a:alpha val="60000"/>
                    </a:srgbClr>
                  </a:glow>
                  <a:outerShdw blurRad="38100" dist="38100" dir="2700000" algn="tl">
                    <a:srgbClr val="000000">
                      <a:alpha val="43137"/>
                    </a:srgbClr>
                  </a:outerShdw>
                </a:effectLst>
              </a:rPr>
              <a:t>Mukhina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Ivan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Shadr</a:t>
            </a:r>
            <a:r>
              <a:rPr lang="es-ES" i="1" dirty="0" smtClean="0">
                <a:effectLst>
                  <a:glow rad="101600">
                    <a:srgbClr val="C00000">
                      <a:alpha val="60000"/>
                    </a:srgbClr>
                  </a:glow>
                  <a:outerShdw blurRad="38100" dist="38100" dir="2700000" algn="tl">
                    <a:srgbClr val="000000">
                      <a:alpha val="43137"/>
                    </a:srgbClr>
                  </a:outerShdw>
                </a:effectLst>
              </a:rPr>
              <a:t>, Yevgeny </a:t>
            </a:r>
            <a:r>
              <a:rPr lang="es-ES" i="1" dirty="0" err="1" smtClean="0">
                <a:effectLst>
                  <a:glow rad="101600">
                    <a:srgbClr val="C00000">
                      <a:alpha val="60000"/>
                    </a:srgbClr>
                  </a:glow>
                  <a:outerShdw blurRad="38100" dist="38100" dir="2700000" algn="tl">
                    <a:srgbClr val="000000">
                      <a:alpha val="43137"/>
                    </a:srgbClr>
                  </a:outerShdw>
                </a:effectLst>
              </a:rPr>
              <a:t>Vuchetich</a:t>
            </a:r>
            <a:r>
              <a:rPr lang="es-ES" i="1" dirty="0" smtClean="0">
                <a:effectLst>
                  <a:glow rad="101600">
                    <a:srgbClr val="C00000">
                      <a:alpha val="60000"/>
                    </a:srgbClr>
                  </a:glow>
                  <a:outerShdw blurRad="38100" dist="38100" dir="2700000" algn="tl">
                    <a:srgbClr val="000000">
                      <a:alpha val="43137"/>
                    </a:srgbClr>
                  </a:outerShdw>
                </a:effectLst>
              </a:rPr>
              <a:t>, Yevgeny </a:t>
            </a:r>
            <a:r>
              <a:rPr lang="es-ES" i="1" dirty="0" err="1" smtClean="0">
                <a:effectLst>
                  <a:glow rad="101600">
                    <a:srgbClr val="C00000">
                      <a:alpha val="60000"/>
                    </a:srgbClr>
                  </a:glow>
                  <a:outerShdw blurRad="38100" dist="38100" dir="2700000" algn="tl">
                    <a:srgbClr val="000000">
                      <a:alpha val="43137"/>
                    </a:srgbClr>
                  </a:outerShdw>
                </a:effectLst>
              </a:rPr>
              <a:t>Chubarov</a:t>
            </a:r>
            <a:r>
              <a:rPr lang="es-ES" i="1" dirty="0" smtClean="0">
                <a:effectLst>
                  <a:glow rad="101600">
                    <a:srgbClr val="C00000">
                      <a:alpha val="60000"/>
                    </a:srgbClr>
                  </a:glow>
                  <a:outerShdw blurRad="38100" dist="38100" dir="2700000" algn="tl">
                    <a:srgbClr val="000000">
                      <a:alpha val="43137"/>
                    </a:srgbClr>
                  </a:outerShdw>
                </a:effectLst>
              </a:rPr>
              <a:t> y otros escultores contemporáneos.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honeycomb/>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0"/>
            <a:ext cx="9143999"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entre todas las esculturas cabe destacar una enorme escultura de acero del mundo soviético, muchas esculturas de Lenin gigantes sin pedestal, una escultura de Stalin sin nariz o diversos monumentos del Ejército Rojo.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7000">
        <p15:prstTrans prst="win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75 Imagen" descr="Diapositiva16"/>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p:cNvPicPr>
            <a:picLocks noChangeAspect="1"/>
          </p:cNvPicPr>
          <p:nvPr/>
        </p:nvPicPr>
        <p:blipFill>
          <a:blip r:embed="rId3" cstate="print">
            <a:grayscl/>
            <a:biLevel thresh="50000"/>
          </a:blip>
          <a:srcRect/>
          <a:stretch>
            <a:fillRect/>
          </a:stretch>
        </p:blipFill>
        <p:spPr bwMode="auto">
          <a:xfrm>
            <a:off x="4500565" y="0"/>
            <a:ext cx="2232025" cy="1849438"/>
          </a:xfrm>
          <a:prstGeom prst="rect">
            <a:avLst/>
          </a:prstGeom>
          <a:noFill/>
          <a:ln w="9525">
            <a:noFill/>
            <a:miter lim="800000"/>
            <a:headEnd/>
            <a:tailEnd/>
          </a:ln>
        </p:spPr>
      </p:pic>
      <p:pic>
        <p:nvPicPr>
          <p:cNvPr id="5" name="4 Imagen"/>
          <p:cNvPicPr>
            <a:picLocks noChangeAspect="1"/>
          </p:cNvPicPr>
          <p:nvPr/>
        </p:nvPicPr>
        <p:blipFill>
          <a:blip r:embed="rId4" cstate="print">
            <a:grayscl/>
            <a:biLevel thresh="50000"/>
          </a:blip>
          <a:srcRect/>
          <a:stretch>
            <a:fillRect/>
          </a:stretch>
        </p:blipFill>
        <p:spPr bwMode="auto">
          <a:xfrm>
            <a:off x="6732588" y="0"/>
            <a:ext cx="2411412" cy="1849438"/>
          </a:xfrm>
          <a:prstGeom prst="rect">
            <a:avLst/>
          </a:prstGeom>
          <a:noFill/>
          <a:ln w="9525">
            <a:noFill/>
            <a:miter lim="800000"/>
            <a:headEnd/>
            <a:tailEnd/>
          </a:ln>
        </p:spPr>
      </p:pic>
      <p:pic>
        <p:nvPicPr>
          <p:cNvPr id="8" name="7 Imagen"/>
          <p:cNvPicPr>
            <a:picLocks noChangeAspect="1"/>
          </p:cNvPicPr>
          <p:nvPr/>
        </p:nvPicPr>
        <p:blipFill>
          <a:blip r:embed="rId5" cstate="print">
            <a:grayscl/>
            <a:biLevel thresh="50000"/>
          </a:blip>
          <a:srcRect/>
          <a:stretch>
            <a:fillRect/>
          </a:stretch>
        </p:blipFill>
        <p:spPr bwMode="auto">
          <a:xfrm>
            <a:off x="-28575" y="0"/>
            <a:ext cx="2224088" cy="1849438"/>
          </a:xfrm>
          <a:prstGeom prst="rect">
            <a:avLst/>
          </a:prstGeom>
          <a:noFill/>
          <a:ln w="9525">
            <a:noFill/>
            <a:miter lim="800000"/>
            <a:headEnd/>
            <a:tailEnd/>
          </a:ln>
        </p:spPr>
      </p:pic>
      <p:pic>
        <p:nvPicPr>
          <p:cNvPr id="10" name="9 Imagen"/>
          <p:cNvPicPr>
            <a:picLocks noChangeAspect="1"/>
          </p:cNvPicPr>
          <p:nvPr/>
        </p:nvPicPr>
        <p:blipFill>
          <a:blip r:embed="rId6" cstate="print">
            <a:grayscl/>
            <a:biLevel thresh="50000"/>
          </a:blip>
          <a:srcRect/>
          <a:stretch>
            <a:fillRect/>
          </a:stretch>
        </p:blipFill>
        <p:spPr bwMode="auto">
          <a:xfrm>
            <a:off x="2195513" y="0"/>
            <a:ext cx="2305050" cy="1849438"/>
          </a:xfrm>
          <a:prstGeom prst="rect">
            <a:avLst/>
          </a:prstGeom>
          <a:noFill/>
          <a:ln w="9525">
            <a:noFill/>
            <a:miter lim="800000"/>
            <a:headEnd/>
            <a:tailEnd/>
          </a:ln>
        </p:spPr>
      </p:pic>
      <p:pic>
        <p:nvPicPr>
          <p:cNvPr id="31" name="30 Imagen"/>
          <p:cNvPicPr>
            <a:picLocks noChangeAspect="1"/>
          </p:cNvPicPr>
          <p:nvPr/>
        </p:nvPicPr>
        <p:blipFill>
          <a:blip r:embed="rId3" cstate="print">
            <a:grayscl/>
            <a:biLevel thresh="50000"/>
          </a:blip>
          <a:srcRect/>
          <a:stretch>
            <a:fillRect/>
          </a:stretch>
        </p:blipFill>
        <p:spPr bwMode="auto">
          <a:xfrm>
            <a:off x="4500565" y="1849438"/>
            <a:ext cx="2232025" cy="2016126"/>
          </a:xfrm>
          <a:prstGeom prst="rect">
            <a:avLst/>
          </a:prstGeom>
          <a:noFill/>
          <a:ln w="9525">
            <a:noFill/>
            <a:miter lim="800000"/>
            <a:headEnd/>
            <a:tailEnd/>
          </a:ln>
        </p:spPr>
      </p:pic>
      <p:pic>
        <p:nvPicPr>
          <p:cNvPr id="35" name="34 Imagen"/>
          <p:cNvPicPr>
            <a:picLocks noChangeAspect="1"/>
          </p:cNvPicPr>
          <p:nvPr/>
        </p:nvPicPr>
        <p:blipFill>
          <a:blip r:embed="rId5" cstate="print">
            <a:grayscl/>
            <a:biLevel thresh="50000"/>
          </a:blip>
          <a:srcRect/>
          <a:stretch>
            <a:fillRect/>
          </a:stretch>
        </p:blipFill>
        <p:spPr bwMode="auto">
          <a:xfrm>
            <a:off x="2" y="1849438"/>
            <a:ext cx="2195513" cy="2016126"/>
          </a:xfrm>
          <a:prstGeom prst="rect">
            <a:avLst/>
          </a:prstGeom>
          <a:noFill/>
          <a:ln w="9525">
            <a:noFill/>
            <a:miter lim="800000"/>
            <a:headEnd/>
            <a:tailEnd/>
          </a:ln>
        </p:spPr>
      </p:pic>
      <p:pic>
        <p:nvPicPr>
          <p:cNvPr id="37" name="36 Imagen"/>
          <p:cNvPicPr>
            <a:picLocks noChangeAspect="1"/>
          </p:cNvPicPr>
          <p:nvPr/>
        </p:nvPicPr>
        <p:blipFill>
          <a:blip r:embed="rId6" cstate="print">
            <a:grayscl/>
            <a:biLevel thresh="50000"/>
          </a:blip>
          <a:srcRect/>
          <a:stretch>
            <a:fillRect/>
          </a:stretch>
        </p:blipFill>
        <p:spPr bwMode="auto">
          <a:xfrm>
            <a:off x="2195513" y="1849438"/>
            <a:ext cx="2305050" cy="2016126"/>
          </a:xfrm>
          <a:prstGeom prst="rect">
            <a:avLst/>
          </a:prstGeom>
          <a:noFill/>
          <a:ln w="9525">
            <a:noFill/>
            <a:miter lim="800000"/>
            <a:headEnd/>
            <a:tailEnd/>
          </a:ln>
        </p:spPr>
      </p:pic>
      <p:pic>
        <p:nvPicPr>
          <p:cNvPr id="58" name="57 Imagen"/>
          <p:cNvPicPr>
            <a:picLocks noChangeAspect="1"/>
          </p:cNvPicPr>
          <p:nvPr/>
        </p:nvPicPr>
        <p:blipFill>
          <a:blip r:embed="rId3" cstate="print">
            <a:grayscl/>
            <a:biLevel thresh="50000"/>
          </a:blip>
          <a:srcRect/>
          <a:stretch>
            <a:fillRect/>
          </a:stretch>
        </p:blipFill>
        <p:spPr bwMode="auto">
          <a:xfrm>
            <a:off x="4500565" y="3865564"/>
            <a:ext cx="2232025" cy="1849437"/>
          </a:xfrm>
          <a:prstGeom prst="rect">
            <a:avLst/>
          </a:prstGeom>
          <a:noFill/>
          <a:ln w="9525">
            <a:noFill/>
            <a:miter lim="800000"/>
            <a:headEnd/>
            <a:tailEnd/>
          </a:ln>
        </p:spPr>
      </p:pic>
      <p:pic>
        <p:nvPicPr>
          <p:cNvPr id="62" name="61 Imagen"/>
          <p:cNvPicPr>
            <a:picLocks noChangeAspect="1"/>
          </p:cNvPicPr>
          <p:nvPr/>
        </p:nvPicPr>
        <p:blipFill>
          <a:blip r:embed="rId5" cstate="print">
            <a:grayscl/>
            <a:biLevel thresh="50000"/>
          </a:blip>
          <a:srcRect/>
          <a:stretch>
            <a:fillRect/>
          </a:stretch>
        </p:blipFill>
        <p:spPr bwMode="auto">
          <a:xfrm>
            <a:off x="2" y="3865564"/>
            <a:ext cx="2195513" cy="1849437"/>
          </a:xfrm>
          <a:prstGeom prst="rect">
            <a:avLst/>
          </a:prstGeom>
          <a:noFill/>
          <a:ln w="9525">
            <a:noFill/>
            <a:miter lim="800000"/>
            <a:headEnd/>
            <a:tailEnd/>
          </a:ln>
        </p:spPr>
      </p:pic>
      <p:pic>
        <p:nvPicPr>
          <p:cNvPr id="64" name="63 Imagen"/>
          <p:cNvPicPr>
            <a:picLocks noChangeAspect="1"/>
          </p:cNvPicPr>
          <p:nvPr/>
        </p:nvPicPr>
        <p:blipFill>
          <a:blip r:embed="rId6" cstate="print">
            <a:grayscl/>
            <a:biLevel thresh="50000"/>
          </a:blip>
          <a:srcRect/>
          <a:stretch>
            <a:fillRect/>
          </a:stretch>
        </p:blipFill>
        <p:spPr bwMode="auto">
          <a:xfrm>
            <a:off x="2195513" y="3865564"/>
            <a:ext cx="2305050" cy="1849437"/>
          </a:xfrm>
          <a:prstGeom prst="rect">
            <a:avLst/>
          </a:prstGeom>
          <a:noFill/>
          <a:ln w="9525">
            <a:noFill/>
            <a:miter lim="800000"/>
            <a:headEnd/>
            <a:tailEnd/>
          </a:ln>
        </p:spPr>
      </p:pic>
      <p:pic>
        <p:nvPicPr>
          <p:cNvPr id="65" name="64 Imagen"/>
          <p:cNvPicPr>
            <a:picLocks noChangeAspect="1"/>
          </p:cNvPicPr>
          <p:nvPr/>
        </p:nvPicPr>
        <p:blipFill>
          <a:blip r:embed="rId7" cstate="print">
            <a:grayscl/>
            <a:biLevel thresh="50000"/>
          </a:blip>
          <a:srcRect/>
          <a:stretch>
            <a:fillRect/>
          </a:stretch>
        </p:blipFill>
        <p:spPr bwMode="auto">
          <a:xfrm>
            <a:off x="6732588" y="1849438"/>
            <a:ext cx="2411412" cy="2016126"/>
          </a:xfrm>
          <a:prstGeom prst="rect">
            <a:avLst/>
          </a:prstGeom>
          <a:noFill/>
          <a:ln w="9525">
            <a:noFill/>
            <a:miter lim="800000"/>
            <a:headEnd/>
            <a:tailEnd/>
          </a:ln>
        </p:spPr>
      </p:pic>
      <p:pic>
        <p:nvPicPr>
          <p:cNvPr id="74" name="73 Imagen"/>
          <p:cNvPicPr>
            <a:picLocks noChangeAspect="1"/>
          </p:cNvPicPr>
          <p:nvPr/>
        </p:nvPicPr>
        <p:blipFill>
          <a:blip r:embed="rId7" cstate="print">
            <a:grayscl/>
            <a:biLevel thresh="50000"/>
          </a:blip>
          <a:srcRect/>
          <a:stretch>
            <a:fillRect/>
          </a:stretch>
        </p:blipFill>
        <p:spPr bwMode="auto">
          <a:xfrm>
            <a:off x="6732588" y="3865564"/>
            <a:ext cx="2411412" cy="1849437"/>
          </a:xfrm>
          <a:prstGeom prst="rect">
            <a:avLst/>
          </a:prstGeom>
          <a:noFill/>
          <a:ln w="9525">
            <a:noFill/>
            <a:miter lim="800000"/>
            <a:headEnd/>
            <a:tailEnd/>
          </a:ln>
        </p:spPr>
      </p:pic>
      <p:sp>
        <p:nvSpPr>
          <p:cNvPr id="15" name="14 CuadroTexto"/>
          <p:cNvSpPr txBox="1"/>
          <p:nvPr/>
        </p:nvSpPr>
        <p:spPr>
          <a:xfrm>
            <a:off x="683568"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primera zona del parque finaliza a la altura de puente </a:t>
            </a:r>
            <a:r>
              <a:rPr lang="es-ES" i="1" dirty="0" err="1" smtClean="0">
                <a:effectLst>
                  <a:glow rad="101600">
                    <a:srgbClr val="C00000">
                      <a:alpha val="60000"/>
                    </a:srgbClr>
                  </a:glow>
                  <a:outerShdw blurRad="38100" dist="38100" dir="2700000" algn="tl">
                    <a:srgbClr val="000000">
                      <a:alpha val="43137"/>
                    </a:srgbClr>
                  </a:outerShdw>
                </a:effectLst>
              </a:rPr>
              <a:t>Krymsky</a:t>
            </a:r>
            <a:r>
              <a:rPr lang="es-ES" i="1" dirty="0" smtClean="0">
                <a:effectLst>
                  <a:glow rad="101600">
                    <a:srgbClr val="C00000">
                      <a:alpha val="60000"/>
                    </a:srgbClr>
                  </a:glow>
                  <a:outerShdw blurRad="38100" dist="38100" dir="2700000" algn="tl">
                    <a:srgbClr val="000000">
                      <a:alpha val="43137"/>
                    </a:srgbClr>
                  </a:outerShdw>
                </a:effectLst>
              </a:rPr>
              <a:t> o puente de Crimea, un puente colgante de acero construido en 1938, como parte del ambicioso plan de reconstrucción lanzado por Stalin para el centro de Moscú.</a:t>
            </a:r>
          </a:p>
        </p:txBody>
      </p:sp>
    </p:spTree>
  </p:cSld>
  <p:clrMapOvr>
    <a:masterClrMapping/>
  </p:clrMapOvr>
  <mc:AlternateContent xmlns:mc="http://schemas.openxmlformats.org/markup-compatibility/2006" xmlns:p14="http://schemas.microsoft.com/office/powerpoint/2010/main">
    <mc:Choice Requires="p14">
      <p:transition spd="slow" p14:dur="3250" advTm="27000">
        <p14:glitter pattern="hexago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37"/>
                                        </p:tgtEl>
                                      </p:cBhvr>
                                    </p:animEffect>
                                    <p:set>
                                      <p:cBhvr>
                                        <p:cTn id="13" dur="1" fill="hold">
                                          <p:stCondLst>
                                            <p:cond delay="2999"/>
                                          </p:stCondLst>
                                        </p:cTn>
                                        <p:tgtEl>
                                          <p:spTgt spid="3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3000"/>
                                        <p:tgtEl>
                                          <p:spTgt spid="62"/>
                                        </p:tgtEl>
                                      </p:cBhvr>
                                    </p:animEffect>
                                    <p:set>
                                      <p:cBhvr>
                                        <p:cTn id="16" dur="1" fill="hold">
                                          <p:stCondLst>
                                            <p:cond delay="2999"/>
                                          </p:stCondLst>
                                        </p:cTn>
                                        <p:tgtEl>
                                          <p:spTgt spid="62"/>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3000"/>
                                        <p:tgtEl>
                                          <p:spTgt spid="58"/>
                                        </p:tgtEl>
                                      </p:cBhvr>
                                    </p:animEffect>
                                    <p:set>
                                      <p:cBhvr>
                                        <p:cTn id="19" dur="1" fill="hold">
                                          <p:stCondLst>
                                            <p:cond delay="2999"/>
                                          </p:stCondLst>
                                        </p:cTn>
                                        <p:tgtEl>
                                          <p:spTgt spid="58"/>
                                        </p:tgtEl>
                                        <p:attrNameLst>
                                          <p:attrName>style.visibility</p:attrName>
                                        </p:attrNameLst>
                                      </p:cBhvr>
                                      <p:to>
                                        <p:strVal val="hidden"/>
                                      </p:to>
                                    </p:set>
                                  </p:childTnLst>
                                </p:cTn>
                              </p:par>
                              <p:par>
                                <p:cTn id="20" presetID="13" presetClass="exit" presetSubtype="32" fill="hold" nodeType="withEffect">
                                  <p:stCondLst>
                                    <p:cond delay="0"/>
                                  </p:stCondLst>
                                  <p:childTnLst>
                                    <p:animEffect transition="out" filter="plus(out)">
                                      <p:cBhvr>
                                        <p:cTn id="21" dur="3000"/>
                                        <p:tgtEl>
                                          <p:spTgt spid="65"/>
                                        </p:tgtEl>
                                      </p:cBhvr>
                                    </p:animEffect>
                                    <p:set>
                                      <p:cBhvr>
                                        <p:cTn id="22" dur="1" fill="hold">
                                          <p:stCondLst>
                                            <p:cond delay="2999"/>
                                          </p:stCondLst>
                                        </p:cTn>
                                        <p:tgtEl>
                                          <p:spTgt spid="65"/>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13" presetClass="exit" presetSubtype="16" fill="hold" nodeType="withEffect">
                                  <p:stCondLst>
                                    <p:cond delay="0"/>
                                  </p:stCondLst>
                                  <p:childTnLst>
                                    <p:animEffect transition="out" filter="plus(in)">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13" presetClass="exit" presetSubtype="16" fill="hold" nodeType="withEffect">
                                  <p:stCondLst>
                                    <p:cond delay="0"/>
                                  </p:stCondLst>
                                  <p:childTnLst>
                                    <p:animEffect transition="out" filter="plus(in)">
                                      <p:cBhvr>
                                        <p:cTn id="30" dur="3000"/>
                                        <p:tgtEl>
                                          <p:spTgt spid="31"/>
                                        </p:tgtEl>
                                      </p:cBhvr>
                                    </p:animEffect>
                                    <p:set>
                                      <p:cBhvr>
                                        <p:cTn id="31" dur="1" fill="hold">
                                          <p:stCondLst>
                                            <p:cond delay="2999"/>
                                          </p:stCondLst>
                                        </p:cTn>
                                        <p:tgtEl>
                                          <p:spTgt spid="31"/>
                                        </p:tgtEl>
                                        <p:attrNameLst>
                                          <p:attrName>style.visibility</p:attrName>
                                        </p:attrNameLst>
                                      </p:cBhvr>
                                      <p:to>
                                        <p:strVal val="hidden"/>
                                      </p:to>
                                    </p:set>
                                  </p:childTnLst>
                                </p:cTn>
                              </p:par>
                              <p:par>
                                <p:cTn id="32" presetID="13" presetClass="exit" presetSubtype="16" fill="hold" nodeType="withEffect">
                                  <p:stCondLst>
                                    <p:cond delay="0"/>
                                  </p:stCondLst>
                                  <p:childTnLst>
                                    <p:animEffect transition="out" filter="plus(in)">
                                      <p:cBhvr>
                                        <p:cTn id="33" dur="3000"/>
                                        <p:tgtEl>
                                          <p:spTgt spid="35"/>
                                        </p:tgtEl>
                                      </p:cBhvr>
                                    </p:animEffect>
                                    <p:set>
                                      <p:cBhvr>
                                        <p:cTn id="34" dur="1" fill="hold">
                                          <p:stCondLst>
                                            <p:cond delay="2999"/>
                                          </p:stCondLst>
                                        </p:cTn>
                                        <p:tgtEl>
                                          <p:spTgt spid="35"/>
                                        </p:tgtEl>
                                        <p:attrNameLst>
                                          <p:attrName>style.visibility</p:attrName>
                                        </p:attrNameLst>
                                      </p:cBhvr>
                                      <p:to>
                                        <p:strVal val="hidden"/>
                                      </p:to>
                                    </p:set>
                                  </p:childTnLst>
                                </p:cTn>
                              </p:par>
                              <p:par>
                                <p:cTn id="35" presetID="13" presetClass="exit" presetSubtype="16" fill="hold" nodeType="withEffect">
                                  <p:stCondLst>
                                    <p:cond delay="0"/>
                                  </p:stCondLst>
                                  <p:childTnLst>
                                    <p:animEffect transition="out" filter="plus(in)">
                                      <p:cBhvr>
                                        <p:cTn id="36" dur="3000"/>
                                        <p:tgtEl>
                                          <p:spTgt spid="64"/>
                                        </p:tgtEl>
                                      </p:cBhvr>
                                    </p:animEffect>
                                    <p:set>
                                      <p:cBhvr>
                                        <p:cTn id="37" dur="1" fill="hold">
                                          <p:stCondLst>
                                            <p:cond delay="2999"/>
                                          </p:stCondLst>
                                        </p:cTn>
                                        <p:tgtEl>
                                          <p:spTgt spid="64"/>
                                        </p:tgtEl>
                                        <p:attrNameLst>
                                          <p:attrName>style.visibility</p:attrName>
                                        </p:attrNameLst>
                                      </p:cBhvr>
                                      <p:to>
                                        <p:strVal val="hidden"/>
                                      </p:to>
                                    </p:set>
                                  </p:childTnLst>
                                </p:cTn>
                              </p:par>
                              <p:par>
                                <p:cTn id="38" presetID="13" presetClass="exit" presetSubtype="16" fill="hold" nodeType="withEffect">
                                  <p:stCondLst>
                                    <p:cond delay="0"/>
                                  </p:stCondLst>
                                  <p:childTnLst>
                                    <p:animEffect transition="out" filter="plus(in)">
                                      <p:cBhvr>
                                        <p:cTn id="39" dur="3000"/>
                                        <p:tgtEl>
                                          <p:spTgt spid="74"/>
                                        </p:tgtEl>
                                      </p:cBhvr>
                                    </p:animEffect>
                                    <p:set>
                                      <p:cBhvr>
                                        <p:cTn id="40" dur="1" fill="hold">
                                          <p:stCondLst>
                                            <p:cond delay="2999"/>
                                          </p:stCondLst>
                                        </p:cTn>
                                        <p:tgtEl>
                                          <p:spTgt spid="7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3000" fill="hold"/>
                                        <p:tgtEl>
                                          <p:spTgt spid="18434"/>
                                        </p:tgtEl>
                                        <p:attrNameLst>
                                          <p:attrName>ppt_w</p:attrName>
                                        </p:attrNameLst>
                                      </p:cBhvr>
                                      <p:tavLst>
                                        <p:tav tm="0">
                                          <p:val>
                                            <p:strVal val="4/3*#ppt_w"/>
                                          </p:val>
                                        </p:tav>
                                        <p:tav tm="100000">
                                          <p:val>
                                            <p:strVal val="#ppt_w"/>
                                          </p:val>
                                        </p:tav>
                                      </p:tavLst>
                                    </p:anim>
                                    <p:anim calcmode="lin" valueType="num">
                                      <p:cBhvr>
                                        <p:cTn id="44" dur="3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Parterre es la parte central del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un espacio completamente remodelado en 2011, en el que puedes encontrar amplios espacios verdes, alquiler de bicicletas, alquiler de botes en sus estanques, áreas de picnic, cine y conciertos al aire libre.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0000">
        <p14:glitter dir="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10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9458" name="10 Imagen" descr="Diapositiva17"/>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entágono"/>
          <p:cNvSpPr/>
          <p:nvPr/>
        </p:nvSpPr>
        <p:spPr>
          <a:xfrm>
            <a:off x="0" y="1236664"/>
            <a:ext cx="4572000" cy="3119437"/>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7" name="6 Pentágono"/>
          <p:cNvSpPr/>
          <p:nvPr/>
        </p:nvSpPr>
        <p:spPr>
          <a:xfrm flipH="1">
            <a:off x="4600577" y="1217614"/>
            <a:ext cx="4543425" cy="3119437"/>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8" name="7 Pentágono"/>
          <p:cNvSpPr/>
          <p:nvPr/>
        </p:nvSpPr>
        <p:spPr>
          <a:xfrm rot="16200000">
            <a:off x="3101976" y="2362201"/>
            <a:ext cx="3011487" cy="3744912"/>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9" name="8 Pentágono"/>
          <p:cNvSpPr/>
          <p:nvPr/>
        </p:nvSpPr>
        <p:spPr>
          <a:xfrm rot="5400000">
            <a:off x="3147218" y="-467518"/>
            <a:ext cx="2809876" cy="374491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0" name="9 Rectángulo"/>
          <p:cNvSpPr/>
          <p:nvPr/>
        </p:nvSpPr>
        <p:spPr>
          <a:xfrm>
            <a:off x="0" y="1"/>
            <a:ext cx="2679700" cy="1236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2" name="11 Rectángulo"/>
          <p:cNvSpPr/>
          <p:nvPr/>
        </p:nvSpPr>
        <p:spPr>
          <a:xfrm>
            <a:off x="6388100" y="0"/>
            <a:ext cx="2755900" cy="1217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3" name="12 Rectángulo"/>
          <p:cNvSpPr/>
          <p:nvPr/>
        </p:nvSpPr>
        <p:spPr>
          <a:xfrm>
            <a:off x="6461127" y="4337051"/>
            <a:ext cx="2682875" cy="1389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4" name="13 Rectángulo"/>
          <p:cNvSpPr/>
          <p:nvPr/>
        </p:nvSpPr>
        <p:spPr>
          <a:xfrm>
            <a:off x="0" y="4356100"/>
            <a:ext cx="2755900" cy="13700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6" name="1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Mercadillos ambulantes, buenos restaurantes, el museo de arte contemporáneo </a:t>
            </a:r>
            <a:r>
              <a:rPr lang="es-ES" i="1" dirty="0" err="1" smtClean="0">
                <a:effectLst>
                  <a:glow rad="101600">
                    <a:srgbClr val="C00000">
                      <a:alpha val="60000"/>
                    </a:srgbClr>
                  </a:glow>
                  <a:outerShdw blurRad="38100" dist="38100" dir="2700000" algn="tl">
                    <a:srgbClr val="000000">
                      <a:alpha val="43137"/>
                    </a:srgbClr>
                  </a:outerShdw>
                </a:effectLst>
              </a:rPr>
              <a:t>Garage</a:t>
            </a:r>
            <a:r>
              <a:rPr lang="es-ES" i="1" dirty="0" smtClean="0">
                <a:effectLst>
                  <a:glow rad="101600">
                    <a:srgbClr val="C00000">
                      <a:alpha val="60000"/>
                    </a:srgbClr>
                  </a:glow>
                  <a:outerShdw blurRad="38100" dist="38100" dir="2700000" algn="tl">
                    <a:srgbClr val="000000">
                      <a:alpha val="43137"/>
                    </a:srgbClr>
                  </a:outerShdw>
                </a:effectLst>
              </a:rPr>
              <a:t>, embarcaderos para tomar un crucero por el río </a:t>
            </a:r>
            <a:r>
              <a:rPr lang="es-ES" i="1" dirty="0" err="1" smtClean="0">
                <a:effectLst>
                  <a:glow rad="101600">
                    <a:srgbClr val="C00000">
                      <a:alpha val="60000"/>
                    </a:srgbClr>
                  </a:glow>
                  <a:outerShdw blurRad="38100" dist="38100" dir="2700000" algn="tl">
                    <a:srgbClr val="000000">
                      <a:alpha val="43137"/>
                    </a:srgbClr>
                  </a:outerShdw>
                </a:effectLst>
              </a:rPr>
              <a:t>Moscova</a:t>
            </a:r>
            <a:r>
              <a:rPr lang="es-ES" i="1" dirty="0" smtClean="0">
                <a:effectLst>
                  <a:glow rad="101600">
                    <a:srgbClr val="C00000">
                      <a:alpha val="60000"/>
                    </a:srgbClr>
                  </a:glow>
                  <a:outerShdw blurRad="38100" dist="38100" dir="2700000" algn="tl">
                    <a:srgbClr val="000000">
                      <a:alpha val="43137"/>
                    </a:srgbClr>
                  </a:outerShdw>
                </a:effectLst>
              </a:rPr>
              <a:t> o incluso una playa artificial en la que tomar el sol.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4000">
        <p14:glitte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9458"/>
                                        </p:tgtEl>
                                        <p:attrNameLst>
                                          <p:attrName>style.visibility</p:attrName>
                                        </p:attrNameLst>
                                      </p:cBhvr>
                                      <p:to>
                                        <p:strVal val="visible"/>
                                      </p:to>
                                    </p:set>
                                    <p:anim calcmode="lin" valueType="num">
                                      <p:cBhvr>
                                        <p:cTn id="31" dur="3000" fill="hold"/>
                                        <p:tgtEl>
                                          <p:spTgt spid="19458"/>
                                        </p:tgtEl>
                                        <p:attrNameLst>
                                          <p:attrName>ppt_w</p:attrName>
                                        </p:attrNameLst>
                                      </p:cBhvr>
                                      <p:tavLst>
                                        <p:tav tm="0">
                                          <p:val>
                                            <p:strVal val="4/3*#ppt_w"/>
                                          </p:val>
                                        </p:tav>
                                        <p:tav tm="100000">
                                          <p:val>
                                            <p:strVal val="#ppt_w"/>
                                          </p:val>
                                        </p:tav>
                                      </p:tavLst>
                                    </p:anim>
                                    <p:anim calcmode="lin" valueType="num">
                                      <p:cBhvr>
                                        <p:cTn id="32" dur="3000" fill="hold"/>
                                        <p:tgtEl>
                                          <p:spTgt spid="19458"/>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1"/>
                                          </p:val>
                                        </p:tav>
                                        <p:tav tm="100000">
                                          <p:val>
                                            <p:strVal val="#ppt_x"/>
                                          </p:val>
                                        </p:tav>
                                      </p:tavLst>
                                    </p:anim>
                                    <p:anim calcmode="lin" valueType="num">
                                      <p:cBhvr>
                                        <p:cTn id="3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animBg="1"/>
      <p:bldP spid="13" grpId="0" animBg="1"/>
      <p:bldP spid="14" grpId="0" animBg="1"/>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la remodelación de 2011 se suprimió el parque de atracciones que había con montañas rusas y otras atracciones ya que se encontraba muy deteriorado.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0000">
        <p14:glitter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0" name="1 Imagen" descr="festival-arte-urbano-03-1.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873724"/>
            <a:ext cx="8136904" cy="67710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entrada principal. </a:t>
            </a:r>
            <a:r>
              <a:rPr lang="es-ES" i="1" dirty="0" smtClean="0">
                <a:effectLst>
                  <a:glow rad="101600">
                    <a:srgbClr val="C00000">
                      <a:alpha val="60000"/>
                    </a:srgbClr>
                  </a:glow>
                  <a:outerShdw blurRad="38100" dist="38100" dir="2700000" algn="tl">
                    <a:srgbClr val="000000">
                      <a:alpha val="43137"/>
                    </a:srgbClr>
                  </a:outerShdw>
                </a:effectLst>
              </a:rPr>
              <a:t>El monumento más reconocible del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es su puerta de entrada, restaurada en 2014 y que tiene 24 metros de altura.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0000">
        <p14:shre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32770"/>
                                        </p:tgtEl>
                                        <p:attrNameLst>
                                          <p:attrName>style.visibility</p:attrName>
                                        </p:attrNameLst>
                                      </p:cBhvr>
                                      <p:to>
                                        <p:strVal val="visible"/>
                                      </p:to>
                                    </p:set>
                                    <p:anim calcmode="lin" valueType="num">
                                      <p:cBhvr>
                                        <p:cTn id="43" dur="3000" fill="hold"/>
                                        <p:tgtEl>
                                          <p:spTgt spid="32770"/>
                                        </p:tgtEl>
                                        <p:attrNameLst>
                                          <p:attrName>ppt_w</p:attrName>
                                        </p:attrNameLst>
                                      </p:cBhvr>
                                      <p:tavLst>
                                        <p:tav tm="0">
                                          <p:val>
                                            <p:strVal val="4/3*#ppt_w"/>
                                          </p:val>
                                        </p:tav>
                                        <p:tav tm="100000">
                                          <p:val>
                                            <p:strVal val="#ppt_w"/>
                                          </p:val>
                                        </p:tav>
                                      </p:tavLst>
                                    </p:anim>
                                    <p:anim calcmode="lin" valueType="num">
                                      <p:cBhvr>
                                        <p:cTn id="44" dur="3000" fill="hold"/>
                                        <p:tgtEl>
                                          <p:spTgt spid="32770"/>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32770"/>
                                        </p:tgtEl>
                                        <p:attrNameLst>
                                          <p:attrName>style.visibility</p:attrName>
                                        </p:attrNameLst>
                                      </p:cBhvr>
                                      <p:to>
                                        <p:strVal val="visible"/>
                                      </p:to>
                                    </p:set>
                                    <p:animEffect transition="in" filter="wheel(8)">
                                      <p:cBhvr>
                                        <p:cTn id="47" dur="3000"/>
                                        <p:tgtEl>
                                          <p:spTgt spid="32770"/>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913049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amantes de la astrología, nada más pasar la puerta principal y girando a la derecha, encontrarás un pequeño observatorio astronómico. Lo cierto es que en Moscú es difícil ver las estrellas debido a la iluminación y a los días grises y nubosos, por lo que hay que escoger un día claro.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3000">
        <p14:shred dir="out"/>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0" y="5027"/>
            <a:ext cx="9144000" cy="57065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parte izquierda de la puerta de entrada hay un pequeño museo sobre la historia del parque. Se paga una entrada de 300 rublos. Podrás ver una réplica de la principal atracción del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en los años 30: la Torre de los Paracaídas, una torre desde la cual la gente podía saltar en paracaídas.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4000">
        <p14:shred pattern="rectang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1907704" y="0"/>
            <a:ext cx="5328592"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2" y="0"/>
            <a:ext cx="1908175" cy="5715000"/>
          </a:xfrm>
          <a:prstGeom prst="rect">
            <a:avLst/>
          </a:prstGeom>
          <a:gradFill flip="none" rotWithShape="1">
            <a:gsLst>
              <a:gs pos="0">
                <a:schemeClr val="accent3">
                  <a:lumMod val="20000"/>
                  <a:lumOff val="80000"/>
                  <a:shade val="30000"/>
                  <a:satMod val="115000"/>
                </a:schemeClr>
              </a:gs>
              <a:gs pos="50000">
                <a:schemeClr val="accent3">
                  <a:lumMod val="20000"/>
                  <a:lumOff val="80000"/>
                  <a:shade val="67500"/>
                  <a:satMod val="115000"/>
                </a:schemeClr>
              </a:gs>
              <a:gs pos="100000">
                <a:schemeClr val="accent3">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1908177" y="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2" y="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7235827" y="0"/>
            <a:ext cx="1908175" cy="5715000"/>
          </a:xfrm>
          <a:prstGeom prst="rect">
            <a:avLst/>
          </a:prstGeom>
          <a:gradFill flip="none" rotWithShape="1">
            <a:gsLst>
              <a:gs pos="0">
                <a:schemeClr val="accent3">
                  <a:lumMod val="20000"/>
                  <a:lumOff val="80000"/>
                  <a:shade val="30000"/>
                  <a:satMod val="115000"/>
                </a:schemeClr>
              </a:gs>
              <a:gs pos="50000">
                <a:schemeClr val="accent3">
                  <a:lumMod val="20000"/>
                  <a:lumOff val="80000"/>
                  <a:shade val="67500"/>
                  <a:satMod val="115000"/>
                </a:schemeClr>
              </a:gs>
              <a:gs pos="100000">
                <a:schemeClr val="accent3">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1908177" y="190500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2" y="190500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1908177" y="381000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2" y="381000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CuadroTexto"/>
          <p:cNvSpPr txBox="1"/>
          <p:nvPr/>
        </p:nvSpPr>
        <p:spPr>
          <a:xfrm>
            <a:off x="1907704" y="4657700"/>
            <a:ext cx="59046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a través del museo, podrás subir a la azotea de la majestuosa puerta principal para tener unas vistas fabulosas del parque.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switch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8" presetClass="entr" presetSubtype="3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out)">
                                      <p:cBhvr>
                                        <p:cTn id="25" dur="3000"/>
                                        <p:tgtEl>
                                          <p:spTgt spid="7"/>
                                        </p:tgtEl>
                                      </p:cBhvr>
                                    </p:animEffect>
                                  </p:childTnLst>
                                </p:cTn>
                              </p:par>
                              <p:par>
                                <p:cTn id="26" presetID="8" presetClass="entr" presetSubtype="3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par>
                                <p:cTn id="29" presetID="23" presetClass="entr" presetSubtype="288"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ppt_w</p:attrName>
                                        </p:attrNameLst>
                                      </p:cBhvr>
                                      <p:tavLst>
                                        <p:tav tm="0">
                                          <p:val>
                                            <p:strVal val="4/3*#ppt_w"/>
                                          </p:val>
                                        </p:tav>
                                        <p:tav tm="100000">
                                          <p:val>
                                            <p:strVal val="#ppt_w"/>
                                          </p:val>
                                        </p:tav>
                                      </p:tavLst>
                                    </p:anim>
                                    <p:anim calcmode="lin" valueType="num">
                                      <p:cBhvr>
                                        <p:cTn id="32" dur="3000" fill="hold"/>
                                        <p:tgtEl>
                                          <p:spTgt spid="2"/>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3000"/>
                                        <p:tgtEl>
                                          <p:spTgt spid="2"/>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3" grpId="0" animBg="1"/>
      <p:bldP spid="14"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Fintan-Mage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Cerca de la entrada del parque también se encuentra la escultura de la bailarina, obra de la escultora soviética Elena </a:t>
            </a:r>
            <a:r>
              <a:rPr lang="es-ES" i="1" dirty="0" err="1" smtClean="0">
                <a:effectLst>
                  <a:glow rad="101600">
                    <a:srgbClr val="C00000">
                      <a:alpha val="60000"/>
                    </a:srgbClr>
                  </a:glow>
                  <a:outerShdw blurRad="38100" dist="38100" dir="2700000" algn="tl">
                    <a:srgbClr val="000000">
                      <a:alpha val="43137"/>
                    </a:srgbClr>
                  </a:outerShdw>
                </a:effectLst>
              </a:rPr>
              <a:t>Yanson-Manizer</a:t>
            </a:r>
            <a:r>
              <a:rPr lang="es-ES" i="1" dirty="0" smtClean="0">
                <a:effectLst>
                  <a:glow rad="101600">
                    <a:srgbClr val="C00000">
                      <a:alpha val="60000"/>
                    </a:srgbClr>
                  </a:glow>
                  <a:outerShdw blurRad="38100" dist="38100" dir="2700000" algn="tl">
                    <a:srgbClr val="000000">
                      <a:alpha val="43137"/>
                    </a:srgbClr>
                  </a:outerShdw>
                </a:effectLst>
              </a:rPr>
              <a:t>. El modelo para la escultura fue la legendaria bailarina soviética del Teatro </a:t>
            </a:r>
            <a:r>
              <a:rPr lang="es-ES" i="1" dirty="0" err="1" smtClean="0">
                <a:effectLst>
                  <a:glow rad="101600">
                    <a:srgbClr val="C00000">
                      <a:alpha val="60000"/>
                    </a:srgbClr>
                  </a:glow>
                  <a:outerShdw blurRad="38100" dist="38100" dir="2700000" algn="tl">
                    <a:srgbClr val="000000">
                      <a:alpha val="43137"/>
                    </a:srgbClr>
                  </a:outerShdw>
                </a:effectLst>
              </a:rPr>
              <a:t>Bolshói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Galina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Sergeevna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Ulanova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switch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9"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ssolv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3" name="69 Imagen" descr="Diapositiva2"/>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04248" y="0"/>
            <a:ext cx="2339752"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2" y="0"/>
            <a:ext cx="2316954"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7" y="0"/>
            <a:ext cx="2232025"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 y="0"/>
            <a:ext cx="2339975"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04248" y="1344613"/>
            <a:ext cx="2339752" cy="1512887"/>
          </a:xfrm>
          <a:prstGeom prst="rect">
            <a:avLst/>
          </a:prstGeom>
          <a:solidFill>
            <a:schemeClr val="bg1"/>
          </a:solidFill>
          <a:ln w="9525">
            <a:noFill/>
            <a:miter lim="800000"/>
            <a:headEnd/>
            <a:tailEnd/>
          </a:ln>
        </p:spPr>
      </p:pic>
      <p:pic>
        <p:nvPicPr>
          <p:cNvPr id="25" name="2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1344613"/>
            <a:ext cx="2303463"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7" y="1344613"/>
            <a:ext cx="2232025" cy="1512887"/>
          </a:xfrm>
          <a:prstGeom prst="rect">
            <a:avLst/>
          </a:prstGeom>
          <a:solidFill>
            <a:schemeClr val="bg1"/>
          </a:solidFill>
          <a:ln w="9525">
            <a:noFill/>
            <a:miter lim="800000"/>
            <a:headEnd/>
            <a:tailEnd/>
          </a:ln>
        </p:spPr>
      </p:pic>
      <p:pic>
        <p:nvPicPr>
          <p:cNvPr id="29" name="2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 y="1344613"/>
            <a:ext cx="2339975" cy="1512887"/>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04248" y="2857501"/>
            <a:ext cx="2339752" cy="1439863"/>
          </a:xfrm>
          <a:prstGeom prst="rect">
            <a:avLst/>
          </a:prstGeom>
          <a:solidFill>
            <a:schemeClr val="bg1"/>
          </a:solidFill>
          <a:ln w="9525">
            <a:noFill/>
            <a:miter lim="800000"/>
            <a:headEnd/>
            <a:tailEnd/>
          </a:ln>
        </p:spPr>
      </p:pic>
      <p:pic>
        <p:nvPicPr>
          <p:cNvPr id="41" name="4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2" y="2857501"/>
            <a:ext cx="2316163" cy="1439863"/>
          </a:xfrm>
          <a:prstGeom prst="rect">
            <a:avLst/>
          </a:prstGeom>
          <a:solidFill>
            <a:schemeClr val="bg1"/>
          </a:solidFill>
          <a:ln w="9525">
            <a:noFill/>
            <a:miter lim="800000"/>
            <a:headEnd/>
            <a:tailEnd/>
          </a:ln>
        </p:spPr>
      </p:pic>
      <p:pic>
        <p:nvPicPr>
          <p:cNvPr id="43" name="4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7" y="2857501"/>
            <a:ext cx="2232025"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 y="2857501"/>
            <a:ext cx="2339975" cy="1439863"/>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50065" y="4286251"/>
            <a:ext cx="2293937" cy="1428750"/>
          </a:xfrm>
          <a:prstGeom prst="rect">
            <a:avLst/>
          </a:prstGeom>
          <a:solidFill>
            <a:schemeClr val="bg1"/>
          </a:solidFill>
          <a:ln w="9525">
            <a:noFill/>
            <a:miter lim="800000"/>
            <a:headEnd/>
            <a:tailEnd/>
          </a:ln>
        </p:spPr>
      </p:pic>
      <p:pic>
        <p:nvPicPr>
          <p:cNvPr id="57" name="5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4286251"/>
            <a:ext cx="2303463"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98700" y="4286251"/>
            <a:ext cx="2273300" cy="1428750"/>
          </a:xfrm>
          <a:prstGeom prst="rect">
            <a:avLst/>
          </a:prstGeom>
          <a:solidFill>
            <a:schemeClr val="bg1"/>
          </a:solidFill>
          <a:ln w="9525">
            <a:noFill/>
            <a:miter lim="800000"/>
            <a:headEnd/>
            <a:tailEnd/>
          </a:ln>
        </p:spPr>
      </p:pic>
      <p:pic>
        <p:nvPicPr>
          <p:cNvPr id="61" name="6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 y="4286251"/>
            <a:ext cx="2339975" cy="1428750"/>
          </a:xfrm>
          <a:prstGeom prst="rect">
            <a:avLst/>
          </a:prstGeom>
          <a:solidFill>
            <a:schemeClr val="bg1"/>
          </a:solidFill>
          <a:ln w="9525">
            <a:noFill/>
            <a:miter lim="800000"/>
            <a:headEnd/>
            <a:tailEnd/>
          </a:ln>
        </p:spPr>
      </p:pic>
      <p:sp>
        <p:nvSpPr>
          <p:cNvPr id="19" name="18 CuadroTexto"/>
          <p:cNvSpPr txBox="1"/>
          <p:nvPr/>
        </p:nvSpPr>
        <p:spPr>
          <a:xfrm>
            <a:off x="251520"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tiene su propio embarcadero en el río </a:t>
            </a:r>
            <a:r>
              <a:rPr lang="es-ES" i="1" dirty="0" err="1" smtClean="0">
                <a:effectLst>
                  <a:glow rad="101600">
                    <a:srgbClr val="C00000">
                      <a:alpha val="60000"/>
                    </a:srgbClr>
                  </a:glow>
                  <a:outerShdw blurRad="38100" dist="38100" dir="2700000" algn="tl">
                    <a:srgbClr val="000000">
                      <a:alpha val="43137"/>
                    </a:srgbClr>
                  </a:outerShdw>
                </a:effectLst>
              </a:rPr>
              <a:t>Moscova</a:t>
            </a:r>
            <a:r>
              <a:rPr lang="es-ES" i="1" dirty="0" smtClean="0">
                <a:effectLst>
                  <a:glow rad="101600">
                    <a:srgbClr val="C00000">
                      <a:alpha val="60000"/>
                    </a:srgbClr>
                  </a:glow>
                  <a:outerShdw blurRad="38100" dist="38100" dir="2700000" algn="tl">
                    <a:srgbClr val="000000">
                      <a:alpha val="43137"/>
                    </a:srgbClr>
                  </a:outerShdw>
                </a:effectLst>
              </a:rPr>
              <a:t> (embarcadero </a:t>
            </a:r>
            <a:r>
              <a:rPr lang="es-ES" i="1" dirty="0" err="1" smtClean="0">
                <a:effectLst>
                  <a:glow rad="101600">
                    <a:srgbClr val="C00000">
                      <a:alpha val="60000"/>
                    </a:srgbClr>
                  </a:glow>
                  <a:outerShdw blurRad="38100" dist="38100" dir="2700000" algn="tl">
                    <a:srgbClr val="000000">
                      <a:alpha val="43137"/>
                    </a:srgbClr>
                  </a:outerShdw>
                </a:effectLst>
              </a:rPr>
              <a:t>Pushinskaya</a:t>
            </a:r>
            <a:r>
              <a:rPr lang="es-ES" i="1" dirty="0" smtClean="0">
                <a:effectLst>
                  <a:glow rad="101600">
                    <a:srgbClr val="C00000">
                      <a:alpha val="60000"/>
                    </a:srgbClr>
                  </a:glow>
                  <a:outerShdw blurRad="38100" dist="38100" dir="2700000" algn="tl">
                    <a:srgbClr val="000000">
                      <a:alpha val="43137"/>
                    </a:srgbClr>
                  </a:outerShdw>
                </a:effectLst>
              </a:rPr>
              <a:t>), desde el cual puedes tomar un barco de la Flotilla </a:t>
            </a:r>
            <a:r>
              <a:rPr lang="es-ES" i="1" dirty="0" err="1" smtClean="0">
                <a:effectLst>
                  <a:glow rad="101600">
                    <a:srgbClr val="C00000">
                      <a:alpha val="60000"/>
                    </a:srgbClr>
                  </a:glow>
                  <a:outerShdw blurRad="38100" dist="38100" dir="2700000" algn="tl">
                    <a:srgbClr val="000000">
                      <a:alpha val="43137"/>
                    </a:srgbClr>
                  </a:outerShdw>
                </a:effectLst>
              </a:rPr>
              <a:t>Radisson</a:t>
            </a:r>
            <a:r>
              <a:rPr lang="es-ES" i="1" dirty="0" smtClean="0">
                <a:effectLst>
                  <a:glow rad="101600">
                    <a:srgbClr val="C00000">
                      <a:alpha val="60000"/>
                    </a:srgbClr>
                  </a:glow>
                  <a:outerShdw blurRad="38100" dist="38100" dir="2700000" algn="tl">
                    <a:srgbClr val="000000">
                      <a:alpha val="43137"/>
                    </a:srgbClr>
                  </a:outerShdw>
                </a:effectLst>
              </a:rPr>
              <a:t>. Hay salidas desde la mañana hasta la noche y algunos barcos ofrecen servicio de cena.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8000">
        <p15:prstTrans prst="curtain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3000"/>
                                        <p:tgtEl>
                                          <p:spTgt spid="29"/>
                                        </p:tgtEl>
                                      </p:cBhvr>
                                    </p:animEffect>
                                    <p:set>
                                      <p:cBhvr>
                                        <p:cTn id="19" dur="1" fill="hold">
                                          <p:stCondLst>
                                            <p:cond delay="2999"/>
                                          </p:stCondLst>
                                        </p:cTn>
                                        <p:tgtEl>
                                          <p:spTgt spid="29"/>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27"/>
                                        </p:tgtEl>
                                      </p:cBhvr>
                                    </p:animEffect>
                                    <p:set>
                                      <p:cBhvr>
                                        <p:cTn id="22" dur="1" fill="hold">
                                          <p:stCondLst>
                                            <p:cond delay="2999"/>
                                          </p:stCondLst>
                                        </p:cTn>
                                        <p:tgtEl>
                                          <p:spTgt spid="27"/>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3000"/>
                                        <p:tgtEl>
                                          <p:spTgt spid="25"/>
                                        </p:tgtEl>
                                      </p:cBhvr>
                                    </p:animEffect>
                                    <p:set>
                                      <p:cBhvr>
                                        <p:cTn id="25" dur="1" fill="hold">
                                          <p:stCondLst>
                                            <p:cond delay="2999"/>
                                          </p:stCondLst>
                                        </p:cTn>
                                        <p:tgtEl>
                                          <p:spTgt spid="25"/>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23"/>
                                        </p:tgtEl>
                                      </p:cBhvr>
                                    </p:animEffect>
                                    <p:set>
                                      <p:cBhvr>
                                        <p:cTn id="28" dur="1" fill="hold">
                                          <p:stCondLst>
                                            <p:cond delay="2999"/>
                                          </p:stCondLst>
                                        </p:cTn>
                                        <p:tgtEl>
                                          <p:spTgt spid="23"/>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3000"/>
                                        <p:tgtEl>
                                          <p:spTgt spid="45"/>
                                        </p:tgtEl>
                                      </p:cBhvr>
                                    </p:animEffect>
                                    <p:set>
                                      <p:cBhvr>
                                        <p:cTn id="31" dur="1" fill="hold">
                                          <p:stCondLst>
                                            <p:cond delay="2999"/>
                                          </p:stCondLst>
                                        </p:cTn>
                                        <p:tgtEl>
                                          <p:spTgt spid="45"/>
                                        </p:tgtEl>
                                        <p:attrNameLst>
                                          <p:attrName>style.visibility</p:attrName>
                                        </p:attrNameLst>
                                      </p:cBhvr>
                                      <p:to>
                                        <p:strVal val="hidden"/>
                                      </p:to>
                                    </p:set>
                                  </p:childTnLst>
                                </p:cTn>
                              </p:par>
                              <p:par>
                                <p:cTn id="32" presetID="6" presetClass="exit" presetSubtype="32" fill="hold" nodeType="withEffect">
                                  <p:stCondLst>
                                    <p:cond delay="0"/>
                                  </p:stCondLst>
                                  <p:childTnLst>
                                    <p:animEffect transition="out" filter="circle(out)">
                                      <p:cBhvr>
                                        <p:cTn id="33" dur="3000"/>
                                        <p:tgtEl>
                                          <p:spTgt spid="43"/>
                                        </p:tgtEl>
                                      </p:cBhvr>
                                    </p:animEffect>
                                    <p:set>
                                      <p:cBhvr>
                                        <p:cTn id="34" dur="1" fill="hold">
                                          <p:stCondLst>
                                            <p:cond delay="2999"/>
                                          </p:stCondLst>
                                        </p:cTn>
                                        <p:tgtEl>
                                          <p:spTgt spid="43"/>
                                        </p:tgtEl>
                                        <p:attrNameLst>
                                          <p:attrName>style.visibility</p:attrName>
                                        </p:attrNameLst>
                                      </p:cBhvr>
                                      <p:to>
                                        <p:strVal val="hidden"/>
                                      </p:to>
                                    </p:set>
                                  </p:childTnLst>
                                </p:cTn>
                              </p:par>
                              <p:par>
                                <p:cTn id="35" presetID="6" presetClass="exit" presetSubtype="32" fill="hold" nodeType="withEffect">
                                  <p:stCondLst>
                                    <p:cond delay="0"/>
                                  </p:stCondLst>
                                  <p:childTnLst>
                                    <p:animEffect transition="out" filter="circle(out)">
                                      <p:cBhvr>
                                        <p:cTn id="36" dur="3000"/>
                                        <p:tgtEl>
                                          <p:spTgt spid="41"/>
                                        </p:tgtEl>
                                      </p:cBhvr>
                                    </p:animEffect>
                                    <p:set>
                                      <p:cBhvr>
                                        <p:cTn id="37" dur="1" fill="hold">
                                          <p:stCondLst>
                                            <p:cond delay="2999"/>
                                          </p:stCondLst>
                                        </p:cTn>
                                        <p:tgtEl>
                                          <p:spTgt spid="41"/>
                                        </p:tgtEl>
                                        <p:attrNameLst>
                                          <p:attrName>style.visibility</p:attrName>
                                        </p:attrNameLst>
                                      </p:cBhvr>
                                      <p:to>
                                        <p:strVal val="hidden"/>
                                      </p:to>
                                    </p:set>
                                  </p:childTnLst>
                                </p:cTn>
                              </p:par>
                              <p:par>
                                <p:cTn id="38" presetID="6" presetClass="exit" presetSubtype="32" fill="hold" nodeType="withEffect">
                                  <p:stCondLst>
                                    <p:cond delay="0"/>
                                  </p:stCondLst>
                                  <p:childTnLst>
                                    <p:animEffect transition="out" filter="circle(out)">
                                      <p:cBhvr>
                                        <p:cTn id="39" dur="3000"/>
                                        <p:tgtEl>
                                          <p:spTgt spid="39"/>
                                        </p:tgtEl>
                                      </p:cBhvr>
                                    </p:animEffect>
                                    <p:set>
                                      <p:cBhvr>
                                        <p:cTn id="40" dur="1" fill="hold">
                                          <p:stCondLst>
                                            <p:cond delay="2999"/>
                                          </p:stCondLst>
                                        </p:cTn>
                                        <p:tgtEl>
                                          <p:spTgt spid="39"/>
                                        </p:tgtEl>
                                        <p:attrNameLst>
                                          <p:attrName>style.visibility</p:attrName>
                                        </p:attrNameLst>
                                      </p:cBhvr>
                                      <p:to>
                                        <p:strVal val="hidden"/>
                                      </p:to>
                                    </p:set>
                                  </p:childTnLst>
                                </p:cTn>
                              </p:par>
                              <p:par>
                                <p:cTn id="41" presetID="6" presetClass="exit" presetSubtype="32" fill="hold" nodeType="withEffect">
                                  <p:stCondLst>
                                    <p:cond delay="0"/>
                                  </p:stCondLst>
                                  <p:childTnLst>
                                    <p:animEffect transition="out" filter="circle(out)">
                                      <p:cBhvr>
                                        <p:cTn id="42" dur="3000"/>
                                        <p:tgtEl>
                                          <p:spTgt spid="61"/>
                                        </p:tgtEl>
                                      </p:cBhvr>
                                    </p:animEffect>
                                    <p:set>
                                      <p:cBhvr>
                                        <p:cTn id="43" dur="1" fill="hold">
                                          <p:stCondLst>
                                            <p:cond delay="2999"/>
                                          </p:stCondLst>
                                        </p:cTn>
                                        <p:tgtEl>
                                          <p:spTgt spid="61"/>
                                        </p:tgtEl>
                                        <p:attrNameLst>
                                          <p:attrName>style.visibility</p:attrName>
                                        </p:attrNameLst>
                                      </p:cBhvr>
                                      <p:to>
                                        <p:strVal val="hidden"/>
                                      </p:to>
                                    </p:set>
                                  </p:childTnLst>
                                </p:cTn>
                              </p:par>
                              <p:par>
                                <p:cTn id="44" presetID="6" presetClass="exit" presetSubtype="32" fill="hold" nodeType="withEffect">
                                  <p:stCondLst>
                                    <p:cond delay="0"/>
                                  </p:stCondLst>
                                  <p:childTnLst>
                                    <p:animEffect transition="out" filter="circle(out)">
                                      <p:cBhvr>
                                        <p:cTn id="45" dur="3000"/>
                                        <p:tgtEl>
                                          <p:spTgt spid="59"/>
                                        </p:tgtEl>
                                      </p:cBhvr>
                                    </p:animEffect>
                                    <p:set>
                                      <p:cBhvr>
                                        <p:cTn id="46" dur="1" fill="hold">
                                          <p:stCondLst>
                                            <p:cond delay="2999"/>
                                          </p:stCondLst>
                                        </p:cTn>
                                        <p:tgtEl>
                                          <p:spTgt spid="59"/>
                                        </p:tgtEl>
                                        <p:attrNameLst>
                                          <p:attrName>style.visibility</p:attrName>
                                        </p:attrNameLst>
                                      </p:cBhvr>
                                      <p:to>
                                        <p:strVal val="hidden"/>
                                      </p:to>
                                    </p:set>
                                  </p:childTnLst>
                                </p:cTn>
                              </p:par>
                              <p:par>
                                <p:cTn id="47" presetID="6" presetClass="exit" presetSubtype="32" fill="hold" nodeType="withEffect">
                                  <p:stCondLst>
                                    <p:cond delay="0"/>
                                  </p:stCondLst>
                                  <p:childTnLst>
                                    <p:animEffect transition="out" filter="circle(out)">
                                      <p:cBhvr>
                                        <p:cTn id="48" dur="3000"/>
                                        <p:tgtEl>
                                          <p:spTgt spid="57"/>
                                        </p:tgtEl>
                                      </p:cBhvr>
                                    </p:animEffect>
                                    <p:set>
                                      <p:cBhvr>
                                        <p:cTn id="49" dur="1" fill="hold">
                                          <p:stCondLst>
                                            <p:cond delay="2999"/>
                                          </p:stCondLst>
                                        </p:cTn>
                                        <p:tgtEl>
                                          <p:spTgt spid="57"/>
                                        </p:tgtEl>
                                        <p:attrNameLst>
                                          <p:attrName>style.visibility</p:attrName>
                                        </p:attrNameLst>
                                      </p:cBhvr>
                                      <p:to>
                                        <p:strVal val="hidden"/>
                                      </p:to>
                                    </p:set>
                                  </p:childTnLst>
                                </p:cTn>
                              </p:par>
                              <p:par>
                                <p:cTn id="50" presetID="6" presetClass="exit" presetSubtype="32" fill="hold" nodeType="withEffect">
                                  <p:stCondLst>
                                    <p:cond delay="0"/>
                                  </p:stCondLst>
                                  <p:childTnLst>
                                    <p:animEffect transition="out" filter="circle(out)">
                                      <p:cBhvr>
                                        <p:cTn id="51" dur="3000"/>
                                        <p:tgtEl>
                                          <p:spTgt spid="55"/>
                                        </p:tgtEl>
                                      </p:cBhvr>
                                    </p:animEffect>
                                    <p:set>
                                      <p:cBhvr>
                                        <p:cTn id="52" dur="1" fill="hold">
                                          <p:stCondLst>
                                            <p:cond delay="2999"/>
                                          </p:stCondLst>
                                        </p:cTn>
                                        <p:tgtEl>
                                          <p:spTgt spid="55"/>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64513"/>
                                        </p:tgtEl>
                                        <p:attrNameLst>
                                          <p:attrName>style.visibility</p:attrName>
                                        </p:attrNameLst>
                                      </p:cBhvr>
                                      <p:to>
                                        <p:strVal val="visible"/>
                                      </p:to>
                                    </p:set>
                                    <p:anim calcmode="lin" valueType="num">
                                      <p:cBhvr>
                                        <p:cTn id="55" dur="3000" fill="hold"/>
                                        <p:tgtEl>
                                          <p:spTgt spid="64513"/>
                                        </p:tgtEl>
                                        <p:attrNameLst>
                                          <p:attrName>ppt_w</p:attrName>
                                        </p:attrNameLst>
                                      </p:cBhvr>
                                      <p:tavLst>
                                        <p:tav tm="0">
                                          <p:val>
                                            <p:strVal val="4/3*#ppt_w"/>
                                          </p:val>
                                        </p:tav>
                                        <p:tav tm="100000">
                                          <p:val>
                                            <p:strVal val="#ppt_w"/>
                                          </p:val>
                                        </p:tav>
                                      </p:tavLst>
                                    </p:anim>
                                    <p:anim calcmode="lin" valueType="num">
                                      <p:cBhvr>
                                        <p:cTn id="56" dur="3000" fill="hold"/>
                                        <p:tgtEl>
                                          <p:spTgt spid="64513"/>
                                        </p:tgtEl>
                                        <p:attrNameLst>
                                          <p:attrName>ppt_h</p:attrName>
                                        </p:attrNameLst>
                                      </p:cBhvr>
                                      <p:tavLst>
                                        <p:tav tm="0">
                                          <p:val>
                                            <p:strVal val="4/3*#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67 Imagen" descr="Diapositiva9"/>
          <p:cNvPicPr>
            <a:picLocks noGrp="1" noChangeAspect="1"/>
          </p:cNvPicPr>
          <p:nvPr isPhoto="1"/>
        </p:nvPicPr>
        <p:blipFill>
          <a:blip r:embed="rId2" cstate="print"/>
          <a:stretch>
            <a:fillRect/>
          </a:stretch>
        </p:blipFill>
        <p:spPr bwMode="auto">
          <a:xfrm>
            <a:off x="0" y="-3175"/>
            <a:ext cx="9144000" cy="57213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36854" y="2"/>
            <a:ext cx="2307146" cy="1417339"/>
          </a:xfrm>
          <a:prstGeom prst="rect">
            <a:avLst/>
          </a:prstGeom>
          <a:solidFill>
            <a:schemeClr val="bg1"/>
          </a:solidFill>
          <a:ln>
            <a:noFill/>
          </a:ln>
        </p:spPr>
      </p:pic>
      <p:pic>
        <p:nvPicPr>
          <p:cNvPr id="7" name="6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9028" y="0"/>
            <a:ext cx="2317229" cy="1417341"/>
          </a:xfrm>
          <a:prstGeom prst="rect">
            <a:avLst/>
          </a:prstGeom>
          <a:solidFill>
            <a:schemeClr val="bg1"/>
          </a:solidFill>
          <a:ln>
            <a:noFill/>
          </a:ln>
        </p:spPr>
      </p:pic>
      <p:pic>
        <p:nvPicPr>
          <p:cNvPr id="9" name="8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86000" y="2"/>
            <a:ext cx="2286000" cy="1417339"/>
          </a:xfrm>
          <a:prstGeom prst="rect">
            <a:avLst/>
          </a:prstGeom>
          <a:solidFill>
            <a:schemeClr val="bg1"/>
          </a:solidFill>
          <a:ln>
            <a:noFill/>
          </a:ln>
        </p:spPr>
      </p:pic>
      <p:pic>
        <p:nvPicPr>
          <p:cNvPr id="11" name="10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
            <a:ext cx="2339752" cy="1417339"/>
          </a:xfrm>
          <a:prstGeom prst="rect">
            <a:avLst/>
          </a:prstGeom>
          <a:solidFill>
            <a:schemeClr val="bg1"/>
          </a:solidFill>
          <a:ln>
            <a:noFill/>
          </a:ln>
        </p:spPr>
      </p:pic>
      <p:pic>
        <p:nvPicPr>
          <p:cNvPr id="21" name="2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76256" y="1417340"/>
            <a:ext cx="2267744" cy="1440160"/>
          </a:xfrm>
          <a:prstGeom prst="rect">
            <a:avLst/>
          </a:prstGeom>
          <a:solidFill>
            <a:schemeClr val="bg1"/>
          </a:solidFill>
          <a:ln>
            <a:noFill/>
          </a:ln>
        </p:spPr>
      </p:pic>
      <p:pic>
        <p:nvPicPr>
          <p:cNvPr id="23" name="2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0854" y="1345332"/>
            <a:ext cx="2325402" cy="1512167"/>
          </a:xfrm>
          <a:prstGeom prst="rect">
            <a:avLst/>
          </a:prstGeom>
          <a:solidFill>
            <a:schemeClr val="bg1"/>
          </a:solidFill>
          <a:ln>
            <a:noFill/>
          </a:ln>
        </p:spPr>
      </p:pic>
      <p:pic>
        <p:nvPicPr>
          <p:cNvPr id="25" name="2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77828" y="1345332"/>
            <a:ext cx="2294173" cy="1512167"/>
          </a:xfrm>
          <a:prstGeom prst="rect">
            <a:avLst/>
          </a:prstGeom>
          <a:solidFill>
            <a:schemeClr val="bg1"/>
          </a:solidFill>
          <a:ln>
            <a:noFill/>
          </a:ln>
        </p:spPr>
      </p:pic>
      <p:pic>
        <p:nvPicPr>
          <p:cNvPr id="27" name="26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4" y="1345332"/>
            <a:ext cx="2347926" cy="1512167"/>
          </a:xfrm>
          <a:prstGeom prst="rect">
            <a:avLst/>
          </a:prstGeom>
          <a:solidFill>
            <a:schemeClr val="bg1"/>
          </a:solidFill>
          <a:ln>
            <a:noFill/>
          </a:ln>
        </p:spPr>
      </p:pic>
      <p:pic>
        <p:nvPicPr>
          <p:cNvPr id="37" name="3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2857502"/>
            <a:ext cx="2293532" cy="1440159"/>
          </a:xfrm>
          <a:prstGeom prst="rect">
            <a:avLst/>
          </a:prstGeom>
          <a:solidFill>
            <a:schemeClr val="bg1"/>
          </a:solidFill>
          <a:ln>
            <a:noFill/>
          </a:ln>
        </p:spPr>
      </p:pic>
      <p:pic>
        <p:nvPicPr>
          <p:cNvPr id="39" name="3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0" y="2857502"/>
            <a:ext cx="2303616" cy="1440159"/>
          </a:xfrm>
          <a:prstGeom prst="rect">
            <a:avLst/>
          </a:prstGeom>
          <a:solidFill>
            <a:schemeClr val="bg1"/>
          </a:solidFill>
          <a:ln>
            <a:noFill/>
          </a:ln>
        </p:spPr>
      </p:pic>
      <p:pic>
        <p:nvPicPr>
          <p:cNvPr id="41" name="4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2857502"/>
            <a:ext cx="2304256" cy="1440159"/>
          </a:xfrm>
          <a:prstGeom prst="rect">
            <a:avLst/>
          </a:prstGeom>
          <a:solidFill>
            <a:schemeClr val="bg1"/>
          </a:solidFill>
          <a:ln>
            <a:noFill/>
          </a:ln>
        </p:spPr>
      </p:pic>
      <p:pic>
        <p:nvPicPr>
          <p:cNvPr id="43" name="42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2857502"/>
            <a:ext cx="2275917" cy="1440159"/>
          </a:xfrm>
          <a:prstGeom prst="rect">
            <a:avLst/>
          </a:prstGeom>
          <a:solidFill>
            <a:schemeClr val="bg1"/>
          </a:solidFill>
          <a:ln>
            <a:noFill/>
          </a:ln>
        </p:spPr>
      </p:pic>
      <p:pic>
        <p:nvPicPr>
          <p:cNvPr id="53" name="5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4286251"/>
            <a:ext cx="2293532" cy="1428749"/>
          </a:xfrm>
          <a:prstGeom prst="rect">
            <a:avLst/>
          </a:prstGeom>
          <a:solidFill>
            <a:schemeClr val="bg1"/>
          </a:solidFill>
          <a:ln>
            <a:noFill/>
          </a:ln>
        </p:spPr>
      </p:pic>
      <p:pic>
        <p:nvPicPr>
          <p:cNvPr id="55" name="54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2" y="4286251"/>
            <a:ext cx="2303615" cy="1428749"/>
          </a:xfrm>
          <a:prstGeom prst="rect">
            <a:avLst/>
          </a:prstGeom>
          <a:solidFill>
            <a:schemeClr val="bg1"/>
          </a:solidFill>
          <a:ln>
            <a:noFill/>
          </a:ln>
        </p:spPr>
      </p:pic>
      <p:pic>
        <p:nvPicPr>
          <p:cNvPr id="57" name="56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4286251"/>
            <a:ext cx="2304256" cy="1428749"/>
          </a:xfrm>
          <a:prstGeom prst="rect">
            <a:avLst/>
          </a:prstGeom>
          <a:solidFill>
            <a:schemeClr val="bg1"/>
          </a:solidFill>
          <a:ln>
            <a:noFill/>
          </a:ln>
        </p:spPr>
      </p:pic>
      <p:pic>
        <p:nvPicPr>
          <p:cNvPr id="59" name="58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4286251"/>
            <a:ext cx="2275917" cy="1428749"/>
          </a:xfrm>
          <a:prstGeom prst="rect">
            <a:avLst/>
          </a:prstGeom>
          <a:solidFill>
            <a:schemeClr val="bg1"/>
          </a:solidFill>
          <a:ln>
            <a:noFill/>
          </a:ln>
        </p:spPr>
      </p:pic>
      <p:sp>
        <p:nvSpPr>
          <p:cNvPr id="19" name="18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parte central del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se encuentra este interesante museo de arte moderno fundado por </a:t>
            </a:r>
            <a:r>
              <a:rPr lang="es-ES" i="1" dirty="0" err="1" smtClean="0">
                <a:effectLst>
                  <a:glow rad="101600">
                    <a:srgbClr val="C00000">
                      <a:alpha val="60000"/>
                    </a:srgbClr>
                  </a:glow>
                  <a:outerShdw blurRad="38100" dist="38100" dir="2700000" algn="tl">
                    <a:srgbClr val="000000">
                      <a:alpha val="43137"/>
                    </a:srgbClr>
                  </a:outerShdw>
                </a:effectLst>
              </a:rPr>
              <a:t>Dasha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Zhukova</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Roman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Abramovich</a:t>
            </a:r>
            <a:r>
              <a:rPr lang="es-ES" i="1" dirty="0" smtClean="0">
                <a:effectLst>
                  <a:glow rad="101600">
                    <a:srgbClr val="C00000">
                      <a:alpha val="60000"/>
                    </a:srgbClr>
                  </a:glow>
                  <a:outerShdw blurRad="38100" dist="38100" dir="2700000" algn="tl">
                    <a:srgbClr val="000000">
                      <a:alpha val="43137"/>
                    </a:srgbClr>
                  </a:outerShdw>
                </a:effectLst>
              </a:rPr>
              <a:t> (dueño el equipo de fútbol del Chelsea).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9000">
        <p14:flip dir="r"/>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3000"/>
                                        <p:tgtEl>
                                          <p:spTgt spid="27"/>
                                        </p:tgtEl>
                                      </p:cBhvr>
                                    </p:animEffect>
                                    <p:set>
                                      <p:cBhvr>
                                        <p:cTn id="10" dur="1" fill="hold">
                                          <p:stCondLst>
                                            <p:cond delay="2999"/>
                                          </p:stCondLst>
                                        </p:cTn>
                                        <p:tgtEl>
                                          <p:spTgt spid="27"/>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43"/>
                                        </p:tgtEl>
                                      </p:cBhvr>
                                    </p:animEffect>
                                    <p:set>
                                      <p:cBhvr>
                                        <p:cTn id="13" dur="1" fill="hold">
                                          <p:stCondLst>
                                            <p:cond delay="2999"/>
                                          </p:stCondLst>
                                        </p:cTn>
                                        <p:tgtEl>
                                          <p:spTgt spid="43"/>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3000"/>
                                        <p:tgtEl>
                                          <p:spTgt spid="59"/>
                                        </p:tgtEl>
                                      </p:cBhvr>
                                    </p:animEffect>
                                    <p:set>
                                      <p:cBhvr>
                                        <p:cTn id="16" dur="1" fill="hold">
                                          <p:stCondLst>
                                            <p:cond delay="2999"/>
                                          </p:stCondLst>
                                        </p:cTn>
                                        <p:tgtEl>
                                          <p:spTgt spid="59"/>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8" presetClass="exit" presetSubtype="12" fill="hold" nodeType="withEffect">
                                  <p:stCondLst>
                                    <p:cond delay="0"/>
                                  </p:stCondLst>
                                  <p:childTnLst>
                                    <p:animEffect transition="out" filter="strips(downLeft)">
                                      <p:cBhvr>
                                        <p:cTn id="21" dur="3000"/>
                                        <p:tgtEl>
                                          <p:spTgt spid="25"/>
                                        </p:tgtEl>
                                      </p:cBhvr>
                                    </p:animEffect>
                                    <p:set>
                                      <p:cBhvr>
                                        <p:cTn id="22" dur="1" fill="hold">
                                          <p:stCondLst>
                                            <p:cond delay="2999"/>
                                          </p:stCondLst>
                                        </p:cTn>
                                        <p:tgtEl>
                                          <p:spTgt spid="25"/>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3000"/>
                                        <p:tgtEl>
                                          <p:spTgt spid="41"/>
                                        </p:tgtEl>
                                      </p:cBhvr>
                                    </p:animEffect>
                                    <p:set>
                                      <p:cBhvr>
                                        <p:cTn id="25" dur="1" fill="hold">
                                          <p:stCondLst>
                                            <p:cond delay="2999"/>
                                          </p:stCondLst>
                                        </p:cTn>
                                        <p:tgtEl>
                                          <p:spTgt spid="41"/>
                                        </p:tgtEl>
                                        <p:attrNameLst>
                                          <p:attrName>style.visibility</p:attrName>
                                        </p:attrNameLst>
                                      </p:cBhvr>
                                      <p:to>
                                        <p:strVal val="hidden"/>
                                      </p:to>
                                    </p:set>
                                  </p:childTnLst>
                                </p:cTn>
                              </p:par>
                              <p:par>
                                <p:cTn id="26" presetID="18" presetClass="exit" presetSubtype="12" fill="hold" nodeType="withEffect">
                                  <p:stCondLst>
                                    <p:cond delay="0"/>
                                  </p:stCondLst>
                                  <p:childTnLst>
                                    <p:animEffect transition="out" filter="strips(downLeft)">
                                      <p:cBhvr>
                                        <p:cTn id="27" dur="3000"/>
                                        <p:tgtEl>
                                          <p:spTgt spid="57"/>
                                        </p:tgtEl>
                                      </p:cBhvr>
                                    </p:animEffect>
                                    <p:set>
                                      <p:cBhvr>
                                        <p:cTn id="28" dur="1" fill="hold">
                                          <p:stCondLst>
                                            <p:cond delay="2999"/>
                                          </p:stCondLst>
                                        </p:cTn>
                                        <p:tgtEl>
                                          <p:spTgt spid="57"/>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18" presetClass="exit" presetSubtype="12" fill="hold" nodeType="withEffect">
                                  <p:stCondLst>
                                    <p:cond delay="0"/>
                                  </p:stCondLst>
                                  <p:childTnLst>
                                    <p:animEffect transition="out" filter="strips(downLeft)">
                                      <p:cBhvr>
                                        <p:cTn id="33" dur="3000"/>
                                        <p:tgtEl>
                                          <p:spTgt spid="23"/>
                                        </p:tgtEl>
                                      </p:cBhvr>
                                    </p:animEffect>
                                    <p:set>
                                      <p:cBhvr>
                                        <p:cTn id="34" dur="1" fill="hold">
                                          <p:stCondLst>
                                            <p:cond delay="2999"/>
                                          </p:stCondLst>
                                        </p:cTn>
                                        <p:tgtEl>
                                          <p:spTgt spid="23"/>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3000"/>
                                        <p:tgtEl>
                                          <p:spTgt spid="39"/>
                                        </p:tgtEl>
                                      </p:cBhvr>
                                    </p:animEffect>
                                    <p:set>
                                      <p:cBhvr>
                                        <p:cTn id="37" dur="1" fill="hold">
                                          <p:stCondLst>
                                            <p:cond delay="2999"/>
                                          </p:stCondLst>
                                        </p:cTn>
                                        <p:tgtEl>
                                          <p:spTgt spid="39"/>
                                        </p:tgtEl>
                                        <p:attrNameLst>
                                          <p:attrName>style.visibility</p:attrName>
                                        </p:attrNameLst>
                                      </p:cBhvr>
                                      <p:to>
                                        <p:strVal val="hidden"/>
                                      </p:to>
                                    </p:set>
                                  </p:childTnLst>
                                </p:cTn>
                              </p:par>
                              <p:par>
                                <p:cTn id="38" presetID="18" presetClass="exit" presetSubtype="12" fill="hold" nodeType="withEffect">
                                  <p:stCondLst>
                                    <p:cond delay="0"/>
                                  </p:stCondLst>
                                  <p:childTnLst>
                                    <p:animEffect transition="out" filter="strips(downLeft)">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18" presetClass="exit" presetSubtype="12" fill="hold" nodeType="withEffect">
                                  <p:stCondLst>
                                    <p:cond delay="0"/>
                                  </p:stCondLst>
                                  <p:childTnLst>
                                    <p:animEffect transition="out" filter="strips(downLeft)">
                                      <p:cBhvr>
                                        <p:cTn id="42" dur="3000"/>
                                        <p:tgtEl>
                                          <p:spTgt spid="5"/>
                                        </p:tgtEl>
                                      </p:cBhvr>
                                    </p:animEffect>
                                    <p:set>
                                      <p:cBhvr>
                                        <p:cTn id="43" dur="1" fill="hold">
                                          <p:stCondLst>
                                            <p:cond delay="2999"/>
                                          </p:stCondLst>
                                        </p:cTn>
                                        <p:tgtEl>
                                          <p:spTgt spid="5"/>
                                        </p:tgtEl>
                                        <p:attrNameLst>
                                          <p:attrName>style.visibility</p:attrName>
                                        </p:attrNameLst>
                                      </p:cBhvr>
                                      <p:to>
                                        <p:strVal val="hidden"/>
                                      </p:to>
                                    </p:set>
                                  </p:childTnLst>
                                </p:cTn>
                              </p:par>
                              <p:par>
                                <p:cTn id="44" presetID="18" presetClass="exit" presetSubtype="12" fill="hold" nodeType="withEffect">
                                  <p:stCondLst>
                                    <p:cond delay="0"/>
                                  </p:stCondLst>
                                  <p:childTnLst>
                                    <p:animEffect transition="out" filter="strips(downLeft)">
                                      <p:cBhvr>
                                        <p:cTn id="45" dur="3000"/>
                                        <p:tgtEl>
                                          <p:spTgt spid="21"/>
                                        </p:tgtEl>
                                      </p:cBhvr>
                                    </p:animEffect>
                                    <p:set>
                                      <p:cBhvr>
                                        <p:cTn id="46" dur="1" fill="hold">
                                          <p:stCondLst>
                                            <p:cond delay="2999"/>
                                          </p:stCondLst>
                                        </p:cTn>
                                        <p:tgtEl>
                                          <p:spTgt spid="21"/>
                                        </p:tgtEl>
                                        <p:attrNameLst>
                                          <p:attrName>style.visibility</p:attrName>
                                        </p:attrNameLst>
                                      </p:cBhvr>
                                      <p:to>
                                        <p:strVal val="hidden"/>
                                      </p:to>
                                    </p:set>
                                  </p:childTnLst>
                                </p:cTn>
                              </p:par>
                              <p:par>
                                <p:cTn id="47" presetID="18" presetClass="exit" presetSubtype="12" fill="hold" nodeType="withEffect">
                                  <p:stCondLst>
                                    <p:cond delay="0"/>
                                  </p:stCondLst>
                                  <p:childTnLst>
                                    <p:animEffect transition="out" filter="strips(downLeft)">
                                      <p:cBhvr>
                                        <p:cTn id="48" dur="3000"/>
                                        <p:tgtEl>
                                          <p:spTgt spid="37"/>
                                        </p:tgtEl>
                                      </p:cBhvr>
                                    </p:animEffect>
                                    <p:set>
                                      <p:cBhvr>
                                        <p:cTn id="49" dur="1" fill="hold">
                                          <p:stCondLst>
                                            <p:cond delay="2999"/>
                                          </p:stCondLst>
                                        </p:cTn>
                                        <p:tgtEl>
                                          <p:spTgt spid="37"/>
                                        </p:tgtEl>
                                        <p:attrNameLst>
                                          <p:attrName>style.visibility</p:attrName>
                                        </p:attrNameLst>
                                      </p:cBhvr>
                                      <p:to>
                                        <p:strVal val="hidden"/>
                                      </p:to>
                                    </p:set>
                                  </p:childTnLst>
                                </p:cTn>
                              </p:par>
                              <p:par>
                                <p:cTn id="50" presetID="18" presetClass="exit" presetSubtype="12" fill="hold" nodeType="withEffect">
                                  <p:stCondLst>
                                    <p:cond delay="0"/>
                                  </p:stCondLst>
                                  <p:childTnLst>
                                    <p:animEffect transition="out" filter="strips(downLeft)">
                                      <p:cBhvr>
                                        <p:cTn id="51" dur="3000"/>
                                        <p:tgtEl>
                                          <p:spTgt spid="53"/>
                                        </p:tgtEl>
                                      </p:cBhvr>
                                    </p:animEffect>
                                    <p:set>
                                      <p:cBhvr>
                                        <p:cTn id="52" dur="1" fill="hold">
                                          <p:stCondLst>
                                            <p:cond delay="2999"/>
                                          </p:stCondLst>
                                        </p:cTn>
                                        <p:tgtEl>
                                          <p:spTgt spid="53"/>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12290"/>
                                        </p:tgtEl>
                                        <p:attrNameLst>
                                          <p:attrName>style.visibility</p:attrName>
                                        </p:attrNameLst>
                                      </p:cBhvr>
                                      <p:to>
                                        <p:strVal val="visible"/>
                                      </p:to>
                                    </p:set>
                                    <p:anim calcmode="lin" valueType="num">
                                      <p:cBhvr>
                                        <p:cTn id="55" dur="3000" fill="hold"/>
                                        <p:tgtEl>
                                          <p:spTgt spid="12290"/>
                                        </p:tgtEl>
                                        <p:attrNameLst>
                                          <p:attrName>ppt_w</p:attrName>
                                        </p:attrNameLst>
                                      </p:cBhvr>
                                      <p:tavLst>
                                        <p:tav tm="0">
                                          <p:val>
                                            <p:strVal val="4/3*#ppt_w"/>
                                          </p:val>
                                        </p:tav>
                                        <p:tav tm="100000">
                                          <p:val>
                                            <p:strVal val="#ppt_w"/>
                                          </p:val>
                                        </p:tav>
                                      </p:tavLst>
                                    </p:anim>
                                    <p:anim calcmode="lin" valueType="num">
                                      <p:cBhvr>
                                        <p:cTn id="56" dur="3000" fill="hold"/>
                                        <p:tgtEl>
                                          <p:spTgt spid="12290"/>
                                        </p:tgtEl>
                                        <p:attrNameLst>
                                          <p:attrName>ppt_h</p:attrName>
                                        </p:attrNameLst>
                                      </p:cBhvr>
                                      <p:tavLst>
                                        <p:tav tm="0">
                                          <p:val>
                                            <p:strVal val="4/3*#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2358155" y="0"/>
            <a:ext cx="442769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339752" y="0"/>
            <a:ext cx="22322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322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339752" y="1905000"/>
            <a:ext cx="22322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322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339752" y="3810000"/>
            <a:ext cx="22322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322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Rectángulo"/>
          <p:cNvSpPr/>
          <p:nvPr/>
        </p:nvSpPr>
        <p:spPr>
          <a:xfrm>
            <a:off x="7956376" y="0"/>
            <a:ext cx="1187624"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Rectángulo"/>
          <p:cNvSpPr/>
          <p:nvPr/>
        </p:nvSpPr>
        <p:spPr>
          <a:xfrm>
            <a:off x="6804248" y="0"/>
            <a:ext cx="1152128"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8" name="17 Rectángulo"/>
          <p:cNvSpPr/>
          <p:nvPr/>
        </p:nvSpPr>
        <p:spPr>
          <a:xfrm>
            <a:off x="1187624" y="0"/>
            <a:ext cx="1152128"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Rectángulo"/>
          <p:cNvSpPr/>
          <p:nvPr/>
        </p:nvSpPr>
        <p:spPr>
          <a:xfrm>
            <a:off x="2" y="0"/>
            <a:ext cx="1187622"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1" name="20 CuadroTexto"/>
          <p:cNvSpPr txBox="1"/>
          <p:nvPr/>
        </p:nvSpPr>
        <p:spPr>
          <a:xfrm>
            <a:off x="1763688" y="4657700"/>
            <a:ext cx="57606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Ubicado en lo que anteriormente era el restaurante </a:t>
            </a:r>
            <a:r>
              <a:rPr lang="es-ES" i="1" dirty="0" err="1" smtClean="0">
                <a:effectLst>
                  <a:glow rad="101600">
                    <a:srgbClr val="C00000">
                      <a:alpha val="60000"/>
                    </a:srgbClr>
                  </a:glow>
                  <a:outerShdw blurRad="38100" dist="38100" dir="2700000" algn="tl">
                    <a:srgbClr val="000000">
                      <a:alpha val="43137"/>
                    </a:srgbClr>
                  </a:outerShdw>
                </a:effectLst>
              </a:rPr>
              <a:t>Vremena</a:t>
            </a:r>
            <a:r>
              <a:rPr lang="es-ES" i="1" dirty="0" smtClean="0">
                <a:effectLst>
                  <a:glow rad="101600">
                    <a:srgbClr val="C00000">
                      <a:alpha val="60000"/>
                    </a:srgbClr>
                  </a:glow>
                  <a:outerShdw blurRad="38100" dist="38100" dir="2700000" algn="tl">
                    <a:srgbClr val="000000">
                      <a:alpha val="43137"/>
                    </a:srgbClr>
                  </a:outerShdw>
                </a:effectLst>
              </a:rPr>
              <a:t> Goda de la década de los 60 en un pabellón prefabricado de hormigón.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flip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grpId="0" nodeType="withEffect">
                                  <p:stCondLst>
                                    <p:cond delay="0"/>
                                  </p:stCondLst>
                                  <p:childTnLst>
                                    <p:animEffect transition="out" filter="strips(upRigh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4000"/>
                                        <p:tgtEl>
                                          <p:spTgt spid="14"/>
                                        </p:tgtEl>
                                      </p:cBhvr>
                                    </p:animEffect>
                                    <p:set>
                                      <p:cBhvr>
                                        <p:cTn id="22" dur="1" fill="hold">
                                          <p:stCondLst>
                                            <p:cond delay="3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2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edge">
                                      <p:cBhvr>
                                        <p:cTn id="29" dur="4000"/>
                                        <p:tgtEl>
                                          <p:spTgt spid="2"/>
                                        </p:tgtEl>
                                      </p:cBhvr>
                                    </p:animEffect>
                                  </p:childTnLst>
                                </p:cTn>
                              </p:par>
                              <p:par>
                                <p:cTn id="30" presetID="20"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edge">
                                      <p:cBhvr>
                                        <p:cTn id="32" dur="4000"/>
                                        <p:tgtEl>
                                          <p:spTgt spid="16"/>
                                        </p:tgtEl>
                                      </p:cBhvr>
                                    </p:animEffect>
                                  </p:childTnLst>
                                </p:cTn>
                              </p:par>
                              <p:par>
                                <p:cTn id="33" presetID="20"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edge">
                                      <p:cBhvr>
                                        <p:cTn id="35" dur="4000"/>
                                        <p:tgtEl>
                                          <p:spTgt spid="17"/>
                                        </p:tgtEl>
                                      </p:cBhvr>
                                    </p:animEffect>
                                  </p:childTnLst>
                                </p:cTn>
                              </p:par>
                              <p:par>
                                <p:cTn id="36" presetID="2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edge">
                                      <p:cBhvr>
                                        <p:cTn id="38" dur="4000"/>
                                        <p:tgtEl>
                                          <p:spTgt spid="18"/>
                                        </p:tgtEl>
                                      </p:cBhvr>
                                    </p:animEffect>
                                  </p:childTnLst>
                                </p:cTn>
                              </p:par>
                              <p:par>
                                <p:cTn id="39" presetID="20" presetClass="entr" presetSubtype="0"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edge">
                                      <p:cBhvr>
                                        <p:cTn id="41" dur="4000"/>
                                        <p:tgtEl>
                                          <p:spTgt spid="19"/>
                                        </p:tgtEl>
                                      </p:cBhvr>
                                    </p:animEffect>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21"/>
                                        </p:tgtEl>
                                        <p:attrNameLst>
                                          <p:attrName>style.visibility</p:attrName>
                                        </p:attrNameLst>
                                      </p:cBhvr>
                                      <p:to>
                                        <p:strVal val="visible"/>
                                      </p:to>
                                    </p:set>
                                    <p:animEffect transition="in" filter="fade">
                                      <p:cBhvr>
                                        <p:cTn id="45" dur="1000"/>
                                        <p:tgtEl>
                                          <p:spTgt spid="21"/>
                                        </p:tgtEl>
                                      </p:cBhvr>
                                    </p:animEffect>
                                    <p:anim calcmode="lin" valueType="num">
                                      <p:cBhvr>
                                        <p:cTn id="46" dur="1000" fill="hold"/>
                                        <p:tgtEl>
                                          <p:spTgt spid="21"/>
                                        </p:tgtEl>
                                        <p:attrNameLst>
                                          <p:attrName>ppt_x</p:attrName>
                                        </p:attrNameLst>
                                      </p:cBhvr>
                                      <p:tavLst>
                                        <p:tav tm="0">
                                          <p:val>
                                            <p:strVal val="#ppt_x-.1"/>
                                          </p:val>
                                        </p:tav>
                                        <p:tav tm="100000">
                                          <p:val>
                                            <p:strVal val="#ppt_x"/>
                                          </p:val>
                                        </p:tav>
                                      </p:tavLst>
                                    </p:anim>
                                    <p:anim calcmode="lin" valueType="num">
                                      <p:cBhvr>
                                        <p:cTn id="47"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21"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en-el-este-de-Londres-text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849439"/>
            <a:ext cx="2303462"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adelante del Museo de Arte Contemporáneo </a:t>
            </a:r>
            <a:r>
              <a:rPr lang="es-ES" i="1" dirty="0" err="1" smtClean="0">
                <a:effectLst>
                  <a:glow rad="101600">
                    <a:srgbClr val="C00000">
                      <a:alpha val="60000"/>
                    </a:srgbClr>
                  </a:glow>
                  <a:outerShdw blurRad="38100" dist="38100" dir="2700000" algn="tl">
                    <a:srgbClr val="000000">
                      <a:alpha val="43137"/>
                    </a:srgbClr>
                  </a:outerShdw>
                </a:effectLst>
              </a:rPr>
              <a:t>Garage</a:t>
            </a:r>
            <a:r>
              <a:rPr lang="es-ES" i="1" dirty="0" smtClean="0">
                <a:effectLst>
                  <a:glow rad="101600">
                    <a:srgbClr val="C00000">
                      <a:alpha val="60000"/>
                    </a:srgbClr>
                  </a:glow>
                  <a:outerShdw blurRad="38100" dist="38100" dir="2700000" algn="tl">
                    <a:srgbClr val="000000">
                      <a:alpha val="43137"/>
                    </a:srgbClr>
                  </a:outerShdw>
                </a:effectLst>
              </a:rPr>
              <a:t>, se encuentra el jardín </a:t>
            </a:r>
            <a:r>
              <a:rPr lang="es-ES" i="1" dirty="0" err="1" smtClean="0">
                <a:effectLst>
                  <a:glow rad="101600">
                    <a:srgbClr val="C00000">
                      <a:alpha val="60000"/>
                    </a:srgbClr>
                  </a:glow>
                  <a:outerShdw blurRad="38100" dist="38100" dir="2700000" algn="tl">
                    <a:srgbClr val="000000">
                      <a:alpha val="43137"/>
                    </a:srgbClr>
                  </a:outerShdw>
                </a:effectLst>
              </a:rPr>
              <a:t>Golitsynsky</a:t>
            </a:r>
            <a:r>
              <a:rPr lang="es-ES" i="1" dirty="0" smtClean="0">
                <a:effectLst>
                  <a:glow rad="101600">
                    <a:srgbClr val="C00000">
                      <a:alpha val="60000"/>
                    </a:srgbClr>
                  </a:glow>
                  <a:outerShdw blurRad="38100" dist="38100" dir="2700000" algn="tl">
                    <a:srgbClr val="000000">
                      <a:alpha val="43137"/>
                    </a:srgbClr>
                  </a:outerShdw>
                </a:effectLst>
              </a:rPr>
              <a:t>, en el que destaca su bonito estanque, en el que puedes alquilar un barquito de paseo.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gallery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4"/>
                                        </p:tgtEl>
                                      </p:cBhvr>
                                    </p:animEffect>
                                    <p:set>
                                      <p:cBhvr>
                                        <p:cTn id="31" dur="1" fill="hold">
                                          <p:stCondLst>
                                            <p:cond delay="2999"/>
                                          </p:stCondLst>
                                        </p:cTn>
                                        <p:tgtEl>
                                          <p:spTgt spid="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2"/>
                                        </p:tgtEl>
                                      </p:cBhvr>
                                    </p:animEffect>
                                    <p:set>
                                      <p:cBhvr>
                                        <p:cTn id="34" dur="1" fill="hold">
                                          <p:stCondLst>
                                            <p:cond delay="2999"/>
                                          </p:stCondLst>
                                        </p:cTn>
                                        <p:tgtEl>
                                          <p:spTgt spid="12"/>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7"/>
                                        </p:tgtEl>
                                      </p:cBhvr>
                                    </p:animEffect>
                                    <p:set>
                                      <p:cBhvr>
                                        <p:cTn id="37" dur="1" fill="hold">
                                          <p:stCondLst>
                                            <p:cond delay="2999"/>
                                          </p:stCondLst>
                                        </p:cTn>
                                        <p:tgtEl>
                                          <p:spTgt spid="7"/>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827584" y="4873724"/>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se encuentra aquí la fuente de los rosales, obra del arquitecto </a:t>
            </a:r>
            <a:r>
              <a:rPr lang="es-ES" i="1" dirty="0" err="1" smtClean="0">
                <a:effectLst>
                  <a:glow rad="101600">
                    <a:srgbClr val="C00000">
                      <a:alpha val="60000"/>
                    </a:srgbClr>
                  </a:glow>
                  <a:outerShdw blurRad="38100" dist="38100" dir="2700000" algn="tl">
                    <a:srgbClr val="000000">
                      <a:alpha val="43137"/>
                    </a:srgbClr>
                  </a:outerShdw>
                </a:effectLst>
              </a:rPr>
              <a:t>A.V.Vlasov</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6000">
        <p14:gallery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4000"/>
                                        <p:tgtEl>
                                          <p:spTgt spid="14"/>
                                        </p:tgtEl>
                                      </p:cBhvr>
                                    </p:animEffect>
                                    <p:set>
                                      <p:cBhvr>
                                        <p:cTn id="31" dur="1" fill="hold">
                                          <p:stCondLst>
                                            <p:cond delay="3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4000"/>
                                        <p:tgtEl>
                                          <p:spTgt spid="7"/>
                                        </p:tgtEl>
                                      </p:cBhvr>
                                    </p:animEffect>
                                    <p:set>
                                      <p:cBhvr>
                                        <p:cTn id="34" dur="1" fill="hold">
                                          <p:stCondLst>
                                            <p:cond delay="3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4000"/>
                                        <p:tgtEl>
                                          <p:spTgt spid="11"/>
                                        </p:tgtEl>
                                      </p:cBhvr>
                                    </p:animEffect>
                                    <p:set>
                                      <p:cBhvr>
                                        <p:cTn id="37" dur="1" fill="hold">
                                          <p:stCondLst>
                                            <p:cond delay="3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4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Urbano-69.jpg"/>
          <p:cNvPicPr>
            <a:picLocks noGrp="1" noChangeAspect="1"/>
          </p:cNvPicPr>
          <p:nvPr isPhoto="1"/>
        </p:nvPicPr>
        <p:blipFill>
          <a:blip r:embed="rId2" cstate="print"/>
          <a:stretch>
            <a:fillRect/>
          </a:stretch>
        </p:blipFill>
        <p:spPr bwMode="auto">
          <a:xfrm>
            <a:off x="29507" y="-1"/>
            <a:ext cx="9084986"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Cerca del estanque se encuentra el edificio de baños públicos, construido en 1933 por el arquitecto A.V. </a:t>
            </a:r>
            <a:r>
              <a:rPr lang="es-ES" i="1" dirty="0" err="1" smtClean="0">
                <a:effectLst>
                  <a:glow rad="101600">
                    <a:srgbClr val="C00000">
                      <a:alpha val="60000"/>
                    </a:srgbClr>
                  </a:glow>
                  <a:outerShdw blurRad="38100" dist="38100" dir="2700000" algn="tl">
                    <a:srgbClr val="000000">
                      <a:alpha val="43137"/>
                    </a:srgbClr>
                  </a:outerShdw>
                </a:effectLst>
              </a:rPr>
              <a:t>Vlasov</a:t>
            </a:r>
            <a:r>
              <a:rPr lang="es-ES" i="1" dirty="0" smtClean="0">
                <a:effectLst>
                  <a:glow rad="101600">
                    <a:srgbClr val="C00000">
                      <a:alpha val="60000"/>
                    </a:srgbClr>
                  </a:glow>
                  <a:outerShdw blurRad="38100" dist="38100" dir="2700000" algn="tl">
                    <a:srgbClr val="000000">
                      <a:alpha val="43137"/>
                    </a:srgbClr>
                  </a:outerShdw>
                </a:effectLst>
              </a:rPr>
              <a:t>, y que se trata de un monumento arquitectónico único de la época del realismo socialista.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Jardín </a:t>
            </a:r>
            <a:r>
              <a:rPr lang="es-ES" i="1" dirty="0" err="1" smtClean="0">
                <a:effectLst>
                  <a:glow rad="101600">
                    <a:srgbClr val="C00000">
                      <a:alpha val="60000"/>
                    </a:srgbClr>
                  </a:glow>
                  <a:outerShdw blurRad="38100" dist="38100" dir="2700000" algn="tl">
                    <a:srgbClr val="000000">
                      <a:alpha val="43137"/>
                    </a:srgbClr>
                  </a:outerShdw>
                </a:effectLst>
              </a:rPr>
              <a:t>Neskuchny</a:t>
            </a:r>
            <a:r>
              <a:rPr lang="es-ES" i="1" dirty="0" smtClean="0">
                <a:effectLst>
                  <a:glow rad="101600">
                    <a:srgbClr val="C00000">
                      <a:alpha val="60000"/>
                    </a:srgbClr>
                  </a:glow>
                  <a:outerShdw blurRad="38100" dist="38100" dir="2700000" algn="tl">
                    <a:srgbClr val="000000">
                      <a:alpha val="43137"/>
                    </a:srgbClr>
                  </a:outerShdw>
                </a:effectLst>
              </a:rPr>
              <a:t> se inicia desde el puente </a:t>
            </a:r>
            <a:r>
              <a:rPr lang="es-ES" i="1" dirty="0" err="1" smtClean="0">
                <a:effectLst>
                  <a:glow rad="101600">
                    <a:srgbClr val="C00000">
                      <a:alpha val="60000"/>
                    </a:srgbClr>
                  </a:glow>
                  <a:outerShdw blurRad="38100" dist="38100" dir="2700000" algn="tl">
                    <a:srgbClr val="000000">
                      <a:alpha val="43137"/>
                    </a:srgbClr>
                  </a:outerShdw>
                </a:effectLst>
              </a:rPr>
              <a:t>Pushkinskiy</a:t>
            </a:r>
            <a:r>
              <a:rPr lang="es-ES" i="1" dirty="0" smtClean="0">
                <a:effectLst>
                  <a:glow rad="101600">
                    <a:srgbClr val="C00000">
                      <a:alpha val="60000"/>
                    </a:srgbClr>
                  </a:glow>
                  <a:outerShdw blurRad="38100" dist="38100" dir="2700000" algn="tl">
                    <a:srgbClr val="000000">
                      <a:alpha val="43137"/>
                    </a:srgbClr>
                  </a:outerShdw>
                </a:effectLst>
              </a:rPr>
              <a:t> y llega hasta el puente </a:t>
            </a:r>
            <a:r>
              <a:rPr lang="es-ES" i="1" dirty="0" err="1" smtClean="0">
                <a:effectLst>
                  <a:glow rad="101600">
                    <a:srgbClr val="C00000">
                      <a:alpha val="60000"/>
                    </a:srgbClr>
                  </a:glow>
                  <a:outerShdw blurRad="38100" dist="38100" dir="2700000" algn="tl">
                    <a:srgbClr val="000000">
                      <a:alpha val="43137"/>
                    </a:srgbClr>
                  </a:outerShdw>
                </a:effectLst>
              </a:rPr>
              <a:t>Novoandreyevskiy</a:t>
            </a:r>
            <a:r>
              <a:rPr lang="es-ES" i="1" dirty="0" smtClean="0">
                <a:effectLst>
                  <a:glow rad="101600">
                    <a:srgbClr val="C00000">
                      <a:alpha val="60000"/>
                    </a:srgbClr>
                  </a:glow>
                  <a:outerShdw blurRad="38100" dist="38100" dir="2700000" algn="tl">
                    <a:srgbClr val="000000">
                      <a:alpha val="43137"/>
                    </a:srgbClr>
                  </a:outerShdw>
                </a:effectLst>
              </a:rPr>
              <a:t>. El Jardín </a:t>
            </a:r>
            <a:r>
              <a:rPr lang="es-ES" i="1" dirty="0" err="1" smtClean="0">
                <a:effectLst>
                  <a:glow rad="101600">
                    <a:srgbClr val="C00000">
                      <a:alpha val="60000"/>
                    </a:srgbClr>
                  </a:glow>
                  <a:outerShdw blurRad="38100" dist="38100" dir="2700000" algn="tl">
                    <a:srgbClr val="000000">
                      <a:alpha val="43137"/>
                    </a:srgbClr>
                  </a:outerShdw>
                </a:effectLst>
              </a:rPr>
              <a:t>Neskuchny</a:t>
            </a:r>
            <a:r>
              <a:rPr lang="es-ES" i="1" dirty="0" smtClean="0">
                <a:effectLst>
                  <a:glow rad="101600">
                    <a:srgbClr val="C00000">
                      <a:alpha val="60000"/>
                    </a:srgbClr>
                  </a:glow>
                  <a:outerShdw blurRad="38100" dist="38100" dir="2700000" algn="tl">
                    <a:srgbClr val="000000">
                      <a:alpha val="43137"/>
                    </a:srgbClr>
                  </a:outerShdw>
                </a:effectLst>
              </a:rPr>
              <a:t> (jardín «no aburrido» o «alegre») es la parte más histórica del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prism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4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jardín paisajístico de unas 59 hectáreas cuyo origen se remonta a 1728. El jardín actual se formó durante el primer tercio del siglo XIX, tras la compra por parte de Nicolás I de las propiedades de los príncipes </a:t>
            </a:r>
            <a:r>
              <a:rPr lang="es-ES" i="1" dirty="0" err="1" smtClean="0">
                <a:effectLst>
                  <a:glow rad="101600">
                    <a:srgbClr val="C00000">
                      <a:alpha val="60000"/>
                    </a:srgbClr>
                  </a:glow>
                  <a:outerShdw blurRad="38100" dist="38100" dir="2700000" algn="tl">
                    <a:srgbClr val="000000">
                      <a:alpha val="43137"/>
                    </a:srgbClr>
                  </a:outerShdw>
                </a:effectLst>
              </a:rPr>
              <a:t>Trubetskoy</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Golitsyn</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Orlov</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14:prism dir="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cosas que gustan de este parque es que se puede dar de comer a ardillas y a pájaros en tu propia mano. También hay varios parques infantiles y de aventuras, por lo que es un lugar ideal para niños.</a:t>
            </a:r>
          </a:p>
        </p:txBody>
      </p:sp>
    </p:spTree>
  </p:cSld>
  <p:clrMapOvr>
    <a:masterClrMapping/>
  </p:clrMapOvr>
  <mc:AlternateContent xmlns:mc="http://schemas.openxmlformats.org/markup-compatibility/2006" xmlns:p14="http://schemas.microsoft.com/office/powerpoint/2010/main">
    <mc:Choice Requires="p14">
      <p:transition spd="slow" p14:dur="2000" advTm="25000">
        <p14:prism dir="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se encuentran diversas construcciones tanto modernas como históricas como el pabellón de caza, la casa de verano del conde </a:t>
            </a:r>
            <a:r>
              <a:rPr lang="es-ES" i="1" dirty="0" err="1" smtClean="0">
                <a:effectLst>
                  <a:glow rad="101600">
                    <a:srgbClr val="C00000">
                      <a:alpha val="60000"/>
                    </a:srgbClr>
                  </a:glow>
                  <a:outerShdw blurRad="38100" dist="38100" dir="2700000" algn="tl">
                    <a:srgbClr val="000000">
                      <a:alpha val="43137"/>
                    </a:srgbClr>
                  </a:outerShdw>
                </a:effectLst>
              </a:rPr>
              <a:t>Orlov</a:t>
            </a:r>
            <a:r>
              <a:rPr lang="es-ES" i="1" dirty="0" smtClean="0">
                <a:effectLst>
                  <a:glow rad="101600">
                    <a:srgbClr val="C00000">
                      <a:alpha val="60000"/>
                    </a:srgbClr>
                  </a:glow>
                  <a:outerShdw blurRad="38100" dist="38100" dir="2700000" algn="tl">
                    <a:srgbClr val="000000">
                      <a:alpha val="43137"/>
                    </a:srgbClr>
                  </a:outerShdw>
                </a:effectLst>
              </a:rPr>
              <a:t>, el Teatro de música y drama </a:t>
            </a:r>
            <a:r>
              <a:rPr lang="es-ES" i="1" dirty="0" err="1" smtClean="0">
                <a:effectLst>
                  <a:glow rad="101600">
                    <a:srgbClr val="C00000">
                      <a:alpha val="60000"/>
                    </a:srgbClr>
                  </a:glow>
                  <a:outerShdw blurRad="38100" dist="38100" dir="2700000" algn="tl">
                    <a:srgbClr val="000000">
                      <a:alpha val="43137"/>
                    </a:srgbClr>
                  </a:outerShdw>
                </a:effectLst>
              </a:rPr>
              <a:t>Stas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Namin</a:t>
            </a:r>
            <a:r>
              <a:rPr lang="es-ES" i="1" dirty="0" smtClean="0">
                <a:effectLst>
                  <a:glow rad="101600">
                    <a:srgbClr val="C00000">
                      <a:alpha val="60000"/>
                    </a:srgbClr>
                  </a:glow>
                  <a:outerShdw blurRad="38100" dist="38100" dir="2700000" algn="tl">
                    <a:srgbClr val="000000">
                      <a:alpha val="43137"/>
                    </a:srgbClr>
                  </a:outerShdw>
                </a:effectLst>
              </a:rPr>
              <a:t> o Teatro Verde, lugar en el que se programan conciertos al aire libre en verano.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doors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1804 y 1806, se erigió una casa de verano de dos plantas en la finca del conde </a:t>
            </a:r>
            <a:r>
              <a:rPr lang="es-ES" i="1" dirty="0" err="1" smtClean="0">
                <a:effectLst>
                  <a:glow rad="101600">
                    <a:srgbClr val="C00000">
                      <a:alpha val="60000"/>
                    </a:srgbClr>
                  </a:glow>
                  <a:outerShdw blurRad="38100" dist="38100" dir="2700000" algn="tl">
                    <a:srgbClr val="000000">
                      <a:alpha val="43137"/>
                    </a:srgbClr>
                  </a:outerShdw>
                </a:effectLst>
              </a:rPr>
              <a:t>Fedor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Alekseevich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Orlov</a:t>
            </a:r>
            <a:r>
              <a:rPr lang="es-ES" i="1" dirty="0" smtClean="0">
                <a:effectLst>
                  <a:glow rad="101600">
                    <a:srgbClr val="C00000">
                      <a:alpha val="60000"/>
                    </a:srgbClr>
                  </a:glow>
                  <a:outerShdw blurRad="38100" dist="38100" dir="2700000" algn="tl">
                    <a:srgbClr val="000000">
                      <a:alpha val="43137"/>
                    </a:srgbClr>
                  </a:outerShdw>
                </a:effectLst>
              </a:rPr>
              <a:t>. Algunos dicen que se trataba de un lugar de reuniones secretas de la emperatriz Catalina II con </a:t>
            </a:r>
            <a:r>
              <a:rPr lang="es-ES" i="1" dirty="0" err="1" smtClean="0">
                <a:effectLst>
                  <a:glow rad="101600">
                    <a:srgbClr val="C00000">
                      <a:alpha val="60000"/>
                    </a:srgbClr>
                  </a:glow>
                  <a:outerShdw blurRad="38100" dist="38100" dir="2700000" algn="tl">
                    <a:srgbClr val="000000">
                      <a:alpha val="43137"/>
                    </a:srgbClr>
                  </a:outerShdw>
                </a:effectLst>
              </a:rPr>
              <a:t>Grigory</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Orlov</a:t>
            </a:r>
            <a:r>
              <a:rPr lang="es-ES" i="1" dirty="0" smtClean="0">
                <a:effectLst>
                  <a:glow rad="101600">
                    <a:srgbClr val="C00000">
                      <a:alpha val="60000"/>
                    </a:srgbClr>
                  </a:glow>
                  <a:outerShdw blurRad="38100" dist="38100" dir="2700000" algn="tl">
                    <a:srgbClr val="000000">
                      <a:alpha val="43137"/>
                    </a:srgbClr>
                  </a:outerShdw>
                </a:effectLst>
              </a:rPr>
              <a:t>, mientras que, según otros, era un lugar de juegos para Anna </a:t>
            </a:r>
            <a:r>
              <a:rPr lang="es-ES" i="1" dirty="0" err="1" smtClean="0">
                <a:effectLst>
                  <a:glow rad="101600">
                    <a:srgbClr val="C00000">
                      <a:alpha val="60000"/>
                    </a:srgbClr>
                  </a:glow>
                  <a:outerShdw blurRad="38100" dist="38100" dir="2700000" algn="tl">
                    <a:srgbClr val="000000">
                      <a:alpha val="43137"/>
                    </a:srgbClr>
                  </a:outerShdw>
                </a:effectLst>
              </a:rPr>
              <a:t>Alekseevna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Orlova-Chesmenskaya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doors/>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3000" fill="hold"/>
                                        <p:tgtEl>
                                          <p:spTgt spid="18434"/>
                                        </p:tgtEl>
                                        <p:attrNameLst>
                                          <p:attrName>ppt_w</p:attrName>
                                        </p:attrNameLst>
                                      </p:cBhvr>
                                      <p:tavLst>
                                        <p:tav tm="0">
                                          <p:val>
                                            <p:strVal val="4/3*#ppt_w"/>
                                          </p:val>
                                        </p:tav>
                                        <p:tav tm="100000">
                                          <p:val>
                                            <p:strVal val="#ppt_w"/>
                                          </p:val>
                                        </p:tav>
                                      </p:tavLst>
                                    </p:anim>
                                    <p:anim calcmode="lin" valueType="num">
                                      <p:cBhvr>
                                        <p:cTn id="44" dur="3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Cerca de la casa de verano del conde </a:t>
            </a:r>
            <a:r>
              <a:rPr lang="es-ES" i="1" dirty="0" err="1" smtClean="0">
                <a:effectLst>
                  <a:glow rad="101600">
                    <a:srgbClr val="C00000">
                      <a:alpha val="60000"/>
                    </a:srgbClr>
                  </a:glow>
                  <a:outerShdw blurRad="38100" dist="38100" dir="2700000" algn="tl">
                    <a:srgbClr val="000000">
                      <a:alpha val="43137"/>
                    </a:srgbClr>
                  </a:outerShdw>
                </a:effectLst>
              </a:rPr>
              <a:t>Orlov</a:t>
            </a:r>
            <a:r>
              <a:rPr lang="es-ES" i="1" dirty="0" smtClean="0">
                <a:effectLst>
                  <a:glow rad="101600">
                    <a:srgbClr val="C00000">
                      <a:alpha val="60000"/>
                    </a:srgbClr>
                  </a:glow>
                  <a:outerShdw blurRad="38100" dist="38100" dir="2700000" algn="tl">
                    <a:srgbClr val="000000">
                      <a:alpha val="43137"/>
                    </a:srgbClr>
                  </a:outerShdw>
                </a:effectLst>
              </a:rPr>
              <a:t> se encuentra la fuente de la bañista. Se trata de una escultura de una bañista por debajo de la cual hay una serie de escalones por donde fluye el agua hacia el río </a:t>
            </a:r>
            <a:r>
              <a:rPr lang="es-ES" i="1" dirty="0" err="1" smtClean="0">
                <a:effectLst>
                  <a:glow rad="101600">
                    <a:srgbClr val="C00000">
                      <a:alpha val="60000"/>
                    </a:srgbClr>
                  </a:glow>
                  <a:outerShdw blurRad="38100" dist="38100" dir="2700000" algn="tl">
                    <a:srgbClr val="000000">
                      <a:alpha val="43137"/>
                    </a:srgbClr>
                  </a:outerShdw>
                </a:effectLst>
              </a:rPr>
              <a:t>Moscova</a:t>
            </a:r>
            <a:r>
              <a:rPr lang="es-ES" i="1" dirty="0" smtClean="0">
                <a:effectLst>
                  <a:glow rad="101600">
                    <a:srgbClr val="C00000">
                      <a:alpha val="60000"/>
                    </a:srgbClr>
                  </a:glow>
                  <a:outerShdw blurRad="38100" dist="38100" dir="2700000" algn="tl">
                    <a:srgbClr val="000000">
                      <a:alpha val="43137"/>
                    </a:srgbClr>
                  </a:outerShdw>
                </a:effectLst>
              </a:rPr>
              <a:t> procedente del estanque de </a:t>
            </a:r>
            <a:r>
              <a:rPr lang="es-ES" i="1" dirty="0" err="1" smtClean="0">
                <a:effectLst>
                  <a:glow rad="101600">
                    <a:srgbClr val="C00000">
                      <a:alpha val="60000"/>
                    </a:srgbClr>
                  </a:glow>
                  <a:outerShdw blurRad="38100" dist="38100" dir="2700000" algn="tl">
                    <a:srgbClr val="000000">
                      <a:alpha val="43137"/>
                    </a:srgbClr>
                  </a:outerShdw>
                </a:effectLst>
              </a:rPr>
              <a:t>Yekaterininsky</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fallOve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san_fintanmagee_bogota-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83568"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zona del parque es también conocida por sus puentes de piedra, que se construyeron a fines del siglo XVIII para facilitar el acceso a la finca a caballo. Destaca el puente grotesco de piedra.</a:t>
            </a:r>
          </a:p>
        </p:txBody>
      </p:sp>
    </p:spTree>
  </p:cSld>
  <p:clrMapOvr>
    <a:masterClrMapping/>
  </p:clrMapOvr>
  <mc:AlternateContent xmlns:mc="http://schemas.openxmlformats.org/markup-compatibility/2006" xmlns:p14="http://schemas.microsoft.com/office/powerpoint/2010/main">
    <mc:Choice Requires="p14">
      <p:transition spd="slow" p14:dur="2250" advTm="24000">
        <p14:prism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67 Imagen" descr="Diapositiva7"/>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2" y="0"/>
            <a:ext cx="2316163"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1344613"/>
            <a:ext cx="2303463" cy="1512887"/>
          </a:xfrm>
          <a:prstGeom prst="rect">
            <a:avLst/>
          </a:prstGeom>
          <a:solidFill>
            <a:schemeClr val="bg1"/>
          </a:solidFill>
          <a:ln w="9525">
            <a:noFill/>
            <a:miter lim="800000"/>
            <a:headEnd/>
            <a:tailEnd/>
          </a:ln>
        </p:spPr>
      </p:pic>
      <p:pic>
        <p:nvPicPr>
          <p:cNvPr id="25" name="2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95515" y="1344613"/>
            <a:ext cx="2376487"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344613"/>
            <a:ext cx="2268538" cy="1501776"/>
          </a:xfrm>
          <a:prstGeom prst="rect">
            <a:avLst/>
          </a:prstGeom>
          <a:solidFill>
            <a:schemeClr val="bg1"/>
          </a:solidFill>
          <a:ln w="9525">
            <a:noFill/>
            <a:miter lim="800000"/>
            <a:headEnd/>
            <a:tailEnd/>
          </a:ln>
        </p:spPr>
      </p:pic>
      <p:pic>
        <p:nvPicPr>
          <p:cNvPr id="39" name="3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2786063"/>
            <a:ext cx="2303463" cy="1474787"/>
          </a:xfrm>
          <a:prstGeom prst="rect">
            <a:avLst/>
          </a:prstGeom>
          <a:solidFill>
            <a:schemeClr val="bg1"/>
          </a:solidFill>
          <a:ln w="9525">
            <a:noFill/>
            <a:miter lim="800000"/>
            <a:headEnd/>
            <a:tailEnd/>
          </a:ln>
        </p:spPr>
      </p:pic>
      <p:pic>
        <p:nvPicPr>
          <p:cNvPr id="41" name="4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95515" y="2857501"/>
            <a:ext cx="2376487" cy="1428750"/>
          </a:xfrm>
          <a:prstGeom prst="rect">
            <a:avLst/>
          </a:prstGeom>
          <a:solidFill>
            <a:schemeClr val="bg1"/>
          </a:solidFill>
          <a:ln w="9525">
            <a:noFill/>
            <a:miter lim="800000"/>
            <a:headEnd/>
            <a:tailEnd/>
          </a:ln>
        </p:spPr>
      </p:pic>
      <p:pic>
        <p:nvPicPr>
          <p:cNvPr id="43" name="4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786063"/>
            <a:ext cx="2268538" cy="1511300"/>
          </a:xfrm>
          <a:prstGeom prst="rect">
            <a:avLst/>
          </a:prstGeom>
          <a:solidFill>
            <a:schemeClr val="bg1"/>
          </a:solidFill>
          <a:ln w="9525">
            <a:noFill/>
            <a:miter lim="800000"/>
            <a:headEnd/>
            <a:tailEnd/>
          </a:ln>
        </p:spPr>
      </p:pic>
      <p:pic>
        <p:nvPicPr>
          <p:cNvPr id="55" name="5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4152900"/>
            <a:ext cx="2376488" cy="1562100"/>
          </a:xfrm>
          <a:prstGeom prst="rect">
            <a:avLst/>
          </a:prstGeom>
          <a:solidFill>
            <a:schemeClr val="bg1"/>
          </a:solidFill>
          <a:ln w="9525">
            <a:noFill/>
            <a:miter lim="800000"/>
            <a:headEnd/>
            <a:tailEnd/>
          </a:ln>
        </p:spPr>
      </p:pic>
      <p:pic>
        <p:nvPicPr>
          <p:cNvPr id="57" name="5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4152900"/>
            <a:ext cx="2303462" cy="156210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4286251"/>
            <a:ext cx="2268538" cy="1428750"/>
          </a:xfrm>
          <a:prstGeom prst="rect">
            <a:avLst/>
          </a:prstGeom>
          <a:solidFill>
            <a:schemeClr val="bg1"/>
          </a:solidFill>
          <a:ln w="9525">
            <a:noFill/>
            <a:miter lim="800000"/>
            <a:headEnd/>
            <a:tailEnd/>
          </a:ln>
        </p:spPr>
      </p:pic>
      <p:pic>
        <p:nvPicPr>
          <p:cNvPr id="68" name="67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5" y="1344614"/>
            <a:ext cx="2268537" cy="1506537"/>
          </a:xfrm>
          <a:prstGeom prst="rect">
            <a:avLst/>
          </a:prstGeom>
          <a:solidFill>
            <a:schemeClr val="bg1"/>
          </a:solidFill>
          <a:ln w="9525">
            <a:noFill/>
            <a:miter lim="800000"/>
            <a:headEnd/>
            <a:tailEnd/>
          </a:ln>
        </p:spPr>
      </p:pic>
      <p:pic>
        <p:nvPicPr>
          <p:cNvPr id="70" name="69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5" y="0"/>
            <a:ext cx="2268537" cy="1411288"/>
          </a:xfrm>
          <a:prstGeom prst="rect">
            <a:avLst/>
          </a:prstGeom>
          <a:solidFill>
            <a:schemeClr val="bg1"/>
          </a:solidFill>
          <a:ln w="9525">
            <a:noFill/>
            <a:miter lim="800000"/>
            <a:headEnd/>
            <a:tailEnd/>
          </a:ln>
        </p:spPr>
      </p:pic>
      <p:pic>
        <p:nvPicPr>
          <p:cNvPr id="71" name="70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5" y="2786064"/>
            <a:ext cx="2268537" cy="1506537"/>
          </a:xfrm>
          <a:prstGeom prst="rect">
            <a:avLst/>
          </a:prstGeom>
          <a:solidFill>
            <a:schemeClr val="bg1"/>
          </a:solidFill>
          <a:ln w="9525">
            <a:noFill/>
            <a:miter lim="800000"/>
            <a:headEnd/>
            <a:tailEnd/>
          </a:ln>
        </p:spPr>
      </p:pic>
      <p:pic>
        <p:nvPicPr>
          <p:cNvPr id="72" name="71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5" y="4297364"/>
            <a:ext cx="2268537" cy="1417637"/>
          </a:xfrm>
          <a:prstGeom prst="rect">
            <a:avLst/>
          </a:prstGeom>
          <a:solidFill>
            <a:schemeClr val="bg1"/>
          </a:solidFill>
          <a:ln w="9525">
            <a:noFill/>
            <a:miter lim="800000"/>
            <a:headEnd/>
            <a:tailEnd/>
          </a:ln>
        </p:spPr>
      </p:pic>
      <p:sp>
        <p:nvSpPr>
          <p:cNvPr id="19" name="18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pabellón de caza del príncipe </a:t>
            </a:r>
            <a:r>
              <a:rPr lang="es-ES" i="1" dirty="0" err="1" smtClean="0">
                <a:effectLst>
                  <a:glow rad="101600">
                    <a:srgbClr val="C00000">
                      <a:alpha val="60000"/>
                    </a:srgbClr>
                  </a:glow>
                  <a:outerShdw blurRad="38100" dist="38100" dir="2700000" algn="tl">
                    <a:srgbClr val="000000">
                      <a:alpha val="43137"/>
                    </a:srgbClr>
                  </a:outerShdw>
                </a:effectLst>
              </a:rPr>
              <a:t>Nikita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Yurievich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Trubetskoy</a:t>
            </a:r>
            <a:r>
              <a:rPr lang="es-ES" i="1" dirty="0" smtClean="0">
                <a:effectLst>
                  <a:glow rad="101600">
                    <a:srgbClr val="C00000">
                      <a:alpha val="60000"/>
                    </a:srgbClr>
                  </a:glow>
                  <a:outerShdw blurRad="38100" dist="38100" dir="2700000" algn="tl">
                    <a:srgbClr val="000000">
                      <a:alpha val="43137"/>
                    </a:srgbClr>
                  </a:outerShdw>
                </a:effectLst>
              </a:rPr>
              <a:t> es la construcción más antigua del Jardín </a:t>
            </a:r>
            <a:r>
              <a:rPr lang="es-ES" i="1" dirty="0" err="1" smtClean="0">
                <a:effectLst>
                  <a:glow rad="101600">
                    <a:srgbClr val="C00000">
                      <a:alpha val="60000"/>
                    </a:srgbClr>
                  </a:glow>
                  <a:outerShdw blurRad="38100" dist="38100" dir="2700000" algn="tl">
                    <a:srgbClr val="000000">
                      <a:alpha val="43137"/>
                    </a:srgbClr>
                  </a:outerShdw>
                </a:effectLst>
              </a:rPr>
              <a:t>Neskuchny</a:t>
            </a:r>
            <a:r>
              <a:rPr lang="es-ES" i="1" dirty="0" smtClean="0">
                <a:effectLst>
                  <a:glow rad="101600">
                    <a:srgbClr val="C00000">
                      <a:alpha val="60000"/>
                    </a:srgbClr>
                  </a:glow>
                  <a:outerShdw blurRad="38100" dist="38100" dir="2700000" algn="tl">
                    <a:srgbClr val="000000">
                      <a:alpha val="43137"/>
                    </a:srgbClr>
                  </a:outerShdw>
                </a:effectLst>
              </a:rPr>
              <a:t>. La cabaña de piedra originalmente almacenaba rifles de caza y pólvora. Los sirvientes vivían allí y se construyeron perreras cerca.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3000"/>
                                        <p:tgtEl>
                                          <p:spTgt spid="27"/>
                                        </p:tgtEl>
                                      </p:cBhvr>
                                    </p:animEffect>
                                    <p:set>
                                      <p:cBhvr>
                                        <p:cTn id="16" dur="1" fill="hold">
                                          <p:stCondLst>
                                            <p:cond delay="2999"/>
                                          </p:stCondLst>
                                        </p:cTn>
                                        <p:tgtEl>
                                          <p:spTgt spid="27"/>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3000"/>
                                        <p:tgtEl>
                                          <p:spTgt spid="25"/>
                                        </p:tgtEl>
                                      </p:cBhvr>
                                    </p:animEffect>
                                    <p:set>
                                      <p:cBhvr>
                                        <p:cTn id="19" dur="1" fill="hold">
                                          <p:stCondLst>
                                            <p:cond delay="2999"/>
                                          </p:stCondLst>
                                        </p:cTn>
                                        <p:tgtEl>
                                          <p:spTgt spid="25"/>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3000"/>
                                        <p:tgtEl>
                                          <p:spTgt spid="23"/>
                                        </p:tgtEl>
                                      </p:cBhvr>
                                    </p:animEffect>
                                    <p:set>
                                      <p:cBhvr>
                                        <p:cTn id="22" dur="1" fill="hold">
                                          <p:stCondLst>
                                            <p:cond delay="2999"/>
                                          </p:stCondLst>
                                        </p:cTn>
                                        <p:tgtEl>
                                          <p:spTgt spid="23"/>
                                        </p:tgtEl>
                                        <p:attrNameLst>
                                          <p:attrName>style.visibility</p:attrName>
                                        </p:attrNameLst>
                                      </p:cBhvr>
                                      <p:to>
                                        <p:strVal val="hidden"/>
                                      </p:to>
                                    </p:set>
                                  </p:childTnLst>
                                </p:cTn>
                              </p:par>
                              <p:par>
                                <p:cTn id="23" presetID="18" presetClass="exit" presetSubtype="9" fill="hold" nodeType="withEffect">
                                  <p:stCondLst>
                                    <p:cond delay="0"/>
                                  </p:stCondLst>
                                  <p:childTnLst>
                                    <p:animEffect transition="out" filter="strips(upLeft)">
                                      <p:cBhvr>
                                        <p:cTn id="24" dur="3000"/>
                                        <p:tgtEl>
                                          <p:spTgt spid="43"/>
                                        </p:tgtEl>
                                      </p:cBhvr>
                                    </p:animEffect>
                                    <p:set>
                                      <p:cBhvr>
                                        <p:cTn id="25" dur="1" fill="hold">
                                          <p:stCondLst>
                                            <p:cond delay="2999"/>
                                          </p:stCondLst>
                                        </p:cTn>
                                        <p:tgtEl>
                                          <p:spTgt spid="43"/>
                                        </p:tgtEl>
                                        <p:attrNameLst>
                                          <p:attrName>style.visibility</p:attrName>
                                        </p:attrNameLst>
                                      </p:cBhvr>
                                      <p:to>
                                        <p:strVal val="hidden"/>
                                      </p:to>
                                    </p:set>
                                  </p:childTnLst>
                                </p:cTn>
                              </p:par>
                              <p:par>
                                <p:cTn id="26" presetID="18" presetClass="exit" presetSubtype="9" fill="hold" nodeType="withEffect">
                                  <p:stCondLst>
                                    <p:cond delay="0"/>
                                  </p:stCondLst>
                                  <p:childTnLst>
                                    <p:animEffect transition="out" filter="strips(upLeft)">
                                      <p:cBhvr>
                                        <p:cTn id="27" dur="3000"/>
                                        <p:tgtEl>
                                          <p:spTgt spid="41"/>
                                        </p:tgtEl>
                                      </p:cBhvr>
                                    </p:animEffect>
                                    <p:set>
                                      <p:cBhvr>
                                        <p:cTn id="28" dur="1" fill="hold">
                                          <p:stCondLst>
                                            <p:cond delay="2999"/>
                                          </p:stCondLst>
                                        </p:cTn>
                                        <p:tgtEl>
                                          <p:spTgt spid="41"/>
                                        </p:tgtEl>
                                        <p:attrNameLst>
                                          <p:attrName>style.visibility</p:attrName>
                                        </p:attrNameLst>
                                      </p:cBhvr>
                                      <p:to>
                                        <p:strVal val="hidden"/>
                                      </p:to>
                                    </p:set>
                                  </p:childTnLst>
                                </p:cTn>
                              </p:par>
                              <p:par>
                                <p:cTn id="29" presetID="18" presetClass="exit" presetSubtype="9" fill="hold" nodeType="withEffect">
                                  <p:stCondLst>
                                    <p:cond delay="0"/>
                                  </p:stCondLst>
                                  <p:childTnLst>
                                    <p:animEffect transition="out" filter="strips(upLeft)">
                                      <p:cBhvr>
                                        <p:cTn id="30" dur="3000"/>
                                        <p:tgtEl>
                                          <p:spTgt spid="39"/>
                                        </p:tgtEl>
                                      </p:cBhvr>
                                    </p:animEffect>
                                    <p:set>
                                      <p:cBhvr>
                                        <p:cTn id="31" dur="1" fill="hold">
                                          <p:stCondLst>
                                            <p:cond delay="2999"/>
                                          </p:stCondLst>
                                        </p:cTn>
                                        <p:tgtEl>
                                          <p:spTgt spid="39"/>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3000"/>
                                        <p:tgtEl>
                                          <p:spTgt spid="59"/>
                                        </p:tgtEl>
                                      </p:cBhvr>
                                    </p:animEffect>
                                    <p:set>
                                      <p:cBhvr>
                                        <p:cTn id="34" dur="1" fill="hold">
                                          <p:stCondLst>
                                            <p:cond delay="2999"/>
                                          </p:stCondLst>
                                        </p:cTn>
                                        <p:tgtEl>
                                          <p:spTgt spid="59"/>
                                        </p:tgtEl>
                                        <p:attrNameLst>
                                          <p:attrName>style.visibility</p:attrName>
                                        </p:attrNameLst>
                                      </p:cBhvr>
                                      <p:to>
                                        <p:strVal val="hidden"/>
                                      </p:to>
                                    </p:set>
                                  </p:childTnLst>
                                </p:cTn>
                              </p:par>
                              <p:par>
                                <p:cTn id="35" presetID="18" presetClass="exit" presetSubtype="9" fill="hold" nodeType="withEffect">
                                  <p:stCondLst>
                                    <p:cond delay="0"/>
                                  </p:stCondLst>
                                  <p:childTnLst>
                                    <p:animEffect transition="out" filter="strips(upLeft)">
                                      <p:cBhvr>
                                        <p:cTn id="36" dur="3000"/>
                                        <p:tgtEl>
                                          <p:spTgt spid="57"/>
                                        </p:tgtEl>
                                      </p:cBhvr>
                                    </p:animEffect>
                                    <p:set>
                                      <p:cBhvr>
                                        <p:cTn id="37" dur="1" fill="hold">
                                          <p:stCondLst>
                                            <p:cond delay="2999"/>
                                          </p:stCondLst>
                                        </p:cTn>
                                        <p:tgtEl>
                                          <p:spTgt spid="57"/>
                                        </p:tgtEl>
                                        <p:attrNameLst>
                                          <p:attrName>style.visibility</p:attrName>
                                        </p:attrNameLst>
                                      </p:cBhvr>
                                      <p:to>
                                        <p:strVal val="hidden"/>
                                      </p:to>
                                    </p:set>
                                  </p:childTnLst>
                                </p:cTn>
                              </p:par>
                              <p:par>
                                <p:cTn id="38" presetID="18" presetClass="exit" presetSubtype="9" fill="hold" nodeType="withEffect">
                                  <p:stCondLst>
                                    <p:cond delay="0"/>
                                  </p:stCondLst>
                                  <p:childTnLst>
                                    <p:animEffect transition="out" filter="strips(upLeft)">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18" presetClass="exit" presetSubtype="6" fill="hold" nodeType="withEffect">
                                  <p:stCondLst>
                                    <p:cond delay="0"/>
                                  </p:stCondLst>
                                  <p:childTnLst>
                                    <p:animEffect transition="out" filter="strips(downRight)">
                                      <p:cBhvr>
                                        <p:cTn id="42" dur="3000"/>
                                        <p:tgtEl>
                                          <p:spTgt spid="68"/>
                                        </p:tgtEl>
                                      </p:cBhvr>
                                    </p:animEffect>
                                    <p:set>
                                      <p:cBhvr>
                                        <p:cTn id="43" dur="1" fill="hold">
                                          <p:stCondLst>
                                            <p:cond delay="2999"/>
                                          </p:stCondLst>
                                        </p:cTn>
                                        <p:tgtEl>
                                          <p:spTgt spid="68"/>
                                        </p:tgtEl>
                                        <p:attrNameLst>
                                          <p:attrName>style.visibility</p:attrName>
                                        </p:attrNameLst>
                                      </p:cBhvr>
                                      <p:to>
                                        <p:strVal val="hidden"/>
                                      </p:to>
                                    </p:set>
                                  </p:childTnLst>
                                </p:cTn>
                              </p:par>
                              <p:par>
                                <p:cTn id="44" presetID="18" presetClass="exit" presetSubtype="6" fill="hold" nodeType="withEffect">
                                  <p:stCondLst>
                                    <p:cond delay="0"/>
                                  </p:stCondLst>
                                  <p:childTnLst>
                                    <p:animEffect transition="out" filter="strips(downRight)">
                                      <p:cBhvr>
                                        <p:cTn id="45" dur="3000"/>
                                        <p:tgtEl>
                                          <p:spTgt spid="70"/>
                                        </p:tgtEl>
                                      </p:cBhvr>
                                    </p:animEffect>
                                    <p:set>
                                      <p:cBhvr>
                                        <p:cTn id="46" dur="1" fill="hold">
                                          <p:stCondLst>
                                            <p:cond delay="2999"/>
                                          </p:stCondLst>
                                        </p:cTn>
                                        <p:tgtEl>
                                          <p:spTgt spid="70"/>
                                        </p:tgtEl>
                                        <p:attrNameLst>
                                          <p:attrName>style.visibility</p:attrName>
                                        </p:attrNameLst>
                                      </p:cBhvr>
                                      <p:to>
                                        <p:strVal val="hidden"/>
                                      </p:to>
                                    </p:set>
                                  </p:childTnLst>
                                </p:cTn>
                              </p:par>
                              <p:par>
                                <p:cTn id="47" presetID="18" presetClass="exit" presetSubtype="6" fill="hold" nodeType="withEffect">
                                  <p:stCondLst>
                                    <p:cond delay="0"/>
                                  </p:stCondLst>
                                  <p:childTnLst>
                                    <p:animEffect transition="out" filter="strips(downRight)">
                                      <p:cBhvr>
                                        <p:cTn id="48" dur="3000"/>
                                        <p:tgtEl>
                                          <p:spTgt spid="71"/>
                                        </p:tgtEl>
                                      </p:cBhvr>
                                    </p:animEffect>
                                    <p:set>
                                      <p:cBhvr>
                                        <p:cTn id="49" dur="1" fill="hold">
                                          <p:stCondLst>
                                            <p:cond delay="2999"/>
                                          </p:stCondLst>
                                        </p:cTn>
                                        <p:tgtEl>
                                          <p:spTgt spid="71"/>
                                        </p:tgtEl>
                                        <p:attrNameLst>
                                          <p:attrName>style.visibility</p:attrName>
                                        </p:attrNameLst>
                                      </p:cBhvr>
                                      <p:to>
                                        <p:strVal val="hidden"/>
                                      </p:to>
                                    </p:set>
                                  </p:childTnLst>
                                </p:cTn>
                              </p:par>
                              <p:par>
                                <p:cTn id="50" presetID="18" presetClass="exit" presetSubtype="6" fill="hold" nodeType="withEffect">
                                  <p:stCondLst>
                                    <p:cond delay="0"/>
                                  </p:stCondLst>
                                  <p:childTnLst>
                                    <p:animEffect transition="out" filter="strips(downRight)">
                                      <p:cBhvr>
                                        <p:cTn id="51" dur="3000"/>
                                        <p:tgtEl>
                                          <p:spTgt spid="72"/>
                                        </p:tgtEl>
                                      </p:cBhvr>
                                    </p:animEffect>
                                    <p:set>
                                      <p:cBhvr>
                                        <p:cTn id="52" dur="1" fill="hold">
                                          <p:stCondLst>
                                            <p:cond delay="2999"/>
                                          </p:stCondLst>
                                        </p:cTn>
                                        <p:tgtEl>
                                          <p:spTgt spid="72"/>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10242"/>
                                        </p:tgtEl>
                                        <p:attrNameLst>
                                          <p:attrName>style.visibility</p:attrName>
                                        </p:attrNameLst>
                                      </p:cBhvr>
                                      <p:to>
                                        <p:strVal val="visible"/>
                                      </p:to>
                                    </p:set>
                                    <p:anim calcmode="lin" valueType="num">
                                      <p:cBhvr>
                                        <p:cTn id="55" dur="3000" fill="hold"/>
                                        <p:tgtEl>
                                          <p:spTgt spid="10242"/>
                                        </p:tgtEl>
                                        <p:attrNameLst>
                                          <p:attrName>ppt_w</p:attrName>
                                        </p:attrNameLst>
                                      </p:cBhvr>
                                      <p:tavLst>
                                        <p:tav tm="0">
                                          <p:val>
                                            <p:strVal val="4/3*#ppt_w"/>
                                          </p:val>
                                        </p:tav>
                                        <p:tav tm="100000">
                                          <p:val>
                                            <p:strVal val="#ppt_w"/>
                                          </p:val>
                                        </p:tav>
                                      </p:tavLst>
                                    </p:anim>
                                    <p:anim calcmode="lin" valueType="num">
                                      <p:cBhvr>
                                        <p:cTn id="56" dur="3000" fill="hold"/>
                                        <p:tgtEl>
                                          <p:spTgt spid="10242"/>
                                        </p:tgtEl>
                                        <p:attrNameLst>
                                          <p:attrName>ppt_h</p:attrName>
                                        </p:attrNameLst>
                                      </p:cBhvr>
                                      <p:tavLst>
                                        <p:tav tm="0">
                                          <p:val>
                                            <p:strVal val="4/3*#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fantástica zona verde para paseos durante el día, picnics los días de buen tiempo y también para practicar deporte. El Parque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fue inaugurado en 1928 y desde entonces ha sido visitado no sólo por los lugareños, sino también por muchos turistas.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u"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pasar por la imponente entrada, verás hermosas fuentes, esculturas, además de canchas de voleibol de arena, mesas de ping </a:t>
            </a:r>
            <a:r>
              <a:rPr lang="es-ES" i="1" dirty="0" err="1" smtClean="0">
                <a:effectLst>
                  <a:glow rad="101600">
                    <a:srgbClr val="C00000">
                      <a:alpha val="60000"/>
                    </a:srgbClr>
                  </a:glow>
                  <a:outerShdw blurRad="38100" dist="38100" dir="2700000" algn="tl">
                    <a:srgbClr val="000000">
                      <a:alpha val="43137"/>
                    </a:srgbClr>
                  </a:outerShdw>
                </a:effectLst>
              </a:rPr>
              <a:t>pong</a:t>
            </a:r>
            <a:r>
              <a:rPr lang="es-ES" i="1" dirty="0" smtClean="0">
                <a:effectLst>
                  <a:glow rad="101600">
                    <a:srgbClr val="C00000">
                      <a:alpha val="60000"/>
                    </a:srgbClr>
                  </a:glow>
                  <a:outerShdw blurRad="38100" dist="38100" dir="2700000" algn="tl">
                    <a:srgbClr val="000000">
                      <a:alpha val="43137"/>
                    </a:srgbClr>
                  </a:outerShdw>
                </a:effectLst>
              </a:rPr>
              <a:t>, un lago con </a:t>
            </a:r>
            <a:r>
              <a:rPr lang="es-ES" i="1" dirty="0" err="1" smtClean="0">
                <a:effectLst>
                  <a:glow rad="101600">
                    <a:srgbClr val="C00000">
                      <a:alpha val="60000"/>
                    </a:srgbClr>
                  </a:glow>
                  <a:outerShdw blurRad="38100" dist="38100" dir="2700000" algn="tl">
                    <a:srgbClr val="000000">
                      <a:alpha val="43137"/>
                    </a:srgbClr>
                  </a:outerShdw>
                </a:effectLst>
              </a:rPr>
              <a:t>hidropedales</a:t>
            </a:r>
            <a:r>
              <a:rPr lang="es-ES" i="1" dirty="0" smtClean="0">
                <a:effectLst>
                  <a:glow rad="101600">
                    <a:srgbClr val="C00000">
                      <a:alpha val="60000"/>
                    </a:srgbClr>
                  </a:glow>
                  <a:outerShdw blurRad="38100" dist="38100" dir="2700000" algn="tl">
                    <a:srgbClr val="000000">
                      <a:alpha val="43137"/>
                    </a:srgbClr>
                  </a:outerShdw>
                </a:effectLst>
              </a:rPr>
              <a:t> y mucho más.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prism dir="d"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Urbano-1.jpg"/>
          <p:cNvPicPr>
            <a:picLocks noGrp="1" noChangeAspect="1"/>
          </p:cNvPicPr>
          <p:nvPr isPhoto="1"/>
        </p:nvPicPr>
        <p:blipFill>
          <a:blip r:embed="rId2" cstate="print"/>
          <a:stretch>
            <a:fillRect/>
          </a:stretch>
        </p:blipFill>
        <p:spPr bwMode="auto">
          <a:xfrm>
            <a:off x="0" y="0"/>
            <a:ext cx="9143999"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68538" y="0"/>
            <a:ext cx="2303462"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83568" y="4297660"/>
            <a:ext cx="7920880"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es el tipo de parque que los visitantes les gusta disfrutar mucho, y no faltan infraestructuras para ello. Además de puestos de venta de bebidas y </a:t>
            </a:r>
            <a:r>
              <a:rPr lang="es-ES" i="1" dirty="0" err="1" smtClean="0">
                <a:effectLst>
                  <a:glow rad="101600">
                    <a:srgbClr val="C00000">
                      <a:alpha val="60000"/>
                    </a:srgbClr>
                  </a:glow>
                  <a:outerShdw blurRad="38100" dist="38100" dir="2700000" algn="tl">
                    <a:srgbClr val="000000">
                      <a:alpha val="43137"/>
                    </a:srgbClr>
                  </a:outerShdw>
                </a:effectLst>
              </a:rPr>
              <a:t>snacks</a:t>
            </a:r>
            <a:r>
              <a:rPr lang="es-ES" i="1" dirty="0" smtClean="0">
                <a:effectLst>
                  <a:glow rad="101600">
                    <a:srgbClr val="C00000">
                      <a:alpha val="60000"/>
                    </a:srgbClr>
                  </a:glow>
                  <a:outerShdw blurRad="38100" dist="38100" dir="2700000" algn="tl">
                    <a:srgbClr val="000000">
                      <a:alpha val="43137"/>
                    </a:srgbClr>
                  </a:outerShdw>
                </a:effectLst>
              </a:rPr>
              <a:t> en varios puntos, el parque también ofrece una excelente opción de restaurantes.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comb/>
      </p:transition>
    </mc:Choice>
    <mc:Fallback xmlns="">
      <p:transition spd="slow" advTm="2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37" fill="hold" grpId="0" nodeType="withEffect">
                                  <p:stCondLst>
                                    <p:cond delay="0"/>
                                  </p:stCondLst>
                                  <p:childTnLst>
                                    <p:animEffect transition="out" filter="barn(out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37" fill="hold" grpId="0" nodeType="withEffect">
                                  <p:stCondLst>
                                    <p:cond delay="0"/>
                                  </p:stCondLst>
                                  <p:childTnLst>
                                    <p:animEffect transition="out" filter="barn(outVertic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37" fill="hold" grpId="0" nodeType="withEffect">
                                  <p:stCondLst>
                                    <p:cond delay="0"/>
                                  </p:stCondLst>
                                  <p:childTnLst>
                                    <p:animEffect transition="out" filter="barn(outVertic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69 Imagen" descr="Diapositiva4"/>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5" y="0"/>
            <a:ext cx="2268537"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0"/>
            <a:ext cx="2303463"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24663" y="1344613"/>
            <a:ext cx="2319337" cy="1512887"/>
          </a:xfrm>
          <a:prstGeom prst="rect">
            <a:avLst/>
          </a:prstGeom>
          <a:solidFill>
            <a:schemeClr val="bg1"/>
          </a:solidFill>
          <a:ln w="9525">
            <a:noFill/>
            <a:miter lim="800000"/>
            <a:headEnd/>
            <a:tailEnd/>
          </a:ln>
        </p:spPr>
      </p:pic>
      <p:pic>
        <p:nvPicPr>
          <p:cNvPr id="25" name="2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46602" y="1417638"/>
            <a:ext cx="2328863" cy="1439862"/>
          </a:xfrm>
          <a:prstGeom prst="rect">
            <a:avLst/>
          </a:prstGeom>
          <a:solidFill>
            <a:schemeClr val="bg1"/>
          </a:solidFill>
          <a:ln w="9525">
            <a:noFill/>
            <a:miter lim="800000"/>
            <a:headEnd/>
            <a:tailEnd/>
          </a:ln>
        </p:spPr>
      </p:pic>
      <p:pic>
        <p:nvPicPr>
          <p:cNvPr id="27" name="2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73300" y="1417638"/>
            <a:ext cx="2298700" cy="1439862"/>
          </a:xfrm>
          <a:prstGeom prst="rect">
            <a:avLst/>
          </a:prstGeom>
          <a:solidFill>
            <a:schemeClr val="bg1"/>
          </a:solidFill>
          <a:ln w="9525">
            <a:noFill/>
            <a:miter lim="800000"/>
            <a:headEnd/>
            <a:tailEnd/>
          </a:ln>
        </p:spPr>
      </p:pic>
      <p:pic>
        <p:nvPicPr>
          <p:cNvPr id="29" name="2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417638"/>
            <a:ext cx="2268538" cy="1439862"/>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37365" y="2857501"/>
            <a:ext cx="2306637" cy="1439863"/>
          </a:xfrm>
          <a:prstGeom prst="rect">
            <a:avLst/>
          </a:prstGeom>
          <a:solidFill>
            <a:schemeClr val="bg1"/>
          </a:solidFill>
          <a:ln w="9525">
            <a:noFill/>
            <a:miter lim="800000"/>
            <a:headEnd/>
            <a:tailEnd/>
          </a:ln>
        </p:spPr>
      </p:pic>
      <p:pic>
        <p:nvPicPr>
          <p:cNvPr id="41" name="4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2" y="2857501"/>
            <a:ext cx="2316163" cy="1439863"/>
          </a:xfrm>
          <a:prstGeom prst="rect">
            <a:avLst/>
          </a:prstGeom>
          <a:solidFill>
            <a:schemeClr val="bg1"/>
          </a:solidFill>
          <a:ln w="9525">
            <a:noFill/>
            <a:miter lim="800000"/>
            <a:headEnd/>
            <a:tailEnd/>
          </a:ln>
        </p:spPr>
      </p:pic>
      <p:pic>
        <p:nvPicPr>
          <p:cNvPr id="43" name="4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2857501"/>
            <a:ext cx="2303462"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857501"/>
            <a:ext cx="2268538" cy="1439863"/>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50065" y="4286251"/>
            <a:ext cx="2293937" cy="1428750"/>
          </a:xfrm>
          <a:prstGeom prst="rect">
            <a:avLst/>
          </a:prstGeom>
          <a:solidFill>
            <a:schemeClr val="bg1"/>
          </a:solidFill>
          <a:ln w="9525">
            <a:noFill/>
            <a:miter lim="800000"/>
            <a:headEnd/>
            <a:tailEnd/>
          </a:ln>
        </p:spPr>
      </p:pic>
      <p:pic>
        <p:nvPicPr>
          <p:cNvPr id="57" name="5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4286251"/>
            <a:ext cx="2303463"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4286251"/>
            <a:ext cx="2303462" cy="1428750"/>
          </a:xfrm>
          <a:prstGeom prst="rect">
            <a:avLst/>
          </a:prstGeom>
          <a:solidFill>
            <a:schemeClr val="bg1"/>
          </a:solidFill>
          <a:ln w="9525">
            <a:noFill/>
            <a:miter lim="800000"/>
            <a:headEnd/>
            <a:tailEnd/>
          </a:ln>
        </p:spPr>
      </p:pic>
      <p:pic>
        <p:nvPicPr>
          <p:cNvPr id="61" name="6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4286251"/>
            <a:ext cx="2268538" cy="1428750"/>
          </a:xfrm>
          <a:prstGeom prst="rect">
            <a:avLst/>
          </a:prstGeom>
          <a:solidFill>
            <a:schemeClr val="bg1"/>
          </a:solidFill>
          <a:ln w="9525">
            <a:noFill/>
            <a:miter lim="800000"/>
            <a:headEnd/>
            <a:tailEnd/>
          </a:ln>
        </p:spPr>
      </p:pic>
      <p:sp>
        <p:nvSpPr>
          <p:cNvPr id="19" name="18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Situado en una pintoresca ubicación a orillas del río </a:t>
            </a:r>
            <a:r>
              <a:rPr lang="es-ES" i="1" dirty="0" err="1" smtClean="0">
                <a:effectLst>
                  <a:glow rad="101600">
                    <a:srgbClr val="C00000">
                      <a:alpha val="60000"/>
                    </a:srgbClr>
                  </a:glow>
                  <a:outerShdw blurRad="38100" dist="38100" dir="2700000" algn="tl">
                    <a:srgbClr val="000000">
                      <a:alpha val="43137"/>
                    </a:srgbClr>
                  </a:outerShdw>
                </a:effectLst>
              </a:rPr>
              <a:t>Moscova</a:t>
            </a:r>
            <a:r>
              <a:rPr lang="es-ES" i="1" dirty="0" smtClean="0">
                <a:effectLst>
                  <a:glow rad="101600">
                    <a:srgbClr val="C00000">
                      <a:alpha val="60000"/>
                    </a:srgbClr>
                  </a:glow>
                  <a:outerShdw blurRad="38100" dist="38100" dir="2700000" algn="tl">
                    <a:srgbClr val="000000">
                      <a:alpha val="43137"/>
                    </a:srgbClr>
                  </a:outerShdw>
                </a:effectLst>
              </a:rPr>
              <a:t>, se convirtió en el precursor de prácticamente casi todos los parques de cultura, constituidos en la época soviética en la URSS.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29"/>
                                        </p:tgtEl>
                                      </p:cBhvr>
                                    </p:animEffect>
                                    <p:set>
                                      <p:cBhvr>
                                        <p:cTn id="19" dur="1" fill="hold">
                                          <p:stCondLst>
                                            <p:cond delay="2999"/>
                                          </p:stCondLst>
                                        </p:cTn>
                                        <p:tgtEl>
                                          <p:spTgt spid="2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27"/>
                                        </p:tgtEl>
                                      </p:cBhvr>
                                    </p:animEffect>
                                    <p:set>
                                      <p:cBhvr>
                                        <p:cTn id="22" dur="1" fill="hold">
                                          <p:stCondLst>
                                            <p:cond delay="2999"/>
                                          </p:stCondLst>
                                        </p:cTn>
                                        <p:tgtEl>
                                          <p:spTgt spid="27"/>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25"/>
                                        </p:tgtEl>
                                      </p:cBhvr>
                                    </p:animEffect>
                                    <p:set>
                                      <p:cBhvr>
                                        <p:cTn id="25" dur="1" fill="hold">
                                          <p:stCondLst>
                                            <p:cond delay="2999"/>
                                          </p:stCondLst>
                                        </p:cTn>
                                        <p:tgtEl>
                                          <p:spTgt spid="2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23"/>
                                        </p:tgtEl>
                                      </p:cBhvr>
                                    </p:animEffect>
                                    <p:set>
                                      <p:cBhvr>
                                        <p:cTn id="28" dur="1" fill="hold">
                                          <p:stCondLst>
                                            <p:cond delay="2999"/>
                                          </p:stCondLst>
                                        </p:cTn>
                                        <p:tgtEl>
                                          <p:spTgt spid="23"/>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3000"/>
                                        <p:tgtEl>
                                          <p:spTgt spid="45"/>
                                        </p:tgtEl>
                                      </p:cBhvr>
                                    </p:animEffect>
                                    <p:set>
                                      <p:cBhvr>
                                        <p:cTn id="31" dur="1" fill="hold">
                                          <p:stCondLst>
                                            <p:cond delay="2999"/>
                                          </p:stCondLst>
                                        </p:cTn>
                                        <p:tgtEl>
                                          <p:spTgt spid="45"/>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3000"/>
                                        <p:tgtEl>
                                          <p:spTgt spid="43"/>
                                        </p:tgtEl>
                                      </p:cBhvr>
                                    </p:animEffect>
                                    <p:set>
                                      <p:cBhvr>
                                        <p:cTn id="34" dur="1" fill="hold">
                                          <p:stCondLst>
                                            <p:cond delay="2999"/>
                                          </p:stCondLst>
                                        </p:cTn>
                                        <p:tgtEl>
                                          <p:spTgt spid="43"/>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3000"/>
                                        <p:tgtEl>
                                          <p:spTgt spid="41"/>
                                        </p:tgtEl>
                                      </p:cBhvr>
                                    </p:animEffect>
                                    <p:set>
                                      <p:cBhvr>
                                        <p:cTn id="37" dur="1" fill="hold">
                                          <p:stCondLst>
                                            <p:cond delay="2999"/>
                                          </p:stCondLst>
                                        </p:cTn>
                                        <p:tgtEl>
                                          <p:spTgt spid="41"/>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3000"/>
                                        <p:tgtEl>
                                          <p:spTgt spid="39"/>
                                        </p:tgtEl>
                                      </p:cBhvr>
                                    </p:animEffect>
                                    <p:set>
                                      <p:cBhvr>
                                        <p:cTn id="40" dur="1" fill="hold">
                                          <p:stCondLst>
                                            <p:cond delay="2999"/>
                                          </p:stCondLst>
                                        </p:cTn>
                                        <p:tgtEl>
                                          <p:spTgt spid="39"/>
                                        </p:tgtEl>
                                        <p:attrNameLst>
                                          <p:attrName>style.visibility</p:attrName>
                                        </p:attrNameLst>
                                      </p:cBhvr>
                                      <p:to>
                                        <p:strVal val="hidden"/>
                                      </p:to>
                                    </p:set>
                                  </p:childTnLst>
                                </p:cTn>
                              </p:par>
                              <p:par>
                                <p:cTn id="41" presetID="4" presetClass="exit" presetSubtype="32" fill="hold" nodeType="withEffect">
                                  <p:stCondLst>
                                    <p:cond delay="0"/>
                                  </p:stCondLst>
                                  <p:childTnLst>
                                    <p:animEffect transition="out" filter="box(out)">
                                      <p:cBhvr>
                                        <p:cTn id="42" dur="3000"/>
                                        <p:tgtEl>
                                          <p:spTgt spid="61"/>
                                        </p:tgtEl>
                                      </p:cBhvr>
                                    </p:animEffect>
                                    <p:set>
                                      <p:cBhvr>
                                        <p:cTn id="43" dur="1" fill="hold">
                                          <p:stCondLst>
                                            <p:cond delay="2999"/>
                                          </p:stCondLst>
                                        </p:cTn>
                                        <p:tgtEl>
                                          <p:spTgt spid="61"/>
                                        </p:tgtEl>
                                        <p:attrNameLst>
                                          <p:attrName>style.visibility</p:attrName>
                                        </p:attrNameLst>
                                      </p:cBhvr>
                                      <p:to>
                                        <p:strVal val="hidden"/>
                                      </p:to>
                                    </p:set>
                                  </p:childTnLst>
                                </p:cTn>
                              </p:par>
                              <p:par>
                                <p:cTn id="44" presetID="4" presetClass="exit" presetSubtype="32" fill="hold" nodeType="withEffect">
                                  <p:stCondLst>
                                    <p:cond delay="0"/>
                                  </p:stCondLst>
                                  <p:childTnLst>
                                    <p:animEffect transition="out" filter="box(out)">
                                      <p:cBhvr>
                                        <p:cTn id="45" dur="3000"/>
                                        <p:tgtEl>
                                          <p:spTgt spid="59"/>
                                        </p:tgtEl>
                                      </p:cBhvr>
                                    </p:animEffect>
                                    <p:set>
                                      <p:cBhvr>
                                        <p:cTn id="46" dur="1" fill="hold">
                                          <p:stCondLst>
                                            <p:cond delay="2999"/>
                                          </p:stCondLst>
                                        </p:cTn>
                                        <p:tgtEl>
                                          <p:spTgt spid="59"/>
                                        </p:tgtEl>
                                        <p:attrNameLst>
                                          <p:attrName>style.visibility</p:attrName>
                                        </p:attrNameLst>
                                      </p:cBhvr>
                                      <p:to>
                                        <p:strVal val="hidden"/>
                                      </p:to>
                                    </p:set>
                                  </p:childTnLst>
                                </p:cTn>
                              </p:par>
                              <p:par>
                                <p:cTn id="47" presetID="4" presetClass="exit" presetSubtype="32" fill="hold" nodeType="withEffect">
                                  <p:stCondLst>
                                    <p:cond delay="0"/>
                                  </p:stCondLst>
                                  <p:childTnLst>
                                    <p:animEffect transition="out" filter="box(out)">
                                      <p:cBhvr>
                                        <p:cTn id="48" dur="3000"/>
                                        <p:tgtEl>
                                          <p:spTgt spid="57"/>
                                        </p:tgtEl>
                                      </p:cBhvr>
                                    </p:animEffect>
                                    <p:set>
                                      <p:cBhvr>
                                        <p:cTn id="49" dur="1" fill="hold">
                                          <p:stCondLst>
                                            <p:cond delay="2999"/>
                                          </p:stCondLst>
                                        </p:cTn>
                                        <p:tgtEl>
                                          <p:spTgt spid="57"/>
                                        </p:tgtEl>
                                        <p:attrNameLst>
                                          <p:attrName>style.visibility</p:attrName>
                                        </p:attrNameLst>
                                      </p:cBhvr>
                                      <p:to>
                                        <p:strVal val="hidden"/>
                                      </p:to>
                                    </p:set>
                                  </p:childTnLst>
                                </p:cTn>
                              </p:par>
                              <p:par>
                                <p:cTn id="50" presetID="4" presetClass="exit" presetSubtype="32" fill="hold" nodeType="withEffect">
                                  <p:stCondLst>
                                    <p:cond delay="0"/>
                                  </p:stCondLst>
                                  <p:childTnLst>
                                    <p:animEffect transition="out" filter="box(out)">
                                      <p:cBhvr>
                                        <p:cTn id="51" dur="3000"/>
                                        <p:tgtEl>
                                          <p:spTgt spid="55"/>
                                        </p:tgtEl>
                                      </p:cBhvr>
                                    </p:animEffect>
                                    <p:set>
                                      <p:cBhvr>
                                        <p:cTn id="52" dur="1" fill="hold">
                                          <p:stCondLst>
                                            <p:cond delay="2999"/>
                                          </p:stCondLst>
                                        </p:cTn>
                                        <p:tgtEl>
                                          <p:spTgt spid="55"/>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7170"/>
                                        </p:tgtEl>
                                        <p:attrNameLst>
                                          <p:attrName>style.visibility</p:attrName>
                                        </p:attrNameLst>
                                      </p:cBhvr>
                                      <p:to>
                                        <p:strVal val="visible"/>
                                      </p:to>
                                    </p:set>
                                    <p:anim calcmode="lin" valueType="num">
                                      <p:cBhvr>
                                        <p:cTn id="55" dur="3000" fill="hold"/>
                                        <p:tgtEl>
                                          <p:spTgt spid="7170"/>
                                        </p:tgtEl>
                                        <p:attrNameLst>
                                          <p:attrName>ppt_w</p:attrName>
                                        </p:attrNameLst>
                                      </p:cBhvr>
                                      <p:tavLst>
                                        <p:tav tm="0">
                                          <p:val>
                                            <p:strVal val="4/3*#ppt_w"/>
                                          </p:val>
                                        </p:tav>
                                        <p:tav tm="100000">
                                          <p:val>
                                            <p:strVal val="#ppt_w"/>
                                          </p:val>
                                        </p:tav>
                                      </p:tavLst>
                                    </p:anim>
                                    <p:anim calcmode="lin" valueType="num">
                                      <p:cBhvr>
                                        <p:cTn id="56" dur="3000" fill="hold"/>
                                        <p:tgtEl>
                                          <p:spTgt spid="7170"/>
                                        </p:tgtEl>
                                        <p:attrNameLst>
                                          <p:attrName>ppt_h</p:attrName>
                                        </p:attrNameLst>
                                      </p:cBhvr>
                                      <p:tavLst>
                                        <p:tav tm="0">
                                          <p:val>
                                            <p:strVal val="4/3*#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1908175" y="0"/>
            <a:ext cx="532765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2" y="0"/>
            <a:ext cx="1908175" cy="5715000"/>
          </a:xfrm>
          <a:prstGeom prst="rect">
            <a:avLst/>
          </a:prstGeom>
          <a:gradFill flip="none" rotWithShape="1">
            <a:gsLst>
              <a:gs pos="0">
                <a:schemeClr val="accent3">
                  <a:lumMod val="20000"/>
                  <a:lumOff val="80000"/>
                  <a:shade val="30000"/>
                  <a:satMod val="115000"/>
                </a:schemeClr>
              </a:gs>
              <a:gs pos="50000">
                <a:schemeClr val="accent3">
                  <a:lumMod val="20000"/>
                  <a:lumOff val="80000"/>
                  <a:shade val="67500"/>
                  <a:satMod val="115000"/>
                </a:schemeClr>
              </a:gs>
              <a:gs pos="100000">
                <a:schemeClr val="accent3">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1908177" y="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2" y="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7235827" y="0"/>
            <a:ext cx="1908175" cy="5715000"/>
          </a:xfrm>
          <a:prstGeom prst="rect">
            <a:avLst/>
          </a:prstGeom>
          <a:gradFill flip="none" rotWithShape="1">
            <a:gsLst>
              <a:gs pos="0">
                <a:schemeClr val="accent3">
                  <a:lumMod val="20000"/>
                  <a:lumOff val="80000"/>
                  <a:shade val="30000"/>
                  <a:satMod val="115000"/>
                </a:schemeClr>
              </a:gs>
              <a:gs pos="50000">
                <a:schemeClr val="accent3">
                  <a:lumMod val="20000"/>
                  <a:lumOff val="80000"/>
                  <a:shade val="67500"/>
                  <a:satMod val="115000"/>
                </a:schemeClr>
              </a:gs>
              <a:gs pos="100000">
                <a:schemeClr val="accent3">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1908177" y="190500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2" y="190500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1908177" y="381000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2" y="3810000"/>
            <a:ext cx="2663825"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momento de su creación, el parque se convirtió en un lugar popular de descanso para los moscovitas y huéspedes de la capital. La entrada principal al parque, la diseñó el famoso arquitecto Vladimir </a:t>
            </a:r>
            <a:r>
              <a:rPr lang="es-ES" i="1" dirty="0" err="1" smtClean="0">
                <a:effectLst>
                  <a:glow rad="101600">
                    <a:srgbClr val="C00000">
                      <a:alpha val="60000"/>
                    </a:srgbClr>
                  </a:glow>
                  <a:outerShdw blurRad="38100" dist="38100" dir="2700000" algn="tl">
                    <a:srgbClr val="000000">
                      <a:alpha val="43137"/>
                    </a:srgbClr>
                  </a:outerShdw>
                </a:effectLst>
              </a:rPr>
              <a:t>Shuko</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indow/>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ntr" presetSubtype="5"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linds(vertical)">
                                      <p:cBhvr>
                                        <p:cTn id="28" dur="3000"/>
                                        <p:tgtEl>
                                          <p:spTgt spid="7"/>
                                        </p:tgtEl>
                                      </p:cBhvr>
                                    </p:animEffect>
                                  </p:childTnLst>
                                </p:cTn>
                              </p:par>
                              <p:par>
                                <p:cTn id="29" presetID="23" presetClass="entr" presetSubtype="288"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ppt_w</p:attrName>
                                        </p:attrNameLst>
                                      </p:cBhvr>
                                      <p:tavLst>
                                        <p:tav tm="0">
                                          <p:val>
                                            <p:strVal val="4/3*#ppt_w"/>
                                          </p:val>
                                        </p:tav>
                                        <p:tav tm="100000">
                                          <p:val>
                                            <p:strVal val="#ppt_w"/>
                                          </p:val>
                                        </p:tav>
                                      </p:tavLst>
                                    </p:anim>
                                    <p:anim calcmode="lin" valueType="num">
                                      <p:cBhvr>
                                        <p:cTn id="32" dur="3000" fill="hold"/>
                                        <p:tgtEl>
                                          <p:spTgt spid="2"/>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3000"/>
                                        <p:tgtEl>
                                          <p:spTgt spid="2"/>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3" grpId="0" animBg="1"/>
      <p:bldP spid="14" grpId="0" animBg="1"/>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walltherapy_01.jpg"/>
          <p:cNvPicPr>
            <a:picLocks noGrp="1" noChangeAspect="1"/>
          </p:cNvPicPr>
          <p:nvPr isPhoto="1"/>
        </p:nvPicPr>
        <p:blipFill>
          <a:blip r:embed="rId2" cstate="print"/>
          <a:stretch>
            <a:fillRect/>
          </a:stretch>
        </p:blipFill>
        <p:spPr bwMode="auto">
          <a:xfrm>
            <a:off x="-324544" y="0"/>
            <a:ext cx="10009112"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16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9" name="18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0" name="19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1" name="20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2" name="21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3" name="22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4" name="23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5" name="24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6" name="25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7" name="26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8" name="27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CuadroTexto"/>
          <p:cNvSpPr txBox="1"/>
          <p:nvPr/>
        </p:nvSpPr>
        <p:spPr>
          <a:xfrm>
            <a:off x="467544"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territorio del parque se encuentran parterres de flores, fuentes, pérgolas, atracciones y elegantes conjuntos escultóricos.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window dir="ver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17"/>
                                        </p:tgtEl>
                                      </p:cBhvr>
                                    </p:animEffect>
                                    <p:set>
                                      <p:cBhvr>
                                        <p:cTn id="7" dur="1" fill="hold">
                                          <p:stCondLst>
                                            <p:cond delay="2999"/>
                                          </p:stCondLst>
                                        </p:cTn>
                                        <p:tgtEl>
                                          <p:spTgt spid="1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21"/>
                                        </p:tgtEl>
                                      </p:cBhvr>
                                    </p:animEffect>
                                    <p:set>
                                      <p:cBhvr>
                                        <p:cTn id="10" dur="1" fill="hold">
                                          <p:stCondLst>
                                            <p:cond delay="2999"/>
                                          </p:stCondLst>
                                        </p:cTn>
                                        <p:tgtEl>
                                          <p:spTgt spid="21"/>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25"/>
                                        </p:tgtEl>
                                      </p:cBhvr>
                                    </p:animEffect>
                                    <p:set>
                                      <p:cBhvr>
                                        <p:cTn id="13" dur="1" fill="hold">
                                          <p:stCondLst>
                                            <p:cond delay="2999"/>
                                          </p:stCondLst>
                                        </p:cTn>
                                        <p:tgtEl>
                                          <p:spTgt spid="2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8"/>
                                        </p:tgtEl>
                                      </p:cBhvr>
                                    </p:animEffect>
                                    <p:set>
                                      <p:cBhvr>
                                        <p:cTn id="16" dur="1" fill="hold">
                                          <p:stCondLst>
                                            <p:cond delay="2999"/>
                                          </p:stCondLst>
                                        </p:cTn>
                                        <p:tgtEl>
                                          <p:spTgt spid="1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9"/>
                                        </p:tgtEl>
                                      </p:cBhvr>
                                    </p:animEffect>
                                    <p:set>
                                      <p:cBhvr>
                                        <p:cTn id="19" dur="1" fill="hold">
                                          <p:stCondLst>
                                            <p:cond delay="2999"/>
                                          </p:stCondLst>
                                        </p:cTn>
                                        <p:tgtEl>
                                          <p:spTgt spid="1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20"/>
                                        </p:tgtEl>
                                      </p:cBhvr>
                                    </p:animEffect>
                                    <p:set>
                                      <p:cBhvr>
                                        <p:cTn id="22" dur="1" fill="hold">
                                          <p:stCondLst>
                                            <p:cond delay="2999"/>
                                          </p:stCondLst>
                                        </p:cTn>
                                        <p:tgtEl>
                                          <p:spTgt spid="2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22"/>
                                        </p:tgtEl>
                                      </p:cBhvr>
                                    </p:animEffect>
                                    <p:set>
                                      <p:cBhvr>
                                        <p:cTn id="25" dur="1" fill="hold">
                                          <p:stCondLst>
                                            <p:cond delay="2999"/>
                                          </p:stCondLst>
                                        </p:cTn>
                                        <p:tgtEl>
                                          <p:spTgt spid="2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23"/>
                                        </p:tgtEl>
                                      </p:cBhvr>
                                    </p:animEffect>
                                    <p:set>
                                      <p:cBhvr>
                                        <p:cTn id="28" dur="1" fill="hold">
                                          <p:stCondLst>
                                            <p:cond delay="2999"/>
                                          </p:stCondLst>
                                        </p:cTn>
                                        <p:tgtEl>
                                          <p:spTgt spid="2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24"/>
                                        </p:tgtEl>
                                      </p:cBhvr>
                                    </p:animEffect>
                                    <p:set>
                                      <p:cBhvr>
                                        <p:cTn id="31" dur="1" fill="hold">
                                          <p:stCondLst>
                                            <p:cond delay="2999"/>
                                          </p:stCondLst>
                                        </p:cTn>
                                        <p:tgtEl>
                                          <p:spTgt spid="2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26"/>
                                        </p:tgtEl>
                                      </p:cBhvr>
                                    </p:animEffect>
                                    <p:set>
                                      <p:cBhvr>
                                        <p:cTn id="34" dur="1" fill="hold">
                                          <p:stCondLst>
                                            <p:cond delay="2999"/>
                                          </p:stCondLst>
                                        </p:cTn>
                                        <p:tgtEl>
                                          <p:spTgt spid="26"/>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27"/>
                                        </p:tgtEl>
                                      </p:cBhvr>
                                    </p:animEffect>
                                    <p:set>
                                      <p:cBhvr>
                                        <p:cTn id="37" dur="1" fill="hold">
                                          <p:stCondLst>
                                            <p:cond delay="2999"/>
                                          </p:stCondLst>
                                        </p:cTn>
                                        <p:tgtEl>
                                          <p:spTgt spid="27"/>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28"/>
                                        </p:tgtEl>
                                      </p:cBhvr>
                                    </p:animEffect>
                                    <p:set>
                                      <p:cBhvr>
                                        <p:cTn id="40" dur="1" fill="hold">
                                          <p:stCondLst>
                                            <p:cond delay="2999"/>
                                          </p:stCondLst>
                                        </p:cTn>
                                        <p:tgtEl>
                                          <p:spTgt spid="2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1"/>
                                          </p:val>
                                        </p:tav>
                                        <p:tav tm="100000">
                                          <p:val>
                                            <p:strVal val="#ppt_x"/>
                                          </p:val>
                                        </p:tav>
                                      </p:tavLst>
                                    </p:anim>
                                    <p:anim calcmode="lin" valueType="num">
                                      <p:cBhvr>
                                        <p:cTn id="5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15" grpId="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67 Imagen" descr="Diapositiva6"/>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0"/>
            <a:ext cx="2124075" cy="1993900"/>
          </a:xfrm>
          <a:prstGeom prst="rect">
            <a:avLst/>
          </a:prstGeom>
          <a:solidFill>
            <a:schemeClr val="bg1"/>
          </a:solidFill>
          <a:ln w="9525">
            <a:noFill/>
            <a:miter lim="800000"/>
            <a:headEnd/>
            <a:tailEnd/>
          </a:ln>
        </p:spPr>
      </p:pic>
      <p:pic>
        <p:nvPicPr>
          <p:cNvPr id="11" name="1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1993901"/>
            <a:ext cx="2124075" cy="1871663"/>
          </a:xfrm>
          <a:prstGeom prst="rect">
            <a:avLst/>
          </a:prstGeom>
          <a:solidFill>
            <a:schemeClr val="bg1"/>
          </a:solidFill>
          <a:ln w="9525">
            <a:noFill/>
            <a:miter lim="800000"/>
            <a:headEnd/>
            <a:tailEnd/>
          </a:ln>
        </p:spPr>
      </p:pic>
      <p:pic>
        <p:nvPicPr>
          <p:cNvPr id="17" name="1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3865564"/>
            <a:ext cx="2124075" cy="1849437"/>
          </a:xfrm>
          <a:prstGeom prst="rect">
            <a:avLst/>
          </a:prstGeom>
          <a:solidFill>
            <a:schemeClr val="bg1"/>
          </a:solidFill>
          <a:ln w="9525">
            <a:noFill/>
            <a:miter lim="800000"/>
            <a:headEnd/>
            <a:tailEnd/>
          </a:ln>
        </p:spPr>
      </p:pic>
      <p:pic>
        <p:nvPicPr>
          <p:cNvPr id="18" name="1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1993901"/>
            <a:ext cx="2411412" cy="1871663"/>
          </a:xfrm>
          <a:prstGeom prst="rect">
            <a:avLst/>
          </a:prstGeom>
          <a:solidFill>
            <a:schemeClr val="bg1"/>
          </a:solidFill>
          <a:ln w="9525">
            <a:noFill/>
            <a:miter lim="800000"/>
            <a:headEnd/>
            <a:tailEnd/>
          </a:ln>
        </p:spPr>
      </p:pic>
      <p:pic>
        <p:nvPicPr>
          <p:cNvPr id="20" name="1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7" y="0"/>
            <a:ext cx="2303463" cy="1990726"/>
          </a:xfrm>
          <a:prstGeom prst="rect">
            <a:avLst/>
          </a:prstGeom>
          <a:solidFill>
            <a:schemeClr val="bg1"/>
          </a:solidFill>
          <a:ln w="9525">
            <a:noFill/>
            <a:miter lim="800000"/>
            <a:headEnd/>
            <a:tailEnd/>
          </a:ln>
        </p:spPr>
      </p:pic>
      <p:pic>
        <p:nvPicPr>
          <p:cNvPr id="26" name="2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7" y="1993901"/>
            <a:ext cx="2303463" cy="1871663"/>
          </a:xfrm>
          <a:prstGeom prst="rect">
            <a:avLst/>
          </a:prstGeom>
          <a:solidFill>
            <a:schemeClr val="bg1"/>
          </a:solidFill>
          <a:ln w="9525">
            <a:noFill/>
            <a:miter lim="800000"/>
            <a:headEnd/>
            <a:tailEnd/>
          </a:ln>
        </p:spPr>
      </p:pic>
      <p:pic>
        <p:nvPicPr>
          <p:cNvPr id="32" name="3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7" y="3865564"/>
            <a:ext cx="2303463" cy="1849437"/>
          </a:xfrm>
          <a:prstGeom prst="rect">
            <a:avLst/>
          </a:prstGeom>
          <a:solidFill>
            <a:schemeClr val="bg1"/>
          </a:solidFill>
          <a:ln w="9525">
            <a:noFill/>
            <a:miter lim="800000"/>
            <a:headEnd/>
            <a:tailEnd/>
          </a:ln>
        </p:spPr>
      </p:pic>
      <p:pic>
        <p:nvPicPr>
          <p:cNvPr id="34" name="33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3865564"/>
            <a:ext cx="2411412" cy="1849437"/>
          </a:xfrm>
          <a:prstGeom prst="rect">
            <a:avLst/>
          </a:prstGeom>
          <a:solidFill>
            <a:schemeClr val="bg1"/>
          </a:solidFill>
          <a:ln w="9525">
            <a:noFill/>
            <a:miter lim="800000"/>
            <a:headEnd/>
            <a:tailEnd/>
          </a:ln>
        </p:spPr>
      </p:pic>
      <p:pic>
        <p:nvPicPr>
          <p:cNvPr id="53" name="5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40" y="0"/>
            <a:ext cx="2376487" cy="1995488"/>
          </a:xfrm>
          <a:prstGeom prst="rect">
            <a:avLst/>
          </a:prstGeom>
          <a:solidFill>
            <a:schemeClr val="bg1"/>
          </a:solidFill>
          <a:ln w="9525">
            <a:noFill/>
            <a:miter lim="800000"/>
            <a:headEnd/>
            <a:tailEnd/>
          </a:ln>
        </p:spPr>
      </p:pic>
      <p:pic>
        <p:nvPicPr>
          <p:cNvPr id="59" name="5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40" y="1993901"/>
            <a:ext cx="2376487" cy="1871663"/>
          </a:xfrm>
          <a:prstGeom prst="rect">
            <a:avLst/>
          </a:prstGeom>
          <a:solidFill>
            <a:schemeClr val="bg1"/>
          </a:solidFill>
          <a:ln w="9525">
            <a:noFill/>
            <a:miter lim="800000"/>
            <a:headEnd/>
            <a:tailEnd/>
          </a:ln>
        </p:spPr>
      </p:pic>
      <p:pic>
        <p:nvPicPr>
          <p:cNvPr id="65" name="6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40" y="3865564"/>
            <a:ext cx="2376487" cy="1849437"/>
          </a:xfrm>
          <a:prstGeom prst="rect">
            <a:avLst/>
          </a:prstGeom>
          <a:solidFill>
            <a:schemeClr val="bg1"/>
          </a:solidFill>
          <a:ln w="9525">
            <a:noFill/>
            <a:miter lim="800000"/>
            <a:headEnd/>
            <a:tailEnd/>
          </a:ln>
        </p:spPr>
      </p:pic>
      <p:pic>
        <p:nvPicPr>
          <p:cNvPr id="68" name="6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0"/>
            <a:ext cx="2411412" cy="1993900"/>
          </a:xfrm>
          <a:prstGeom prst="rect">
            <a:avLst/>
          </a:prstGeom>
          <a:solidFill>
            <a:schemeClr val="bg1"/>
          </a:solidFill>
          <a:ln w="9525">
            <a:noFill/>
            <a:miter lim="800000"/>
            <a:headEnd/>
            <a:tailEnd/>
          </a:ln>
        </p:spPr>
      </p:pic>
      <p:sp>
        <p:nvSpPr>
          <p:cNvPr id="15" name="14 CuadroTexto"/>
          <p:cNvSpPr txBox="1"/>
          <p:nvPr/>
        </p:nvSpPr>
        <p:spPr>
          <a:xfrm>
            <a:off x="611560"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Londres tiene el Támesis, París tiene el Sena, y Moscú tiene el </a:t>
            </a:r>
            <a:r>
              <a:rPr lang="es-ES" i="1" dirty="0" err="1" smtClean="0">
                <a:effectLst>
                  <a:glow rad="101600">
                    <a:srgbClr val="C00000">
                      <a:alpha val="60000"/>
                    </a:srgbClr>
                  </a:glow>
                  <a:outerShdw blurRad="38100" dist="38100" dir="2700000" algn="tl">
                    <a:srgbClr val="000000">
                      <a:alpha val="43137"/>
                    </a:srgbClr>
                  </a:outerShdw>
                </a:effectLst>
              </a:rPr>
              <a:t>Moscova</a:t>
            </a:r>
            <a:r>
              <a:rPr lang="es-ES" i="1" dirty="0" smtClean="0">
                <a:effectLst>
                  <a:glow rad="101600">
                    <a:srgbClr val="C00000">
                      <a:alpha val="60000"/>
                    </a:srgbClr>
                  </a:glow>
                  <a:outerShdw blurRad="38100" dist="38100" dir="2700000" algn="tl">
                    <a:srgbClr val="000000">
                      <a:alpha val="43137"/>
                    </a:srgbClr>
                  </a:outerShdw>
                </a:effectLst>
              </a:rPr>
              <a:t>. Puede que no reciba la misma atención, pero es un buen lugar para un paseo a pie o en bote.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flythrough/>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17"/>
                                        </p:tgtEl>
                                      </p:cBhvr>
                                    </p:animEffect>
                                    <p:set>
                                      <p:cBhvr>
                                        <p:cTn id="13" dur="1" fill="hold">
                                          <p:stCondLst>
                                            <p:cond delay="2999"/>
                                          </p:stCondLst>
                                        </p:cTn>
                                        <p:tgtEl>
                                          <p:spTgt spid="17"/>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3000"/>
                                        <p:tgtEl>
                                          <p:spTgt spid="18"/>
                                        </p:tgtEl>
                                      </p:cBhvr>
                                    </p:animEffect>
                                    <p:set>
                                      <p:cBhvr>
                                        <p:cTn id="16" dur="1" fill="hold">
                                          <p:stCondLst>
                                            <p:cond delay="2999"/>
                                          </p:stCondLst>
                                        </p:cTn>
                                        <p:tgtEl>
                                          <p:spTgt spid="18"/>
                                        </p:tgtEl>
                                        <p:attrNameLst>
                                          <p:attrName>style.visibility</p:attrName>
                                        </p:attrNameLst>
                                      </p:cBhvr>
                                      <p:to>
                                        <p:strVal val="hidden"/>
                                      </p:to>
                                    </p:set>
                                  </p:childTnLst>
                                </p:cTn>
                              </p:par>
                              <p:par>
                                <p:cTn id="17" presetID="18" presetClass="exit" presetSubtype="3" fill="hold" nodeType="withEffect">
                                  <p:stCondLst>
                                    <p:cond delay="0"/>
                                  </p:stCondLst>
                                  <p:childTnLst>
                                    <p:animEffect transition="out" filter="strips(upRight)">
                                      <p:cBhvr>
                                        <p:cTn id="18" dur="3000"/>
                                        <p:tgtEl>
                                          <p:spTgt spid="20"/>
                                        </p:tgtEl>
                                      </p:cBhvr>
                                    </p:animEffect>
                                    <p:set>
                                      <p:cBhvr>
                                        <p:cTn id="19" dur="1" fill="hold">
                                          <p:stCondLst>
                                            <p:cond delay="2999"/>
                                          </p:stCondLst>
                                        </p:cTn>
                                        <p:tgtEl>
                                          <p:spTgt spid="20"/>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3000"/>
                                        <p:tgtEl>
                                          <p:spTgt spid="26"/>
                                        </p:tgtEl>
                                      </p:cBhvr>
                                    </p:animEffect>
                                    <p:set>
                                      <p:cBhvr>
                                        <p:cTn id="22" dur="1" fill="hold">
                                          <p:stCondLst>
                                            <p:cond delay="2999"/>
                                          </p:stCondLst>
                                        </p:cTn>
                                        <p:tgtEl>
                                          <p:spTgt spid="26"/>
                                        </p:tgtEl>
                                        <p:attrNameLst>
                                          <p:attrName>style.visibility</p:attrName>
                                        </p:attrNameLst>
                                      </p:cBhvr>
                                      <p:to>
                                        <p:strVal val="hidden"/>
                                      </p:to>
                                    </p:set>
                                  </p:childTnLst>
                                </p:cTn>
                              </p:par>
                              <p:par>
                                <p:cTn id="23" presetID="18" presetClass="exit" presetSubtype="3" fill="hold" nodeType="withEffect">
                                  <p:stCondLst>
                                    <p:cond delay="0"/>
                                  </p:stCondLst>
                                  <p:childTnLst>
                                    <p:animEffect transition="out" filter="strips(upRight)">
                                      <p:cBhvr>
                                        <p:cTn id="24" dur="3000"/>
                                        <p:tgtEl>
                                          <p:spTgt spid="32"/>
                                        </p:tgtEl>
                                      </p:cBhvr>
                                    </p:animEffect>
                                    <p:set>
                                      <p:cBhvr>
                                        <p:cTn id="25" dur="1" fill="hold">
                                          <p:stCondLst>
                                            <p:cond delay="2999"/>
                                          </p:stCondLst>
                                        </p:cTn>
                                        <p:tgtEl>
                                          <p:spTgt spid="32"/>
                                        </p:tgtEl>
                                        <p:attrNameLst>
                                          <p:attrName>style.visibility</p:attrName>
                                        </p:attrNameLst>
                                      </p:cBhvr>
                                      <p:to>
                                        <p:strVal val="hidden"/>
                                      </p:to>
                                    </p:set>
                                  </p:childTnLst>
                                </p:cTn>
                              </p:par>
                              <p:par>
                                <p:cTn id="26" presetID="18" presetClass="exit" presetSubtype="3" fill="hold" nodeType="withEffect">
                                  <p:stCondLst>
                                    <p:cond delay="0"/>
                                  </p:stCondLst>
                                  <p:childTnLst>
                                    <p:animEffect transition="out" filter="strips(upRight)">
                                      <p:cBhvr>
                                        <p:cTn id="27" dur="3000"/>
                                        <p:tgtEl>
                                          <p:spTgt spid="34"/>
                                        </p:tgtEl>
                                      </p:cBhvr>
                                    </p:animEffect>
                                    <p:set>
                                      <p:cBhvr>
                                        <p:cTn id="28" dur="1" fill="hold">
                                          <p:stCondLst>
                                            <p:cond delay="2999"/>
                                          </p:stCondLst>
                                        </p:cTn>
                                        <p:tgtEl>
                                          <p:spTgt spid="34"/>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3000"/>
                                        <p:tgtEl>
                                          <p:spTgt spid="53"/>
                                        </p:tgtEl>
                                      </p:cBhvr>
                                    </p:animEffect>
                                    <p:set>
                                      <p:cBhvr>
                                        <p:cTn id="31" dur="1" fill="hold">
                                          <p:stCondLst>
                                            <p:cond delay="2999"/>
                                          </p:stCondLst>
                                        </p:cTn>
                                        <p:tgtEl>
                                          <p:spTgt spid="53"/>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3000"/>
                                        <p:tgtEl>
                                          <p:spTgt spid="59"/>
                                        </p:tgtEl>
                                      </p:cBhvr>
                                    </p:animEffect>
                                    <p:set>
                                      <p:cBhvr>
                                        <p:cTn id="34" dur="1" fill="hold">
                                          <p:stCondLst>
                                            <p:cond delay="2999"/>
                                          </p:stCondLst>
                                        </p:cTn>
                                        <p:tgtEl>
                                          <p:spTgt spid="59"/>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3000"/>
                                        <p:tgtEl>
                                          <p:spTgt spid="65"/>
                                        </p:tgtEl>
                                      </p:cBhvr>
                                    </p:animEffect>
                                    <p:set>
                                      <p:cBhvr>
                                        <p:cTn id="37" dur="1" fill="hold">
                                          <p:stCondLst>
                                            <p:cond delay="2999"/>
                                          </p:stCondLst>
                                        </p:cTn>
                                        <p:tgtEl>
                                          <p:spTgt spid="65"/>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3000"/>
                                        <p:tgtEl>
                                          <p:spTgt spid="68"/>
                                        </p:tgtEl>
                                      </p:cBhvr>
                                    </p:animEffect>
                                    <p:set>
                                      <p:cBhvr>
                                        <p:cTn id="40" dur="1" fill="hold">
                                          <p:stCondLst>
                                            <p:cond delay="2999"/>
                                          </p:stCondLst>
                                        </p:cTn>
                                        <p:tgtEl>
                                          <p:spTgt spid="6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9218"/>
                                        </p:tgtEl>
                                        <p:attrNameLst>
                                          <p:attrName>style.visibility</p:attrName>
                                        </p:attrNameLst>
                                      </p:cBhvr>
                                      <p:to>
                                        <p:strVal val="visible"/>
                                      </p:to>
                                    </p:set>
                                    <p:anim calcmode="lin" valueType="num">
                                      <p:cBhvr>
                                        <p:cTn id="43" dur="3000" fill="hold"/>
                                        <p:tgtEl>
                                          <p:spTgt spid="9218"/>
                                        </p:tgtEl>
                                        <p:attrNameLst>
                                          <p:attrName>ppt_w</p:attrName>
                                        </p:attrNameLst>
                                      </p:cBhvr>
                                      <p:tavLst>
                                        <p:tav tm="0">
                                          <p:val>
                                            <p:strVal val="4/3*#ppt_w"/>
                                          </p:val>
                                        </p:tav>
                                        <p:tav tm="100000">
                                          <p:val>
                                            <p:strVal val="#ppt_w"/>
                                          </p:val>
                                        </p:tav>
                                      </p:tavLst>
                                    </p:anim>
                                    <p:anim calcmode="lin" valueType="num">
                                      <p:cBhvr>
                                        <p:cTn id="44" dur="3000" fill="hold"/>
                                        <p:tgtEl>
                                          <p:spTgt spid="9218"/>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67 Imagen" descr="Diapositiva8"/>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2"/>
            <a:ext cx="3068034" cy="1849388"/>
          </a:xfrm>
          <a:prstGeom prst="rect">
            <a:avLst/>
          </a:prstGeom>
          <a:solidFill>
            <a:schemeClr val="bg1"/>
          </a:solidFill>
          <a:ln>
            <a:noFill/>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0"/>
            <a:ext cx="3024336" cy="1849388"/>
          </a:xfrm>
          <a:prstGeom prst="rect">
            <a:avLst/>
          </a:prstGeom>
          <a:solidFill>
            <a:schemeClr val="bg1"/>
          </a:solidFill>
          <a:ln>
            <a:noFill/>
          </a:ln>
        </p:spPr>
      </p:pic>
      <p:pic>
        <p:nvPicPr>
          <p:cNvPr id="11" name="1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
            <a:ext cx="3059832" cy="1849388"/>
          </a:xfrm>
          <a:prstGeom prst="rect">
            <a:avLst/>
          </a:prstGeom>
          <a:solidFill>
            <a:schemeClr val="bg1"/>
          </a:solidFill>
          <a:ln>
            <a:noFill/>
          </a:ln>
        </p:spPr>
      </p:pic>
      <p:pic>
        <p:nvPicPr>
          <p:cNvPr id="28" name="2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9" y="1849388"/>
            <a:ext cx="3059862" cy="1944216"/>
          </a:xfrm>
          <a:prstGeom prst="rect">
            <a:avLst/>
          </a:prstGeom>
          <a:solidFill>
            <a:schemeClr val="bg1"/>
          </a:solidFill>
          <a:ln>
            <a:no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1705372"/>
            <a:ext cx="3096344" cy="2160240"/>
          </a:xfrm>
          <a:prstGeom prst="rect">
            <a:avLst/>
          </a:prstGeom>
          <a:solidFill>
            <a:schemeClr val="bg1"/>
          </a:solidFill>
          <a:ln>
            <a:noFill/>
          </a:ln>
        </p:spPr>
      </p:pic>
      <p:pic>
        <p:nvPicPr>
          <p:cNvPr id="35" name="3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 y="1849388"/>
            <a:ext cx="3059831" cy="1944216"/>
          </a:xfrm>
          <a:prstGeom prst="rect">
            <a:avLst/>
          </a:prstGeom>
          <a:solidFill>
            <a:schemeClr val="bg1"/>
          </a:solidFill>
          <a:ln>
            <a:noFill/>
          </a:ln>
        </p:spPr>
      </p:pic>
      <p:pic>
        <p:nvPicPr>
          <p:cNvPr id="52" name="51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3793604"/>
            <a:ext cx="3052300" cy="1921396"/>
          </a:xfrm>
          <a:prstGeom prst="rect">
            <a:avLst/>
          </a:prstGeom>
          <a:solidFill>
            <a:schemeClr val="bg1"/>
          </a:solidFill>
          <a:ln>
            <a:noFill/>
          </a:ln>
        </p:spPr>
      </p:pic>
      <p:pic>
        <p:nvPicPr>
          <p:cNvPr id="56" name="55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3793604"/>
            <a:ext cx="3024336" cy="1921396"/>
          </a:xfrm>
          <a:prstGeom prst="rect">
            <a:avLst/>
          </a:prstGeom>
          <a:solidFill>
            <a:schemeClr val="bg1"/>
          </a:solidFill>
          <a:ln>
            <a:noFill/>
          </a:ln>
        </p:spPr>
      </p:pic>
      <p:pic>
        <p:nvPicPr>
          <p:cNvPr id="59" name="58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3793604"/>
            <a:ext cx="3059832" cy="1921396"/>
          </a:xfrm>
          <a:prstGeom prst="rect">
            <a:avLst/>
          </a:prstGeom>
          <a:solidFill>
            <a:schemeClr val="bg1"/>
          </a:solidFill>
          <a:ln>
            <a:noFill/>
          </a:ln>
        </p:spPr>
      </p:pic>
      <p:sp>
        <p:nvSpPr>
          <p:cNvPr id="12" name="11 CuadroTexto"/>
          <p:cNvSpPr txBox="1"/>
          <p:nvPr/>
        </p:nvSpPr>
        <p:spPr>
          <a:xfrm>
            <a:off x="395536"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crucero por el río en cualquier ciudad importante con una vía fluvial permite obtener una visión completamente nueva, y Moscú no es la excepción.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0000">
        <p15:prstTrans prst="origami"/>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3000"/>
                                        <p:tgtEl>
                                          <p:spTgt spid="28"/>
                                        </p:tgtEl>
                                      </p:cBhvr>
                                    </p:animEffect>
                                    <p:set>
                                      <p:cBhvr>
                                        <p:cTn id="16" dur="1" fill="hold">
                                          <p:stCondLst>
                                            <p:cond delay="2999"/>
                                          </p:stCondLst>
                                        </p:cTn>
                                        <p:tgtEl>
                                          <p:spTgt spid="28"/>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3000"/>
                                        <p:tgtEl>
                                          <p:spTgt spid="32"/>
                                        </p:tgtEl>
                                      </p:cBhvr>
                                    </p:animEffect>
                                    <p:set>
                                      <p:cBhvr>
                                        <p:cTn id="19" dur="1" fill="hold">
                                          <p:stCondLst>
                                            <p:cond delay="2999"/>
                                          </p:stCondLst>
                                        </p:cTn>
                                        <p:tgtEl>
                                          <p:spTgt spid="32"/>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3000"/>
                                        <p:tgtEl>
                                          <p:spTgt spid="35"/>
                                        </p:tgtEl>
                                      </p:cBhvr>
                                    </p:animEffect>
                                    <p:set>
                                      <p:cBhvr>
                                        <p:cTn id="22" dur="1" fill="hold">
                                          <p:stCondLst>
                                            <p:cond delay="2999"/>
                                          </p:stCondLst>
                                        </p:cTn>
                                        <p:tgtEl>
                                          <p:spTgt spid="35"/>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3000"/>
                                        <p:tgtEl>
                                          <p:spTgt spid="59"/>
                                        </p:tgtEl>
                                      </p:cBhvr>
                                    </p:animEffect>
                                    <p:set>
                                      <p:cBhvr>
                                        <p:cTn id="25" dur="1" fill="hold">
                                          <p:stCondLst>
                                            <p:cond delay="2999"/>
                                          </p:stCondLst>
                                        </p:cTn>
                                        <p:tgtEl>
                                          <p:spTgt spid="59"/>
                                        </p:tgtEl>
                                        <p:attrNameLst>
                                          <p:attrName>style.visibility</p:attrName>
                                        </p:attrNameLst>
                                      </p:cBhvr>
                                      <p:to>
                                        <p:strVal val="hidden"/>
                                      </p:to>
                                    </p:set>
                                  </p:childTnLst>
                                </p:cTn>
                              </p:par>
                              <p:par>
                                <p:cTn id="26" presetID="21" presetClass="exit" presetSubtype="2" fill="hold" nodeType="withEffect">
                                  <p:stCondLst>
                                    <p:cond delay="0"/>
                                  </p:stCondLst>
                                  <p:childTnLst>
                                    <p:animEffect transition="out" filter="wheel(2)">
                                      <p:cBhvr>
                                        <p:cTn id="27" dur="3000"/>
                                        <p:tgtEl>
                                          <p:spTgt spid="56"/>
                                        </p:tgtEl>
                                      </p:cBhvr>
                                    </p:animEffect>
                                    <p:set>
                                      <p:cBhvr>
                                        <p:cTn id="28" dur="1" fill="hold">
                                          <p:stCondLst>
                                            <p:cond delay="2999"/>
                                          </p:stCondLst>
                                        </p:cTn>
                                        <p:tgtEl>
                                          <p:spTgt spid="56"/>
                                        </p:tgtEl>
                                        <p:attrNameLst>
                                          <p:attrName>style.visibility</p:attrName>
                                        </p:attrNameLst>
                                      </p:cBhvr>
                                      <p:to>
                                        <p:strVal val="hidden"/>
                                      </p:to>
                                    </p:set>
                                  </p:childTnLst>
                                </p:cTn>
                              </p:par>
                              <p:par>
                                <p:cTn id="29" presetID="21" presetClass="exit" presetSubtype="2" fill="hold" nodeType="withEffect">
                                  <p:stCondLst>
                                    <p:cond delay="0"/>
                                  </p:stCondLst>
                                  <p:childTnLst>
                                    <p:animEffect transition="out" filter="wheel(2)">
                                      <p:cBhvr>
                                        <p:cTn id="30" dur="3000"/>
                                        <p:tgtEl>
                                          <p:spTgt spid="52"/>
                                        </p:tgtEl>
                                      </p:cBhvr>
                                    </p:animEffect>
                                    <p:set>
                                      <p:cBhvr>
                                        <p:cTn id="31" dur="1" fill="hold">
                                          <p:stCondLst>
                                            <p:cond delay="2999"/>
                                          </p:stCondLst>
                                        </p:cTn>
                                        <p:tgtEl>
                                          <p:spTgt spid="52"/>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11266"/>
                                        </p:tgtEl>
                                        <p:attrNameLst>
                                          <p:attrName>style.visibility</p:attrName>
                                        </p:attrNameLst>
                                      </p:cBhvr>
                                      <p:to>
                                        <p:strVal val="visible"/>
                                      </p:to>
                                    </p:set>
                                    <p:anim calcmode="lin" valueType="num">
                                      <p:cBhvr>
                                        <p:cTn id="34" dur="3000" fill="hold"/>
                                        <p:tgtEl>
                                          <p:spTgt spid="11266"/>
                                        </p:tgtEl>
                                        <p:attrNameLst>
                                          <p:attrName>ppt_w</p:attrName>
                                        </p:attrNameLst>
                                      </p:cBhvr>
                                      <p:tavLst>
                                        <p:tav tm="0">
                                          <p:val>
                                            <p:strVal val="4/3*#ppt_w"/>
                                          </p:val>
                                        </p:tav>
                                        <p:tav tm="100000">
                                          <p:val>
                                            <p:strVal val="#ppt_w"/>
                                          </p:val>
                                        </p:tav>
                                      </p:tavLst>
                                    </p:anim>
                                    <p:anim calcmode="lin" valueType="num">
                                      <p:cBhvr>
                                        <p:cTn id="35" dur="3000" fill="hold"/>
                                        <p:tgtEl>
                                          <p:spTgt spid="11266"/>
                                        </p:tgtEl>
                                        <p:attrNameLst>
                                          <p:attrName>ppt_h</p:attrName>
                                        </p:attrNameLst>
                                      </p:cBhvr>
                                      <p:tavLst>
                                        <p:tav tm="0">
                                          <p:val>
                                            <p:strVal val="4/3*#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9144000" cy="588168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colina de los Gorriones se encuentra la Iglesia de la Trinidad, monumento que merece la pena visitar y que es patrimonio cultural protegido de Rusia, un lugar perfecto para ir finalizando este recorrido.</a:t>
            </a: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67 Imagen" descr="Diapositiva21"/>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0"/>
            <a:ext cx="3059112" cy="1849438"/>
          </a:xfrm>
          <a:prstGeom prst="rect">
            <a:avLst/>
          </a:prstGeom>
          <a:solidFill>
            <a:schemeClr val="bg1"/>
          </a:solidFill>
          <a:ln w="9525">
            <a:noFill/>
            <a:miter lim="800000"/>
            <a:headEnd/>
            <a:tailEnd/>
          </a:ln>
        </p:spPr>
      </p:pic>
      <p:pic>
        <p:nvPicPr>
          <p:cNvPr id="8" name="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7" y="0"/>
            <a:ext cx="3097213" cy="1849438"/>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0"/>
            <a:ext cx="2987675" cy="1849438"/>
          </a:xfrm>
          <a:prstGeom prst="rect">
            <a:avLst/>
          </a:prstGeom>
          <a:solidFill>
            <a:schemeClr val="bg1"/>
          </a:solidFill>
          <a:ln w="9525">
            <a:noFill/>
            <a:miter lim="800000"/>
            <a:headEnd/>
            <a:tailEnd/>
          </a:ln>
        </p:spPr>
      </p:pic>
      <p:pic>
        <p:nvPicPr>
          <p:cNvPr id="29" name="2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1849439"/>
            <a:ext cx="3059112" cy="1944687"/>
          </a:xfrm>
          <a:prstGeom prst="rect">
            <a:avLst/>
          </a:prstGeom>
          <a:solidFill>
            <a:schemeClr val="bg1"/>
          </a:solidFill>
          <a:ln w="9525">
            <a:noFill/>
            <a:miter lim="800000"/>
            <a:headEnd/>
            <a:tailEnd/>
          </a:ln>
        </p:spPr>
      </p:pic>
      <p:pic>
        <p:nvPicPr>
          <p:cNvPr id="32" name="31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7" y="1849439"/>
            <a:ext cx="3097213" cy="1944687"/>
          </a:xfrm>
          <a:prstGeom prst="rect">
            <a:avLst/>
          </a:prstGeom>
          <a:solidFill>
            <a:schemeClr val="bg1"/>
          </a:solidFill>
          <a:ln w="9525">
            <a:noFill/>
            <a:miter lim="800000"/>
            <a:headEnd/>
            <a:tailEnd/>
          </a:ln>
        </p:spPr>
      </p:pic>
      <p:pic>
        <p:nvPicPr>
          <p:cNvPr id="35" name="3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1849438"/>
            <a:ext cx="2987675" cy="1920876"/>
          </a:xfrm>
          <a:prstGeom prst="rect">
            <a:avLst/>
          </a:prstGeom>
          <a:solidFill>
            <a:schemeClr val="bg1"/>
          </a:solidFill>
          <a:ln w="9525">
            <a:noFill/>
            <a:miter lim="800000"/>
            <a:headEnd/>
            <a:tailEnd/>
          </a:ln>
        </p:spPr>
      </p:pic>
      <p:pic>
        <p:nvPicPr>
          <p:cNvPr id="61" name="6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3794125"/>
            <a:ext cx="3059112" cy="1920876"/>
          </a:xfrm>
          <a:prstGeom prst="rect">
            <a:avLst/>
          </a:prstGeom>
          <a:solidFill>
            <a:schemeClr val="bg1"/>
          </a:solidFill>
          <a:ln w="9525">
            <a:noFill/>
            <a:miter lim="800000"/>
            <a:headEnd/>
            <a:tailEnd/>
          </a:ln>
        </p:spPr>
      </p:pic>
      <p:pic>
        <p:nvPicPr>
          <p:cNvPr id="64" name="6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7" y="3794125"/>
            <a:ext cx="3097213" cy="1920876"/>
          </a:xfrm>
          <a:prstGeom prst="rect">
            <a:avLst/>
          </a:prstGeom>
          <a:solidFill>
            <a:schemeClr val="bg1"/>
          </a:solidFill>
          <a:ln w="9525">
            <a:noFill/>
            <a:miter lim="800000"/>
            <a:headEnd/>
            <a:tailEnd/>
          </a:ln>
        </p:spPr>
      </p:pic>
      <p:pic>
        <p:nvPicPr>
          <p:cNvPr id="67" name="6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3721100"/>
            <a:ext cx="2987675" cy="1993900"/>
          </a:xfrm>
          <a:prstGeom prst="rect">
            <a:avLst/>
          </a:prstGeom>
          <a:solidFill>
            <a:schemeClr val="bg1"/>
          </a:solidFill>
          <a:ln w="9525">
            <a:noFill/>
            <a:miter lim="800000"/>
            <a:headEnd/>
            <a:tailEnd/>
          </a:ln>
        </p:spPr>
      </p:pic>
      <p:sp>
        <p:nvSpPr>
          <p:cNvPr id="13" name="12 CuadroTexto"/>
          <p:cNvSpPr txBox="1"/>
          <p:nvPr/>
        </p:nvSpPr>
        <p:spPr>
          <a:xfrm>
            <a:off x="467544"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Justo debajo de esta colina, a la otra parte de la orilla del río </a:t>
            </a:r>
            <a:r>
              <a:rPr lang="es-ES" i="1" dirty="0" err="1" smtClean="0">
                <a:effectLst>
                  <a:glow rad="101600">
                    <a:srgbClr val="C00000">
                      <a:alpha val="60000"/>
                    </a:srgbClr>
                  </a:glow>
                  <a:outerShdw blurRad="38100" dist="38100" dir="2700000" algn="tl">
                    <a:srgbClr val="000000">
                      <a:alpha val="43137"/>
                    </a:srgbClr>
                  </a:outerShdw>
                </a:effectLst>
              </a:rPr>
              <a:t>Moscova</a:t>
            </a:r>
            <a:r>
              <a:rPr lang="es-ES" i="1" dirty="0" smtClean="0">
                <a:effectLst>
                  <a:glow rad="101600">
                    <a:srgbClr val="C00000">
                      <a:alpha val="60000"/>
                    </a:srgbClr>
                  </a:glow>
                  <a:outerShdw blurRad="38100" dist="38100" dir="2700000" algn="tl">
                    <a:srgbClr val="000000">
                      <a:alpha val="43137"/>
                    </a:srgbClr>
                  </a:outerShdw>
                </a:effectLst>
              </a:rPr>
              <a:t>, se encuentra el Estadio Olímpico </a:t>
            </a:r>
            <a:r>
              <a:rPr lang="es-ES" i="1" dirty="0" err="1" smtClean="0">
                <a:effectLst>
                  <a:glow rad="101600">
                    <a:srgbClr val="C00000">
                      <a:alpha val="60000"/>
                    </a:srgbClr>
                  </a:glow>
                  <a:outerShdw blurRad="38100" dist="38100" dir="2700000" algn="tl">
                    <a:srgbClr val="000000">
                      <a:alpha val="43137"/>
                    </a:srgbClr>
                  </a:outerShdw>
                </a:effectLst>
              </a:rPr>
              <a:t>Luzhniki</a:t>
            </a:r>
            <a:r>
              <a:rPr lang="es-ES" i="1" dirty="0" smtClean="0">
                <a:effectLst>
                  <a:glow rad="101600">
                    <a:srgbClr val="C00000">
                      <a:alpha val="60000"/>
                    </a:srgbClr>
                  </a:glow>
                  <a:outerShdw blurRad="38100" dist="38100" dir="2700000" algn="tl">
                    <a:srgbClr val="000000">
                      <a:alpha val="43137"/>
                    </a:srgbClr>
                  </a:outerShdw>
                </a:effectLst>
              </a:rPr>
              <a:t>, en el que se inauguraron y clausuraron los Juegos Olímpicos de Verano de 1980 y en el que también se disputó la final del Mundial de Fútbol 2018.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erris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35"/>
                                        </p:tgtEl>
                                      </p:cBhvr>
                                    </p:animEffect>
                                    <p:set>
                                      <p:cBhvr>
                                        <p:cTn id="10" dur="1" fill="hold">
                                          <p:stCondLst>
                                            <p:cond delay="2999"/>
                                          </p:stCondLst>
                                        </p:cTn>
                                        <p:tgtEl>
                                          <p:spTgt spid="3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67"/>
                                        </p:tgtEl>
                                      </p:cBhvr>
                                    </p:animEffect>
                                    <p:set>
                                      <p:cBhvr>
                                        <p:cTn id="13" dur="1" fill="hold">
                                          <p:stCondLst>
                                            <p:cond delay="2999"/>
                                          </p:stCondLst>
                                        </p:cTn>
                                        <p:tgtEl>
                                          <p:spTgt spid="6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61"/>
                                        </p:tgtEl>
                                      </p:cBhvr>
                                    </p:animEffect>
                                    <p:set>
                                      <p:cBhvr>
                                        <p:cTn id="16" dur="1" fill="hold">
                                          <p:stCondLst>
                                            <p:cond delay="2999"/>
                                          </p:stCondLst>
                                        </p:cTn>
                                        <p:tgtEl>
                                          <p:spTgt spid="61"/>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29"/>
                                        </p:tgtEl>
                                      </p:cBhvr>
                                    </p:animEffect>
                                    <p:set>
                                      <p:cBhvr>
                                        <p:cTn id="19" dur="1" fill="hold">
                                          <p:stCondLst>
                                            <p:cond delay="2999"/>
                                          </p:stCondLst>
                                        </p:cTn>
                                        <p:tgtEl>
                                          <p:spTgt spid="2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64"/>
                                        </p:tgtEl>
                                      </p:cBhvr>
                                    </p:animEffect>
                                    <p:set>
                                      <p:cBhvr>
                                        <p:cTn id="25" dur="1" fill="hold">
                                          <p:stCondLst>
                                            <p:cond delay="2999"/>
                                          </p:stCondLst>
                                        </p:cTn>
                                        <p:tgtEl>
                                          <p:spTgt spid="64"/>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32"/>
                                        </p:tgtEl>
                                      </p:cBhvr>
                                    </p:animEffect>
                                    <p:set>
                                      <p:cBhvr>
                                        <p:cTn id="28" dur="1" fill="hold">
                                          <p:stCondLst>
                                            <p:cond delay="2999"/>
                                          </p:stCondLst>
                                        </p:cTn>
                                        <p:tgtEl>
                                          <p:spTgt spid="3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3554"/>
                                        </p:tgtEl>
                                        <p:attrNameLst>
                                          <p:attrName>style.visibility</p:attrName>
                                        </p:attrNameLst>
                                      </p:cBhvr>
                                      <p:to>
                                        <p:strVal val="visible"/>
                                      </p:to>
                                    </p:set>
                                    <p:anim calcmode="lin" valueType="num">
                                      <p:cBhvr>
                                        <p:cTn id="34" dur="3000" fill="hold"/>
                                        <p:tgtEl>
                                          <p:spTgt spid="23554"/>
                                        </p:tgtEl>
                                        <p:attrNameLst>
                                          <p:attrName>ppt_w</p:attrName>
                                        </p:attrNameLst>
                                      </p:cBhvr>
                                      <p:tavLst>
                                        <p:tav tm="0">
                                          <p:val>
                                            <p:strVal val="4/3*#ppt_w"/>
                                          </p:val>
                                        </p:tav>
                                        <p:tav tm="100000">
                                          <p:val>
                                            <p:strVal val="#ppt_w"/>
                                          </p:val>
                                        </p:tav>
                                      </p:tavLst>
                                    </p:anim>
                                    <p:anim calcmode="lin" valueType="num">
                                      <p:cBhvr>
                                        <p:cTn id="35" dur="3000" fill="hold"/>
                                        <p:tgtEl>
                                          <p:spTgt spid="23554"/>
                                        </p:tgtEl>
                                        <p:attrNameLst>
                                          <p:attrName>ppt_h</p:attrName>
                                        </p:attrNameLst>
                                      </p:cBhvr>
                                      <p:tavLst>
                                        <p:tav tm="0">
                                          <p:val>
                                            <p:strVal val="4/3*#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69 Imagen" descr="Diapositiva5"/>
          <p:cNvPicPr>
            <a:picLocks noGrp="1" noChangeAspect="1"/>
          </p:cNvPicPr>
          <p:nvPr isPhoto="1"/>
        </p:nvPicPr>
        <p:blipFill>
          <a:blip r:embed="rId2" cstate="print"/>
          <a:stretch>
            <a:fillRect/>
          </a:stretch>
        </p:blipFill>
        <p:spPr bwMode="auto">
          <a:xfrm>
            <a:off x="0" y="0"/>
            <a:ext cx="9144000" cy="588168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0"/>
            <a:ext cx="3203575" cy="1417638"/>
          </a:xfrm>
          <a:prstGeom prst="rect">
            <a:avLst/>
          </a:prstGeom>
          <a:solidFill>
            <a:schemeClr val="bg1"/>
          </a:solidFill>
          <a:ln w="9525">
            <a:noFill/>
            <a:miter lim="800000"/>
            <a:headEnd/>
            <a:tailEnd/>
          </a:ln>
        </p:spPr>
      </p:pic>
      <p:pic>
        <p:nvPicPr>
          <p:cNvPr id="10" name="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0"/>
            <a:ext cx="309721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0"/>
            <a:ext cx="2843213"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1344613"/>
            <a:ext cx="3203575"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1417638"/>
            <a:ext cx="3097212" cy="1439862"/>
          </a:xfrm>
          <a:prstGeom prst="rect">
            <a:avLst/>
          </a:prstGeom>
          <a:solidFill>
            <a:schemeClr val="bg1"/>
          </a:solidFill>
          <a:ln w="9525">
            <a:noFill/>
            <a:miter lim="800000"/>
            <a:headEnd/>
            <a:tailEnd/>
          </a:ln>
        </p:spPr>
      </p:pic>
      <p:pic>
        <p:nvPicPr>
          <p:cNvPr id="29" name="2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1344613"/>
            <a:ext cx="2843213" cy="1512887"/>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2857501"/>
            <a:ext cx="3203575"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2857501"/>
            <a:ext cx="2843213" cy="1439863"/>
          </a:xfrm>
          <a:prstGeom prst="rect">
            <a:avLst/>
          </a:prstGeom>
          <a:solidFill>
            <a:schemeClr val="bg1"/>
          </a:solidFill>
          <a:ln w="9525">
            <a:noFill/>
            <a:miter lim="800000"/>
            <a:headEnd/>
            <a:tailEnd/>
          </a:ln>
        </p:spPr>
      </p:pic>
      <p:pic>
        <p:nvPicPr>
          <p:cNvPr id="50" name="4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2857501"/>
            <a:ext cx="3097212" cy="1428750"/>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4286251"/>
            <a:ext cx="3203575"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4225925"/>
            <a:ext cx="3097212" cy="1489076"/>
          </a:xfrm>
          <a:prstGeom prst="rect">
            <a:avLst/>
          </a:prstGeom>
          <a:solidFill>
            <a:schemeClr val="bg1"/>
          </a:solidFill>
          <a:ln w="9525">
            <a:noFill/>
            <a:miter lim="800000"/>
            <a:headEnd/>
            <a:tailEnd/>
          </a:ln>
        </p:spPr>
      </p:pic>
      <p:pic>
        <p:nvPicPr>
          <p:cNvPr id="61" name="6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4286251"/>
            <a:ext cx="2843213" cy="1428750"/>
          </a:xfrm>
          <a:prstGeom prst="rect">
            <a:avLst/>
          </a:prstGeom>
          <a:solidFill>
            <a:schemeClr val="bg1"/>
          </a:solidFill>
          <a:ln w="9525">
            <a:noFill/>
            <a:miter lim="800000"/>
            <a:headEnd/>
            <a:tailEnd/>
          </a:ln>
        </p:spPr>
      </p:pic>
      <p:sp>
        <p:nvSpPr>
          <p:cNvPr id="15" name="1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esta colina también podrás admirar algunos de los Rascacielos de Stalin popularmente conocidos también como las Siete Hermanas, entre los que impresiona el edificio de la Universidad de Moscú, muy cercano a esta colina u observar los rascacielos del distrito financiero de </a:t>
            </a:r>
            <a:r>
              <a:rPr lang="es-ES" i="1" dirty="0" err="1" smtClean="0">
                <a:effectLst>
                  <a:glow rad="101600">
                    <a:srgbClr val="C00000">
                      <a:alpha val="60000"/>
                    </a:srgbClr>
                  </a:glow>
                  <a:outerShdw blurRad="38100" dist="38100" dir="2700000" algn="tl">
                    <a:srgbClr val="000000">
                      <a:alpha val="43137"/>
                    </a:srgbClr>
                  </a:outerShdw>
                </a:effectLst>
              </a:rPr>
              <a:t>Moscow</a:t>
            </a:r>
            <a:r>
              <a:rPr lang="es-ES" i="1" dirty="0" smtClean="0">
                <a:effectLst>
                  <a:glow rad="101600">
                    <a:srgbClr val="C00000">
                      <a:alpha val="60000"/>
                    </a:srgbClr>
                  </a:glow>
                  <a:outerShdw blurRad="38100" dist="38100" dir="2700000" algn="tl">
                    <a:srgbClr val="000000">
                      <a:alpha val="43137"/>
                    </a:srgbClr>
                  </a:outerShdw>
                </a:effectLst>
              </a:rPr>
              <a:t> City.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conveyor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1" presetClass="exit" presetSubtype="1" fill="hold" nodeType="withEffect">
                                  <p:stCondLst>
                                    <p:cond delay="0"/>
                                  </p:stCondLst>
                                  <p:childTnLst>
                                    <p:animEffect transition="out" filter="wheel(1)">
                                      <p:cBhvr>
                                        <p:cTn id="15" dur="3000"/>
                                        <p:tgtEl>
                                          <p:spTgt spid="29"/>
                                        </p:tgtEl>
                                      </p:cBhvr>
                                    </p:animEffect>
                                    <p:set>
                                      <p:cBhvr>
                                        <p:cTn id="16" dur="1" fill="hold">
                                          <p:stCondLst>
                                            <p:cond delay="2999"/>
                                          </p:stCondLst>
                                        </p:cTn>
                                        <p:tgtEl>
                                          <p:spTgt spid="29"/>
                                        </p:tgtEl>
                                        <p:attrNameLst>
                                          <p:attrName>style.visibility</p:attrName>
                                        </p:attrNameLst>
                                      </p:cBhvr>
                                      <p:to>
                                        <p:strVal val="hidden"/>
                                      </p:to>
                                    </p:set>
                                  </p:childTnLst>
                                </p:cTn>
                              </p:par>
                              <p:par>
                                <p:cTn id="17" presetID="21" presetClass="exit" presetSubtype="1" fill="hold" nodeType="withEffect">
                                  <p:stCondLst>
                                    <p:cond delay="0"/>
                                  </p:stCondLst>
                                  <p:childTnLst>
                                    <p:animEffect transition="out" filter="wheel(1)">
                                      <p:cBhvr>
                                        <p:cTn id="18" dur="3000"/>
                                        <p:tgtEl>
                                          <p:spTgt spid="27"/>
                                        </p:tgtEl>
                                      </p:cBhvr>
                                    </p:animEffect>
                                    <p:set>
                                      <p:cBhvr>
                                        <p:cTn id="19" dur="1" fill="hold">
                                          <p:stCondLst>
                                            <p:cond delay="2999"/>
                                          </p:stCondLst>
                                        </p:cTn>
                                        <p:tgtEl>
                                          <p:spTgt spid="27"/>
                                        </p:tgtEl>
                                        <p:attrNameLst>
                                          <p:attrName>style.visibility</p:attrName>
                                        </p:attrNameLst>
                                      </p:cBhvr>
                                      <p:to>
                                        <p:strVal val="hidden"/>
                                      </p:to>
                                    </p:set>
                                  </p:childTnLst>
                                </p:cTn>
                              </p:par>
                              <p:par>
                                <p:cTn id="20" presetID="21" presetClass="exit" presetSubtype="1" fill="hold" nodeType="withEffect">
                                  <p:stCondLst>
                                    <p:cond delay="0"/>
                                  </p:stCondLst>
                                  <p:childTnLst>
                                    <p:animEffect transition="out" filter="wheel(1)">
                                      <p:cBhvr>
                                        <p:cTn id="21" dur="3000"/>
                                        <p:tgtEl>
                                          <p:spTgt spid="23"/>
                                        </p:tgtEl>
                                      </p:cBhvr>
                                    </p:animEffect>
                                    <p:set>
                                      <p:cBhvr>
                                        <p:cTn id="22" dur="1" fill="hold">
                                          <p:stCondLst>
                                            <p:cond delay="2999"/>
                                          </p:stCondLst>
                                        </p:cTn>
                                        <p:tgtEl>
                                          <p:spTgt spid="23"/>
                                        </p:tgtEl>
                                        <p:attrNameLst>
                                          <p:attrName>style.visibility</p:attrName>
                                        </p:attrNameLst>
                                      </p:cBhvr>
                                      <p:to>
                                        <p:strVal val="hidden"/>
                                      </p:to>
                                    </p:set>
                                  </p:childTnLst>
                                </p:cTn>
                              </p:par>
                              <p:par>
                                <p:cTn id="23" presetID="21" presetClass="exit" presetSubtype="1" fill="hold" nodeType="withEffect">
                                  <p:stCondLst>
                                    <p:cond delay="0"/>
                                  </p:stCondLst>
                                  <p:childTnLst>
                                    <p:animEffect transition="out" filter="wheel(1)">
                                      <p:cBhvr>
                                        <p:cTn id="24" dur="3000"/>
                                        <p:tgtEl>
                                          <p:spTgt spid="45"/>
                                        </p:tgtEl>
                                      </p:cBhvr>
                                    </p:animEffect>
                                    <p:set>
                                      <p:cBhvr>
                                        <p:cTn id="25" dur="1" fill="hold">
                                          <p:stCondLst>
                                            <p:cond delay="2999"/>
                                          </p:stCondLst>
                                        </p:cTn>
                                        <p:tgtEl>
                                          <p:spTgt spid="45"/>
                                        </p:tgtEl>
                                        <p:attrNameLst>
                                          <p:attrName>style.visibility</p:attrName>
                                        </p:attrNameLst>
                                      </p:cBhvr>
                                      <p:to>
                                        <p:strVal val="hidden"/>
                                      </p:to>
                                    </p:set>
                                  </p:childTnLst>
                                </p:cTn>
                              </p:par>
                              <p:par>
                                <p:cTn id="26" presetID="21" presetClass="exit" presetSubtype="1" fill="hold" nodeType="withEffect">
                                  <p:stCondLst>
                                    <p:cond delay="0"/>
                                  </p:stCondLst>
                                  <p:childTnLst>
                                    <p:animEffect transition="out" filter="wheel(1)">
                                      <p:cBhvr>
                                        <p:cTn id="27" dur="3000"/>
                                        <p:tgtEl>
                                          <p:spTgt spid="39"/>
                                        </p:tgtEl>
                                      </p:cBhvr>
                                    </p:animEffect>
                                    <p:set>
                                      <p:cBhvr>
                                        <p:cTn id="28" dur="1" fill="hold">
                                          <p:stCondLst>
                                            <p:cond delay="2999"/>
                                          </p:stCondLst>
                                        </p:cTn>
                                        <p:tgtEl>
                                          <p:spTgt spid="39"/>
                                        </p:tgtEl>
                                        <p:attrNameLst>
                                          <p:attrName>style.visibility</p:attrName>
                                        </p:attrNameLst>
                                      </p:cBhvr>
                                      <p:to>
                                        <p:strVal val="hidden"/>
                                      </p:to>
                                    </p:set>
                                  </p:childTnLst>
                                </p:cTn>
                              </p:par>
                              <p:par>
                                <p:cTn id="29" presetID="21" presetClass="exit" presetSubtype="1" fill="hold" nodeType="withEffect">
                                  <p:stCondLst>
                                    <p:cond delay="0"/>
                                  </p:stCondLst>
                                  <p:childTnLst>
                                    <p:animEffect transition="out" filter="wheel(1)">
                                      <p:cBhvr>
                                        <p:cTn id="30" dur="3000"/>
                                        <p:tgtEl>
                                          <p:spTgt spid="50"/>
                                        </p:tgtEl>
                                      </p:cBhvr>
                                    </p:animEffect>
                                    <p:set>
                                      <p:cBhvr>
                                        <p:cTn id="31" dur="1" fill="hold">
                                          <p:stCondLst>
                                            <p:cond delay="2999"/>
                                          </p:stCondLst>
                                        </p:cTn>
                                        <p:tgtEl>
                                          <p:spTgt spid="50"/>
                                        </p:tgtEl>
                                        <p:attrNameLst>
                                          <p:attrName>style.visibility</p:attrName>
                                        </p:attrNameLst>
                                      </p:cBhvr>
                                      <p:to>
                                        <p:strVal val="hidden"/>
                                      </p:to>
                                    </p:set>
                                  </p:childTnLst>
                                </p:cTn>
                              </p:par>
                              <p:par>
                                <p:cTn id="32" presetID="21" presetClass="exit" presetSubtype="1" fill="hold" nodeType="withEffect">
                                  <p:stCondLst>
                                    <p:cond delay="0"/>
                                  </p:stCondLst>
                                  <p:childTnLst>
                                    <p:animEffect transition="out" filter="wheel(1)">
                                      <p:cBhvr>
                                        <p:cTn id="33" dur="3000"/>
                                        <p:tgtEl>
                                          <p:spTgt spid="61"/>
                                        </p:tgtEl>
                                      </p:cBhvr>
                                    </p:animEffect>
                                    <p:set>
                                      <p:cBhvr>
                                        <p:cTn id="34" dur="1" fill="hold">
                                          <p:stCondLst>
                                            <p:cond delay="2999"/>
                                          </p:stCondLst>
                                        </p:cTn>
                                        <p:tgtEl>
                                          <p:spTgt spid="61"/>
                                        </p:tgtEl>
                                        <p:attrNameLst>
                                          <p:attrName>style.visibility</p:attrName>
                                        </p:attrNameLst>
                                      </p:cBhvr>
                                      <p:to>
                                        <p:strVal val="hidden"/>
                                      </p:to>
                                    </p:set>
                                  </p:childTnLst>
                                </p:cTn>
                              </p:par>
                              <p:par>
                                <p:cTn id="35" presetID="21" presetClass="exit" presetSubtype="1" fill="hold" nodeType="withEffect">
                                  <p:stCondLst>
                                    <p:cond delay="0"/>
                                  </p:stCondLst>
                                  <p:childTnLst>
                                    <p:animEffect transition="out" filter="wheel(1)">
                                      <p:cBhvr>
                                        <p:cTn id="36" dur="3000"/>
                                        <p:tgtEl>
                                          <p:spTgt spid="59"/>
                                        </p:tgtEl>
                                      </p:cBhvr>
                                    </p:animEffect>
                                    <p:set>
                                      <p:cBhvr>
                                        <p:cTn id="37" dur="1" fill="hold">
                                          <p:stCondLst>
                                            <p:cond delay="2999"/>
                                          </p:stCondLst>
                                        </p:cTn>
                                        <p:tgtEl>
                                          <p:spTgt spid="59"/>
                                        </p:tgtEl>
                                        <p:attrNameLst>
                                          <p:attrName>style.visibility</p:attrName>
                                        </p:attrNameLst>
                                      </p:cBhvr>
                                      <p:to>
                                        <p:strVal val="hidden"/>
                                      </p:to>
                                    </p:set>
                                  </p:childTnLst>
                                </p:cTn>
                              </p:par>
                              <p:par>
                                <p:cTn id="38" presetID="21" presetClass="exit" presetSubtype="1" fill="hold" nodeType="withEffect">
                                  <p:stCondLst>
                                    <p:cond delay="0"/>
                                  </p:stCondLst>
                                  <p:childTnLst>
                                    <p:animEffect transition="out" filter="wheel(1)">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8194"/>
                                        </p:tgtEl>
                                        <p:attrNameLst>
                                          <p:attrName>style.visibility</p:attrName>
                                        </p:attrNameLst>
                                      </p:cBhvr>
                                      <p:to>
                                        <p:strVal val="visible"/>
                                      </p:to>
                                    </p:set>
                                    <p:anim calcmode="lin" valueType="num">
                                      <p:cBhvr>
                                        <p:cTn id="43" dur="4000" fill="hold"/>
                                        <p:tgtEl>
                                          <p:spTgt spid="8194"/>
                                        </p:tgtEl>
                                        <p:attrNameLst>
                                          <p:attrName>ppt_w</p:attrName>
                                        </p:attrNameLst>
                                      </p:cBhvr>
                                      <p:tavLst>
                                        <p:tav tm="0">
                                          <p:val>
                                            <p:strVal val="4/3*#ppt_w"/>
                                          </p:val>
                                        </p:tav>
                                        <p:tav tm="100000">
                                          <p:val>
                                            <p:strVal val="#ppt_w"/>
                                          </p:val>
                                        </p:tav>
                                      </p:tavLst>
                                    </p:anim>
                                    <p:anim calcmode="lin" valueType="num">
                                      <p:cBhvr>
                                        <p:cTn id="44" dur="4000" fill="hold"/>
                                        <p:tgtEl>
                                          <p:spTgt spid="8194"/>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0482" name="75 Imagen" descr="Diapositiva18"/>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9144000"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Rectángulo"/>
          <p:cNvSpPr/>
          <p:nvPr/>
        </p:nvSpPr>
        <p:spPr>
          <a:xfrm>
            <a:off x="0" y="1489075"/>
            <a:ext cx="9144000"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Rectángulo"/>
          <p:cNvSpPr/>
          <p:nvPr/>
        </p:nvSpPr>
        <p:spPr>
          <a:xfrm>
            <a:off x="0" y="2928938"/>
            <a:ext cx="9144000" cy="14906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Rectángulo"/>
          <p:cNvSpPr/>
          <p:nvPr/>
        </p:nvSpPr>
        <p:spPr>
          <a:xfrm>
            <a:off x="0" y="4370388"/>
            <a:ext cx="9144000" cy="1344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4" name="13 CuadroTexto"/>
          <p:cNvSpPr txBox="1"/>
          <p:nvPr/>
        </p:nvSpPr>
        <p:spPr>
          <a:xfrm>
            <a:off x="323528"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Puedes llegar desde esta colina a la otra parte del río </a:t>
            </a:r>
            <a:r>
              <a:rPr lang="es-ES" i="1" dirty="0" err="1" smtClean="0">
                <a:effectLst>
                  <a:glow rad="101600">
                    <a:srgbClr val="C00000">
                      <a:alpha val="60000"/>
                    </a:srgbClr>
                  </a:glow>
                  <a:outerShdw blurRad="38100" dist="38100" dir="2700000" algn="tl">
                    <a:srgbClr val="000000">
                      <a:alpha val="43137"/>
                    </a:srgbClr>
                  </a:outerShdw>
                </a:effectLst>
              </a:rPr>
              <a:t>Moscova</a:t>
            </a:r>
            <a:r>
              <a:rPr lang="es-ES" i="1" dirty="0" smtClean="0">
                <a:effectLst>
                  <a:glow rad="101600">
                    <a:srgbClr val="C00000">
                      <a:alpha val="60000"/>
                    </a:srgbClr>
                  </a:glow>
                  <a:outerShdw blurRad="38100" dist="38100" dir="2700000" algn="tl">
                    <a:srgbClr val="000000">
                      <a:alpha val="43137"/>
                    </a:srgbClr>
                  </a:outerShdw>
                </a:effectLst>
              </a:rPr>
              <a:t> mediante el teleférico de </a:t>
            </a:r>
            <a:r>
              <a:rPr lang="es-ES" i="1" dirty="0" err="1" smtClean="0">
                <a:effectLst>
                  <a:glow rad="101600">
                    <a:srgbClr val="C00000">
                      <a:alpha val="60000"/>
                    </a:srgbClr>
                  </a:glow>
                  <a:outerShdw blurRad="38100" dist="38100" dir="2700000" algn="tl">
                    <a:srgbClr val="000000">
                      <a:alpha val="43137"/>
                    </a:srgbClr>
                  </a:outerShdw>
                </a:effectLst>
              </a:rPr>
              <a:t>Vorobyovy</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Gory</a:t>
            </a:r>
            <a:r>
              <a:rPr lang="es-ES" i="1" dirty="0" smtClean="0">
                <a:effectLst>
                  <a:glow rad="101600">
                    <a:srgbClr val="C00000">
                      <a:alpha val="60000"/>
                    </a:srgbClr>
                  </a:glow>
                  <a:outerShdw blurRad="38100" dist="38100" dir="2700000" algn="tl">
                    <a:srgbClr val="000000">
                      <a:alpha val="43137"/>
                    </a:srgbClr>
                  </a:outerShdw>
                </a:effectLst>
              </a:rPr>
              <a:t>, aunque también puedes pasar a través del puente </a:t>
            </a:r>
            <a:r>
              <a:rPr lang="es-ES" i="1" dirty="0" err="1" smtClean="0">
                <a:effectLst>
                  <a:glow rad="101600">
                    <a:srgbClr val="C00000">
                      <a:alpha val="60000"/>
                    </a:srgbClr>
                  </a:glow>
                  <a:outerShdw blurRad="38100" dist="38100" dir="2700000" algn="tl">
                    <a:srgbClr val="000000">
                      <a:alpha val="43137"/>
                    </a:srgbClr>
                  </a:outerShdw>
                </a:effectLst>
              </a:rPr>
              <a:t>Luzhnetskiy</a:t>
            </a:r>
            <a:r>
              <a:rPr lang="es-ES" i="1" dirty="0" smtClean="0">
                <a:effectLst>
                  <a:glow rad="101600">
                    <a:srgbClr val="C00000">
                      <a:alpha val="60000"/>
                    </a:srgbClr>
                  </a:glow>
                  <a:outerShdw blurRad="38100" dist="38100" dir="2700000" algn="tl">
                    <a:srgbClr val="000000">
                      <a:alpha val="43137"/>
                    </a:srgbClr>
                  </a:outerShdw>
                </a:effectLst>
              </a:rPr>
              <a:t>, un puente de arco de dos pisos, uno superior por donde circulan los coches y uno inferior por el que circulan los trenes del Metro y las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conveyor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0482"/>
                                        </p:tgtEl>
                                        <p:attrNameLst>
                                          <p:attrName>style.visibility</p:attrName>
                                        </p:attrNameLst>
                                      </p:cBhvr>
                                      <p:to>
                                        <p:strVal val="visible"/>
                                      </p:to>
                                    </p:set>
                                    <p:anim calcmode="lin" valueType="num">
                                      <p:cBhvr>
                                        <p:cTn id="19" dur="4000" fill="hold"/>
                                        <p:tgtEl>
                                          <p:spTgt spid="20482"/>
                                        </p:tgtEl>
                                        <p:attrNameLst>
                                          <p:attrName>ppt_w</p:attrName>
                                        </p:attrNameLst>
                                      </p:cBhvr>
                                      <p:tavLst>
                                        <p:tav tm="0">
                                          <p:val>
                                            <p:strVal val="4/3*#ppt_w"/>
                                          </p:val>
                                        </p:tav>
                                        <p:tav tm="100000">
                                          <p:val>
                                            <p:strVal val="#ppt_w"/>
                                          </p:val>
                                        </p:tav>
                                      </p:tavLst>
                                    </p:anim>
                                    <p:anim calcmode="lin" valueType="num">
                                      <p:cBhvr>
                                        <p:cTn id="20" dur="4000" fill="hold"/>
                                        <p:tgtEl>
                                          <p:spTgt spid="20482"/>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1"/>
                                          </p:val>
                                        </p:tav>
                                        <p:tav tm="100000">
                                          <p:val>
                                            <p:strVal val="#ppt_x"/>
                                          </p:val>
                                        </p:tav>
                                      </p:tavLst>
                                    </p:anim>
                                    <p:anim calcmode="lin" valueType="num">
                                      <p:cBhvr>
                                        <p:cTn id="2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12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0" name="9 Rectángulo"/>
          <p:cNvSpPr/>
          <p:nvPr/>
        </p:nvSpPr>
        <p:spPr>
          <a:xfrm>
            <a:off x="0" y="0"/>
            <a:ext cx="9144000" cy="5715000"/>
          </a:xfrm>
          <a:prstGeom prst="rect">
            <a:avLst/>
          </a:prstGeom>
          <a:solidFill>
            <a:srgbClr val="008000">
              <a:alpha val="68235"/>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pic>
        <p:nvPicPr>
          <p:cNvPr id="4" name="3 Imagen" descr="1834237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rgbClr val="00B050">
              <a:alpha val="5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CuadroTexto"/>
          <p:cNvSpPr txBox="1"/>
          <p:nvPr/>
        </p:nvSpPr>
        <p:spPr>
          <a:xfrm>
            <a:off x="179512" y="4081636"/>
            <a:ext cx="86409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reforma lo ha transformado en el lugar más divertido de la ciudad para pasar el rato. Las montañas rusas de antaño fueron reemplazadas por cafés, un cine al aire libre, sillones y clases gratuitas de baile y yoga. Y los fanáticos de la novela de misterio de 1981 "</a:t>
            </a:r>
            <a:r>
              <a:rPr lang="es-ES" i="1" dirty="0" err="1" smtClean="0">
                <a:effectLst>
                  <a:glow rad="101600">
                    <a:srgbClr val="C00000">
                      <a:alpha val="60000"/>
                    </a:srgbClr>
                  </a:glow>
                  <a:outerShdw blurRad="38100" dist="38100" dir="2700000" algn="tl">
                    <a:srgbClr val="000000">
                      <a:alpha val="43137"/>
                    </a:srgbClr>
                  </a:outerShdw>
                </a:effectLst>
              </a:rPr>
              <a:t>Gorky</a:t>
            </a:r>
            <a:r>
              <a:rPr lang="es-ES" i="1" dirty="0" smtClean="0">
                <a:effectLst>
                  <a:glow rad="101600">
                    <a:srgbClr val="C00000">
                      <a:alpha val="60000"/>
                    </a:srgbClr>
                  </a:glow>
                  <a:outerShdw blurRad="38100" dist="38100" dir="2700000" algn="tl">
                    <a:srgbClr val="000000">
                      <a:alpha val="43137"/>
                    </a:srgbClr>
                  </a:outerShdw>
                </a:effectLst>
              </a:rPr>
              <a:t> Park" de Martin Cruz Smith estarán encantados por el mero hecho de estar aquí.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2000">
        <p14:vortex dir="r"/>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1"/>
                                          </p:val>
                                        </p:tav>
                                        <p:tav tm="100000">
                                          <p:val>
                                            <p:strVal val="#ppt_x"/>
                                          </p:val>
                                        </p:tav>
                                      </p:tavLst>
                                    </p:anim>
                                    <p:anim calcmode="lin" valueType="num">
                                      <p:cBhvr>
                                        <p:cTn id="2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8" y="1"/>
            <a:ext cx="6119813" cy="76835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841276"/>
            <a:ext cx="5112568" cy="72008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331640" y="1705372"/>
            <a:ext cx="5328592" cy="648146"/>
          </a:xfrm>
          <a:prstGeom prst="rect">
            <a:avLst/>
          </a:prstGeom>
        </p:spPr>
        <p:txBody>
          <a:bodyPr wrap="none" fromWordArt="1">
            <a:prstTxWarp prst="textCanUp">
              <a:avLst>
                <a:gd name="adj" fmla="val 88243"/>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Gray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River</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Fort</a:t>
            </a:r>
            <a:r>
              <a:rPr lang="es-ES" sz="3600" kern="10" dirty="0" smtClean="0">
                <a:ln w="9525">
                  <a:noFill/>
                  <a:round/>
                  <a:headEnd/>
                  <a:tailEnd/>
                </a:ln>
                <a:solidFill>
                  <a:schemeClr val="accent4">
                    <a:lumMod val="20000"/>
                    <a:lumOff val="80000"/>
                  </a:schemeClr>
                </a:solidFill>
                <a:effectLst>
                  <a:prstShdw prst="shdw17" dist="17961" dir="13500000">
                    <a:srgbClr val="385F99"/>
                  </a:prstShdw>
                </a:effectLst>
                <a:latin typeface="Highlight LET"/>
              </a:rPr>
              <a:t>  </a:t>
            </a:r>
            <a:endParaRPr lang="es-ES" sz="3600" kern="10" dirty="0">
              <a:ln w="9525">
                <a:noFill/>
                <a:round/>
                <a:headEnd/>
                <a:tailEnd/>
              </a:ln>
              <a:solidFill>
                <a:schemeClr val="accent4">
                  <a:lumMod val="20000"/>
                  <a:lumOff val="80000"/>
                </a:schemeClr>
              </a:solidFill>
              <a:effectLst>
                <a:prstShdw prst="shdw17" dist="17961" dir="13500000">
                  <a:srgbClr val="385F99"/>
                </a:prstShdw>
              </a:effectLst>
              <a:latin typeface="Highlight LET"/>
            </a:endParaRPr>
          </a:p>
        </p:txBody>
      </p:sp>
      <p:sp>
        <p:nvSpPr>
          <p:cNvPr id="82954" name="WordArt 10"/>
          <p:cNvSpPr>
            <a:spLocks noChangeArrowheads="1" noChangeShapeType="1" noTextEdit="1"/>
          </p:cNvSpPr>
          <p:nvPr/>
        </p:nvSpPr>
        <p:spPr bwMode="auto">
          <a:xfrm>
            <a:off x="1259632" y="2353444"/>
            <a:ext cx="5544616" cy="61322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Market</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of </a:t>
            </a:r>
            <a:r>
              <a:rPr lang="es-ES" sz="3600" kern="10" dirty="0" err="1"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Northlands</a:t>
            </a:r>
            <a:r>
              <a:rPr lang="es-ES" sz="3600" kern="10" dirty="0" smtClean="0">
                <a:ln w="9525">
                  <a:noFill/>
                  <a:round/>
                  <a:headEnd/>
                  <a:tailEnd/>
                </a:ln>
                <a:solidFill>
                  <a:schemeClr val="accent3">
                    <a:lumMod val="60000"/>
                    <a:lumOff val="40000"/>
                  </a:schemeClr>
                </a:solidFill>
                <a:effectLst>
                  <a:prstShdw prst="shdw17" dist="17961" dir="13500000">
                    <a:srgbClr val="385F99"/>
                  </a:prstShdw>
                </a:effectLst>
                <a:latin typeface="High Tower Text"/>
              </a:rPr>
              <a:t>    </a:t>
            </a:r>
            <a:endParaRPr lang="es-ES" sz="3600" kern="10" dirty="0">
              <a:ln w="9525">
                <a:noFill/>
                <a:round/>
                <a:headEnd/>
                <a:tailEnd/>
              </a:ln>
              <a:solidFill>
                <a:schemeClr val="accent3">
                  <a:lumMod val="60000"/>
                  <a:lumOff val="40000"/>
                </a:schemeClr>
              </a:solidFill>
              <a:effectLst>
                <a:prstShdw prst="shdw17" dist="17961" dir="13500000">
                  <a:srgbClr val="385F99"/>
                </a:prstShdw>
              </a:effectLst>
              <a:latin typeface="High Tower Text"/>
            </a:endParaRPr>
          </a:p>
        </p:txBody>
      </p:sp>
      <p:sp>
        <p:nvSpPr>
          <p:cNvPr id="73737" name="WordArt 9"/>
          <p:cNvSpPr>
            <a:spLocks noChangeArrowheads="1" noChangeShapeType="1" noTextEdit="1"/>
          </p:cNvSpPr>
          <p:nvPr/>
        </p:nvSpPr>
        <p:spPr bwMode="auto">
          <a:xfrm>
            <a:off x="1259632" y="3073524"/>
            <a:ext cx="5760640" cy="720726"/>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Old Stone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Ruins</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latin typeface="Lucida Bright"/>
            </a:endParaRPr>
          </a:p>
        </p:txBody>
      </p:sp>
      <p:sp>
        <p:nvSpPr>
          <p:cNvPr id="8" name="WordArt 10"/>
          <p:cNvSpPr>
            <a:spLocks noChangeArrowheads="1" noChangeShapeType="1" noTextEdit="1"/>
          </p:cNvSpPr>
          <p:nvPr/>
        </p:nvSpPr>
        <p:spPr bwMode="auto">
          <a:xfrm>
            <a:off x="1187624" y="4009628"/>
            <a:ext cx="6264696" cy="613221"/>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Tale of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the</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Firebird</a:t>
            </a:r>
            <a:r>
              <a:rPr lang="es-ES" sz="3600" kern="10" dirty="0" smtClean="0">
                <a:ln w="9525">
                  <a:noFill/>
                  <a:round/>
                  <a:headEnd/>
                  <a:tailEnd/>
                </a:ln>
                <a:solidFill>
                  <a:schemeClr val="accent3">
                    <a:lumMod val="60000"/>
                    <a:lumOff val="40000"/>
                  </a:schemeClr>
                </a:solidFill>
                <a:latin typeface="High Tower Text"/>
              </a:rPr>
              <a:t>    </a:t>
            </a:r>
            <a:endParaRPr lang="es-ES" sz="3600" kern="10" dirty="0">
              <a:ln w="9525">
                <a:noFill/>
                <a:round/>
                <a:headEnd/>
                <a:tailEnd/>
              </a:ln>
              <a:solidFill>
                <a:schemeClr val="accent3">
                  <a:lumMod val="60000"/>
                  <a:lumOff val="40000"/>
                </a:schemeClr>
              </a:solidFill>
              <a:latin typeface="High Tower Text"/>
            </a:endParaRPr>
          </a:p>
        </p:txBody>
      </p:sp>
      <p:sp>
        <p:nvSpPr>
          <p:cNvPr id="9" name="WordArt 4"/>
          <p:cNvSpPr>
            <a:spLocks noChangeArrowheads="1" noChangeShapeType="1" noTextEdit="1"/>
          </p:cNvSpPr>
          <p:nvPr/>
        </p:nvSpPr>
        <p:spPr bwMode="auto">
          <a:xfrm>
            <a:off x="1259632" y="4873724"/>
            <a:ext cx="5544616" cy="504130"/>
          </a:xfrm>
          <a:prstGeom prst="rect">
            <a:avLst/>
          </a:prstGeom>
        </p:spPr>
        <p:txBody>
          <a:bodyPr wrap="none" fromWordArt="1">
            <a:prstTxWarp prst="textCanUp">
              <a:avLst>
                <a:gd name="adj" fmla="val 89923"/>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Rusian</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Folk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Music</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a:t>
            </a:r>
            <a:r>
              <a:rPr lang="es-ES" sz="3600" kern="10" dirty="0" smtClean="0">
                <a:ln w="9525">
                  <a:noFill/>
                  <a:round/>
                  <a:headEnd/>
                  <a:tailEnd/>
                </a:ln>
                <a:solidFill>
                  <a:schemeClr val="accent4">
                    <a:lumMod val="20000"/>
                    <a:lumOff val="80000"/>
                  </a:schemeClr>
                </a:solidFill>
                <a:effectLst>
                  <a:prstShdw prst="shdw17" dist="17961" dir="13500000">
                    <a:srgbClr val="385F99"/>
                  </a:prstShdw>
                </a:effectLst>
                <a:latin typeface="Highlight LET"/>
              </a:rPr>
              <a:t>   </a:t>
            </a:r>
            <a:endParaRPr lang="es-ES" sz="3600" kern="10" dirty="0">
              <a:ln w="9525">
                <a:noFill/>
                <a:round/>
                <a:headEnd/>
                <a:tailEnd/>
              </a:ln>
              <a:solidFill>
                <a:schemeClr val="accent4">
                  <a:lumMod val="20000"/>
                  <a:lumOff val="80000"/>
                </a:schemeClr>
              </a:solidFill>
              <a:effectLst>
                <a:prstShdw prst="shdw17" dist="17961" dir="13500000">
                  <a:srgbClr val="385F99"/>
                </a:prstShdw>
              </a:effectLst>
              <a:latin typeface="Highlight LE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 presetClass="entr" presetSubtype="1"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additive="base">
                                        <p:cTn id="32" dur="2000" fill="hold"/>
                                        <p:tgtEl>
                                          <p:spTgt spid="73737"/>
                                        </p:tgtEl>
                                        <p:attrNameLst>
                                          <p:attrName>ppt_x</p:attrName>
                                        </p:attrNameLst>
                                      </p:cBhvr>
                                      <p:tavLst>
                                        <p:tav tm="0">
                                          <p:val>
                                            <p:strVal val="#ppt_x"/>
                                          </p:val>
                                        </p:tav>
                                        <p:tav tm="100000">
                                          <p:val>
                                            <p:strVal val="#ppt_x"/>
                                          </p:val>
                                        </p:tav>
                                      </p:tavLst>
                                    </p:anim>
                                    <p:anim calcmode="lin" valueType="num">
                                      <p:cBhvr additive="base">
                                        <p:cTn id="33" dur="2000" fill="hold"/>
                                        <p:tgtEl>
                                          <p:spTgt spid="73737"/>
                                        </p:tgtEl>
                                        <p:attrNameLst>
                                          <p:attrName>ppt_y</p:attrName>
                                        </p:attrNameLst>
                                      </p:cBhvr>
                                      <p:tavLst>
                                        <p:tav tm="0">
                                          <p:val>
                                            <p:strVal val="0-#ppt_h/2"/>
                                          </p:val>
                                        </p:tav>
                                        <p:tav tm="100000">
                                          <p:val>
                                            <p:strVal val="#ppt_y"/>
                                          </p:val>
                                        </p:tav>
                                      </p:tavLst>
                                    </p:anim>
                                  </p:childTnLst>
                                </p:cTn>
                              </p:par>
                            </p:childTnLst>
                          </p:cTn>
                        </p:par>
                        <p:par>
                          <p:cTn id="34" fill="hold">
                            <p:stCondLst>
                              <p:cond delay="12000"/>
                            </p:stCondLst>
                            <p:childTnLst>
                              <p:par>
                                <p:cTn id="35" presetID="2" presetClass="entr" presetSubtype="4"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14000"/>
                            </p:stCondLst>
                            <p:childTnLst>
                              <p:par>
                                <p:cTn id="40" presetID="47" presetClass="entr" presetSubtype="0"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ppt_x</p:attrName>
                                        </p:attrNameLst>
                                      </p:cBhvr>
                                      <p:tavLst>
                                        <p:tav tm="0">
                                          <p:val>
                                            <p:strVal val="#ppt_x"/>
                                          </p:val>
                                        </p:tav>
                                        <p:tav tm="100000">
                                          <p:val>
                                            <p:strVal val="#ppt_x"/>
                                          </p:val>
                                        </p:tav>
                                      </p:tavLst>
                                    </p:anim>
                                    <p:anim calcmode="lin" valueType="num">
                                      <p:cBhvr>
                                        <p:cTn id="44"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7976392"/>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0</TotalTime>
  <Words>2388</Words>
  <Application>Microsoft Office PowerPoint</Application>
  <PresentationFormat>Presentación en pantalla (16:10)</PresentationFormat>
  <Paragraphs>73</Paragraphs>
  <Slides>58</Slides>
  <Notes>2</Notes>
  <HiddenSlides>0</HiddenSlides>
  <MMClips>0</MMClips>
  <ScaleCrop>false</ScaleCrop>
  <HeadingPairs>
    <vt:vector size="6" baseType="variant">
      <vt:variant>
        <vt:lpstr>Fuentes usadas</vt:lpstr>
      </vt:variant>
      <vt:variant>
        <vt:i4>13</vt:i4>
      </vt:variant>
      <vt:variant>
        <vt:lpstr>Tema</vt:lpstr>
      </vt:variant>
      <vt:variant>
        <vt:i4>2</vt:i4>
      </vt:variant>
      <vt:variant>
        <vt:lpstr>Títulos de diapositiva</vt:lpstr>
      </vt:variant>
      <vt:variant>
        <vt:i4>58</vt:i4>
      </vt:variant>
    </vt:vector>
  </HeadingPairs>
  <TitlesOfParts>
    <vt:vector size="73" baseType="lpstr">
      <vt:lpstr>Arial</vt:lpstr>
      <vt:lpstr>Arial Black</vt:lpstr>
      <vt:lpstr>Calibri</vt:lpstr>
      <vt:lpstr>Consolas</vt:lpstr>
      <vt:lpstr>Corbel</vt:lpstr>
      <vt:lpstr>High Tower Text</vt:lpstr>
      <vt:lpstr>Highlight LET</vt:lpstr>
      <vt:lpstr>Kristen ITC</vt:lpstr>
      <vt:lpstr>Lucida Bright</vt:lpstr>
      <vt:lpstr>Times New Roman</vt:lpstr>
      <vt:lpstr>Wingdings</vt:lpstr>
      <vt:lpstr>Wingdings 2</vt:lpstr>
      <vt:lpstr>Wingdings 3</vt:lpstr>
      <vt:lpstr>Metro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188</cp:revision>
  <dcterms:created xsi:type="dcterms:W3CDTF">2016-11-02T23:46:46Z</dcterms:created>
  <dcterms:modified xsi:type="dcterms:W3CDTF">2024-05-18T11:43:19Z</dcterms:modified>
</cp:coreProperties>
</file>