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59" r:id="rId5"/>
    <p:sldId id="260" r:id="rId6"/>
    <p:sldId id="261" r:id="rId7"/>
    <p:sldId id="262" r:id="rId8"/>
    <p:sldId id="263" r:id="rId9"/>
    <p:sldId id="264" r:id="rId10"/>
    <p:sldId id="265" r:id="rId11"/>
    <p:sldId id="266" r:id="rId12"/>
    <p:sldId id="267" r:id="rId13"/>
    <p:sldId id="257" r:id="rId14"/>
    <p:sldId id="268" r:id="rId15"/>
    <p:sldId id="269" r:id="rId16"/>
    <p:sldId id="270" r:id="rId17"/>
    <p:sldId id="271" r:id="rId18"/>
    <p:sldId id="272" r:id="rId19"/>
    <p:sldId id="273" r:id="rId20"/>
    <p:sldId id="274" r:id="rId21"/>
    <p:sldId id="275" r:id="rId22"/>
    <p:sldId id="321" r:id="rId23"/>
    <p:sldId id="277" r:id="rId24"/>
    <p:sldId id="278" r:id="rId25"/>
    <p:sldId id="279" r:id="rId26"/>
    <p:sldId id="280" r:id="rId27"/>
    <p:sldId id="281" r:id="rId28"/>
    <p:sldId id="282" r:id="rId29"/>
    <p:sldId id="283" r:id="rId30"/>
    <p:sldId id="284" r:id="rId31"/>
    <p:sldId id="285" r:id="rId32"/>
    <p:sldId id="286" r:id="rId33"/>
    <p:sldId id="287" r:id="rId34"/>
    <p:sldId id="322" r:id="rId35"/>
    <p:sldId id="289" r:id="rId36"/>
    <p:sldId id="324" r:id="rId37"/>
    <p:sldId id="325" r:id="rId38"/>
    <p:sldId id="327" r:id="rId39"/>
    <p:sldId id="328" r:id="rId40"/>
    <p:sldId id="326"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23"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9" r:id="rId7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ZLX+BVsW6JYbDYehTZIlA==" hashData="1WKeJgjT19a5K91rwSeCv+sLRy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9" autoAdjust="0"/>
    <p:restoredTop sz="94660"/>
  </p:normalViewPr>
  <p:slideViewPr>
    <p:cSldViewPr snapToGrid="0">
      <p:cViewPr varScale="1">
        <p:scale>
          <a:sx n="36" d="100"/>
          <a:sy n="36" d="100"/>
        </p:scale>
        <p:origin x="-96" y="-148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AF0BC4D-F56C-4376-9CDA-20899D89F19B}" type="datetimeFigureOut">
              <a:rPr lang="es-CO" smtClean="0"/>
              <a:pPr/>
              <a:t>26/03/2016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64626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AF0BC4D-F56C-4376-9CDA-20899D89F19B}" type="datetimeFigureOut">
              <a:rPr lang="es-CO" smtClean="0"/>
              <a:pPr/>
              <a:t>26/03/2016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3070918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AF0BC4D-F56C-4376-9CDA-20899D89F19B}" type="datetimeFigureOut">
              <a:rPr lang="es-CO" smtClean="0"/>
              <a:pPr/>
              <a:t>26/03/2016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1152265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AF0BC4D-F56C-4376-9CDA-20899D89F19B}" type="datetimeFigureOut">
              <a:rPr lang="es-CO" smtClean="0"/>
              <a:pPr/>
              <a:t>26/03/2016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1451631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AF0BC4D-F56C-4376-9CDA-20899D89F19B}" type="datetimeFigureOut">
              <a:rPr lang="es-CO" smtClean="0"/>
              <a:pPr/>
              <a:t>26/03/2016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3697240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AF0BC4D-F56C-4376-9CDA-20899D89F19B}" type="datetimeFigureOut">
              <a:rPr lang="es-CO" smtClean="0"/>
              <a:pPr/>
              <a:t>26/03/2016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798546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AF0BC4D-F56C-4376-9CDA-20899D89F19B}" type="datetimeFigureOut">
              <a:rPr lang="es-CO" smtClean="0"/>
              <a:pPr/>
              <a:t>26/03/2016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2513248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AF0BC4D-F56C-4376-9CDA-20899D89F19B}" type="datetimeFigureOut">
              <a:rPr lang="es-CO" smtClean="0"/>
              <a:pPr/>
              <a:t>26/03/2016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1935383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AF0BC4D-F56C-4376-9CDA-20899D89F19B}" type="datetimeFigureOut">
              <a:rPr lang="es-CO" smtClean="0"/>
              <a:pPr/>
              <a:t>26/03/2016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4129112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AF0BC4D-F56C-4376-9CDA-20899D89F19B}" type="datetimeFigureOut">
              <a:rPr lang="es-CO" smtClean="0"/>
              <a:pPr/>
              <a:t>26/03/2016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2718673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AF0BC4D-F56C-4376-9CDA-20899D89F19B}" type="datetimeFigureOut">
              <a:rPr lang="es-CO" smtClean="0"/>
              <a:pPr/>
              <a:t>26/03/2016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250357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F0BC4D-F56C-4376-9CDA-20899D89F19B}" type="datetimeFigureOut">
              <a:rPr lang="es-CO" smtClean="0"/>
              <a:pPr/>
              <a:t>26/03/2016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8374C0-3A1F-4702-BE10-0BCDB4AD0382}" type="slidenum">
              <a:rPr lang="es-CO" smtClean="0"/>
              <a:pPr/>
              <a:t>‹Nº›</a:t>
            </a:fld>
            <a:endParaRPr lang="es-CO"/>
          </a:p>
        </p:txBody>
      </p:sp>
    </p:spTree>
    <p:extLst>
      <p:ext uri="{BB962C8B-B14F-4D97-AF65-F5344CB8AC3E}">
        <p14:creationId xmlns:p14="http://schemas.microsoft.com/office/powerpoint/2010/main" xmlns="" val="2400571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media1.wav"/><Relationship Id="rId6" Type="http://schemas.openxmlformats.org/officeDocument/2006/relationships/image" Target="../media/image3.png"/><Relationship Id="rId5" Type="http://schemas.microsoft.com/office/2007/relationships/media" Target="../media/media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stretch>
            <a:fillRect/>
          </a:stretch>
        </p:blipFill>
        <p:spPr>
          <a:xfrm>
            <a:off x="1578472" y="-297"/>
            <a:ext cx="9035055" cy="6858594"/>
          </a:xfrm>
          <a:prstGeom prst="rect">
            <a:avLst/>
          </a:prstGeom>
        </p:spPr>
      </p:pic>
      <p:sp>
        <p:nvSpPr>
          <p:cNvPr id="3" name="Rectángulo 2"/>
          <p:cNvSpPr/>
          <p:nvPr/>
        </p:nvSpPr>
        <p:spPr>
          <a:xfrm>
            <a:off x="3627619" y="209862"/>
            <a:ext cx="8564380" cy="6858000"/>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Rectángulo 3"/>
          <p:cNvSpPr/>
          <p:nvPr/>
        </p:nvSpPr>
        <p:spPr>
          <a:xfrm>
            <a:off x="0" y="0"/>
            <a:ext cx="12192000" cy="209862"/>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p:cNvSpPr/>
          <p:nvPr/>
        </p:nvSpPr>
        <p:spPr>
          <a:xfrm>
            <a:off x="0" y="6663277"/>
            <a:ext cx="12192000" cy="209862"/>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Rectángulo 6"/>
          <p:cNvSpPr/>
          <p:nvPr/>
        </p:nvSpPr>
        <p:spPr>
          <a:xfrm>
            <a:off x="0" y="209862"/>
            <a:ext cx="269823" cy="645341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Rectángulo 7"/>
          <p:cNvSpPr/>
          <p:nvPr/>
        </p:nvSpPr>
        <p:spPr>
          <a:xfrm>
            <a:off x="11922178" y="190052"/>
            <a:ext cx="269821" cy="648836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CuadroTexto 10"/>
          <p:cNvSpPr txBox="1"/>
          <p:nvPr/>
        </p:nvSpPr>
        <p:spPr>
          <a:xfrm>
            <a:off x="3897442" y="419724"/>
            <a:ext cx="7854846" cy="6001643"/>
          </a:xfrm>
          <a:prstGeom prst="rect">
            <a:avLst/>
          </a:prstGeom>
          <a:noFill/>
        </p:spPr>
        <p:txBody>
          <a:bodyPr wrap="square" rtlCol="0">
            <a:spAutoFit/>
          </a:bodyPr>
          <a:lstStyle/>
          <a:p>
            <a:pPr algn="ctr"/>
            <a:r>
              <a:rPr lang="es-CO" sz="2400" b="1" i="1" dirty="0"/>
              <a:t>El salar de Atacama </a:t>
            </a:r>
          </a:p>
          <a:p>
            <a:pPr algn="ctr"/>
            <a:r>
              <a:rPr lang="es-CO" sz="2000" i="1" dirty="0"/>
              <a:t>Es el mayor depósito salino de Chile y está formado por una depresión sin salida de aguas que recibe al río San Pedro de Atacama y múltiples quebradas por donde se filtra el agua desde la cordillera. Un paisaje que aparenta ser no apto para la vida, y sin embargo la belleza natural logra complementarse con una fauna típica del altiplano, que vuelve al lugar aún más extraño.</a:t>
            </a:r>
          </a:p>
          <a:p>
            <a:pPr algn="ctr"/>
            <a:r>
              <a:rPr lang="es-CO" sz="2000" i="1" dirty="0"/>
              <a:t>Está ubicado en la Región de Antofagasta y se sitúa exactamente entre dos comunas chilenas. La ciudad más cercana, San Pedro de Atacama, se ubica a 55 km al norte, mientras que la capital regional, Antofagasta, dista 316 km al noreste</a:t>
            </a:r>
            <a:r>
              <a:rPr lang="es-CO" sz="2000" i="1" dirty="0" smtClean="0"/>
              <a:t>.</a:t>
            </a:r>
          </a:p>
          <a:p>
            <a:pPr algn="ctr"/>
            <a:r>
              <a:rPr lang="es-CO" sz="2000" i="1" dirty="0"/>
              <a:t>la inmensa laguna de los </a:t>
            </a:r>
            <a:r>
              <a:rPr lang="es-CO" sz="2000" i="1" dirty="0" smtClean="0"/>
              <a:t>flamencos, muy </a:t>
            </a:r>
            <a:r>
              <a:rPr lang="es-CO" sz="2000" i="1" dirty="0"/>
              <a:t>cerca de San Pedro de Atacama, </a:t>
            </a:r>
            <a:r>
              <a:rPr lang="es-CO" sz="2000" i="1" dirty="0" smtClean="0"/>
              <a:t>es una </a:t>
            </a:r>
            <a:r>
              <a:rPr lang="es-CO" sz="2000" i="1" dirty="0"/>
              <a:t>laguna de sal de tres mil </a:t>
            </a:r>
            <a:r>
              <a:rPr lang="es-CO" sz="2000" i="1" dirty="0" smtClean="0"/>
              <a:t>km²; su </a:t>
            </a:r>
            <a:r>
              <a:rPr lang="es-CO" sz="2000" i="1" dirty="0"/>
              <a:t>gruesa costra forma cúmulos que crujen al atardecer mientras bajan las temperaturas violentamente, es hogar de aves andinas y gran reserva de litio pero, más que todo, es una de las mayores maravillas de este desierto acostumbrado a las cosas inmensas</a:t>
            </a:r>
            <a:r>
              <a:rPr lang="es-CO" sz="2000" i="1" dirty="0" smtClean="0"/>
              <a:t>. Como </a:t>
            </a:r>
            <a:r>
              <a:rPr lang="es-CO" sz="2000" i="1" dirty="0"/>
              <a:t>parte de la Reserva Nacional Los Flamencos, muchos viajeros llegan hasta aquí en busca de los flamencos y otras aves que anidan y se alimentan en sus “ojos de agua”, como la laguna </a:t>
            </a:r>
            <a:r>
              <a:rPr lang="es-CO" sz="2000" i="1" dirty="0" err="1"/>
              <a:t>Chaxa</a:t>
            </a:r>
            <a:r>
              <a:rPr lang="es-CO" sz="2000" i="1" dirty="0"/>
              <a:t>. </a:t>
            </a:r>
          </a:p>
        </p:txBody>
      </p:sp>
      <p:pic>
        <p:nvPicPr>
          <p:cNvPr id="12" name="Imagen 11"/>
          <p:cNvPicPr>
            <a:picLocks noChangeAspect="1"/>
          </p:cNvPicPr>
          <p:nvPr/>
        </p:nvPicPr>
        <p:blipFill>
          <a:blip r:embed="rId4" cstate="print"/>
          <a:stretch>
            <a:fillRect/>
          </a:stretch>
        </p:blipFill>
        <p:spPr>
          <a:xfrm>
            <a:off x="3678374" y="209862"/>
            <a:ext cx="219067" cy="6492803"/>
          </a:xfrm>
          <a:prstGeom prst="rect">
            <a:avLst/>
          </a:prstGeom>
        </p:spPr>
      </p:pic>
      <p:sp>
        <p:nvSpPr>
          <p:cNvPr id="13" name="CuadroTexto 12"/>
          <p:cNvSpPr txBox="1"/>
          <p:nvPr/>
        </p:nvSpPr>
        <p:spPr>
          <a:xfrm rot="1429124">
            <a:off x="1986597" y="336748"/>
            <a:ext cx="1869263" cy="600164"/>
          </a:xfrm>
          <a:prstGeom prst="rect">
            <a:avLst/>
          </a:prstGeom>
          <a:noFill/>
        </p:spPr>
        <p:txBody>
          <a:bodyPr wrap="square" rtlCol="0">
            <a:spAutoFit/>
          </a:bodyPr>
          <a:lstStyle/>
          <a:p>
            <a:pPr algn="ctr"/>
            <a:r>
              <a:rPr lang="es-CO" sz="1100" b="1" i="1" dirty="0" smtClean="0"/>
              <a:t>Una creación de: </a:t>
            </a:r>
          </a:p>
          <a:p>
            <a:pPr algn="ctr"/>
            <a:r>
              <a:rPr lang="es-CO" sz="1100" b="1" i="1" dirty="0" smtClean="0"/>
              <a:t>Jeremías </a:t>
            </a:r>
            <a:r>
              <a:rPr lang="es-CO" sz="1100" b="1" i="1" dirty="0" err="1" smtClean="0"/>
              <a:t>Candelo</a:t>
            </a:r>
            <a:r>
              <a:rPr lang="es-CO" sz="1100" b="1" i="1" dirty="0" smtClean="0"/>
              <a:t> Valencia</a:t>
            </a:r>
          </a:p>
          <a:p>
            <a:pPr algn="ctr"/>
            <a:r>
              <a:rPr lang="es-CO" sz="1100" b="1" i="1" dirty="0" smtClean="0"/>
              <a:t>Para: mis </a:t>
            </a:r>
            <a:r>
              <a:rPr lang="es-CO" sz="1100" b="1" i="1" dirty="0" err="1" smtClean="0"/>
              <a:t>pps</a:t>
            </a:r>
            <a:endParaRPr lang="es-CO" sz="1100" b="1" i="1" dirty="0"/>
          </a:p>
        </p:txBody>
      </p:sp>
      <p:pic>
        <p:nvPicPr>
          <p:cNvPr id="14" name="Afrosound_-_Cumbia_Arabe">
            <a:hlinkClick r:id="" action="ppaction://media"/>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111172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1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60251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87986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84172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04241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424022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66227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xmlns="" val="309558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0609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xmlns="" val="1417512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6917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9938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8120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16585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7827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9120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8641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xmlns="" val="338863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637716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xmlns="" val="39938855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1274164" y="0"/>
            <a:ext cx="10917836" cy="6858594"/>
          </a:xfrm>
          <a:prstGeom prst="rect">
            <a:avLst/>
          </a:prstGeom>
        </p:spPr>
      </p:pic>
      <p:pic>
        <p:nvPicPr>
          <p:cNvPr id="3" name="Imagen 2"/>
          <p:cNvPicPr>
            <a:picLocks noChangeAspect="1"/>
          </p:cNvPicPr>
          <p:nvPr/>
        </p:nvPicPr>
        <p:blipFill>
          <a:blip r:embed="rId3" cstate="print"/>
          <a:stretch>
            <a:fillRect/>
          </a:stretch>
        </p:blipFill>
        <p:spPr>
          <a:xfrm>
            <a:off x="-1057" y="0"/>
            <a:ext cx="12193057" cy="207282"/>
          </a:xfrm>
          <a:prstGeom prst="rect">
            <a:avLst/>
          </a:prstGeom>
        </p:spPr>
      </p:pic>
      <p:pic>
        <p:nvPicPr>
          <p:cNvPr id="4" name="Imagen 3"/>
          <p:cNvPicPr>
            <a:picLocks noChangeAspect="1"/>
          </p:cNvPicPr>
          <p:nvPr/>
        </p:nvPicPr>
        <p:blipFill>
          <a:blip r:embed="rId3" cstate="print"/>
          <a:stretch>
            <a:fillRect/>
          </a:stretch>
        </p:blipFill>
        <p:spPr>
          <a:xfrm>
            <a:off x="-1058" y="6632277"/>
            <a:ext cx="12193057" cy="207282"/>
          </a:xfrm>
          <a:prstGeom prst="rect">
            <a:avLst/>
          </a:prstGeom>
        </p:spPr>
      </p:pic>
      <p:sp>
        <p:nvSpPr>
          <p:cNvPr id="5" name="Rectángulo 4"/>
          <p:cNvSpPr/>
          <p:nvPr/>
        </p:nvSpPr>
        <p:spPr>
          <a:xfrm>
            <a:off x="11992131" y="103641"/>
            <a:ext cx="199869" cy="675435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6" name="Imagen 5"/>
          <p:cNvPicPr>
            <a:picLocks noChangeAspect="1"/>
          </p:cNvPicPr>
          <p:nvPr/>
        </p:nvPicPr>
        <p:blipFill>
          <a:blip r:embed="rId4" cstate="print"/>
          <a:stretch>
            <a:fillRect/>
          </a:stretch>
        </p:blipFill>
        <p:spPr>
          <a:xfrm>
            <a:off x="0" y="42303"/>
            <a:ext cx="201185" cy="6754953"/>
          </a:xfrm>
          <a:prstGeom prst="rect">
            <a:avLst/>
          </a:prstGeom>
        </p:spPr>
      </p:pic>
      <p:sp>
        <p:nvSpPr>
          <p:cNvPr id="8" name="Rectángulo 7"/>
          <p:cNvSpPr/>
          <p:nvPr/>
        </p:nvSpPr>
        <p:spPr>
          <a:xfrm>
            <a:off x="3810000" y="42303"/>
            <a:ext cx="199869" cy="675435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CuadroTexto 8"/>
          <p:cNvSpPr txBox="1"/>
          <p:nvPr/>
        </p:nvSpPr>
        <p:spPr>
          <a:xfrm>
            <a:off x="4122295" y="359764"/>
            <a:ext cx="7749915" cy="6617196"/>
          </a:xfrm>
          <a:prstGeom prst="rect">
            <a:avLst/>
          </a:prstGeom>
          <a:noFill/>
        </p:spPr>
        <p:txBody>
          <a:bodyPr wrap="square" rtlCol="0">
            <a:spAutoFit/>
          </a:bodyPr>
          <a:lstStyle/>
          <a:p>
            <a:pPr algn="ctr"/>
            <a:r>
              <a:rPr lang="es-CO" sz="2400" i="1" dirty="0" smtClean="0"/>
              <a:t>Torres del </a:t>
            </a:r>
            <a:r>
              <a:rPr lang="es-CO" sz="2400" i="1" dirty="0" err="1" smtClean="0"/>
              <a:t>Paine</a:t>
            </a:r>
            <a:endParaRPr lang="es-CO" sz="2400" i="1" dirty="0" smtClean="0"/>
          </a:p>
          <a:p>
            <a:pPr algn="ctr"/>
            <a:r>
              <a:rPr lang="es-CO" sz="2000" i="1" dirty="0" smtClean="0"/>
              <a:t>El </a:t>
            </a:r>
            <a:r>
              <a:rPr lang="es-CO" sz="2000" i="1" dirty="0"/>
              <a:t>Parque Nacional Torres del </a:t>
            </a:r>
            <a:r>
              <a:rPr lang="es-CO" sz="2000" i="1" dirty="0" err="1"/>
              <a:t>Paine</a:t>
            </a:r>
            <a:r>
              <a:rPr lang="es-CO" sz="2000" i="1" dirty="0"/>
              <a:t> es uno de los componentes del Sistema Nacional de Áreas Silvestres Protegidas del Estado de Chile, y es para muchos uno de los escenarios más bonitos del planeta. . La naturaleza se exhibe con </a:t>
            </a:r>
            <a:r>
              <a:rPr lang="es-CO" sz="2000" i="1" dirty="0" err="1"/>
              <a:t>explendor</a:t>
            </a:r>
            <a:r>
              <a:rPr lang="es-CO" sz="2000" i="1" dirty="0"/>
              <a:t> en una región bella y despoblada como pocas en el planeta. Entre montañas con picos puntiagudos como Torres del </a:t>
            </a:r>
            <a:r>
              <a:rPr lang="es-CO" sz="2000" i="1" dirty="0" err="1"/>
              <a:t>Paine</a:t>
            </a:r>
            <a:r>
              <a:rPr lang="es-CO" sz="2000" i="1" dirty="0"/>
              <a:t> y los Cuernos del </a:t>
            </a:r>
            <a:r>
              <a:rPr lang="es-CO" sz="2000" i="1" dirty="0" err="1"/>
              <a:t>Paine</a:t>
            </a:r>
            <a:r>
              <a:rPr lang="es-CO" sz="2000" i="1" dirty="0"/>
              <a:t>, lagos, y glaciares, la irresistible belleza atrae a turistas de todo el mundo, al sur del país</a:t>
            </a:r>
          </a:p>
          <a:p>
            <a:pPr algn="ctr"/>
            <a:r>
              <a:rPr lang="es-CO" sz="2000" i="1" dirty="0"/>
              <a:t>El parque nacional se ubica a 112 km al norte de Puerto Natales y a 312 de la ciudad de Punta Arenas. Es una de las once áreas protegidas existentes en la Región de Magallanes y de la Antártica Chilena (junto con otros cuatro parques nacionales, tres reservas nacionales y tres monumentos nacionales). En conjunto, las áreas silvestres protegidas abarcan un 51% de la superficie de la región (6 728 744 ha). Limita al norte con el Parque Nacional Los Glaciares, en Argentina.</a:t>
            </a:r>
          </a:p>
          <a:p>
            <a:pPr algn="ctr"/>
            <a:r>
              <a:rPr lang="es-CO" sz="2000" i="1" dirty="0"/>
              <a:t>Presenta una gran variedad de entornos naturales: montañas (entre las que destacan el complejo del Cerro </a:t>
            </a:r>
            <a:r>
              <a:rPr lang="es-CO" sz="2000" i="1" dirty="0" err="1"/>
              <a:t>Paine</a:t>
            </a:r>
            <a:r>
              <a:rPr lang="es-CO" sz="2000" i="1" dirty="0"/>
              <a:t>, cuya cumbre principal alcanza los 3050 msnm, las Torres del </a:t>
            </a:r>
            <a:r>
              <a:rPr lang="es-CO" sz="2000" i="1" dirty="0" err="1"/>
              <a:t>Paine</a:t>
            </a:r>
            <a:r>
              <a:rPr lang="es-CO" sz="2000" i="1" dirty="0"/>
              <a:t> y los Cuernos del </a:t>
            </a:r>
            <a:r>
              <a:rPr lang="es-CO" sz="2000" i="1" dirty="0" err="1"/>
              <a:t>Paine</a:t>
            </a:r>
            <a:r>
              <a:rPr lang="es-CO" sz="2000" i="1" dirty="0"/>
              <a:t>), valles, ríos (como el río </a:t>
            </a:r>
            <a:r>
              <a:rPr lang="es-CO" sz="2000" i="1" dirty="0" err="1"/>
              <a:t>Paine</a:t>
            </a:r>
            <a:r>
              <a:rPr lang="es-CO" sz="2000" i="1" dirty="0"/>
              <a:t>), lagos (destacando los conocidos como Grey, </a:t>
            </a:r>
            <a:r>
              <a:rPr lang="es-CO" sz="2000" i="1" dirty="0" err="1"/>
              <a:t>Pehoé</a:t>
            </a:r>
            <a:r>
              <a:rPr lang="es-CO" sz="2000" i="1" dirty="0"/>
              <a:t>, </a:t>
            </a:r>
            <a:r>
              <a:rPr lang="es-CO" sz="2000" i="1" dirty="0" err="1"/>
              <a:t>Nordenskjöld</a:t>
            </a:r>
            <a:r>
              <a:rPr lang="es-CO" sz="2000" i="1" dirty="0"/>
              <a:t> y Sarmiento), glaciares (Grey, Pingo, Tyndall y </a:t>
            </a:r>
            <a:r>
              <a:rPr lang="es-CO" sz="2000" i="1" dirty="0" err="1"/>
              <a:t>Geikie</a:t>
            </a:r>
            <a:r>
              <a:rPr lang="es-CO" sz="2000" i="1" dirty="0"/>
              <a:t>, pertenecientes al Campo de Hielo Patagónico Sur).</a:t>
            </a:r>
          </a:p>
        </p:txBody>
      </p:sp>
    </p:spTree>
    <p:extLst>
      <p:ext uri="{BB962C8B-B14F-4D97-AF65-F5344CB8AC3E}">
        <p14:creationId xmlns:p14="http://schemas.microsoft.com/office/powerpoint/2010/main" xmlns="" val="37252382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20297056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50951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6857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25199622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84973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37866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71910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523294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03790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31873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53045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1458551" y="-1189"/>
            <a:ext cx="9035055" cy="6858594"/>
          </a:xfrm>
          <a:prstGeom prst="rect">
            <a:avLst/>
          </a:prstGeom>
        </p:spPr>
      </p:pic>
      <p:sp>
        <p:nvSpPr>
          <p:cNvPr id="3" name="Rectángulo 2"/>
          <p:cNvSpPr/>
          <p:nvPr/>
        </p:nvSpPr>
        <p:spPr>
          <a:xfrm>
            <a:off x="0" y="0"/>
            <a:ext cx="12192000" cy="224852"/>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4" name="Imagen 3"/>
          <p:cNvPicPr>
            <a:picLocks noChangeAspect="1"/>
          </p:cNvPicPr>
          <p:nvPr/>
        </p:nvPicPr>
        <p:blipFill>
          <a:blip r:embed="rId3" cstate="print"/>
          <a:stretch>
            <a:fillRect/>
          </a:stretch>
        </p:blipFill>
        <p:spPr>
          <a:xfrm>
            <a:off x="-1057" y="6632428"/>
            <a:ext cx="12193057" cy="225572"/>
          </a:xfrm>
          <a:prstGeom prst="rect">
            <a:avLst/>
          </a:prstGeom>
        </p:spPr>
      </p:pic>
      <p:sp>
        <p:nvSpPr>
          <p:cNvPr id="5" name="Rectángulo 4"/>
          <p:cNvSpPr/>
          <p:nvPr/>
        </p:nvSpPr>
        <p:spPr>
          <a:xfrm>
            <a:off x="0" y="224852"/>
            <a:ext cx="239843" cy="6633148"/>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6" name="Imagen 5"/>
          <p:cNvPicPr>
            <a:picLocks noChangeAspect="1"/>
          </p:cNvPicPr>
          <p:nvPr/>
        </p:nvPicPr>
        <p:blipFill>
          <a:blip r:embed="rId4" cstate="print"/>
          <a:stretch>
            <a:fillRect/>
          </a:stretch>
        </p:blipFill>
        <p:spPr>
          <a:xfrm>
            <a:off x="3773562" y="-892"/>
            <a:ext cx="237765" cy="6633023"/>
          </a:xfrm>
          <a:prstGeom prst="rect">
            <a:avLst/>
          </a:prstGeom>
        </p:spPr>
      </p:pic>
      <p:pic>
        <p:nvPicPr>
          <p:cNvPr id="7" name="Imagen 6"/>
          <p:cNvPicPr>
            <a:picLocks noChangeAspect="1"/>
          </p:cNvPicPr>
          <p:nvPr/>
        </p:nvPicPr>
        <p:blipFill>
          <a:blip r:embed="rId4" cstate="print"/>
          <a:stretch>
            <a:fillRect/>
          </a:stretch>
        </p:blipFill>
        <p:spPr>
          <a:xfrm>
            <a:off x="11952156" y="-893"/>
            <a:ext cx="237765" cy="6633023"/>
          </a:xfrm>
          <a:prstGeom prst="rect">
            <a:avLst/>
          </a:prstGeom>
        </p:spPr>
      </p:pic>
      <p:sp>
        <p:nvSpPr>
          <p:cNvPr id="10" name="CuadroTexto 9"/>
          <p:cNvSpPr txBox="1"/>
          <p:nvPr/>
        </p:nvSpPr>
        <p:spPr>
          <a:xfrm>
            <a:off x="4172261" y="322413"/>
            <a:ext cx="7540053" cy="6309420"/>
          </a:xfrm>
          <a:prstGeom prst="rect">
            <a:avLst/>
          </a:prstGeom>
          <a:noFill/>
        </p:spPr>
        <p:txBody>
          <a:bodyPr wrap="square" rtlCol="0">
            <a:spAutoFit/>
          </a:bodyPr>
          <a:lstStyle/>
          <a:p>
            <a:pPr algn="ctr"/>
            <a:r>
              <a:rPr lang="es-CO" sz="2400" b="1" i="1" dirty="0"/>
              <a:t>El “desierto” inundado (</a:t>
            </a:r>
            <a:r>
              <a:rPr lang="es-CO" sz="2400" b="1" i="1" dirty="0" err="1"/>
              <a:t>Lencois</a:t>
            </a:r>
            <a:r>
              <a:rPr lang="es-CO" sz="2400" b="1" i="1" dirty="0"/>
              <a:t> </a:t>
            </a:r>
            <a:r>
              <a:rPr lang="es-CO" sz="2400" b="1" i="1" dirty="0" err="1"/>
              <a:t>Maranhenses</a:t>
            </a:r>
            <a:r>
              <a:rPr lang="es-CO" sz="2400" b="1" i="1" dirty="0"/>
              <a:t>, Brasil)</a:t>
            </a:r>
          </a:p>
          <a:p>
            <a:pPr algn="ctr"/>
            <a:r>
              <a:rPr lang="es-CO" sz="2000" i="1" dirty="0"/>
              <a:t>No es un desierto estricto, sino dunas que una vez al año se ven inundadas por lluvias abundantes que forman lagunas de agua transparentes, un fenómeno único en el mundo. Sucede en Brasil, y son por su riqueza y belleza un Parque nacional</a:t>
            </a:r>
            <a:r>
              <a:rPr lang="es-CO" sz="2000" i="1" dirty="0" smtClean="0"/>
              <a:t>.</a:t>
            </a:r>
          </a:p>
          <a:p>
            <a:pPr algn="ctr"/>
            <a:r>
              <a:rPr lang="es-CO" sz="2000" i="1" dirty="0"/>
              <a:t>Un desierto que, todos los años, en la estación húmeda, se inunda dando vida a más de 9.000 impresionantes lagunas de agua cristalina rodeadas de dunas. Las lagunas reflejan el azul del cielo y sus nubes creando un entorno realmente mágico. ¿Qué más decir del Parque Nacional de los </a:t>
            </a:r>
            <a:r>
              <a:rPr lang="es-CO" sz="2000" i="1" dirty="0" err="1"/>
              <a:t>Lençois</a:t>
            </a:r>
            <a:r>
              <a:rPr lang="es-CO" sz="2000" i="1" dirty="0"/>
              <a:t> </a:t>
            </a:r>
            <a:r>
              <a:rPr lang="es-CO" sz="2000" i="1" dirty="0" err="1"/>
              <a:t>Maranhenses</a:t>
            </a:r>
            <a:r>
              <a:rPr lang="es-CO" sz="2000" i="1" dirty="0"/>
              <a:t>? Asombroso, espectacular, fascinante… cualquier palabra se queda corta: hay que verlo. Desde que descubrí su existencia se convirtió en una de las metas de nuestro viaje por Brasil y, después de un par de meses por tierras brasileñas, por fin llegó el momento</a:t>
            </a:r>
            <a:r>
              <a:rPr lang="es-CO" sz="2000" i="1" dirty="0" smtClean="0"/>
              <a:t>.</a:t>
            </a:r>
          </a:p>
          <a:p>
            <a:pPr algn="ctr"/>
            <a:r>
              <a:rPr lang="es-CO" sz="2000" i="1" dirty="0"/>
              <a:t>Es quizás una de las más deslumbrantes maravillas naturales de Brasil. En el estado brasileño de </a:t>
            </a:r>
            <a:r>
              <a:rPr lang="es-CO" sz="2000" i="1" dirty="0" err="1"/>
              <a:t>Maranhao</a:t>
            </a:r>
            <a:r>
              <a:rPr lang="es-CO" sz="2000" i="1" dirty="0"/>
              <a:t> existe un desierto de dunas blancas conocidas como </a:t>
            </a:r>
            <a:r>
              <a:rPr lang="es-CO" sz="2000" i="1" dirty="0" err="1"/>
              <a:t>Lençois</a:t>
            </a:r>
            <a:r>
              <a:rPr lang="es-CO" sz="2000" i="1" dirty="0"/>
              <a:t> </a:t>
            </a:r>
            <a:r>
              <a:rPr lang="es-CO" sz="2000" i="1" dirty="0" err="1"/>
              <a:t>Maranhenses</a:t>
            </a:r>
            <a:r>
              <a:rPr lang="es-CO" sz="2000" i="1" dirty="0"/>
              <a:t>. Lo que hace increíble a éste lugar sucede entre los meses de junio y septiembre, cuando las lluvias abundantes comienzan a acumular agua entre los desniveles de los médanos conformando gigantescos estanques de agua verde azulado.</a:t>
            </a:r>
          </a:p>
        </p:txBody>
      </p:sp>
    </p:spTree>
    <p:extLst>
      <p:ext uri="{BB962C8B-B14F-4D97-AF65-F5344CB8AC3E}">
        <p14:creationId xmlns:p14="http://schemas.microsoft.com/office/powerpoint/2010/main" xmlns="" val="13121096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75845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83090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0" y="-594"/>
            <a:ext cx="12192000" cy="6858594"/>
          </a:xfrm>
          <a:prstGeom prst="rect">
            <a:avLst/>
          </a:prstGeom>
        </p:spPr>
      </p:pic>
      <p:pic>
        <p:nvPicPr>
          <p:cNvPr id="4" name="Imagen 3"/>
          <p:cNvPicPr>
            <a:picLocks noChangeAspect="1"/>
          </p:cNvPicPr>
          <p:nvPr/>
        </p:nvPicPr>
        <p:blipFill>
          <a:blip r:embed="rId3" cstate="print"/>
          <a:stretch>
            <a:fillRect/>
          </a:stretch>
        </p:blipFill>
        <p:spPr>
          <a:xfrm>
            <a:off x="1096781" y="678008"/>
            <a:ext cx="9998438" cy="5501390"/>
          </a:xfrm>
          <a:prstGeom prst="rect">
            <a:avLst/>
          </a:prstGeom>
        </p:spPr>
      </p:pic>
    </p:spTree>
    <p:extLst>
      <p:ext uri="{BB962C8B-B14F-4D97-AF65-F5344CB8AC3E}">
        <p14:creationId xmlns:p14="http://schemas.microsoft.com/office/powerpoint/2010/main" xmlns="" val="41265339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1" y="-297"/>
            <a:ext cx="12192000" cy="6858594"/>
          </a:xfrm>
          <a:prstGeom prst="rect">
            <a:avLst/>
          </a:prstGeom>
        </p:spPr>
      </p:pic>
      <p:pic>
        <p:nvPicPr>
          <p:cNvPr id="3" name="Imagen 2"/>
          <p:cNvPicPr>
            <a:picLocks noChangeAspect="1"/>
          </p:cNvPicPr>
          <p:nvPr/>
        </p:nvPicPr>
        <p:blipFill>
          <a:blip r:embed="rId3" cstate="print"/>
          <a:stretch>
            <a:fillRect/>
          </a:stretch>
        </p:blipFill>
        <p:spPr>
          <a:xfrm>
            <a:off x="1224197" y="543393"/>
            <a:ext cx="9743607" cy="5771213"/>
          </a:xfrm>
          <a:prstGeom prst="rect">
            <a:avLst/>
          </a:prstGeom>
        </p:spPr>
      </p:pic>
    </p:spTree>
    <p:extLst>
      <p:ext uri="{BB962C8B-B14F-4D97-AF65-F5344CB8AC3E}">
        <p14:creationId xmlns:p14="http://schemas.microsoft.com/office/powerpoint/2010/main" xmlns="" val="6918352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1" y="-297"/>
            <a:ext cx="12192000" cy="6858594"/>
          </a:xfrm>
          <a:prstGeom prst="rect">
            <a:avLst/>
          </a:prstGeom>
        </p:spPr>
      </p:pic>
      <p:pic>
        <p:nvPicPr>
          <p:cNvPr id="3" name="Imagen 2"/>
          <p:cNvPicPr>
            <a:picLocks noChangeAspect="1"/>
          </p:cNvPicPr>
          <p:nvPr/>
        </p:nvPicPr>
        <p:blipFill>
          <a:blip r:embed="rId3" cstate="print"/>
          <a:stretch>
            <a:fillRect/>
          </a:stretch>
        </p:blipFill>
        <p:spPr>
          <a:xfrm>
            <a:off x="929390" y="708285"/>
            <a:ext cx="10073390" cy="5441430"/>
          </a:xfrm>
          <a:prstGeom prst="rect">
            <a:avLst/>
          </a:prstGeom>
        </p:spPr>
      </p:pic>
    </p:spTree>
    <p:extLst>
      <p:ext uri="{BB962C8B-B14F-4D97-AF65-F5344CB8AC3E}">
        <p14:creationId xmlns:p14="http://schemas.microsoft.com/office/powerpoint/2010/main" xmlns="" val="34121798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1" y="-297"/>
            <a:ext cx="12192000" cy="6858594"/>
          </a:xfrm>
          <a:prstGeom prst="rect">
            <a:avLst/>
          </a:prstGeom>
        </p:spPr>
      </p:pic>
      <p:pic>
        <p:nvPicPr>
          <p:cNvPr id="3" name="Imagen 2"/>
          <p:cNvPicPr>
            <a:picLocks noChangeAspect="1"/>
          </p:cNvPicPr>
          <p:nvPr/>
        </p:nvPicPr>
        <p:blipFill>
          <a:blip r:embed="rId3" cstate="print"/>
          <a:stretch>
            <a:fillRect/>
          </a:stretch>
        </p:blipFill>
        <p:spPr>
          <a:xfrm>
            <a:off x="1366604" y="603354"/>
            <a:ext cx="9458794" cy="5651292"/>
          </a:xfrm>
          <a:prstGeom prst="rect">
            <a:avLst/>
          </a:prstGeom>
        </p:spPr>
      </p:pic>
    </p:spTree>
    <p:extLst>
      <p:ext uri="{BB962C8B-B14F-4D97-AF65-F5344CB8AC3E}">
        <p14:creationId xmlns:p14="http://schemas.microsoft.com/office/powerpoint/2010/main" xmlns="" val="11461380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06728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25522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82902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19793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84673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63540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6859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44392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14012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79198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05234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774908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12619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55955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1578472" y="-297"/>
            <a:ext cx="9035055" cy="6858594"/>
          </a:xfrm>
          <a:prstGeom prst="rect">
            <a:avLst/>
          </a:prstGeom>
          <a:ln>
            <a:noFill/>
          </a:ln>
        </p:spPr>
      </p:pic>
      <p:pic>
        <p:nvPicPr>
          <p:cNvPr id="3" name="Imagen 2"/>
          <p:cNvPicPr>
            <a:picLocks noChangeAspect="1"/>
          </p:cNvPicPr>
          <p:nvPr/>
        </p:nvPicPr>
        <p:blipFill>
          <a:blip r:embed="rId3" cstate="print"/>
          <a:stretch>
            <a:fillRect/>
          </a:stretch>
        </p:blipFill>
        <p:spPr>
          <a:xfrm>
            <a:off x="-1057" y="0"/>
            <a:ext cx="12193057" cy="225572"/>
          </a:xfrm>
          <a:prstGeom prst="rect">
            <a:avLst/>
          </a:prstGeom>
        </p:spPr>
      </p:pic>
      <p:pic>
        <p:nvPicPr>
          <p:cNvPr id="4" name="Imagen 3"/>
          <p:cNvPicPr>
            <a:picLocks noChangeAspect="1"/>
          </p:cNvPicPr>
          <p:nvPr/>
        </p:nvPicPr>
        <p:blipFill>
          <a:blip r:embed="rId3" cstate="print"/>
          <a:stretch>
            <a:fillRect/>
          </a:stretch>
        </p:blipFill>
        <p:spPr>
          <a:xfrm>
            <a:off x="0" y="6613987"/>
            <a:ext cx="12193057" cy="225572"/>
          </a:xfrm>
          <a:prstGeom prst="rect">
            <a:avLst/>
          </a:prstGeom>
        </p:spPr>
      </p:pic>
      <p:pic>
        <p:nvPicPr>
          <p:cNvPr id="5" name="Imagen 4"/>
          <p:cNvPicPr>
            <a:picLocks noChangeAspect="1"/>
          </p:cNvPicPr>
          <p:nvPr/>
        </p:nvPicPr>
        <p:blipFill>
          <a:blip r:embed="rId4" cstate="print"/>
          <a:stretch>
            <a:fillRect/>
          </a:stretch>
        </p:blipFill>
        <p:spPr>
          <a:xfrm>
            <a:off x="3623661" y="-19036"/>
            <a:ext cx="237765" cy="6633023"/>
          </a:xfrm>
          <a:prstGeom prst="rect">
            <a:avLst/>
          </a:prstGeom>
        </p:spPr>
      </p:pic>
      <p:pic>
        <p:nvPicPr>
          <p:cNvPr id="6" name="Imagen 5"/>
          <p:cNvPicPr>
            <a:picLocks noChangeAspect="1"/>
          </p:cNvPicPr>
          <p:nvPr/>
        </p:nvPicPr>
        <p:blipFill>
          <a:blip r:embed="rId4" cstate="print"/>
          <a:stretch>
            <a:fillRect/>
          </a:stretch>
        </p:blipFill>
        <p:spPr>
          <a:xfrm>
            <a:off x="11954234" y="93750"/>
            <a:ext cx="237765" cy="6633023"/>
          </a:xfrm>
          <a:prstGeom prst="rect">
            <a:avLst/>
          </a:prstGeom>
        </p:spPr>
      </p:pic>
      <p:pic>
        <p:nvPicPr>
          <p:cNvPr id="7" name="Imagen 6"/>
          <p:cNvPicPr>
            <a:picLocks noChangeAspect="1"/>
          </p:cNvPicPr>
          <p:nvPr/>
        </p:nvPicPr>
        <p:blipFill>
          <a:blip r:embed="rId4" cstate="print"/>
          <a:stretch>
            <a:fillRect/>
          </a:stretch>
        </p:blipFill>
        <p:spPr>
          <a:xfrm>
            <a:off x="0" y="37357"/>
            <a:ext cx="237765" cy="6633023"/>
          </a:xfrm>
          <a:prstGeom prst="rect">
            <a:avLst/>
          </a:prstGeom>
        </p:spPr>
      </p:pic>
      <p:sp>
        <p:nvSpPr>
          <p:cNvPr id="11" name="CuadroTexto 10"/>
          <p:cNvSpPr txBox="1"/>
          <p:nvPr/>
        </p:nvSpPr>
        <p:spPr>
          <a:xfrm>
            <a:off x="4009348" y="304567"/>
            <a:ext cx="7794885" cy="6309420"/>
          </a:xfrm>
          <a:prstGeom prst="rect">
            <a:avLst/>
          </a:prstGeom>
          <a:noFill/>
        </p:spPr>
        <p:txBody>
          <a:bodyPr wrap="square" rtlCol="0">
            <a:spAutoFit/>
          </a:bodyPr>
          <a:lstStyle/>
          <a:p>
            <a:pPr algn="ctr"/>
            <a:r>
              <a:rPr lang="es-CO" sz="2400" b="1" i="1" dirty="0"/>
              <a:t>El salar de Uyuni </a:t>
            </a:r>
          </a:p>
          <a:p>
            <a:pPr algn="ctr"/>
            <a:r>
              <a:rPr lang="es-CO" sz="2000" i="1" dirty="0"/>
              <a:t>Es el mayor desierto de sal continuo y alto del mundo, con una superficie de 10 582 km² (o 4085 millas cuadradas</a:t>
            </a:r>
            <a:r>
              <a:rPr lang="es-CO" sz="2000" i="1" dirty="0" smtClean="0"/>
              <a:t>). </a:t>
            </a:r>
            <a:r>
              <a:rPr lang="es-CO" sz="2000" i="1" dirty="0"/>
              <a:t>Está situado a unos 3650 msnm en el suroeste de Bolivia, en la provincia de Daniel Campos, en el departamento de Potosí, dentro de la región altiplánica de la Cordillera de los Andes. El salar de Uyuni es la mayor reserva de litio en el mundo con el 50-70 % del litio mundial, e igualmente cuenta con importantes cantidades de potasio, boro y magnesio</a:t>
            </a:r>
            <a:r>
              <a:rPr lang="es-CO" sz="2000" i="1" dirty="0" smtClean="0"/>
              <a:t>. Cada </a:t>
            </a:r>
            <a:r>
              <a:rPr lang="es-CO" sz="2000" i="1" dirty="0"/>
              <a:t>noviembre, el Salar de Uyuni es escenario de cría para tres especies de flamencos sudamericanos - Chileno, James y Andino. En medio de este mar de sal existe un oasis desértico. La Isla Pescado, llamada así por su forma de pescado, cubierta de gigantescos </a:t>
            </a:r>
            <a:r>
              <a:rPr lang="es-CO" sz="2000" i="1" dirty="0" smtClean="0"/>
              <a:t>cactus. </a:t>
            </a:r>
            <a:r>
              <a:rPr lang="es-CO" sz="2000" i="1" dirty="0"/>
              <a:t>Es la única señal de vida por </a:t>
            </a:r>
            <a:r>
              <a:rPr lang="es-CO" sz="2000" i="1" dirty="0" smtClean="0"/>
              <a:t>km. La </a:t>
            </a:r>
            <a:r>
              <a:rPr lang="es-CO" sz="2000" i="1" dirty="0"/>
              <a:t>laguna Verde, la laguna Colorada y las aguas termales también pueden visitarse </a:t>
            </a:r>
            <a:r>
              <a:rPr lang="es-CO" sz="2000" i="1" dirty="0" smtClean="0"/>
              <a:t>en la visita al </a:t>
            </a:r>
            <a:r>
              <a:rPr lang="es-CO" sz="2000" i="1" dirty="0"/>
              <a:t>salar, cuando entramos a la Reserva Nacional Eduardo </a:t>
            </a:r>
            <a:r>
              <a:rPr lang="es-CO" sz="2000" i="1" dirty="0" err="1"/>
              <a:t>Avaroa</a:t>
            </a:r>
            <a:r>
              <a:rPr lang="es-CO" sz="2000" i="1" dirty="0"/>
              <a:t>. La laguna Verde es una hermosa laguna con aguas de tonalidad verde ubicada hacia el límite con Chile y al pie del volcán </a:t>
            </a:r>
            <a:r>
              <a:rPr lang="es-CO" sz="2000" i="1" dirty="0" err="1"/>
              <a:t>Licancabur</a:t>
            </a:r>
            <a:r>
              <a:rPr lang="es-CO" sz="2000" i="1" dirty="0"/>
              <a:t> a una altura de 4.300 msnm (14.000 pies). Su coloración se debe a los sedimentos minerales de cobre. La laguna Colorada es una laguna con aguas de coloración carmín, también debida a la </a:t>
            </a:r>
            <a:r>
              <a:rPr lang="es-CO" sz="2000" i="1" dirty="0" smtClean="0"/>
              <a:t>presencia </a:t>
            </a:r>
            <a:r>
              <a:rPr lang="es-CO" sz="2000" i="1" dirty="0"/>
              <a:t>de minerales en sus aguas. </a:t>
            </a:r>
          </a:p>
        </p:txBody>
      </p:sp>
    </p:spTree>
    <p:extLst>
      <p:ext uri="{BB962C8B-B14F-4D97-AF65-F5344CB8AC3E}">
        <p14:creationId xmlns:p14="http://schemas.microsoft.com/office/powerpoint/2010/main" xmlns="" val="38315613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40442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923060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9921" y="0"/>
            <a:ext cx="12311921" cy="6858000"/>
          </a:xfrm>
          <a:prstGeom prst="rect">
            <a:avLst/>
          </a:prstGeom>
        </p:spPr>
      </p:pic>
    </p:spTree>
    <p:extLst>
      <p:ext uri="{BB962C8B-B14F-4D97-AF65-F5344CB8AC3E}">
        <p14:creationId xmlns:p14="http://schemas.microsoft.com/office/powerpoint/2010/main" xmlns="" val="39444379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839751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206881499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074406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740453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480230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496166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332093460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960429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47030" cy="6858000"/>
          </a:xfrm>
          <a:prstGeom prst="rect">
            <a:avLst/>
          </a:prstGeom>
        </p:spPr>
      </p:pic>
    </p:spTree>
    <p:extLst>
      <p:ext uri="{BB962C8B-B14F-4D97-AF65-F5344CB8AC3E}">
        <p14:creationId xmlns:p14="http://schemas.microsoft.com/office/powerpoint/2010/main" xmlns="" val="126578277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894264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73583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101045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102</TotalTime>
  <Words>1020</Words>
  <Application>Microsoft Office PowerPoint</Application>
  <PresentationFormat>Personalizado</PresentationFormat>
  <Paragraphs>19</Paragraphs>
  <Slides>70</Slides>
  <Notes>0</Notes>
  <HiddenSlides>0</HiddenSlides>
  <MMClips>1</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JEREMIAS CANDELO VALENCIA</dc:creator>
  <cp:lastModifiedBy>Margarita</cp:lastModifiedBy>
  <cp:revision>15</cp:revision>
  <dcterms:created xsi:type="dcterms:W3CDTF">2016-03-26T04:17:18Z</dcterms:created>
  <dcterms:modified xsi:type="dcterms:W3CDTF">2016-03-26T16:12:29Z</dcterms:modified>
</cp:coreProperties>
</file>