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16" r:id="rId3"/>
    <p:sldId id="489" r:id="rId4"/>
    <p:sldId id="506" r:id="rId5"/>
    <p:sldId id="493" r:id="rId6"/>
    <p:sldId id="487" r:id="rId7"/>
    <p:sldId id="496" r:id="rId8"/>
    <p:sldId id="485" r:id="rId9"/>
    <p:sldId id="486" r:id="rId10"/>
    <p:sldId id="455" r:id="rId11"/>
    <p:sldId id="512" r:id="rId12"/>
    <p:sldId id="462" r:id="rId13"/>
    <p:sldId id="459" r:id="rId14"/>
    <p:sldId id="457" r:id="rId15"/>
    <p:sldId id="463" r:id="rId16"/>
    <p:sldId id="472" r:id="rId17"/>
    <p:sldId id="494" r:id="rId18"/>
    <p:sldId id="467" r:id="rId19"/>
    <p:sldId id="464" r:id="rId20"/>
    <p:sldId id="511" r:id="rId21"/>
    <p:sldId id="481" r:id="rId22"/>
    <p:sldId id="453" r:id="rId23"/>
    <p:sldId id="465" r:id="rId24"/>
    <p:sldId id="460" r:id="rId25"/>
    <p:sldId id="466" r:id="rId26"/>
    <p:sldId id="497" r:id="rId27"/>
    <p:sldId id="495" r:id="rId28"/>
    <p:sldId id="478" r:id="rId29"/>
    <p:sldId id="468" r:id="rId30"/>
    <p:sldId id="470" r:id="rId31"/>
    <p:sldId id="456" r:id="rId32"/>
    <p:sldId id="458" r:id="rId33"/>
    <p:sldId id="502" r:id="rId34"/>
    <p:sldId id="492" r:id="rId35"/>
    <p:sldId id="510" r:id="rId36"/>
    <p:sldId id="499" r:id="rId37"/>
    <p:sldId id="471" r:id="rId38"/>
    <p:sldId id="474" r:id="rId39"/>
    <p:sldId id="469" r:id="rId40"/>
    <p:sldId id="475" r:id="rId41"/>
    <p:sldId id="476" r:id="rId42"/>
    <p:sldId id="479" r:id="rId43"/>
    <p:sldId id="505" r:id="rId44"/>
    <p:sldId id="480" r:id="rId45"/>
    <p:sldId id="482" r:id="rId46"/>
    <p:sldId id="473" r:id="rId47"/>
    <p:sldId id="503" r:id="rId48"/>
    <p:sldId id="483" r:id="rId49"/>
    <p:sldId id="484" r:id="rId50"/>
    <p:sldId id="501" r:id="rId51"/>
    <p:sldId id="504" r:id="rId52"/>
    <p:sldId id="507" r:id="rId53"/>
    <p:sldId id="508" r:id="rId54"/>
    <p:sldId id="509" r:id="rId55"/>
    <p:sldId id="317" r:id="rId56"/>
    <p:sldId id="500" r:id="rId57"/>
  </p:sldIdLst>
  <p:sldSz cx="108378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byKxSxmnj2MyixscTUIYg==" hashData="cfs+X9l/Ytw+LNRayqlZC6DnZj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00FFFF"/>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656" y="-834"/>
      </p:cViewPr>
      <p:guideLst>
        <p:guide orient="horz" pos="2160"/>
        <p:guide pos="341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02/02/2021</a:t>
            </a:fld>
            <a:endParaRPr lang="es-ES"/>
          </a:p>
        </p:txBody>
      </p:sp>
      <p:sp>
        <p:nvSpPr>
          <p:cNvPr id="4" name="3 Marcador de imagen de diapositiva"/>
          <p:cNvSpPr>
            <a:spLocks noGrp="1" noRot="1" noChangeAspect="1"/>
          </p:cNvSpPr>
          <p:nvPr>
            <p:ph type="sldImg" idx="2"/>
          </p:nvPr>
        </p:nvSpPr>
        <p:spPr>
          <a:xfrm>
            <a:off x="720725" y="685800"/>
            <a:ext cx="54165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20725" y="685800"/>
            <a:ext cx="54165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20725" y="685800"/>
            <a:ext cx="54165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20725" y="685800"/>
            <a:ext cx="54165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20725" y="685800"/>
            <a:ext cx="54165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35</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2" y="2130435"/>
            <a:ext cx="9212183"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6118" y="4406910"/>
            <a:ext cx="9212183"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6118" y="2906713"/>
            <a:ext cx="921218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1894" y="1600206"/>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09247" y="1600206"/>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7" y="1535113"/>
            <a:ext cx="478860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1897" y="2174875"/>
            <a:ext cx="478860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05489" y="1535113"/>
            <a:ext cx="4790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05489" y="2174875"/>
            <a:ext cx="4790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1897" y="273050"/>
            <a:ext cx="356558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37303" y="273060"/>
            <a:ext cx="6058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1897" y="1435103"/>
            <a:ext cx="356558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24300" y="4800600"/>
            <a:ext cx="650271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24300" y="612775"/>
            <a:ext cx="650271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24300" y="5367338"/>
            <a:ext cx="650271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57452" y="274648"/>
            <a:ext cx="243852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1898" y="274648"/>
            <a:ext cx="713492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02/02/2021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8"/>
            <a:ext cx="921218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20378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1894" y="274638"/>
            <a:ext cx="975407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4" y="1600206"/>
            <a:ext cx="975407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1896" y="6356360"/>
            <a:ext cx="252883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02/02/2021</a:t>
            </a:fld>
            <a:endParaRPr lang="es-ES"/>
          </a:p>
        </p:txBody>
      </p:sp>
      <p:sp>
        <p:nvSpPr>
          <p:cNvPr id="5" name="4 Marcador de pie de página"/>
          <p:cNvSpPr>
            <a:spLocks noGrp="1"/>
          </p:cNvSpPr>
          <p:nvPr>
            <p:ph type="ftr" sz="quarter" idx="3"/>
          </p:nvPr>
        </p:nvSpPr>
        <p:spPr>
          <a:xfrm>
            <a:off x="3702938" y="6356360"/>
            <a:ext cx="343199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67136" y="6356360"/>
            <a:ext cx="252883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1893" y="6245225"/>
            <a:ext cx="252883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9.gif"/></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9.gif"/></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audio" Target="../media/audio3.wav"/><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1.gif"/><Relationship Id="rId5" Type="http://schemas.openxmlformats.org/officeDocument/2006/relationships/image" Target="../media/image9.gif"/><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60.gif"/><Relationship Id="rId2" Type="http://schemas.openxmlformats.org/officeDocument/2006/relationships/image" Target="../media/image58.gif"/><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6.gif"/><Relationship Id="rId4" Type="http://schemas.openxmlformats.org/officeDocument/2006/relationships/image" Target="../media/image59.jpeg"/></Relationships>
</file>

<file path=ppt/slides/_rels/slide5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pic>
        <p:nvPicPr>
          <p:cNvPr id="15" name="Picture 2" descr="Palm Beach en Flórida: Playas, compras y museos - 2020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680" y="-289307"/>
            <a:ext cx="11354058" cy="748349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73765" y="34756"/>
            <a:ext cx="11070380"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5400000">
            <a:off x="-3387752" y="3387754"/>
            <a:ext cx="6858000" cy="82500"/>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5400000">
            <a:off x="7367615" y="3387754"/>
            <a:ext cx="6858000" cy="82500"/>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10800000">
            <a:off x="8"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10800000">
            <a:off x="8" y="6783312"/>
            <a:ext cx="10837863" cy="74688"/>
          </a:xfrm>
          <a:prstGeom prst="rect">
            <a:avLst/>
          </a:prstGeom>
          <a:noFill/>
          <a:ln w="9525">
            <a:noFill/>
            <a:miter lim="800000"/>
            <a:headEnd/>
            <a:tailEnd/>
          </a:ln>
        </p:spPr>
      </p:pic>
      <p:sp>
        <p:nvSpPr>
          <p:cNvPr id="155665" name="Rectangle 17"/>
          <p:cNvSpPr>
            <a:spLocks noChangeArrowheads="1"/>
          </p:cNvSpPr>
          <p:nvPr/>
        </p:nvSpPr>
        <p:spPr bwMode="auto">
          <a:xfrm>
            <a:off x="423327" y="585790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23324" y="5715019"/>
            <a:ext cx="828597" cy="766986"/>
          </a:xfrm>
          <a:prstGeom prst="rect">
            <a:avLst/>
          </a:prstGeom>
          <a:noFill/>
          <a:ln w="38100">
            <a:solidFill>
              <a:srgbClr val="1CDEF8"/>
            </a:solidFill>
            <a:miter lim="800000"/>
            <a:headEnd/>
            <a:tailEnd/>
          </a:ln>
        </p:spPr>
      </p:pic>
      <p:sp>
        <p:nvSpPr>
          <p:cNvPr id="19" name="18 Rectángulo"/>
          <p:cNvSpPr/>
          <p:nvPr/>
        </p:nvSpPr>
        <p:spPr>
          <a:xfrm>
            <a:off x="2347206" y="4572026"/>
            <a:ext cx="31909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3509" y="928670"/>
            <a:ext cx="7797681"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Palm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Beach</a:t>
            </a:r>
          </a:p>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(Florida)</a:t>
            </a:r>
          </a:p>
        </p:txBody>
      </p:sp>
      <p:pic>
        <p:nvPicPr>
          <p:cNvPr id="16" name="Picture 6" descr="http://www.nombres-animados.net/Letra-J/Jose-Luis/Nombre-animado-Jose-Luis-04.gif"/>
          <p:cNvPicPr>
            <a:picLocks noChangeAspect="1" noChangeArrowheads="1" noCrop="1"/>
          </p:cNvPicPr>
          <p:nvPr/>
        </p:nvPicPr>
        <p:blipFill>
          <a:blip r:embed="rId8" cstate="email">
            <a:extLst>
              <a:ext uri="{28A0092B-C50C-407E-A947-70E740481C1C}">
                <a14:useLocalDpi xmlns:a14="http://schemas.microsoft.com/office/drawing/2010/main"/>
              </a:ext>
            </a:extLst>
          </a:blip>
          <a:srcRect/>
          <a:stretch>
            <a:fillRect/>
          </a:stretch>
        </p:blipFill>
        <p:spPr bwMode="auto">
          <a:xfrm>
            <a:off x="1502989" y="5611366"/>
            <a:ext cx="2380958" cy="934064"/>
          </a:xfrm>
          <a:prstGeom prst="rect">
            <a:avLst/>
          </a:prstGeom>
          <a:noFill/>
        </p:spPr>
      </p:pic>
      <p:sp>
        <p:nvSpPr>
          <p:cNvPr id="13" name="12 Rectángulo"/>
          <p:cNvSpPr/>
          <p:nvPr/>
        </p:nvSpPr>
        <p:spPr>
          <a:xfrm>
            <a:off x="-5418930" y="-642966"/>
            <a:ext cx="5418932"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2500" advTm="12000">
        <p:checker/>
        <p:sndAc>
          <p:stSnd>
            <p:snd r:embed="rId2" name="01-Sentimental Journey-2.45 E.wav"/>
          </p:stSnd>
        </p:sndAc>
      </p:transition>
    </mc:Choice>
    <mc:Fallback>
      <p:transition spd="slow" advTm="12000">
        <p:checker/>
        <p:sndAc>
          <p:stSnd>
            <p:snd r:embed="rId2" name="01-Sentimental Journey-2.45 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2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par>
                          <p:cTn id="19" fill="hold">
                            <p:stCondLst>
                              <p:cond delay="6250"/>
                            </p:stCondLst>
                            <p:childTnLst>
                              <p:par>
                                <p:cTn id="20" presetID="20" presetClass="exit" presetSubtype="0" fill="hold" nodeType="afterEffect">
                                  <p:stCondLst>
                                    <p:cond delay="2500"/>
                                  </p:stCondLst>
                                  <p:childTnLst>
                                    <p:animEffect transition="out" filter="wedge">
                                      <p:cBhvr>
                                        <p:cTn id="21" dur="2500"/>
                                        <p:tgtEl>
                                          <p:spTgt spid="15"/>
                                        </p:tgtEl>
                                      </p:cBhvr>
                                    </p:animEffect>
                                    <p:set>
                                      <p:cBhvr>
                                        <p:cTn id="22" dur="1" fill="hold">
                                          <p:stCondLst>
                                            <p:cond delay="2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upload.wikimedia.org/wikipedia/commons/thumb/c/c7/Palm_Beach_County_Park_Lantana_Airport_photo_D_Ramey_Logan.jpg/1024px-Palm_Beach_County_Park_Lantana_Airport_photo_D_Ramey_Log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746"/>
            <a:ext cx="10837863" cy="692874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834755" y="6237312"/>
            <a:ext cx="3970061" cy="369332"/>
          </a:xfrm>
          <a:prstGeom prst="rect">
            <a:avLst/>
          </a:prstGeom>
          <a:solidFill>
            <a:srgbClr val="CCFF66"/>
          </a:solidFill>
        </p:spPr>
        <p:txBody>
          <a:bodyPr wrap="none">
            <a:spAutoFit/>
          </a:bodyPr>
          <a:lstStyle/>
          <a:p>
            <a:r>
              <a:rPr lang="en-US" dirty="0"/>
              <a:t>Palm Beach County Park Lantana Airport</a:t>
            </a:r>
            <a:endParaRPr lang="es-ES" dirty="0"/>
          </a:p>
        </p:txBody>
      </p:sp>
    </p:spTree>
    <p:extLst>
      <p:ext uri="{BB962C8B-B14F-4D97-AF65-F5344CB8AC3E}">
        <p14:creationId xmlns:p14="http://schemas.microsoft.com/office/powerpoint/2010/main" val="113038190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J.D. Power and Associates Company Profile - The Business Journa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837864"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395" y="260648"/>
            <a:ext cx="3970061" cy="369332"/>
          </a:xfrm>
          <a:prstGeom prst="rect">
            <a:avLst/>
          </a:prstGeom>
          <a:solidFill>
            <a:srgbClr val="CCFF66"/>
          </a:solidFill>
        </p:spPr>
        <p:txBody>
          <a:bodyPr wrap="none">
            <a:spAutoFit/>
          </a:bodyPr>
          <a:lstStyle/>
          <a:p>
            <a:r>
              <a:rPr lang="en-US" dirty="0"/>
              <a:t>Palm Beach County Park Lantana Airport</a:t>
            </a:r>
          </a:p>
        </p:txBody>
      </p:sp>
    </p:spTree>
    <p:extLst>
      <p:ext uri="{BB962C8B-B14F-4D97-AF65-F5344CB8AC3E}">
        <p14:creationId xmlns:p14="http://schemas.microsoft.com/office/powerpoint/2010/main" val="811177336"/>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54574" y="1588437"/>
            <a:ext cx="7518608"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i="1" dirty="0">
                <a:solidFill>
                  <a:srgbClr val="FF0000"/>
                </a:solidFill>
                <a:latin typeface="Microsoft Sans Serif" pitchFamily="34" charset="0"/>
                <a:cs typeface="Microsoft Sans Serif" pitchFamily="34" charset="0"/>
              </a:rPr>
              <a:t>El condado de Palm Beach fue creado en 1909. Su nombre es el de su primera ciudad, Palm Beach, que debe su nombre a las palmeras y a las playas del área. Henry Flagler tuvo gran influencia en el desarrollo del condado a principios del siglo XX al extender el Ferrocarril de la costa este de Florida con la línea entre Jacksonville y Key West. En el condado de Palm Beach, en la ciudad de Boca </a:t>
            </a:r>
            <a:r>
              <a:rPr lang="es-ES" altLang="es-ES" sz="2800" i="1" dirty="0" smtClean="0">
                <a:solidFill>
                  <a:srgbClr val="FF0000"/>
                </a:solidFill>
                <a:latin typeface="Microsoft Sans Serif" pitchFamily="34" charset="0"/>
                <a:cs typeface="Microsoft Sans Serif" pitchFamily="34" charset="0"/>
              </a:rPr>
              <a:t>Ratón</a:t>
            </a:r>
            <a:r>
              <a:rPr lang="es-ES" altLang="es-ES" sz="2800" i="1" dirty="0">
                <a:solidFill>
                  <a:srgbClr val="FF0000"/>
                </a:solidFill>
                <a:latin typeface="Microsoft Sans Serif" pitchFamily="34" charset="0"/>
                <a:cs typeface="Microsoft Sans Serif" pitchFamily="34" charset="0"/>
              </a:rPr>
              <a:t>.</a:t>
            </a:r>
            <a:endParaRPr lang="es-ES" altLang="es-ES" sz="2800"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990" y="5306266"/>
            <a:ext cx="1707622" cy="1366752"/>
          </a:xfrm>
          <a:prstGeom prst="rect">
            <a:avLst/>
          </a:prstGeom>
          <a:noFill/>
        </p:spPr>
      </p:pic>
    </p:spTree>
    <p:extLst>
      <p:ext uri="{BB962C8B-B14F-4D97-AF65-F5344CB8AC3E}">
        <p14:creationId xmlns:p14="http://schemas.microsoft.com/office/powerpoint/2010/main" val="196632504"/>
      </p:ext>
    </p:extLst>
  </p:cSld>
  <p:clrMapOvr>
    <a:masterClrMapping/>
  </p:clrMapOvr>
  <mc:AlternateContent xmlns:mc="http://schemas.openxmlformats.org/markup-compatibility/2006" xmlns:p14="http://schemas.microsoft.com/office/powerpoint/2010/main">
    <mc:Choice Requires="p14">
      <p:transition spd="slow" p14:dur="160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West Palm Beach, mirando al nores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 y="0"/>
            <a:ext cx="10834594" cy="688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823206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lm Beach Shores - Wikipedia, la enciclopedia libr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Palm Beach Shores - Wikipedia, la enciclopedia libr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2" name="Picture 8" descr="Hotel The Breakers Palm Beach - Palm Beach - Palm Beach Area - FL |  Hotelop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9" y="-151232"/>
            <a:ext cx="10829514" cy="7140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903252"/>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alm Beach County Trying to Reopen Before Miami-Dade and Browa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954"/>
            <a:ext cx="10837863" cy="7225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05229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Palm Beach County Aerial Photography (Drone) FL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05" y="0"/>
            <a:ext cx="110232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58503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Horizonte En La Noche En West Palm Beach, La Florida Foto de archivo -  Imagen de noche, palm: 47818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4" y="-243408"/>
            <a:ext cx="11052761"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56916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ile:Aerial view of Royal Park Bridge in West Palm Beach FL opened for a boat (20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5" y="-88554"/>
            <a:ext cx="10850953" cy="6946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376124"/>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ve you ever been to West Palm Beach in Summers. Book Your Tickets Today  and Enjoy Summers … | Palm beach florida, West palm beach florida, Fort  lauderdale airpo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3134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909714"/>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alm Beach County - | Yacht Rentals Miami- 305-964-8115| Luxury Yacht  Charter Service in Miam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7066"/>
            <a:ext cx="10837863" cy="7110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5740909"/>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alm Beach Island Resort and Spa - Arenatou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2" y="-32465"/>
            <a:ext cx="11239500" cy="7061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48608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15 Cheap Fall Vacation Ideas"/>
          <p:cNvSpPr>
            <a:spLocks noChangeAspect="1" noChangeArrowheads="1"/>
          </p:cNvSpPr>
          <p:nvPr/>
        </p:nvSpPr>
        <p:spPr bwMode="auto">
          <a:xfrm>
            <a:off x="167262" y="-144463"/>
            <a:ext cx="327696"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15 Cheap Fall Vacation Ideas"/>
          <p:cNvSpPr>
            <a:spLocks noChangeAspect="1" noChangeArrowheads="1"/>
          </p:cNvSpPr>
          <p:nvPr/>
        </p:nvSpPr>
        <p:spPr bwMode="auto">
          <a:xfrm>
            <a:off x="331110" y="7938"/>
            <a:ext cx="327696"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4" name="Picture 6" descr="PBI Private Jet Charter | West Palm Beach Intl Airport | evoJe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463"/>
            <a:ext cx="11049701" cy="7002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63279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vacuan condado de Palm Beach por vientos de 200mph de Dorian - Miami Di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892"/>
            <a:ext cx="11291833" cy="6915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90308"/>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06563" y="692696"/>
            <a:ext cx="8136904"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i="1" dirty="0">
                <a:solidFill>
                  <a:srgbClr val="FF0000"/>
                </a:solidFill>
                <a:latin typeface="Microsoft Sans Serif" pitchFamily="34" charset="0"/>
                <a:cs typeface="Microsoft Sans Serif" pitchFamily="34" charset="0"/>
              </a:rPr>
              <a:t>Según el censo de </a:t>
            </a:r>
            <a:r>
              <a:rPr lang="es-ES" altLang="es-ES" sz="2800" i="1" dirty="0" smtClean="0">
                <a:solidFill>
                  <a:srgbClr val="FF0000"/>
                </a:solidFill>
                <a:latin typeface="Microsoft Sans Serif" pitchFamily="34" charset="0"/>
                <a:cs typeface="Microsoft Sans Serif" pitchFamily="34" charset="0"/>
              </a:rPr>
              <a:t>2.010, el </a:t>
            </a:r>
            <a:r>
              <a:rPr lang="es-ES" altLang="es-ES" sz="2800" i="1" dirty="0">
                <a:solidFill>
                  <a:srgbClr val="FF0000"/>
                </a:solidFill>
                <a:latin typeface="Microsoft Sans Serif" pitchFamily="34" charset="0"/>
                <a:cs typeface="Microsoft Sans Serif" pitchFamily="34" charset="0"/>
              </a:rPr>
              <a:t>condado cuenta con </a:t>
            </a:r>
            <a:r>
              <a:rPr lang="es-ES" altLang="es-ES" sz="2800" i="1" dirty="0" smtClean="0">
                <a:solidFill>
                  <a:srgbClr val="FF0000"/>
                </a:solidFill>
                <a:latin typeface="Microsoft Sans Serif" pitchFamily="34" charset="0"/>
                <a:cs typeface="Microsoft Sans Serif" pitchFamily="34" charset="0"/>
              </a:rPr>
              <a:t>1.131.184 </a:t>
            </a:r>
            <a:r>
              <a:rPr lang="es-ES" altLang="es-ES" sz="2800" i="1" dirty="0">
                <a:solidFill>
                  <a:srgbClr val="FF0000"/>
                </a:solidFill>
                <a:latin typeface="Microsoft Sans Serif" pitchFamily="34" charset="0"/>
                <a:cs typeface="Microsoft Sans Serif" pitchFamily="34" charset="0"/>
              </a:rPr>
              <a:t>habitantes, 474 </a:t>
            </a:r>
            <a:r>
              <a:rPr lang="es-ES" altLang="es-ES" sz="2800" i="1" dirty="0" smtClean="0">
                <a:solidFill>
                  <a:srgbClr val="FF0000"/>
                </a:solidFill>
                <a:latin typeface="Microsoft Sans Serif" pitchFamily="34" charset="0"/>
                <a:cs typeface="Microsoft Sans Serif" pitchFamily="34" charset="0"/>
              </a:rPr>
              <a:t>.</a:t>
            </a:r>
            <a:r>
              <a:rPr lang="es-ES" altLang="es-ES" sz="2800" i="1" dirty="0" smtClean="0">
                <a:solidFill>
                  <a:srgbClr val="FF0000"/>
                </a:solidFill>
                <a:latin typeface="Microsoft Sans Serif" pitchFamily="34" charset="0"/>
                <a:cs typeface="Microsoft Sans Serif" pitchFamily="34" charset="0"/>
              </a:rPr>
              <a:t>175 </a:t>
            </a:r>
            <a:r>
              <a:rPr lang="es-ES" altLang="es-ES" sz="2800" i="1" dirty="0">
                <a:solidFill>
                  <a:srgbClr val="FF0000"/>
                </a:solidFill>
                <a:latin typeface="Microsoft Sans Serif" pitchFamily="34" charset="0"/>
                <a:cs typeface="Microsoft Sans Serif" pitchFamily="34" charset="0"/>
              </a:rPr>
              <a:t>hogares y </a:t>
            </a:r>
            <a:r>
              <a:rPr lang="es-ES" altLang="es-ES" sz="2800" i="1" dirty="0" smtClean="0">
                <a:solidFill>
                  <a:srgbClr val="FF0000"/>
                </a:solidFill>
                <a:latin typeface="Microsoft Sans Serif" pitchFamily="34" charset="0"/>
                <a:cs typeface="Microsoft Sans Serif" pitchFamily="34" charset="0"/>
              </a:rPr>
              <a:t>303. </a:t>
            </a:r>
            <a:r>
              <a:rPr lang="es-ES" altLang="es-ES" sz="2800" i="1" dirty="0">
                <a:solidFill>
                  <a:srgbClr val="FF0000"/>
                </a:solidFill>
                <a:latin typeface="Microsoft Sans Serif" pitchFamily="34" charset="0"/>
                <a:cs typeface="Microsoft Sans Serif" pitchFamily="34" charset="0"/>
              </a:rPr>
              <a:t>946 familias residentes. La densidad de población es de 221 </a:t>
            </a:r>
            <a:r>
              <a:rPr lang="es-ES" altLang="es-ES" sz="2800" i="1" dirty="0" err="1">
                <a:solidFill>
                  <a:srgbClr val="FF0000"/>
                </a:solidFill>
                <a:latin typeface="Microsoft Sans Serif" pitchFamily="34" charset="0"/>
                <a:cs typeface="Microsoft Sans Serif" pitchFamily="34" charset="0"/>
              </a:rPr>
              <a:t>hab</a:t>
            </a:r>
            <a:r>
              <a:rPr lang="es-ES" altLang="es-ES" sz="2800" i="1" dirty="0">
                <a:solidFill>
                  <a:srgbClr val="FF0000"/>
                </a:solidFill>
                <a:latin typeface="Microsoft Sans Serif" pitchFamily="34" charset="0"/>
                <a:cs typeface="Microsoft Sans Serif" pitchFamily="34" charset="0"/>
              </a:rPr>
              <a:t>/km² </a:t>
            </a:r>
            <a:r>
              <a:rPr lang="es-ES" altLang="es-ES" sz="2800" i="1" dirty="0" smtClean="0">
                <a:solidFill>
                  <a:srgbClr val="FF0000"/>
                </a:solidFill>
                <a:latin typeface="Microsoft Sans Serif" pitchFamily="34" charset="0"/>
                <a:cs typeface="Microsoft Sans Serif" pitchFamily="34" charset="0"/>
              </a:rPr>
              <a:t> (</a:t>
            </a:r>
            <a:r>
              <a:rPr lang="es-ES" altLang="es-ES" sz="2800" i="1" dirty="0">
                <a:solidFill>
                  <a:srgbClr val="FF0000"/>
                </a:solidFill>
                <a:latin typeface="Microsoft Sans Serif" pitchFamily="34" charset="0"/>
                <a:cs typeface="Microsoft Sans Serif" pitchFamily="34" charset="0"/>
              </a:rPr>
              <a:t>573 </a:t>
            </a:r>
            <a:r>
              <a:rPr lang="es-ES" altLang="es-ES" sz="2800" i="1" dirty="0" err="1">
                <a:solidFill>
                  <a:srgbClr val="FF0000"/>
                </a:solidFill>
                <a:latin typeface="Microsoft Sans Serif" pitchFamily="34" charset="0"/>
                <a:cs typeface="Microsoft Sans Serif" pitchFamily="34" charset="0"/>
              </a:rPr>
              <a:t>hab</a:t>
            </a:r>
            <a:r>
              <a:rPr lang="es-ES" altLang="es-ES" sz="2800" i="1" dirty="0">
                <a:solidFill>
                  <a:srgbClr val="FF0000"/>
                </a:solidFill>
                <a:latin typeface="Microsoft Sans Serif" pitchFamily="34" charset="0"/>
                <a:cs typeface="Microsoft Sans Serif" pitchFamily="34" charset="0"/>
              </a:rPr>
              <a:t>/mi²). Hay 556 </a:t>
            </a:r>
            <a:r>
              <a:rPr lang="es-ES" altLang="es-ES" sz="2800" i="1" dirty="0" smtClean="0">
                <a:solidFill>
                  <a:srgbClr val="FF0000"/>
                </a:solidFill>
                <a:latin typeface="Microsoft Sans Serif" pitchFamily="34" charset="0"/>
                <a:cs typeface="Microsoft Sans Serif" pitchFamily="34" charset="0"/>
              </a:rPr>
              <a:t>.428 </a:t>
            </a:r>
            <a:r>
              <a:rPr lang="es-ES" altLang="es-ES" sz="2800" i="1" dirty="0">
                <a:solidFill>
                  <a:srgbClr val="FF0000"/>
                </a:solidFill>
                <a:latin typeface="Microsoft Sans Serif" pitchFamily="34" charset="0"/>
                <a:cs typeface="Microsoft Sans Serif" pitchFamily="34" charset="0"/>
              </a:rPr>
              <a:t>unidades habitacionales con una densidad promedio de 109 </a:t>
            </a:r>
            <a:r>
              <a:rPr lang="es-ES" altLang="es-ES" sz="2800" i="1" dirty="0" err="1">
                <a:solidFill>
                  <a:srgbClr val="FF0000"/>
                </a:solidFill>
                <a:latin typeface="Microsoft Sans Serif" pitchFamily="34" charset="0"/>
                <a:cs typeface="Microsoft Sans Serif" pitchFamily="34" charset="0"/>
              </a:rPr>
              <a:t>u.a</a:t>
            </a:r>
            <a:r>
              <a:rPr lang="es-ES" altLang="es-ES" sz="2800" i="1" dirty="0">
                <a:solidFill>
                  <a:srgbClr val="FF0000"/>
                </a:solidFill>
                <a:latin typeface="Microsoft Sans Serif" pitchFamily="34" charset="0"/>
                <a:cs typeface="Microsoft Sans Serif" pitchFamily="34" charset="0"/>
              </a:rPr>
              <a:t>./km² (282 </a:t>
            </a:r>
            <a:r>
              <a:rPr lang="es-ES" altLang="es-ES" sz="2800" i="1" dirty="0" err="1">
                <a:solidFill>
                  <a:srgbClr val="FF0000"/>
                </a:solidFill>
                <a:latin typeface="Microsoft Sans Serif" pitchFamily="34" charset="0"/>
                <a:cs typeface="Microsoft Sans Serif" pitchFamily="34" charset="0"/>
              </a:rPr>
              <a:t>u.a</a:t>
            </a:r>
            <a:r>
              <a:rPr lang="es-ES" altLang="es-ES" sz="2800" i="1" dirty="0">
                <a:solidFill>
                  <a:srgbClr val="FF0000"/>
                </a:solidFill>
                <a:latin typeface="Microsoft Sans Serif" pitchFamily="34" charset="0"/>
                <a:cs typeface="Microsoft Sans Serif" pitchFamily="34" charset="0"/>
              </a:rPr>
              <a:t>./mi²). La composición racial de la población del condado es 79,05% Blanca, 13,80% Afroamericana o Negra, 0,22% Nativa americana, 1,51% Asiática, 0,06% De las islas del Pacífico, 2,98% de Otros orígenes y 2,38% de dos o más razas. El 12,44% de la población es de origen Hispano o Latino cualquiera sea su raza de origen</a:t>
            </a:r>
            <a:r>
              <a:rPr lang="es-ES" altLang="es-ES" sz="2800" i="1" dirty="0" smtClean="0">
                <a:solidFill>
                  <a:srgbClr val="FF0000"/>
                </a:solidFill>
                <a:latin typeface="Microsoft Sans Serif" pitchFamily="34" charset="0"/>
                <a:cs typeface="Microsoft Sans Serif" pitchFamily="34" charset="0"/>
              </a:rPr>
              <a:t>.</a:t>
            </a:r>
            <a:endParaRPr lang="es-ES" altLang="es-ES" sz="2800"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990" y="5306266"/>
            <a:ext cx="1707622" cy="1366752"/>
          </a:xfrm>
          <a:prstGeom prst="rect">
            <a:avLst/>
          </a:prstGeom>
          <a:noFill/>
        </p:spPr>
      </p:pic>
    </p:spTree>
    <p:extLst>
      <p:ext uri="{BB962C8B-B14F-4D97-AF65-F5344CB8AC3E}">
        <p14:creationId xmlns:p14="http://schemas.microsoft.com/office/powerpoint/2010/main" val="3162200467"/>
      </p:ext>
    </p:extLst>
  </p:cSld>
  <p:clrMapOvr>
    <a:masterClrMapping/>
  </p:clrMapOvr>
  <mc:AlternateContent xmlns:mc="http://schemas.openxmlformats.org/markup-compatibility/2006" xmlns:p14="http://schemas.microsoft.com/office/powerpoint/2010/main">
    <mc:Choice Requires="p14">
      <p:transition spd="slow" p14:dur="1600" advTm="31000">
        <p14:prism isInverted="1"/>
        <p:sndAc>
          <p:stSnd>
            <p:snd r:embed="rId3" name="14-Moon River 2-3.30 E.wav"/>
          </p:stSnd>
        </p:sndAc>
      </p:transition>
    </mc:Choice>
    <mc:Fallback xmlns="">
      <p:transition spd="slow" advTm="31000">
        <p:fade/>
        <p:sndAc>
          <p:stSnd>
            <p:snd r:embed="rId5" name="14-Moon River 2-3.30 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Juno Beach Florida Blue Water along the Beach | Juno beach, Florida  beaches, Juno beach flor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9"/>
            <a:ext cx="10837863" cy="7771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327305"/>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oyal Palm South Beach Miami, a Tribute Portfolio Resort, Miami Beach –  Precios 2021 actualizad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1" y="0"/>
            <a:ext cx="110543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346329"/>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Vista de West Palm Beach, puente, Florida, EE.UU Fotografía de stock - Ala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45" y="-70763"/>
            <a:ext cx="10873208" cy="7987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76337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descr="https://www.thepalmbeaches.com/sites/default/master/files/Harbourside%20Place_s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416"/>
            <a:ext cx="11058243"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76654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otos de Baywatch house, Imágenes de Baywatch house ⬇ Descargar |  Depositph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7434"/>
            <a:ext cx="11693525" cy="798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lm Beach, Florida: Aventura desde el océano hasta los Evergla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6" y="-12032"/>
            <a:ext cx="11660687" cy="6870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684734"/>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he Palms Hotel &amp; Spa, Miami Beach – Updated 2021 Pr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17" y="-387423"/>
            <a:ext cx="10862242"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81967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Juno Beach HD Stock Image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9442"/>
          <a:stretch/>
        </p:blipFill>
        <p:spPr bwMode="auto">
          <a:xfrm>
            <a:off x="-33357" y="-171400"/>
            <a:ext cx="1087122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05928"/>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aani Palm Beach en Maafushi - Hotele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37863" cy="7101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707938"/>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tos en Palm Beach Outlets - Centro comercial de descuentos en West Palm  Bea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36" y="-126584"/>
            <a:ext cx="7056772" cy="7056773"/>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291139" y="1324310"/>
            <a:ext cx="312612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Microsoft Sans Serif" pitchFamily="34" charset="0"/>
                <a:cs typeface="Microsoft Sans Serif" pitchFamily="34" charset="0"/>
              </a:rPr>
              <a:t>El condado de Palm Beach limita al norte con el condado de Martin, con el océano Atlántico al este, con el condado de Broward al sur, con el condado de Hendry al oeste, con el lago Okeechobee al noroeste</a:t>
            </a:r>
            <a:r>
              <a:rPr lang="es-ES" altLang="es-ES" sz="2400" i="1" dirty="0" smtClean="0">
                <a:solidFill>
                  <a:srgbClr val="FF0000"/>
                </a:solidFill>
                <a:latin typeface="Microsoft Sans Serif" pitchFamily="34" charset="0"/>
                <a:cs typeface="Microsoft Sans Serif" pitchFamily="34" charset="0"/>
              </a:rPr>
              <a:t>.</a:t>
            </a:r>
            <a:endParaRPr lang="es-ES" altLang="es-ES" sz="2400"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15075" y="5786669"/>
            <a:ext cx="1707622" cy="1366752"/>
          </a:xfrm>
          <a:prstGeom prst="rect">
            <a:avLst/>
          </a:prstGeom>
          <a:noFill/>
        </p:spPr>
      </p:pic>
      <p:pic>
        <p:nvPicPr>
          <p:cNvPr id="6" name="Picture 2" descr="Imagen relacionada"/>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11340" y="-1"/>
            <a:ext cx="7035775" cy="6930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264622"/>
      </p:ext>
    </p:extLst>
  </p:cSld>
  <p:clrMapOvr>
    <a:masterClrMapping/>
  </p:clrMapOvr>
  <mc:AlternateContent xmlns:mc="http://schemas.openxmlformats.org/markup-compatibility/2006" xmlns:p14="http://schemas.microsoft.com/office/powerpoint/2010/main">
    <mc:Choice Requires="p14">
      <p:transition spd="slow" p14:dur="1600" advTm="18000">
        <p14:prism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Fotos en Palm Beach Outlets - Centro comercial de descuentos en West Palm  Beach"/>
          <p:cNvPicPr>
            <a:picLocks noChangeAspect="1" noChangeArrowheads="1"/>
          </p:cNvPicPr>
          <p:nvPr/>
        </p:nvPicPr>
        <p:blipFill rotWithShape="1">
          <a:blip r:embed="rId2">
            <a:extLst>
              <a:ext uri="{28A0092B-C50C-407E-A947-70E740481C1C}">
                <a14:useLocalDpi xmlns:a14="http://schemas.microsoft.com/office/drawing/2010/main" val="0"/>
              </a:ext>
            </a:extLst>
          </a:blip>
          <a:srcRect t="13418"/>
          <a:stretch/>
        </p:blipFill>
        <p:spPr bwMode="auto">
          <a:xfrm>
            <a:off x="4539" y="-171400"/>
            <a:ext cx="10833324" cy="748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906426"/>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lorida Scenic Highway: Broward A1A from Palm Beach to Miami-Dade County |  VISIT FLOR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0" y="0"/>
            <a:ext cx="114821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246391"/>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ictures : hollywood florida boardwalk | The famous Hollywood Beach  boardwalk in Florida – Stock Editorial Photo © kmiragaya #923910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943"/>
            <a:ext cx="10837864" cy="6950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45470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fresi Palm Beach &amp; Spa Resort - The Cave Pool at the Cofresi Palm Beach &amp;  Spa Resort | Oyster.com Hotel Photos"/>
          <p:cNvPicPr>
            <a:picLocks noChangeAspect="1" noChangeArrowheads="1"/>
          </p:cNvPicPr>
          <p:nvPr/>
        </p:nvPicPr>
        <p:blipFill rotWithShape="1">
          <a:blip r:embed="rId2">
            <a:extLst>
              <a:ext uri="{28A0092B-C50C-407E-A947-70E740481C1C}">
                <a14:useLocalDpi xmlns:a14="http://schemas.microsoft.com/office/drawing/2010/main" val="0"/>
              </a:ext>
            </a:extLst>
          </a:blip>
          <a:srcRect b="8966"/>
          <a:stretch/>
        </p:blipFill>
        <p:spPr bwMode="auto">
          <a:xfrm>
            <a:off x="-1" y="0"/>
            <a:ext cx="115348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91910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fresi Palm Beach &amp; Spa Resort All Inclusive en Puerto Plata - Hotel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13" y="0"/>
            <a:ext cx="108584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59616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rriott's Ocean Pointe, Palm Beach Shores – Precios actualizado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42446"/>
            <a:ext cx="10837863"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429908"/>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849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619654"/>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ile:Aerial view of Royal Park Bridge in West Palm Beach FL opened for a boat (20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232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448861"/>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7003439" y="591528"/>
            <a:ext cx="341382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i="1" dirty="0">
                <a:solidFill>
                  <a:srgbClr val="FF0000"/>
                </a:solidFill>
                <a:latin typeface="Microsoft Sans Serif" pitchFamily="34" charset="0"/>
                <a:cs typeface="Microsoft Sans Serif" pitchFamily="34" charset="0"/>
              </a:rPr>
              <a:t>P</a:t>
            </a:r>
            <a:r>
              <a:rPr lang="es-ES" altLang="es-ES" sz="2400" i="1" dirty="0" smtClean="0">
                <a:solidFill>
                  <a:srgbClr val="FF0000"/>
                </a:solidFill>
                <a:latin typeface="Microsoft Sans Serif" pitchFamily="34" charset="0"/>
                <a:cs typeface="Microsoft Sans Serif" pitchFamily="34" charset="0"/>
              </a:rPr>
              <a:t>alm beach: un paraíso de lujo en el sur de la florida. Olvida </a:t>
            </a:r>
            <a:r>
              <a:rPr lang="es-ES" altLang="es-ES" sz="2400" i="1" dirty="0">
                <a:solidFill>
                  <a:srgbClr val="FF0000"/>
                </a:solidFill>
                <a:latin typeface="Microsoft Sans Serif" pitchFamily="34" charset="0"/>
                <a:cs typeface="Microsoft Sans Serif" pitchFamily="34" charset="0"/>
              </a:rPr>
              <a:t>todo lo que has visto en términos de belleza natural y riqueza. La isla de Palm Beach es un paraíso con hermosos centros turísticos, impresionantes playas y mansiones impresionantes. ¡Es un lugar que realmente encanta por la belleza</a:t>
            </a:r>
            <a:r>
              <a:rPr lang="es-ES" altLang="es-ES" sz="2400" i="1" dirty="0" smtClean="0">
                <a:solidFill>
                  <a:srgbClr val="FF0000"/>
                </a:solidFill>
                <a:latin typeface="Microsoft Sans Serif" pitchFamily="34" charset="0"/>
                <a:cs typeface="Microsoft Sans Serif" pitchFamily="34" charset="0"/>
              </a:rPr>
              <a:t>!</a:t>
            </a:r>
            <a:endParaRPr lang="es-ES" altLang="es-ES" sz="2400" i="1" dirty="0">
              <a:solidFill>
                <a:srgbClr val="FF0000"/>
              </a:solidFill>
              <a:latin typeface="Microsoft Sans Serif" pitchFamily="34" charset="0"/>
              <a:cs typeface="Microsoft Sans Serif" pitchFamily="34" charset="0"/>
            </a:endParaRPr>
          </a:p>
        </p:txBody>
      </p:sp>
      <p:pic>
        <p:nvPicPr>
          <p:cNvPr id="3074" name="Picture 2" descr="40.700 fotos e imágenes de West Palm Beach - Getty Images"/>
          <p:cNvPicPr>
            <a:picLocks noChangeAspect="1" noChangeArrowheads="1"/>
          </p:cNvPicPr>
          <p:nvPr/>
        </p:nvPicPr>
        <p:blipFill rotWithShape="1">
          <a:blip r:embed="rId4">
            <a:extLst>
              <a:ext uri="{28A0092B-C50C-407E-A947-70E740481C1C}">
                <a14:useLocalDpi xmlns:a14="http://schemas.microsoft.com/office/drawing/2010/main" val="0"/>
              </a:ext>
            </a:extLst>
          </a:blip>
          <a:srcRect b="37543"/>
          <a:stretch/>
        </p:blipFill>
        <p:spPr bwMode="auto">
          <a:xfrm>
            <a:off x="-9543" y="-42632"/>
            <a:ext cx="6364578" cy="69006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5295817" y="5786669"/>
            <a:ext cx="1707622" cy="1366752"/>
          </a:xfrm>
          <a:prstGeom prst="rect">
            <a:avLst/>
          </a:prstGeom>
          <a:noFill/>
        </p:spPr>
      </p:pic>
      <p:pic>
        <p:nvPicPr>
          <p:cNvPr id="6" name="Picture 2" descr="Imagen relacionada"/>
          <p:cNvPicPr>
            <a:picLocks noChangeAspect="1" noChangeArrowheads="1" noCrop="1"/>
          </p:cNvPicPr>
          <p:nvPr/>
        </p:nvPicPr>
        <p:blipFill>
          <a:blip r:embed="rId6">
            <a:extLst>
              <a:ext uri="{28A0092B-C50C-407E-A947-70E740481C1C}">
                <a14:useLocalDpi xmlns:a14="http://schemas.microsoft.com/office/drawing/2010/main"/>
              </a:ext>
            </a:extLst>
          </a:blip>
          <a:srcRect/>
          <a:stretch>
            <a:fillRect/>
          </a:stretch>
        </p:blipFill>
        <p:spPr bwMode="auto">
          <a:xfrm>
            <a:off x="-345142" y="-22377"/>
            <a:ext cx="7035775" cy="717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10023"/>
      </p:ext>
    </p:extLst>
  </p:cSld>
  <p:clrMapOvr>
    <a:masterClrMapping/>
  </p:clrMapOvr>
  <mc:AlternateContent xmlns:mc="http://schemas.openxmlformats.org/markup-compatibility/2006" xmlns:p14="http://schemas.microsoft.com/office/powerpoint/2010/main">
    <mc:Choice Requires="p14">
      <p:transition spd="slow" p14:dur="1600" advTm="20000">
        <p14:prism isInverted="1"/>
        <p:sndAc>
          <p:stSnd>
            <p:snd r:embed="rId3" name="03-Wonderful World 4.16 E.wav"/>
          </p:stSnd>
        </p:sndAc>
      </p:transition>
    </mc:Choice>
    <mc:Fallback xmlns="">
      <p:transition spd="slow" advTm="20000">
        <p:fade/>
        <p:sndAc>
          <p:stSnd>
            <p:snd r:embed="rId7" name="03-Wonderful World 4.16 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ollywood Beach, Florida - 6 De Julio De 2017: El Paseo Marítimo A Lo Largo  De La Playa Bordeada De Palmeras Y Centros Turísticos Es Un Popular Destino  Turístico En El Cond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25" y="-1179512"/>
            <a:ext cx="11055079" cy="841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2444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alm Beach Outlets: El lugar para comprar en West Palm Beach - Caminando  Miam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1" y="0"/>
            <a:ext cx="109605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110195"/>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Broward County, Florida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3786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75180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in categoría archivos - Freeway B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63"/>
            <a:ext cx="10837863" cy="6882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625484"/>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ll Categories - Solo Para Adultos En Astur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76" y="13119"/>
            <a:ext cx="10858839" cy="690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11919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lorida West Palm Beach Shopping Shopper Shoppers Shop Shops Fotos e  Imágenes de stock - Alamy"/>
          <p:cNvPicPr>
            <a:picLocks noChangeAspect="1" noChangeArrowheads="1"/>
          </p:cNvPicPr>
          <p:nvPr/>
        </p:nvPicPr>
        <p:blipFill rotWithShape="1">
          <a:blip r:embed="rId2">
            <a:extLst>
              <a:ext uri="{28A0092B-C50C-407E-A947-70E740481C1C}">
                <a14:useLocalDpi xmlns:a14="http://schemas.microsoft.com/office/drawing/2010/main" val="0"/>
              </a:ext>
            </a:extLst>
          </a:blip>
          <a:srcRect b="8323"/>
          <a:stretch/>
        </p:blipFill>
        <p:spPr bwMode="auto">
          <a:xfrm>
            <a:off x="-1" y="0"/>
            <a:ext cx="10837864"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827439"/>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alm Beach Marriott Singer Is Resort/Spa- Singer Island, FL Hotels- Deluxe  Hotels in Singer Island- GDS Reservation Codes | TravelAge We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494" y="0"/>
            <a:ext cx="108733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655862"/>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lorida, West Palm Beach, CityPlace, compras compradores tiendas mercados  mercado mercados compra venta, mercaderes mercantes mercancías re  Fotografía de stock - Alamy"/>
          <p:cNvPicPr>
            <a:picLocks noChangeAspect="1" noChangeArrowheads="1"/>
          </p:cNvPicPr>
          <p:nvPr/>
        </p:nvPicPr>
        <p:blipFill rotWithShape="1">
          <a:blip r:embed="rId2">
            <a:extLst>
              <a:ext uri="{28A0092B-C50C-407E-A947-70E740481C1C}">
                <a14:useLocalDpi xmlns:a14="http://schemas.microsoft.com/office/drawing/2010/main" val="0"/>
              </a:ext>
            </a:extLst>
          </a:blip>
          <a:srcRect b="9338"/>
          <a:stretch/>
        </p:blipFill>
        <p:spPr bwMode="auto">
          <a:xfrm>
            <a:off x="-1" y="0"/>
            <a:ext cx="108378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781299"/>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lematis Street, West Palm Be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7" y="0"/>
            <a:ext cx="10855209" cy="7079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485972"/>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West Palm Beach Florida - Things to Do &amp; Attractions in West Palm Beach F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1869" y="0"/>
            <a:ext cx="175564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08508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arriott Singer Island: Why It's The Best Palm Beach Resort for Families |  Palm beach resort, Florida beach resorts, Beach reso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85" y="-459432"/>
            <a:ext cx="10867148" cy="7317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51330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lorida Delray Beach Atlantic Avenue Fotos e Imágenes de stock - Alamy"/>
          <p:cNvPicPr>
            <a:picLocks noChangeAspect="1" noChangeArrowheads="1"/>
          </p:cNvPicPr>
          <p:nvPr/>
        </p:nvPicPr>
        <p:blipFill rotWithShape="1">
          <a:blip r:embed="rId2">
            <a:extLst>
              <a:ext uri="{28A0092B-C50C-407E-A947-70E740481C1C}">
                <a14:useLocalDpi xmlns:a14="http://schemas.microsoft.com/office/drawing/2010/main" val="0"/>
              </a:ext>
            </a:extLst>
          </a:blip>
          <a:srcRect b="9460"/>
          <a:stretch/>
        </p:blipFill>
        <p:spPr bwMode="auto">
          <a:xfrm>
            <a:off x="-197693" y="-144905"/>
            <a:ext cx="11122368" cy="7291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792147"/>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lorida Delray Beach Atlantic Avenue Fotos e Imágenes de stock - Alamy"/>
          <p:cNvPicPr>
            <a:picLocks noChangeAspect="1" noChangeArrowheads="1"/>
          </p:cNvPicPr>
          <p:nvPr/>
        </p:nvPicPr>
        <p:blipFill rotWithShape="1">
          <a:blip r:embed="rId2">
            <a:extLst>
              <a:ext uri="{28A0092B-C50C-407E-A947-70E740481C1C}">
                <a14:useLocalDpi xmlns:a14="http://schemas.microsoft.com/office/drawing/2010/main" val="0"/>
              </a:ext>
            </a:extLst>
          </a:blip>
          <a:srcRect b="10795"/>
          <a:stretch/>
        </p:blipFill>
        <p:spPr bwMode="auto">
          <a:xfrm>
            <a:off x="-1" y="-243407"/>
            <a:ext cx="10837863" cy="7276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612658"/>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lm Beach / West Palm Beach: Resorts in Palm Beach / West Palm Beach, FL:  Resort Reviews: 10B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37863" cy="6888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988983"/>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hoto3.jpg - Picture of JW Marriott Marco Island Beach Resort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81" y="0"/>
            <a:ext cx="10919158" cy="6876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509322"/>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lm Beach en Cannes - Cannes Play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070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119401"/>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lm Beach Island Resort &amp; Spa - Travel in Style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357" y="1"/>
            <a:ext cx="12192000" cy="701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137099"/>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alm Beach Sundown - Póster único de gran calidad - Photow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693" y="0"/>
            <a:ext cx="110355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106140"/>
      </p:ext>
    </p:extLst>
  </p:cSld>
  <p:clrMapOvr>
    <a:masterClrMapping/>
  </p:clrMapOvr>
  <mc:AlternateContent xmlns:mc="http://schemas.openxmlformats.org/markup-compatibility/2006" xmlns:p14="http://schemas.microsoft.com/office/powerpoint/2010/main">
    <mc:Choice Requires="p14">
      <p:transition spd="slow" p14:dur="1600" advTm="8000">
        <p14:prism isInverted="1"/>
      </p:transition>
    </mc:Choice>
    <mc:Fallback xmlns="">
      <p:transition spd="slow" advTm="8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87981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387751" y="3387763"/>
            <a:ext cx="6858000" cy="8249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7367615" y="3387763"/>
            <a:ext cx="6858000" cy="8249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10"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10" y="6783316"/>
            <a:ext cx="108378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99703" y="5165183"/>
            <a:ext cx="714171"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9399" y="1067209"/>
            <a:ext cx="423202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28600" y="1067210"/>
            <a:ext cx="4146216"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02 de febrero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710650" y="4971480"/>
            <a:ext cx="2380958" cy="934064"/>
          </a:xfrm>
          <a:prstGeom prst="rect">
            <a:avLst/>
          </a:prstGeom>
          <a:noFill/>
        </p:spPr>
      </p:pic>
      <p:pic>
        <p:nvPicPr>
          <p:cNvPr id="13" name="Picture 2" descr="Palm Beach en Flórida: Playas, compras y museos - 2020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952" y="-273178"/>
            <a:ext cx="10994023" cy="717092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7"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72953" y="-273177"/>
            <a:ext cx="11230527" cy="7430728"/>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600" advTm="13000">
        <p14:prism isInverted="1"/>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20" presetClass="exit" presetSubtype="0" fill="hold" nodeType="withEffect">
                                  <p:stCondLst>
                                    <p:cond delay="2750"/>
                                  </p:stCondLst>
                                  <p:childTnLst>
                                    <p:animEffect transition="out" filter="wedge">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83786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83786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8203" y="0"/>
            <a:ext cx="5780194"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8378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4733" y="4724402"/>
            <a:ext cx="3161043"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3349" y="4191000"/>
            <a:ext cx="279978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6723" y="4876800"/>
            <a:ext cx="1445048"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3220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3220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3220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32209"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LM BEACH (Flor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PALM BEACH (Florida)</Template>
  <TotalTime>58</TotalTime>
  <Words>371</Words>
  <Application>Microsoft Office PowerPoint</Application>
  <PresentationFormat>Personalizado</PresentationFormat>
  <Paragraphs>22</Paragraphs>
  <Slides>55</Slides>
  <Notes>4</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PALM BEACH (Florida)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28</cp:revision>
  <dcterms:created xsi:type="dcterms:W3CDTF">2021-02-02T09:00:21Z</dcterms:created>
  <dcterms:modified xsi:type="dcterms:W3CDTF">2021-02-02T09:58:47Z</dcterms:modified>
</cp:coreProperties>
</file>